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7" r:id="rId6"/>
    <p:sldId id="268" r:id="rId7"/>
    <p:sldId id="269" r:id="rId8"/>
    <p:sldId id="26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2"/>
    <p:restoredTop sz="94643"/>
  </p:normalViewPr>
  <p:slideViewPr>
    <p:cSldViewPr snapToGrid="0">
      <p:cViewPr varScale="1">
        <p:scale>
          <a:sx n="109" d="100"/>
          <a:sy n="109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42D3C-14C2-6721-95CD-61C16526E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AA84C4-849E-8113-925D-6EEEFD483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7D42F-B433-06AB-D4F5-A05E30DA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1847-0A80-F241-9714-EA55C3D308BC}" type="datetimeFigureOut">
              <a:rPr kumimoji="1" lang="ko-Kore-KR" altLang="en-US" smtClean="0"/>
              <a:t>07/20/2022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FA113-B308-1B7C-A934-159D3AF6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8B04A-6451-7A44-2AD1-112D6ACF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D5DB-0529-B34D-A0A4-C5A711025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230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CC17E-C4B3-E018-528A-8D7FF2A9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C87A39-D1B8-4335-56F3-D19C38095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6E59A-0DAB-7831-6360-C85A7F29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1847-0A80-F241-9714-EA55C3D308BC}" type="datetimeFigureOut">
              <a:rPr kumimoji="1" lang="ko-Kore-KR" altLang="en-US" smtClean="0"/>
              <a:t>07/20/2022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10397-D6B1-BC14-8A80-D75565FD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FD841-E8E8-4B2E-FACA-7FD37A20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D5DB-0529-B34D-A0A4-C5A711025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425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E3FE75-3751-EBCA-00E1-292A13E6E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BDCA35-ADC3-4A8D-CBEF-EE7C819D4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6B9EA-8731-BAB7-C193-95747B28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1847-0A80-F241-9714-EA55C3D308BC}" type="datetimeFigureOut">
              <a:rPr kumimoji="1" lang="ko-Kore-KR" altLang="en-US" smtClean="0"/>
              <a:t>07/20/2022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56F46-B803-EEEC-AEF5-B9608378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EF562-2337-D501-F27B-C7D71FBD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D5DB-0529-B34D-A0A4-C5A711025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486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82A48-6116-D60F-DE4A-C4392F92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1DBD8-0B3C-6A2E-0587-EA6962853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D52D0-2CB8-D8CD-AC40-8CDB345B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1847-0A80-F241-9714-EA55C3D308BC}" type="datetimeFigureOut">
              <a:rPr kumimoji="1" lang="ko-Kore-KR" altLang="en-US" smtClean="0"/>
              <a:t>07/20/2022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E560D1-F9BC-8284-5922-1555DB36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657D9-87EA-A668-B22E-1769B13C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D5DB-0529-B34D-A0A4-C5A711025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749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E6410-3232-9D2D-A430-05BFCAC9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378292-8A5C-262B-E3F7-C37F2DC27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E6BF6-CCB6-2324-32AA-1C87E50A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1847-0A80-F241-9714-EA55C3D308BC}" type="datetimeFigureOut">
              <a:rPr kumimoji="1" lang="ko-Kore-KR" altLang="en-US" smtClean="0"/>
              <a:t>07/20/2022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CAA2D-3B88-6001-0FFF-C3734BED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450B2-0224-E8FC-8A1A-9D6E1AFD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D5DB-0529-B34D-A0A4-C5A711025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984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78DEF-6B86-E02E-FCB6-489C3FEB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B94F7-C426-A792-EFD2-283FA3036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3D1C06-4047-1982-0064-F15AA1579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FBFDC9-5701-2353-BBD7-D79F02F4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1847-0A80-F241-9714-EA55C3D308BC}" type="datetimeFigureOut">
              <a:rPr kumimoji="1" lang="ko-Kore-KR" altLang="en-US" smtClean="0"/>
              <a:t>07/20/2022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75233-D374-AE60-A4CF-3796DE18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8545B-8A6D-3763-310E-54E9B244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D5DB-0529-B34D-A0A4-C5A711025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193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D51BD-3C4D-5899-E0D5-B0AA7A8C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18A5A-F617-433C-6F96-95FCA3DB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A5534A-750D-920D-015A-448878F5E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984FB-904A-8C4C-D7F5-94227ECA6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2BBC6A-6C47-800C-E031-7B9223418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9DECE0-9452-2562-A0F7-2F0996EE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1847-0A80-F241-9714-EA55C3D308BC}" type="datetimeFigureOut">
              <a:rPr kumimoji="1" lang="ko-Kore-KR" altLang="en-US" smtClean="0"/>
              <a:t>07/20/2022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416E0A-1A92-03DC-69A8-8E76E48F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3AA89C-9CAE-EB85-4F98-581C93CC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D5DB-0529-B34D-A0A4-C5A711025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072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93866-55BC-2911-0FF6-FAF2F72B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EB2A91-9C6B-AC6E-DB1C-181961E3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1847-0A80-F241-9714-EA55C3D308BC}" type="datetimeFigureOut">
              <a:rPr kumimoji="1" lang="ko-Kore-KR" altLang="en-US" smtClean="0"/>
              <a:t>07/20/2022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9F3028-ADBD-C6EF-03BA-F8802D5E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BEAD6F-E29B-48EF-40AC-8CC9A34C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D5DB-0529-B34D-A0A4-C5A711025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246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943402-FC3E-3258-1D34-6BFB6A77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1847-0A80-F241-9714-EA55C3D308BC}" type="datetimeFigureOut">
              <a:rPr kumimoji="1" lang="ko-Kore-KR" altLang="en-US" smtClean="0"/>
              <a:t>07/20/2022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854A75-88FA-71D8-4512-89293C68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F4E7A-B2EF-62FE-C56C-57499A99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D5DB-0529-B34D-A0A4-C5A711025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637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10924-1027-D772-F588-90015315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6C0E4-6283-7C83-0AA7-3F824E479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197A24-C6FD-3DDC-4943-0DB8F2A34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6F6170-C62E-4607-BE37-A8F6CBE9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1847-0A80-F241-9714-EA55C3D308BC}" type="datetimeFigureOut">
              <a:rPr kumimoji="1" lang="ko-Kore-KR" altLang="en-US" smtClean="0"/>
              <a:t>07/20/2022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EE3B50-38B0-4B88-591C-BD5251AE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DC33A0-A61E-B339-5D25-4C5CD712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D5DB-0529-B34D-A0A4-C5A711025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310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8377-1EB0-11D3-B676-C9DCC911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622AE7-1922-5464-E80A-5397069C9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563833-FF4C-1163-012F-3E80E2543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49903-63CC-122D-43EC-AD1D75FB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1847-0A80-F241-9714-EA55C3D308BC}" type="datetimeFigureOut">
              <a:rPr kumimoji="1" lang="ko-Kore-KR" altLang="en-US" smtClean="0"/>
              <a:t>07/20/2022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5EBE6-6FA9-F233-DBA5-86D68ED2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85A6B8-C4D4-0541-1C79-73736B8C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D5DB-0529-B34D-A0A4-C5A711025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355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69D6D0-1D5C-0565-BB34-32BF0C34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943AE-61AF-63B7-F811-DDF66D6D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F68B0-1264-B127-F31D-DDAF3E850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A1847-0A80-F241-9714-EA55C3D308BC}" type="datetimeFigureOut">
              <a:rPr kumimoji="1" lang="ko-Kore-KR" altLang="en-US" smtClean="0"/>
              <a:t>07/20/2022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F6630-9295-7548-B3F2-620EB853D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33475-610D-857E-A344-D0CDC9A65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CD5DB-0529-B34D-A0A4-C5A711025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195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69EE-D069-A628-7CBE-03357BA77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208" y="16147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Hands-On Machine Learning </a:t>
            </a:r>
            <a:br>
              <a:rPr lang="en-US" altLang="ko-KR" b="1" dirty="0"/>
            </a:br>
            <a:r>
              <a:rPr lang="en-US" altLang="ko-KR" b="1" dirty="0"/>
              <a:t>with </a:t>
            </a:r>
            <a:r>
              <a:rPr lang="en-US" altLang="ko-KR" b="1" dirty="0" err="1"/>
              <a:t>Scikit</a:t>
            </a:r>
            <a:r>
              <a:rPr lang="en-US" altLang="ko-KR" b="1" dirty="0"/>
              <a:t>-Learning, </a:t>
            </a:r>
            <a:r>
              <a:rPr lang="en-US" altLang="ko-KR" b="1" dirty="0" err="1"/>
              <a:t>Keras</a:t>
            </a:r>
            <a:r>
              <a:rPr lang="en-US" altLang="ko-KR" b="1" dirty="0"/>
              <a:t> </a:t>
            </a:r>
            <a:br>
              <a:rPr lang="en-US" altLang="ko-KR" b="1" dirty="0"/>
            </a:br>
            <a:r>
              <a:rPr lang="en-US" altLang="ko-KR" b="1" dirty="0"/>
              <a:t>&amp; </a:t>
            </a:r>
            <a:r>
              <a:rPr lang="en-US" altLang="ko-KR" b="1" dirty="0" err="1" smtClean="0"/>
              <a:t>TensorFlow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kumimoji="1" lang="en-US" altLang="ko-Kore-KR" sz="5300" b="1" dirty="0" smtClean="0"/>
              <a:t>Ch12.1 </a:t>
            </a:r>
            <a:r>
              <a:rPr kumimoji="1" lang="en-US" altLang="ko-Kore-KR" sz="5300" b="1" dirty="0"/>
              <a:t>~ 12.2</a:t>
            </a:r>
            <a:endParaRPr kumimoji="1" lang="ko-Kore-KR" altLang="en-US" sz="53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72EE0-8601-467C-A37E-7A3BA579A5E5}"/>
              </a:ext>
            </a:extLst>
          </p:cNvPr>
          <p:cNvSpPr txBox="1"/>
          <p:nvPr/>
        </p:nvSpPr>
        <p:spPr>
          <a:xfrm>
            <a:off x="8361418" y="5735637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화학소재솔루션센터 </a:t>
            </a:r>
            <a:r>
              <a:rPr lang="ko-KR" altLang="en-US" dirty="0" err="1" smtClean="0"/>
              <a:t>한요셉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51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FB94F-A53A-6848-7BD0-A8498C62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1019909"/>
            <a:ext cx="5350192" cy="54160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700" dirty="0" err="1"/>
              <a:t>텐서플로는</a:t>
            </a:r>
            <a:r>
              <a:rPr kumimoji="1" lang="ko-KR" altLang="en-US" sz="1700" dirty="0"/>
              <a:t> 강력한 수치 계산용 </a:t>
            </a:r>
            <a:r>
              <a:rPr kumimoji="1" lang="ko-KR" altLang="en-US" sz="1700" dirty="0" smtClean="0"/>
              <a:t>라이브러리</a:t>
            </a:r>
            <a:endParaRPr kumimoji="1" lang="en-US" altLang="ko-KR" sz="1700" dirty="0" smtClean="0"/>
          </a:p>
          <a:p>
            <a:pPr marL="0" indent="0">
              <a:buNone/>
            </a:pPr>
            <a:endParaRPr kumimoji="1" lang="en-US" altLang="ko-KR" sz="1700" dirty="0"/>
          </a:p>
          <a:p>
            <a:r>
              <a:rPr kumimoji="1" lang="en" altLang="ko-KR" sz="1700" dirty="0" smtClean="0"/>
              <a:t>NumPy</a:t>
            </a:r>
            <a:r>
              <a:rPr kumimoji="1" lang="ko-KR" altLang="en-US" sz="1700" dirty="0" smtClean="0"/>
              <a:t>와 비슷하며</a:t>
            </a:r>
            <a:r>
              <a:rPr kumimoji="1" lang="en-US" altLang="ko-KR" sz="1700" dirty="0" smtClean="0"/>
              <a:t>, </a:t>
            </a:r>
            <a:r>
              <a:rPr kumimoji="1" lang="en" altLang="ko-KR" sz="1700" dirty="0" smtClean="0"/>
              <a:t>GPU </a:t>
            </a:r>
            <a:r>
              <a:rPr kumimoji="1" lang="ko-KR" altLang="en-US" sz="1700" dirty="0" smtClean="0"/>
              <a:t>지원</a:t>
            </a:r>
          </a:p>
          <a:p>
            <a:r>
              <a:rPr kumimoji="1" lang="ko-KR" altLang="en-US" sz="1700" dirty="0"/>
              <a:t>여러 장치와 서버에 </a:t>
            </a:r>
            <a:r>
              <a:rPr kumimoji="1" lang="ko-KR" altLang="en-US" sz="1700" dirty="0" smtClean="0"/>
              <a:t>대해서 분산컴퓨팅</a:t>
            </a:r>
            <a:endParaRPr kumimoji="1" lang="ko-KR" altLang="en-US" sz="1700" dirty="0"/>
          </a:p>
          <a:p>
            <a:r>
              <a:rPr kumimoji="1" lang="en" altLang="ko-KR" sz="1700" dirty="0" smtClean="0"/>
              <a:t>JIT </a:t>
            </a:r>
            <a:r>
              <a:rPr kumimoji="1" lang="ko-KR" altLang="en-US" sz="1700" dirty="0"/>
              <a:t>컴파일러 포함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메모리 사용량을 줄이기 위해 계산 최적화</a:t>
            </a:r>
            <a:endParaRPr kumimoji="1" lang="en-US" altLang="ko-KR" sz="1700" dirty="0"/>
          </a:p>
          <a:p>
            <a:r>
              <a:rPr kumimoji="1" lang="ko-KR" altLang="en-US" sz="1700" dirty="0"/>
              <a:t>계산 그래프를 추출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최적화</a:t>
            </a:r>
            <a:r>
              <a:rPr kumimoji="1" lang="en-US" altLang="ko-KR" sz="1700" dirty="0"/>
              <a:t>(</a:t>
            </a:r>
            <a:r>
              <a:rPr kumimoji="1" lang="ko-KR" altLang="en-US" sz="1700" dirty="0"/>
              <a:t>가지치기</a:t>
            </a:r>
            <a:r>
              <a:rPr kumimoji="1" lang="en-US" altLang="ko-KR" sz="1700" dirty="0"/>
              <a:t>), </a:t>
            </a:r>
            <a:r>
              <a:rPr kumimoji="1" lang="ko-KR" altLang="en-US" sz="1700" dirty="0"/>
              <a:t>효율적인 실행</a:t>
            </a:r>
            <a:r>
              <a:rPr kumimoji="1" lang="en-US" altLang="ko-KR" sz="1700" dirty="0"/>
              <a:t>(</a:t>
            </a:r>
            <a:r>
              <a:rPr kumimoji="1" lang="ko-KR" altLang="en-US" sz="1700" dirty="0"/>
              <a:t>병렬 실행</a:t>
            </a:r>
            <a:r>
              <a:rPr kumimoji="1" lang="en-US" altLang="ko-KR" sz="1700" dirty="0"/>
              <a:t>)</a:t>
            </a:r>
          </a:p>
          <a:p>
            <a:r>
              <a:rPr kumimoji="1" lang="ko-KR" altLang="en-US" sz="1700" dirty="0"/>
              <a:t>플랫폼 중립적인 포맷을 보낼 수 있어 모델 훈련과 실행이 다른 환경에서도 실행 가능 </a:t>
            </a:r>
            <a:r>
              <a:rPr kumimoji="1" lang="en-US" altLang="ko-KR" sz="1700" dirty="0"/>
              <a:t>(</a:t>
            </a:r>
            <a:r>
              <a:rPr kumimoji="1" lang="ko-KR" altLang="en-US" sz="1700" dirty="0"/>
              <a:t>리눅스에서 모델 훈련 후 안드로이드 자바에서 실행가능</a:t>
            </a:r>
            <a:r>
              <a:rPr kumimoji="1" lang="en-US" altLang="ko-KR" sz="1700" dirty="0"/>
              <a:t>)</a:t>
            </a:r>
            <a:endParaRPr kumimoji="1" lang="ko-KR" altLang="en-US" sz="1700" dirty="0"/>
          </a:p>
          <a:p>
            <a:r>
              <a:rPr kumimoji="1" lang="ko-KR" altLang="en-US" sz="1700" dirty="0"/>
              <a:t>자동 미분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고성능 </a:t>
            </a:r>
            <a:r>
              <a:rPr kumimoji="1" lang="ko-KR" altLang="en-US" sz="1700" dirty="0" err="1"/>
              <a:t>옵티마이저를</a:t>
            </a:r>
            <a:r>
              <a:rPr kumimoji="1" lang="ko-KR" altLang="en-US" sz="1700" dirty="0"/>
              <a:t> 제공하므로 손실함수를 쉽게 최소화 </a:t>
            </a:r>
          </a:p>
          <a:p>
            <a:r>
              <a:rPr kumimoji="1" lang="ko-KR" altLang="en-US" sz="1700" dirty="0" smtClean="0"/>
              <a:t>대부분 고수준 </a:t>
            </a:r>
            <a:r>
              <a:rPr kumimoji="1" lang="en" altLang="ko-KR" sz="1700" dirty="0" smtClean="0"/>
              <a:t>API </a:t>
            </a:r>
            <a:r>
              <a:rPr kumimoji="1" lang="ko-KR" altLang="en-US" sz="1700" dirty="0" smtClean="0"/>
              <a:t>서브 모듈</a:t>
            </a:r>
            <a:r>
              <a:rPr kumimoji="1" lang="en-US" altLang="ko-KR" sz="1700" dirty="0" smtClean="0"/>
              <a:t>(</a:t>
            </a:r>
            <a:r>
              <a:rPr kumimoji="1" lang="en" altLang="ko-KR" sz="1700" dirty="0" smtClean="0"/>
              <a:t>tf.keras)</a:t>
            </a:r>
            <a:r>
              <a:rPr kumimoji="1" lang="ko-KR" altLang="en-US" sz="1700" dirty="0" smtClean="0"/>
              <a:t>가 가장 많이 사용</a:t>
            </a:r>
            <a:endParaRPr kumimoji="1" lang="en-US" altLang="ko-KR" sz="1700" dirty="0" smtClean="0"/>
          </a:p>
          <a:p>
            <a:r>
              <a:rPr kumimoji="1" lang="ko-KR" altLang="en-US" sz="1700" dirty="0" smtClean="0"/>
              <a:t>하지만</a:t>
            </a:r>
            <a:r>
              <a:rPr kumimoji="1" lang="en-US" altLang="ko-KR" sz="1700" dirty="0" smtClean="0"/>
              <a:t>, </a:t>
            </a:r>
            <a:r>
              <a:rPr kumimoji="1" lang="ko-KR" altLang="en-US" sz="1700" dirty="0" smtClean="0"/>
              <a:t>더 </a:t>
            </a:r>
            <a:r>
              <a:rPr kumimoji="1" lang="ko-KR" altLang="en-US" sz="1700" dirty="0"/>
              <a:t>높은 자유도 있는 구현을 위해서는 </a:t>
            </a:r>
            <a:r>
              <a:rPr kumimoji="1" lang="ko-KR" altLang="en-US" sz="1700" dirty="0" err="1"/>
              <a:t>저수준</a:t>
            </a:r>
            <a:r>
              <a:rPr kumimoji="1" lang="ko-KR" altLang="en-US" sz="1700" dirty="0"/>
              <a:t> </a:t>
            </a:r>
            <a:r>
              <a:rPr kumimoji="1" lang="en" altLang="ko-KR" sz="1700" dirty="0" smtClean="0"/>
              <a:t>API</a:t>
            </a:r>
            <a:r>
              <a:rPr kumimoji="1" lang="ko-KR" altLang="en-US" sz="1700" dirty="0" smtClean="0"/>
              <a:t>가 필요</a:t>
            </a:r>
            <a:r>
              <a:rPr kumimoji="1" lang="en-US" altLang="ko-KR" sz="1700" dirty="0"/>
              <a:t> </a:t>
            </a:r>
            <a:r>
              <a:rPr kumimoji="1" lang="ko-KR" altLang="en-US" sz="1700" dirty="0" smtClean="0"/>
              <a:t>하며 </a:t>
            </a:r>
            <a:r>
              <a:rPr kumimoji="1" lang="ko-KR" altLang="en-US" sz="1700" dirty="0" smtClean="0"/>
              <a:t>가장 </a:t>
            </a:r>
            <a:r>
              <a:rPr kumimoji="1" lang="ko-KR" altLang="en-US" sz="1700" dirty="0" err="1"/>
              <a:t>저수준의</a:t>
            </a:r>
            <a:r>
              <a:rPr kumimoji="1" lang="ko-KR" altLang="en-US" sz="1700" dirty="0"/>
              <a:t> </a:t>
            </a:r>
            <a:r>
              <a:rPr kumimoji="1" lang="ko-KR" altLang="en-US" sz="1700" dirty="0" err="1"/>
              <a:t>텐서플로</a:t>
            </a:r>
            <a:r>
              <a:rPr kumimoji="1" lang="ko-KR" altLang="en-US" sz="1700" dirty="0"/>
              <a:t> </a:t>
            </a:r>
            <a:r>
              <a:rPr kumimoji="1" lang="en" altLang="ko-KR" sz="1700" dirty="0" smtClean="0"/>
              <a:t>API</a:t>
            </a:r>
            <a:r>
              <a:rPr kumimoji="1" lang="ko-KR" altLang="en-US" sz="1700" dirty="0" smtClean="0"/>
              <a:t>는 </a:t>
            </a:r>
            <a:r>
              <a:rPr kumimoji="1" lang="en" altLang="ko-KR" sz="1700" dirty="0" smtClean="0"/>
              <a:t>C</a:t>
            </a:r>
            <a:r>
              <a:rPr kumimoji="1" lang="en" altLang="ko-KR" sz="1700" dirty="0"/>
              <a:t>++</a:t>
            </a:r>
            <a:r>
              <a:rPr kumimoji="1" lang="ko-KR" altLang="en-US" sz="1700" dirty="0"/>
              <a:t>로 </a:t>
            </a:r>
            <a:r>
              <a:rPr kumimoji="1" lang="ko-KR" altLang="en-US" sz="1700" dirty="0" smtClean="0"/>
              <a:t>구현 할 수 있음 </a:t>
            </a:r>
            <a:endParaRPr kumimoji="1" lang="en-US" altLang="ko-KR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580B46-03C5-B1F9-4408-0CF325F9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491" y="1099040"/>
            <a:ext cx="6425640" cy="562466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37325" y="-91898"/>
            <a:ext cx="11817806" cy="893939"/>
            <a:chOff x="237325" y="-91898"/>
            <a:chExt cx="11817806" cy="893939"/>
          </a:xfrm>
        </p:grpSpPr>
        <p:sp>
          <p:nvSpPr>
            <p:cNvPr id="7" name="직사각형 6"/>
            <p:cNvSpPr/>
            <p:nvPr/>
          </p:nvSpPr>
          <p:spPr>
            <a:xfrm>
              <a:off x="269330" y="-91898"/>
              <a:ext cx="564942" cy="225515"/>
            </a:xfrm>
            <a:prstGeom prst="rect">
              <a:avLst/>
            </a:prstGeom>
            <a:solidFill>
              <a:srgbClr val="130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Google Shape;134;p20">
              <a:extLst>
                <a:ext uri="{FF2B5EF4-FFF2-40B4-BE49-F238E27FC236}">
                  <a16:creationId xmlns:a16="http://schemas.microsoft.com/office/drawing/2014/main" id="{B44D0E81-8CAB-A39A-DF0B-21F98F71F10C}"/>
                </a:ext>
              </a:extLst>
            </p:cNvPr>
            <p:cNvSpPr txBox="1"/>
            <p:nvPr/>
          </p:nvSpPr>
          <p:spPr>
            <a:xfrm>
              <a:off x="237325" y="150095"/>
              <a:ext cx="11817806" cy="651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1800"/>
              </a:pPr>
              <a:r>
                <a:rPr kumimoji="1" lang="en-US" altLang="ko-Kore-KR" sz="2800" dirty="0"/>
                <a:t>1</a:t>
              </a:r>
              <a:r>
                <a:rPr kumimoji="1" lang="en-US" altLang="ko-KR" sz="2800" dirty="0"/>
                <a:t>2.1</a:t>
              </a:r>
              <a:r>
                <a:rPr kumimoji="1" lang="ko-KR" altLang="en-US" sz="2800" dirty="0"/>
                <a:t> </a:t>
              </a:r>
              <a:r>
                <a:rPr kumimoji="1" lang="ko-KR" altLang="en-US" sz="2800" dirty="0" err="1"/>
                <a:t>텐서플로</a:t>
              </a:r>
              <a:r>
                <a:rPr kumimoji="1" lang="ko-KR" altLang="en-US" sz="2800" dirty="0"/>
                <a:t> 훑어보기</a:t>
              </a:r>
              <a:r>
                <a:rPr lang="en-US" sz="2800" u="none" strike="noStrike" cap="none" dirty="0" smtClean="0">
                  <a:latin typeface="Arial" panose="020B0604020202020204" pitchFamily="34" charset="0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 </a:t>
              </a:r>
              <a:endParaRPr sz="2800" u="none" strike="noStrike" cap="none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9" name="직선 연결선[R] 35">
              <a:extLst>
                <a:ext uri="{FF2B5EF4-FFF2-40B4-BE49-F238E27FC236}">
                  <a16:creationId xmlns:a16="http://schemas.microsoft.com/office/drawing/2014/main" id="{8EBCCB1D-CA16-E0DA-D13A-4D424EA67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330" y="750199"/>
              <a:ext cx="11269323" cy="6489"/>
            </a:xfrm>
            <a:prstGeom prst="line">
              <a:avLst/>
            </a:prstGeom>
            <a:ln w="25400">
              <a:solidFill>
                <a:srgbClr val="130E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23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FB94F-A53A-6848-7BD0-A8498C62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12" y="89122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1800" dirty="0"/>
              <a:t>1</a:t>
            </a:r>
            <a:r>
              <a:rPr kumimoji="1" lang="en-US" altLang="ko-KR" sz="1800" dirty="0"/>
              <a:t>2.2.1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텐서와</a:t>
            </a:r>
            <a:r>
              <a:rPr kumimoji="1" lang="ko-KR" altLang="en-US" sz="1800" dirty="0"/>
              <a:t> 연산</a:t>
            </a:r>
            <a:endParaRPr kumimoji="1" lang="en-US" altLang="ko-KR" sz="1800" dirty="0"/>
          </a:p>
          <a:p>
            <a:r>
              <a:rPr kumimoji="1" lang="en-US" altLang="ko-Kore-KR" sz="1800" dirty="0" err="1"/>
              <a:t>tf.constant</a:t>
            </a:r>
            <a:r>
              <a:rPr kumimoji="1" lang="en-US" altLang="ko-Kore-KR" sz="1800" dirty="0"/>
              <a:t>()</a:t>
            </a:r>
            <a:r>
              <a:rPr kumimoji="1" lang="ko-KR" altLang="en-US" sz="1800" dirty="0"/>
              <a:t> 함수로 </a:t>
            </a:r>
            <a:r>
              <a:rPr kumimoji="1" lang="ko-KR" altLang="en-US" sz="1800" dirty="0" err="1"/>
              <a:t>텐서를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만듬</a:t>
            </a:r>
            <a:endParaRPr kumimoji="1" lang="en-US" altLang="ko-KR" sz="1800" dirty="0"/>
          </a:p>
          <a:p>
            <a:r>
              <a:rPr kumimoji="1" lang="en-US" altLang="ko-Kore-KR" sz="1800" dirty="0" err="1" smtClean="0"/>
              <a:t>ndarray</a:t>
            </a:r>
            <a:r>
              <a:rPr kumimoji="1" lang="ko-KR" altLang="en-US" sz="1800" dirty="0"/>
              <a:t>와 마찬가지로 </a:t>
            </a:r>
            <a:r>
              <a:rPr kumimoji="1" lang="en-US" altLang="ko-KR" sz="1800" dirty="0" err="1"/>
              <a:t>tf.Tensor</a:t>
            </a:r>
            <a:r>
              <a:rPr kumimoji="1" lang="ko-KR" altLang="en-US" sz="1800" dirty="0"/>
              <a:t>는 크기와 데이터 타입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dtype</a:t>
            </a:r>
            <a:r>
              <a:rPr kumimoji="1" lang="en-US" altLang="ko-KR" sz="1800" dirty="0"/>
              <a:t>)</a:t>
            </a:r>
            <a:r>
              <a:rPr kumimoji="1" lang="ko-KR" altLang="en-US" sz="1800" dirty="0"/>
              <a:t>을 가진다</a:t>
            </a:r>
            <a:r>
              <a:rPr kumimoji="1" lang="en-US" altLang="ko-KR" sz="1800" dirty="0"/>
              <a:t>.</a:t>
            </a:r>
          </a:p>
          <a:p>
            <a:r>
              <a:rPr kumimoji="1" lang="ko-KR" altLang="en-US" sz="1800" dirty="0"/>
              <a:t>인덱스 참조도 </a:t>
            </a:r>
            <a:r>
              <a:rPr kumimoji="1" lang="ko-KR" altLang="en-US" sz="1800" dirty="0" err="1"/>
              <a:t>넘파이와</a:t>
            </a:r>
            <a:r>
              <a:rPr kumimoji="1" lang="ko-KR" altLang="en-US" sz="1800" dirty="0"/>
              <a:t> 매우 비슷하게 작동 </a:t>
            </a:r>
            <a:endParaRPr kumimoji="1" lang="ko-Kore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C9957A-7152-56D7-E7D3-DAA3BA52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25" y="2432514"/>
            <a:ext cx="5641145" cy="15031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73EF64-6AC0-9553-045F-3DED69629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25" y="3741052"/>
            <a:ext cx="6668086" cy="12031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CAFCD9-37F5-55B6-71C5-55D2D322E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12" y="4988756"/>
            <a:ext cx="7988300" cy="952500"/>
          </a:xfrm>
          <a:prstGeom prst="rect">
            <a:avLst/>
          </a:prstGeom>
        </p:spPr>
      </p:pic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A5C89B14-9A44-9B40-F1E0-0B84C35EDE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618"/>
          <a:stretch/>
        </p:blipFill>
        <p:spPr>
          <a:xfrm>
            <a:off x="6602187" y="2262926"/>
            <a:ext cx="4936466" cy="2531018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37325" y="-91898"/>
            <a:ext cx="11817806" cy="893939"/>
            <a:chOff x="237325" y="-91898"/>
            <a:chExt cx="11817806" cy="893939"/>
          </a:xfrm>
        </p:grpSpPr>
        <p:sp>
          <p:nvSpPr>
            <p:cNvPr id="14" name="직사각형 13"/>
            <p:cNvSpPr/>
            <p:nvPr/>
          </p:nvSpPr>
          <p:spPr>
            <a:xfrm>
              <a:off x="269330" y="-91898"/>
              <a:ext cx="564942" cy="225515"/>
            </a:xfrm>
            <a:prstGeom prst="rect">
              <a:avLst/>
            </a:prstGeom>
            <a:solidFill>
              <a:srgbClr val="130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Google Shape;134;p20">
              <a:extLst>
                <a:ext uri="{FF2B5EF4-FFF2-40B4-BE49-F238E27FC236}">
                  <a16:creationId xmlns:a16="http://schemas.microsoft.com/office/drawing/2014/main" id="{B44D0E81-8CAB-A39A-DF0B-21F98F71F10C}"/>
                </a:ext>
              </a:extLst>
            </p:cNvPr>
            <p:cNvSpPr txBox="1"/>
            <p:nvPr/>
          </p:nvSpPr>
          <p:spPr>
            <a:xfrm>
              <a:off x="237325" y="150095"/>
              <a:ext cx="11817806" cy="651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1800"/>
              </a:pPr>
              <a:r>
                <a:rPr kumimoji="1" lang="en-US" altLang="ko-Kore-KR" sz="2800" dirty="0"/>
                <a:t>1</a:t>
              </a:r>
              <a:r>
                <a:rPr kumimoji="1" lang="en-US" altLang="ko-KR" sz="2800" dirty="0"/>
                <a:t>2.2</a:t>
              </a:r>
              <a:r>
                <a:rPr kumimoji="1" lang="ko-KR" altLang="en-US" sz="2800" dirty="0"/>
                <a:t> </a:t>
              </a:r>
              <a:r>
                <a:rPr kumimoji="1" lang="ko-KR" altLang="en-US" sz="2800" dirty="0" err="1"/>
                <a:t>넘파이처럼</a:t>
              </a:r>
              <a:r>
                <a:rPr kumimoji="1" lang="ko-KR" altLang="en-US" sz="2800" dirty="0"/>
                <a:t> </a:t>
              </a:r>
              <a:r>
                <a:rPr kumimoji="1" lang="ko-KR" altLang="en-US" sz="2800" dirty="0" err="1"/>
                <a:t>텐서플로</a:t>
              </a:r>
              <a:r>
                <a:rPr kumimoji="1" lang="ko-KR" altLang="en-US" sz="2800" dirty="0"/>
                <a:t> 사용하기</a:t>
              </a:r>
              <a:endParaRPr sz="2800" u="none" strike="noStrike" cap="none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16" name="직선 연결선[R] 35">
              <a:extLst>
                <a:ext uri="{FF2B5EF4-FFF2-40B4-BE49-F238E27FC236}">
                  <a16:creationId xmlns:a16="http://schemas.microsoft.com/office/drawing/2014/main" id="{8EBCCB1D-CA16-E0DA-D13A-4D424EA67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330" y="750199"/>
              <a:ext cx="11269323" cy="6489"/>
            </a:xfrm>
            <a:prstGeom prst="line">
              <a:avLst/>
            </a:prstGeom>
            <a:ln w="25400">
              <a:solidFill>
                <a:srgbClr val="130E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54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10B608-5483-CCCF-03AA-66231283B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01" y="3512245"/>
            <a:ext cx="7157525" cy="3345755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68BB3C2-85BF-1D47-5734-B392B1ABF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30" y="899623"/>
            <a:ext cx="113584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ore-KR" sz="1800" dirty="0"/>
              <a:t>1</a:t>
            </a:r>
            <a:r>
              <a:rPr lang="en-US" altLang="ko-KR" sz="1800" dirty="0"/>
              <a:t>2.2.1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텐서와</a:t>
            </a:r>
            <a:r>
              <a:rPr lang="ko-KR" altLang="en-US" sz="1800" dirty="0"/>
              <a:t> 연산</a:t>
            </a:r>
            <a:endParaRPr lang="en-US" altLang="ko-KR" sz="1800" dirty="0"/>
          </a:p>
          <a:p>
            <a:r>
              <a:rPr lang="en-US" altLang="ko-Kore-KR" sz="1800" dirty="0"/>
              <a:t>t+10</a:t>
            </a:r>
            <a:r>
              <a:rPr lang="ko-KR" altLang="en-US" sz="1800" dirty="0"/>
              <a:t>은 </a:t>
            </a:r>
            <a:r>
              <a:rPr lang="en-US" altLang="ko-KR" sz="1800" dirty="0" err="1"/>
              <a:t>tf.add</a:t>
            </a:r>
            <a:r>
              <a:rPr lang="en-US" altLang="ko-KR" sz="1800" dirty="0"/>
              <a:t>(t,10)</a:t>
            </a:r>
            <a:r>
              <a:rPr lang="ko-KR" altLang="en-US" sz="1800" dirty="0"/>
              <a:t>을 호출 하는 것과 같다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-,</a:t>
            </a:r>
            <a:r>
              <a:rPr lang="ko-KR" altLang="en-US" sz="1800" dirty="0"/>
              <a:t> * 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@ </a:t>
            </a:r>
            <a:r>
              <a:rPr lang="ko-KR" altLang="en-US" sz="1800" dirty="0"/>
              <a:t>연산을 지원 </a:t>
            </a:r>
            <a:r>
              <a:rPr lang="en-US" altLang="ko-KR" sz="1800" dirty="0"/>
              <a:t>@</a:t>
            </a:r>
            <a:r>
              <a:rPr lang="ko-KR" altLang="en-US" sz="1800" dirty="0"/>
              <a:t>은 행렬 </a:t>
            </a:r>
            <a:r>
              <a:rPr lang="ko-KR" altLang="en-US" sz="1800" dirty="0" err="1"/>
              <a:t>곱셉을</a:t>
            </a:r>
            <a:r>
              <a:rPr lang="ko-KR" altLang="en-US" sz="1800" dirty="0"/>
              <a:t> 위해 사용하며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tf.matmul</a:t>
            </a:r>
            <a:r>
              <a:rPr lang="en-US" altLang="ko-KR" sz="1800" dirty="0"/>
              <a:t>()</a:t>
            </a:r>
            <a:r>
              <a:rPr lang="ko-KR" altLang="en-US" sz="1800" dirty="0"/>
              <a:t> 함수와 동일</a:t>
            </a:r>
            <a:endParaRPr lang="en-US" altLang="ko-KR" sz="1800" dirty="0"/>
          </a:p>
          <a:p>
            <a:r>
              <a:rPr lang="ko-KR" altLang="en-US" sz="1800" dirty="0"/>
              <a:t>기본 수학 연산 </a:t>
            </a:r>
            <a:r>
              <a:rPr lang="en-US" altLang="ko-KR" sz="1800" dirty="0" err="1" smtClean="0"/>
              <a:t>tf.add</a:t>
            </a:r>
            <a:r>
              <a:rPr lang="en-US" altLang="ko-KR" sz="1800" dirty="0" smtClean="0"/>
              <a:t>(),</a:t>
            </a:r>
            <a:r>
              <a:rPr lang="ko-KR" altLang="en-US" sz="1800" dirty="0" smtClean="0"/>
              <a:t> </a:t>
            </a:r>
            <a:r>
              <a:rPr lang="en-US" altLang="ko-KR" sz="1800" dirty="0" err="1"/>
              <a:t>tf.multipy</a:t>
            </a:r>
            <a:r>
              <a:rPr lang="en-US" altLang="ko-KR" sz="1800" dirty="0"/>
              <a:t>(),</a:t>
            </a:r>
            <a:r>
              <a:rPr lang="ko-KR" altLang="en-US" sz="1800" dirty="0"/>
              <a:t> </a:t>
            </a:r>
            <a:r>
              <a:rPr lang="en-US" altLang="ko-KR" sz="1800" dirty="0" err="1"/>
              <a:t>tf.square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tf.exp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tf.sqrt</a:t>
            </a:r>
            <a:r>
              <a:rPr lang="en-US" altLang="ko-KR" sz="1800" dirty="0"/>
              <a:t>(), </a:t>
            </a:r>
          </a:p>
          <a:p>
            <a:r>
              <a:rPr lang="ko-KR" altLang="en-US" sz="1800" dirty="0" err="1"/>
              <a:t>넘파에서</a:t>
            </a:r>
            <a:r>
              <a:rPr lang="ko-KR" altLang="en-US" sz="1800" dirty="0"/>
              <a:t> 볼 수 있는 대부분의 연산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tf.reshape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tf.squeeze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tf.tile</a:t>
            </a:r>
            <a:r>
              <a:rPr lang="en-US" altLang="ko-KR" sz="1800" dirty="0"/>
              <a:t>()</a:t>
            </a:r>
            <a:r>
              <a:rPr lang="ko-Kore-KR" altLang="en-US" sz="1800" dirty="0"/>
              <a:t>을</a:t>
            </a:r>
            <a:r>
              <a:rPr lang="ko-KR" altLang="en-US" sz="1800" dirty="0"/>
              <a:t> 제공</a:t>
            </a:r>
            <a:endParaRPr lang="en-US" altLang="ko-KR" sz="1800" dirty="0"/>
          </a:p>
          <a:p>
            <a:r>
              <a:rPr lang="ko-KR" altLang="en-US" sz="1800" dirty="0" err="1"/>
              <a:t>넘파이와</a:t>
            </a:r>
            <a:r>
              <a:rPr lang="ko-KR" altLang="en-US" sz="1800" dirty="0"/>
              <a:t> 이름이 다른 것들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 err="1"/>
              <a:t>tf.reduce_mean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tf.reduce_sum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tf.reduce_max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tf.math.log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r>
              <a:rPr lang="en-US" altLang="ko-KR" sz="1800" dirty="0"/>
              <a:t>=&gt;</a:t>
            </a:r>
            <a:r>
              <a:rPr lang="ko-KR" altLang="en-US" sz="1800" dirty="0"/>
              <a:t> </a:t>
            </a:r>
            <a:r>
              <a:rPr lang="en-US" altLang="ko-KR" sz="1800" dirty="0" err="1"/>
              <a:t>np.mean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np.sum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np.max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np.log</a:t>
            </a:r>
            <a:r>
              <a:rPr lang="en-US" altLang="ko-KR" sz="1800" dirty="0"/>
              <a:t>()</a:t>
            </a:r>
            <a:r>
              <a:rPr lang="ko-KR" altLang="en-US" sz="1800" dirty="0"/>
              <a:t>와 </a:t>
            </a:r>
            <a:r>
              <a:rPr lang="ko-KR" altLang="en-US" sz="1800" dirty="0" smtClean="0"/>
              <a:t>동일 </a:t>
            </a:r>
            <a:endParaRPr lang="en-US" altLang="ko-KR" sz="18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37325" y="-91898"/>
            <a:ext cx="11817806" cy="893939"/>
            <a:chOff x="237325" y="-91898"/>
            <a:chExt cx="11817806" cy="893939"/>
          </a:xfrm>
        </p:grpSpPr>
        <p:sp>
          <p:nvSpPr>
            <p:cNvPr id="8" name="직사각형 7"/>
            <p:cNvSpPr/>
            <p:nvPr/>
          </p:nvSpPr>
          <p:spPr>
            <a:xfrm>
              <a:off x="269330" y="-91898"/>
              <a:ext cx="564942" cy="225515"/>
            </a:xfrm>
            <a:prstGeom prst="rect">
              <a:avLst/>
            </a:prstGeom>
            <a:solidFill>
              <a:srgbClr val="130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134;p20">
              <a:extLst>
                <a:ext uri="{FF2B5EF4-FFF2-40B4-BE49-F238E27FC236}">
                  <a16:creationId xmlns:a16="http://schemas.microsoft.com/office/drawing/2014/main" id="{B44D0E81-8CAB-A39A-DF0B-21F98F71F10C}"/>
                </a:ext>
              </a:extLst>
            </p:cNvPr>
            <p:cNvSpPr txBox="1"/>
            <p:nvPr/>
          </p:nvSpPr>
          <p:spPr>
            <a:xfrm>
              <a:off x="237325" y="150095"/>
              <a:ext cx="11817806" cy="651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1800"/>
              </a:pPr>
              <a:r>
                <a:rPr kumimoji="1" lang="en-US" altLang="ko-Kore-KR" sz="2800" dirty="0"/>
                <a:t>1</a:t>
              </a:r>
              <a:r>
                <a:rPr kumimoji="1" lang="en-US" altLang="ko-KR" sz="2800" dirty="0"/>
                <a:t>2.2</a:t>
              </a:r>
              <a:r>
                <a:rPr kumimoji="1" lang="ko-KR" altLang="en-US" sz="2800" dirty="0"/>
                <a:t> </a:t>
              </a:r>
              <a:r>
                <a:rPr kumimoji="1" lang="ko-KR" altLang="en-US" sz="2800" dirty="0" err="1"/>
                <a:t>넘파이처럼</a:t>
              </a:r>
              <a:r>
                <a:rPr kumimoji="1" lang="ko-KR" altLang="en-US" sz="2800" dirty="0"/>
                <a:t> </a:t>
              </a:r>
              <a:r>
                <a:rPr kumimoji="1" lang="ko-KR" altLang="en-US" sz="2800" dirty="0" err="1"/>
                <a:t>텐서플로</a:t>
              </a:r>
              <a:r>
                <a:rPr kumimoji="1" lang="ko-KR" altLang="en-US" sz="2800" dirty="0"/>
                <a:t> 사용하기</a:t>
              </a:r>
              <a:endParaRPr sz="2800" u="none" strike="noStrike" cap="none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10" name="직선 연결선[R] 35">
              <a:extLst>
                <a:ext uri="{FF2B5EF4-FFF2-40B4-BE49-F238E27FC236}">
                  <a16:creationId xmlns:a16="http://schemas.microsoft.com/office/drawing/2014/main" id="{8EBCCB1D-CA16-E0DA-D13A-4D424EA67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330" y="750199"/>
              <a:ext cx="11269323" cy="6489"/>
            </a:xfrm>
            <a:prstGeom prst="line">
              <a:avLst/>
            </a:prstGeom>
            <a:ln w="25400">
              <a:solidFill>
                <a:srgbClr val="130E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10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5232F-46FC-EBF9-5F67-D19C1634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30" y="9903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1800" dirty="0"/>
              <a:t>1</a:t>
            </a:r>
            <a:r>
              <a:rPr kumimoji="1" lang="en-US" altLang="ko-KR" sz="1800" dirty="0"/>
              <a:t>2.2.2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텐서와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넘파이</a:t>
            </a:r>
            <a:endParaRPr kumimoji="1" lang="en-US" altLang="ko-KR" sz="1800" dirty="0"/>
          </a:p>
          <a:p>
            <a:pPr>
              <a:buFontTx/>
              <a:buChar char="-"/>
            </a:pPr>
            <a:r>
              <a:rPr kumimoji="1" lang="ko-KR" altLang="en-US" sz="1800" dirty="0" err="1"/>
              <a:t>넘파이</a:t>
            </a:r>
            <a:r>
              <a:rPr kumimoji="1" lang="ko-KR" altLang="en-US" sz="1800" dirty="0"/>
              <a:t> 배열로 </a:t>
            </a:r>
            <a:r>
              <a:rPr kumimoji="1" lang="ko-KR" altLang="en-US" sz="1800" dirty="0" err="1"/>
              <a:t>텐서를</a:t>
            </a:r>
            <a:r>
              <a:rPr kumimoji="1" lang="ko-KR" altLang="en-US" sz="1800" dirty="0"/>
              <a:t> 만들며 </a:t>
            </a:r>
            <a:r>
              <a:rPr kumimoji="1" lang="ko-KR" altLang="en-US" sz="1800" dirty="0" smtClean="0"/>
              <a:t>그 반대도 </a:t>
            </a:r>
            <a:r>
              <a:rPr kumimoji="1" lang="ko-KR" altLang="en-US" sz="1800" dirty="0"/>
              <a:t>가능</a:t>
            </a:r>
            <a:endParaRPr kumimoji="1" lang="en-US" altLang="ko-KR" sz="1800" dirty="0"/>
          </a:p>
          <a:p>
            <a:pPr>
              <a:buFontTx/>
              <a:buChar char="-"/>
            </a:pPr>
            <a:r>
              <a:rPr kumimoji="1" lang="ko-KR" altLang="en-US" sz="1800" dirty="0" err="1"/>
              <a:t>넘파이</a:t>
            </a:r>
            <a:r>
              <a:rPr kumimoji="1" lang="ko-KR" altLang="en-US" sz="1800" dirty="0"/>
              <a:t> 배열에 </a:t>
            </a:r>
            <a:r>
              <a:rPr kumimoji="1" lang="ko-KR" altLang="en-US" sz="1800" dirty="0" err="1"/>
              <a:t>텐서플로</a:t>
            </a:r>
            <a:r>
              <a:rPr kumimoji="1" lang="ko-KR" altLang="en-US" sz="1800" dirty="0"/>
              <a:t> 연산을 적용 가능하며 그 반대도 가능</a:t>
            </a:r>
            <a:endParaRPr kumimoji="1" lang="en-US" altLang="ko-KR" sz="1800" dirty="0"/>
          </a:p>
          <a:p>
            <a:pPr>
              <a:buFontTx/>
              <a:buChar char="-"/>
            </a:pPr>
            <a:r>
              <a:rPr kumimoji="1" lang="ko-KR" altLang="en-US" sz="1800" dirty="0" err="1"/>
              <a:t>넘파이</a:t>
            </a:r>
            <a:r>
              <a:rPr kumimoji="1" lang="ko-KR" altLang="en-US" sz="1800" dirty="0"/>
              <a:t> 배열 로 </a:t>
            </a:r>
            <a:r>
              <a:rPr kumimoji="1" lang="ko-KR" altLang="en-US" sz="1800" dirty="0" err="1"/>
              <a:t>텐서를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만들때</a:t>
            </a:r>
            <a:r>
              <a:rPr kumimoji="1" lang="ko-KR" altLang="en-US" sz="1800" dirty="0"/>
              <a:t> </a:t>
            </a:r>
            <a:r>
              <a:rPr kumimoji="1" lang="en-US" altLang="ko-KR" sz="1800" dirty="0" err="1"/>
              <a:t>dtype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=</a:t>
            </a:r>
            <a:r>
              <a:rPr kumimoji="1" lang="ko-KR" altLang="en-US" sz="1800" dirty="0"/>
              <a:t> </a:t>
            </a:r>
            <a:r>
              <a:rPr kumimoji="1" lang="en-US" altLang="ko-KR" sz="1800" dirty="0" smtClean="0"/>
              <a:t>tf.float32</a:t>
            </a:r>
            <a:r>
              <a:rPr kumimoji="1" lang="ko-KR" altLang="en-US" sz="1800" dirty="0" smtClean="0"/>
              <a:t>로 </a:t>
            </a:r>
            <a:r>
              <a:rPr kumimoji="1" lang="ko-KR" altLang="en-US" sz="1800" dirty="0" err="1"/>
              <a:t>지정해야함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657A68F8-7513-6D95-0565-C51DAB177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25" y="2825505"/>
            <a:ext cx="7899400" cy="3175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7325" y="-91898"/>
            <a:ext cx="11817806" cy="893939"/>
            <a:chOff x="237325" y="-91898"/>
            <a:chExt cx="11817806" cy="893939"/>
          </a:xfrm>
        </p:grpSpPr>
        <p:sp>
          <p:nvSpPr>
            <p:cNvPr id="6" name="직사각형 5"/>
            <p:cNvSpPr/>
            <p:nvPr/>
          </p:nvSpPr>
          <p:spPr>
            <a:xfrm>
              <a:off x="269330" y="-91898"/>
              <a:ext cx="564942" cy="225515"/>
            </a:xfrm>
            <a:prstGeom prst="rect">
              <a:avLst/>
            </a:prstGeom>
            <a:solidFill>
              <a:srgbClr val="130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Google Shape;134;p20">
              <a:extLst>
                <a:ext uri="{FF2B5EF4-FFF2-40B4-BE49-F238E27FC236}">
                  <a16:creationId xmlns:a16="http://schemas.microsoft.com/office/drawing/2014/main" id="{B44D0E81-8CAB-A39A-DF0B-21F98F71F10C}"/>
                </a:ext>
              </a:extLst>
            </p:cNvPr>
            <p:cNvSpPr txBox="1"/>
            <p:nvPr/>
          </p:nvSpPr>
          <p:spPr>
            <a:xfrm>
              <a:off x="237325" y="150095"/>
              <a:ext cx="11817806" cy="651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1800"/>
              </a:pPr>
              <a:r>
                <a:rPr kumimoji="1" lang="en-US" altLang="ko-Kore-KR" sz="2800" dirty="0"/>
                <a:t>1</a:t>
              </a:r>
              <a:r>
                <a:rPr kumimoji="1" lang="en-US" altLang="ko-KR" sz="2800" dirty="0"/>
                <a:t>2.2</a:t>
              </a:r>
              <a:r>
                <a:rPr kumimoji="1" lang="ko-KR" altLang="en-US" sz="2800" dirty="0"/>
                <a:t> </a:t>
              </a:r>
              <a:r>
                <a:rPr kumimoji="1" lang="ko-KR" altLang="en-US" sz="2800" dirty="0" err="1"/>
                <a:t>넘파이처럼</a:t>
              </a:r>
              <a:r>
                <a:rPr kumimoji="1" lang="ko-KR" altLang="en-US" sz="2800" dirty="0"/>
                <a:t> </a:t>
              </a:r>
              <a:r>
                <a:rPr kumimoji="1" lang="ko-KR" altLang="en-US" sz="2800" dirty="0" err="1"/>
                <a:t>텐서플로</a:t>
              </a:r>
              <a:r>
                <a:rPr kumimoji="1" lang="ko-KR" altLang="en-US" sz="2800" dirty="0"/>
                <a:t> 사용하기</a:t>
              </a:r>
              <a:endParaRPr sz="2800" u="none" strike="noStrike" cap="none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8" name="직선 연결선[R] 35">
              <a:extLst>
                <a:ext uri="{FF2B5EF4-FFF2-40B4-BE49-F238E27FC236}">
                  <a16:creationId xmlns:a16="http://schemas.microsoft.com/office/drawing/2014/main" id="{8EBCCB1D-CA16-E0DA-D13A-4D424EA67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330" y="750199"/>
              <a:ext cx="11269323" cy="6489"/>
            </a:xfrm>
            <a:prstGeom prst="line">
              <a:avLst/>
            </a:prstGeom>
            <a:ln w="25400">
              <a:solidFill>
                <a:srgbClr val="130E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726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80B34BB-BF0D-290A-C567-D2CD8F688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457" y="4270021"/>
            <a:ext cx="6210300" cy="1066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5135B8-392C-2467-37F3-2AB63CC4B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57" y="2856280"/>
            <a:ext cx="6743700" cy="12573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9CE25E3-A32C-1A1F-8441-3929560F9D21}"/>
              </a:ext>
            </a:extLst>
          </p:cNvPr>
          <p:cNvSpPr txBox="1">
            <a:spLocks/>
          </p:cNvSpPr>
          <p:nvPr/>
        </p:nvSpPr>
        <p:spPr>
          <a:xfrm>
            <a:off x="269330" y="8937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sz="1800" dirty="0"/>
              <a:t>1</a:t>
            </a:r>
            <a:r>
              <a:rPr kumimoji="1" lang="en-US" altLang="ko-KR" sz="1800" dirty="0"/>
              <a:t>2.2.3</a:t>
            </a:r>
            <a:r>
              <a:rPr kumimoji="1" lang="ko-KR" altLang="en-US" sz="1800" dirty="0"/>
              <a:t> 타입 변환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tf.cast</a:t>
            </a:r>
            <a:r>
              <a:rPr kumimoji="1" lang="en-US" altLang="ko-KR" sz="1800" dirty="0"/>
              <a:t>())</a:t>
            </a:r>
          </a:p>
          <a:p>
            <a:pPr>
              <a:buFontTx/>
              <a:buChar char="-"/>
            </a:pPr>
            <a:r>
              <a:rPr kumimoji="1" lang="ko-KR" altLang="en-US" sz="1800" dirty="0" err="1" smtClean="0"/>
              <a:t>텐서플로는</a:t>
            </a:r>
            <a:r>
              <a:rPr kumimoji="1" lang="ko-KR" altLang="en-US" sz="1800" dirty="0" smtClean="0"/>
              <a:t> 타입 변환을 </a:t>
            </a:r>
            <a:r>
              <a:rPr kumimoji="1" lang="ko-KR" altLang="en-US" sz="1800" dirty="0"/>
              <a:t>자동으로 수행하지 않는다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</a:t>
            </a:r>
            <a:endParaRPr kumimoji="1" lang="en-US" altLang="ko-KR" sz="1800" dirty="0"/>
          </a:p>
          <a:p>
            <a:pPr>
              <a:buFontTx/>
              <a:buChar char="-"/>
            </a:pPr>
            <a:r>
              <a:rPr kumimoji="1" lang="ko-KR" altLang="en-US" sz="1800" dirty="0"/>
              <a:t>호환되지 않는 타입의 </a:t>
            </a:r>
            <a:r>
              <a:rPr kumimoji="1" lang="ko-KR" altLang="en-US" sz="1800" dirty="0" err="1"/>
              <a:t>텐서로</a:t>
            </a:r>
            <a:r>
              <a:rPr kumimoji="1" lang="ko-KR" altLang="en-US" sz="1800" dirty="0"/>
              <a:t> 연산을 실행하면 예외가 발생한다 </a:t>
            </a:r>
            <a:endParaRPr kumimoji="1" lang="en-US" altLang="ko-KR" sz="1800" dirty="0"/>
          </a:p>
          <a:p>
            <a:pPr>
              <a:buFontTx/>
              <a:buChar char="-"/>
            </a:pPr>
            <a:r>
              <a:rPr kumimoji="1" lang="ko-KR" altLang="en-US" sz="1800" dirty="0"/>
              <a:t>실수 </a:t>
            </a:r>
            <a:r>
              <a:rPr kumimoji="1" lang="ko-KR" altLang="en-US" sz="1800" dirty="0" err="1"/>
              <a:t>텐서와</a:t>
            </a:r>
            <a:r>
              <a:rPr kumimoji="1" lang="ko-KR" altLang="en-US" sz="1800" dirty="0"/>
              <a:t> 정수 </a:t>
            </a:r>
            <a:r>
              <a:rPr kumimoji="1" lang="ko-KR" altLang="en-US" sz="1800" dirty="0" err="1"/>
              <a:t>텐서를</a:t>
            </a:r>
            <a:r>
              <a:rPr kumimoji="1" lang="ko-KR" altLang="en-US" sz="1800" dirty="0"/>
              <a:t> 더할 수 없고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32</a:t>
            </a:r>
            <a:r>
              <a:rPr kumimoji="1" lang="ko-KR" altLang="en-US" sz="1800" dirty="0"/>
              <a:t>비트 실수와 </a:t>
            </a:r>
            <a:r>
              <a:rPr kumimoji="1" lang="en-US" altLang="ko-KR" sz="1800" dirty="0"/>
              <a:t>64</a:t>
            </a:r>
            <a:r>
              <a:rPr kumimoji="1" lang="ko-KR" altLang="en-US" sz="1800" dirty="0"/>
              <a:t>비트 실수도 더할 수 없다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</a:t>
            </a:r>
            <a:endParaRPr kumimoji="1" lang="en-US" altLang="ko-KR" sz="1800" dirty="0"/>
          </a:p>
          <a:p>
            <a:pPr>
              <a:buFontTx/>
              <a:buChar char="-"/>
            </a:pPr>
            <a:r>
              <a:rPr kumimoji="1" lang="en-US" altLang="ko-KR" sz="1800" dirty="0" err="1"/>
              <a:t>tf.cast</a:t>
            </a:r>
            <a:r>
              <a:rPr kumimoji="1" lang="en-US" altLang="ko-KR" sz="1800" dirty="0"/>
              <a:t>()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활용하여 변환</a:t>
            </a:r>
            <a:endParaRPr kumimoji="1" lang="en-US" altLang="ko-KR" sz="18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68333" y="-65521"/>
            <a:ext cx="11817806" cy="893939"/>
            <a:chOff x="237325" y="-91898"/>
            <a:chExt cx="11817806" cy="893939"/>
          </a:xfrm>
        </p:grpSpPr>
        <p:sp>
          <p:nvSpPr>
            <p:cNvPr id="7" name="직사각형 6"/>
            <p:cNvSpPr/>
            <p:nvPr/>
          </p:nvSpPr>
          <p:spPr>
            <a:xfrm>
              <a:off x="269330" y="-91898"/>
              <a:ext cx="564942" cy="225515"/>
            </a:xfrm>
            <a:prstGeom prst="rect">
              <a:avLst/>
            </a:prstGeom>
            <a:solidFill>
              <a:srgbClr val="130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134;p20">
              <a:extLst>
                <a:ext uri="{FF2B5EF4-FFF2-40B4-BE49-F238E27FC236}">
                  <a16:creationId xmlns:a16="http://schemas.microsoft.com/office/drawing/2014/main" id="{B44D0E81-8CAB-A39A-DF0B-21F98F71F10C}"/>
                </a:ext>
              </a:extLst>
            </p:cNvPr>
            <p:cNvSpPr txBox="1"/>
            <p:nvPr/>
          </p:nvSpPr>
          <p:spPr>
            <a:xfrm>
              <a:off x="237325" y="150095"/>
              <a:ext cx="11817806" cy="651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1800"/>
              </a:pPr>
              <a:r>
                <a:rPr kumimoji="1" lang="en-US" altLang="ko-Kore-KR" sz="2800" dirty="0"/>
                <a:t>1</a:t>
              </a:r>
              <a:r>
                <a:rPr kumimoji="1" lang="en-US" altLang="ko-KR" sz="2800" dirty="0"/>
                <a:t>2.2</a:t>
              </a:r>
              <a:r>
                <a:rPr kumimoji="1" lang="ko-KR" altLang="en-US" sz="2800" dirty="0"/>
                <a:t> </a:t>
              </a:r>
              <a:r>
                <a:rPr kumimoji="1" lang="ko-KR" altLang="en-US" sz="2800" dirty="0" err="1"/>
                <a:t>넘파이처럼</a:t>
              </a:r>
              <a:r>
                <a:rPr kumimoji="1" lang="ko-KR" altLang="en-US" sz="2800" dirty="0"/>
                <a:t> </a:t>
              </a:r>
              <a:r>
                <a:rPr kumimoji="1" lang="ko-KR" altLang="en-US" sz="2800" dirty="0" err="1"/>
                <a:t>텐서플로</a:t>
              </a:r>
              <a:r>
                <a:rPr kumimoji="1" lang="ko-KR" altLang="en-US" sz="2800" dirty="0"/>
                <a:t> 사용하기</a:t>
              </a:r>
              <a:endParaRPr sz="2800" u="none" strike="noStrike" cap="none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10" name="직선 연결선[R] 35">
              <a:extLst>
                <a:ext uri="{FF2B5EF4-FFF2-40B4-BE49-F238E27FC236}">
                  <a16:creationId xmlns:a16="http://schemas.microsoft.com/office/drawing/2014/main" id="{8EBCCB1D-CA16-E0DA-D13A-4D424EA67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330" y="750199"/>
              <a:ext cx="11269323" cy="6489"/>
            </a:xfrm>
            <a:prstGeom prst="line">
              <a:avLst/>
            </a:prstGeom>
            <a:ln w="25400">
              <a:solidFill>
                <a:srgbClr val="130E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172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6385BE-BCB1-634D-04B2-A29B5E1B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50" y="2864885"/>
            <a:ext cx="5929630" cy="1424436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AF2A472-DC2E-ED51-EB0D-17A258C7247D}"/>
              </a:ext>
            </a:extLst>
          </p:cNvPr>
          <p:cNvSpPr txBox="1">
            <a:spLocks/>
          </p:cNvSpPr>
          <p:nvPr/>
        </p:nvSpPr>
        <p:spPr>
          <a:xfrm>
            <a:off x="370450" y="932327"/>
            <a:ext cx="10515600" cy="225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sz="1800" dirty="0"/>
              <a:t>1</a:t>
            </a:r>
            <a:r>
              <a:rPr kumimoji="1" lang="en-US" altLang="ko-KR" sz="1800" dirty="0"/>
              <a:t>2.2.4. </a:t>
            </a:r>
            <a:r>
              <a:rPr kumimoji="1" lang="ko-KR" altLang="en-US" sz="1800" dirty="0"/>
              <a:t>변수</a:t>
            </a:r>
            <a:endParaRPr kumimoji="1" lang="en-US" altLang="ko-KR" sz="1800" dirty="0"/>
          </a:p>
          <a:p>
            <a:r>
              <a:rPr kumimoji="1" lang="ko-KR" altLang="en-US" sz="1800" dirty="0"/>
              <a:t>변경 불가능한 객체 </a:t>
            </a:r>
            <a:r>
              <a:rPr kumimoji="1" lang="en-US" altLang="ko-KR" sz="1800" dirty="0" err="1"/>
              <a:t>tf.Tensor</a:t>
            </a:r>
            <a:r>
              <a:rPr kumimoji="1" lang="ko-KR" altLang="en-US" sz="1800" dirty="0"/>
              <a:t>를 변경 </a:t>
            </a:r>
            <a:r>
              <a:rPr kumimoji="1" lang="ko-KR" altLang="en-US" sz="1800" dirty="0" err="1" smtClean="0"/>
              <a:t>해야할때</a:t>
            </a:r>
            <a:r>
              <a:rPr kumimoji="1" lang="ko-KR" altLang="en-US" sz="1800" dirty="0"/>
              <a:t> </a:t>
            </a:r>
            <a:r>
              <a:rPr kumimoji="1" lang="en-US" altLang="ko-KR" sz="1800" dirty="0" err="1" smtClean="0"/>
              <a:t>tf.Variable</a:t>
            </a:r>
            <a:r>
              <a:rPr kumimoji="1" lang="en-US" altLang="ko-KR" sz="1800" dirty="0"/>
              <a:t>()</a:t>
            </a:r>
            <a:r>
              <a:rPr kumimoji="1" lang="ko-KR" altLang="en-US" sz="1800" dirty="0"/>
              <a:t> 활용한다</a:t>
            </a:r>
            <a:r>
              <a:rPr kumimoji="1" lang="en-US" altLang="ko-KR" sz="1800" dirty="0" smtClean="0"/>
              <a:t>.</a:t>
            </a:r>
            <a:endParaRPr kumimoji="1" lang="en-US" altLang="ko-KR" sz="1800" dirty="0"/>
          </a:p>
          <a:p>
            <a:r>
              <a:rPr kumimoji="1" lang="en-US" altLang="ko-KR" sz="1800" dirty="0"/>
              <a:t>assign()</a:t>
            </a:r>
            <a:r>
              <a:rPr kumimoji="1" lang="ko-KR" altLang="en-US" sz="1800" dirty="0"/>
              <a:t> 메서드를 사용하여 </a:t>
            </a:r>
            <a:r>
              <a:rPr kumimoji="1" lang="ko-KR" altLang="en-US" sz="1800" dirty="0" err="1" smtClean="0"/>
              <a:t>변수값을</a:t>
            </a:r>
            <a:r>
              <a:rPr kumimoji="1" lang="ko-KR" altLang="en-US" sz="1800" dirty="0" smtClean="0"/>
              <a:t> 바꿀 수 </a:t>
            </a:r>
            <a:r>
              <a:rPr kumimoji="1" lang="ko-KR" altLang="en-US" sz="1800" dirty="0"/>
              <a:t>있다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</a:t>
            </a:r>
            <a:r>
              <a:rPr kumimoji="1" lang="en-US" altLang="ko-KR" sz="1800" dirty="0" err="1"/>
              <a:t>Assign_add</a:t>
            </a:r>
            <a:r>
              <a:rPr kumimoji="1" lang="en-US" altLang="ko-KR" sz="1800" dirty="0"/>
              <a:t>(), </a:t>
            </a:r>
            <a:r>
              <a:rPr kumimoji="1" lang="en-US" altLang="ko-KR" sz="1800" dirty="0" err="1"/>
              <a:t>assign_sub</a:t>
            </a:r>
            <a:r>
              <a:rPr kumimoji="1" lang="en-US" altLang="ko-KR" sz="1800" dirty="0"/>
              <a:t>()</a:t>
            </a:r>
            <a:r>
              <a:rPr kumimoji="1" lang="ko-KR" altLang="en-US" sz="1800" dirty="0"/>
              <a:t> 메서드를 사용하면 주어진 값만큼 변수를 증가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감소 시킴 </a:t>
            </a:r>
            <a:endParaRPr kumimoji="1" lang="en-US" altLang="ko-KR" sz="1800" dirty="0"/>
          </a:p>
          <a:p>
            <a:pPr marL="0">
              <a:spcBef>
                <a:spcPts val="600"/>
              </a:spcBef>
            </a:pPr>
            <a:r>
              <a:rPr kumimoji="1" lang="en-US" altLang="ko-KR" sz="1800" dirty="0"/>
              <a:t>Assign()</a:t>
            </a:r>
            <a:r>
              <a:rPr kumimoji="1" lang="ko-KR" altLang="en-US" sz="1800" dirty="0"/>
              <a:t>메서드나 </a:t>
            </a:r>
            <a:r>
              <a:rPr kumimoji="1" lang="en-US" altLang="ko-KR" sz="1800" dirty="0" err="1"/>
              <a:t>scattrer_updata</a:t>
            </a:r>
            <a:r>
              <a:rPr kumimoji="1" lang="en-US" altLang="ko-KR" sz="1800" dirty="0"/>
              <a:t>(), </a:t>
            </a:r>
            <a:r>
              <a:rPr kumimoji="1" lang="en-US" altLang="ko-KR" sz="1800" dirty="0" err="1"/>
              <a:t>scatter_nd_updatae</a:t>
            </a:r>
            <a:r>
              <a:rPr kumimoji="1" lang="en-US" altLang="ko-KR" sz="1800" dirty="0"/>
              <a:t>()</a:t>
            </a:r>
            <a:r>
              <a:rPr kumimoji="1" lang="ko-KR" altLang="en-US" sz="1800" dirty="0"/>
              <a:t>메서드를 사용하여 개별 원소를 수정할 수 </a:t>
            </a:r>
            <a:r>
              <a:rPr kumimoji="1" lang="ko-KR" altLang="en-US" sz="1800" dirty="0" smtClean="0"/>
              <a:t>있다</a:t>
            </a:r>
            <a:r>
              <a:rPr kumimoji="1" lang="en-US" altLang="ko-KR" sz="1800" dirty="0" smtClean="0"/>
              <a:t>.</a:t>
            </a:r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40F904-6321-7415-76F2-355575D24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50" y="4658186"/>
            <a:ext cx="6223488" cy="137299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68333" y="-65521"/>
            <a:ext cx="11817806" cy="893939"/>
            <a:chOff x="237325" y="-91898"/>
            <a:chExt cx="11817806" cy="893939"/>
          </a:xfrm>
        </p:grpSpPr>
        <p:sp>
          <p:nvSpPr>
            <p:cNvPr id="9" name="직사각형 8"/>
            <p:cNvSpPr/>
            <p:nvPr/>
          </p:nvSpPr>
          <p:spPr>
            <a:xfrm>
              <a:off x="269330" y="-91898"/>
              <a:ext cx="564942" cy="225515"/>
            </a:xfrm>
            <a:prstGeom prst="rect">
              <a:avLst/>
            </a:prstGeom>
            <a:solidFill>
              <a:srgbClr val="130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Google Shape;134;p20">
              <a:extLst>
                <a:ext uri="{FF2B5EF4-FFF2-40B4-BE49-F238E27FC236}">
                  <a16:creationId xmlns:a16="http://schemas.microsoft.com/office/drawing/2014/main" id="{B44D0E81-8CAB-A39A-DF0B-21F98F71F10C}"/>
                </a:ext>
              </a:extLst>
            </p:cNvPr>
            <p:cNvSpPr txBox="1"/>
            <p:nvPr/>
          </p:nvSpPr>
          <p:spPr>
            <a:xfrm>
              <a:off x="237325" y="150095"/>
              <a:ext cx="11817806" cy="651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1800"/>
              </a:pPr>
              <a:r>
                <a:rPr kumimoji="1" lang="en-US" altLang="ko-Kore-KR" sz="2800" dirty="0"/>
                <a:t>1</a:t>
              </a:r>
              <a:r>
                <a:rPr kumimoji="1" lang="en-US" altLang="ko-KR" sz="2800" dirty="0"/>
                <a:t>2.2</a:t>
              </a:r>
              <a:r>
                <a:rPr kumimoji="1" lang="ko-KR" altLang="en-US" sz="2800" dirty="0"/>
                <a:t> </a:t>
              </a:r>
              <a:r>
                <a:rPr kumimoji="1" lang="ko-KR" altLang="en-US" sz="2800" dirty="0" err="1"/>
                <a:t>넘파이처럼</a:t>
              </a:r>
              <a:r>
                <a:rPr kumimoji="1" lang="ko-KR" altLang="en-US" sz="2800" dirty="0"/>
                <a:t> </a:t>
              </a:r>
              <a:r>
                <a:rPr kumimoji="1" lang="ko-KR" altLang="en-US" sz="2800" dirty="0" err="1"/>
                <a:t>텐서플로</a:t>
              </a:r>
              <a:r>
                <a:rPr kumimoji="1" lang="ko-KR" altLang="en-US" sz="2800" dirty="0"/>
                <a:t> 사용하기</a:t>
              </a:r>
              <a:endParaRPr sz="2800" u="none" strike="noStrike" cap="none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11" name="직선 연결선[R] 35">
              <a:extLst>
                <a:ext uri="{FF2B5EF4-FFF2-40B4-BE49-F238E27FC236}">
                  <a16:creationId xmlns:a16="http://schemas.microsoft.com/office/drawing/2014/main" id="{8EBCCB1D-CA16-E0DA-D13A-4D424EA67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330" y="750199"/>
              <a:ext cx="11269323" cy="6489"/>
            </a:xfrm>
            <a:prstGeom prst="line">
              <a:avLst/>
            </a:prstGeom>
            <a:ln w="25400">
              <a:solidFill>
                <a:srgbClr val="130E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19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FB94F-A53A-6848-7BD0-A8498C62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97" y="973735"/>
            <a:ext cx="10515600" cy="6329156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kumimoji="1" lang="en-US" altLang="ko-KR" sz="1600" dirty="0" smtClean="0"/>
              <a:t>12.2.5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/>
              <a:t>다른 데이터 </a:t>
            </a:r>
            <a:r>
              <a:rPr kumimoji="1" lang="ko-KR" altLang="en-US" sz="1600" dirty="0" smtClean="0"/>
              <a:t>구조</a:t>
            </a:r>
            <a:endParaRPr kumimoji="1" lang="en-US" altLang="ko-KR" sz="1600" dirty="0"/>
          </a:p>
          <a:p>
            <a:pPr>
              <a:spcBef>
                <a:spcPts val="1200"/>
              </a:spcBef>
            </a:pPr>
            <a:r>
              <a:rPr kumimoji="1" lang="ko-KR" altLang="en-US" sz="1600" dirty="0"/>
              <a:t>희소 </a:t>
            </a:r>
            <a:r>
              <a:rPr kumimoji="1" lang="ko-KR" altLang="en-US" sz="1600" dirty="0" err="1"/>
              <a:t>텐서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sparse </a:t>
            </a:r>
            <a:r>
              <a:rPr kumimoji="1" lang="en-US" altLang="ko-KR" sz="1600" dirty="0" smtClean="0"/>
              <a:t>tensor</a:t>
            </a:r>
          </a:p>
          <a:p>
            <a:pPr>
              <a:spcBef>
                <a:spcPts val="1200"/>
              </a:spcBef>
              <a:buFontTx/>
              <a:buChar char="-"/>
            </a:pPr>
            <a:r>
              <a:rPr kumimoji="1" lang="ko-KR" altLang="en-US" sz="1600" dirty="0"/>
              <a:t>대부분 </a:t>
            </a:r>
            <a:r>
              <a:rPr kumimoji="1" lang="en-US" altLang="ko-KR" sz="1600" dirty="0"/>
              <a:t>0</a:t>
            </a:r>
            <a:r>
              <a:rPr kumimoji="1" lang="ko-KR" altLang="en-US" sz="1600" dirty="0"/>
              <a:t>으로 채워진 </a:t>
            </a:r>
            <a:r>
              <a:rPr kumimoji="1" lang="ko-KR" altLang="en-US" sz="1600" dirty="0" err="1"/>
              <a:t>텐서를</a:t>
            </a:r>
            <a:r>
              <a:rPr kumimoji="1" lang="ko-KR" altLang="en-US" sz="1600" dirty="0"/>
              <a:t> 효율적으로 나타낸다</a:t>
            </a:r>
            <a:r>
              <a:rPr kumimoji="1" lang="en-US" altLang="ko-KR" sz="1600" dirty="0"/>
              <a:t>. </a:t>
            </a:r>
            <a:r>
              <a:rPr kumimoji="1" lang="en-US" altLang="ko-KR" sz="1600" dirty="0" err="1"/>
              <a:t>tf.sparse</a:t>
            </a:r>
            <a:r>
              <a:rPr kumimoji="1" lang="ko-KR" altLang="en-US" sz="1600" dirty="0"/>
              <a:t>패키지를 통해 희소 </a:t>
            </a:r>
            <a:r>
              <a:rPr kumimoji="1" lang="ko-KR" altLang="en-US" sz="1600" dirty="0" err="1"/>
              <a:t>텐서</a:t>
            </a:r>
            <a:r>
              <a:rPr kumimoji="1" lang="ko-KR" altLang="en-US" sz="1600" dirty="0"/>
              <a:t> 연산을 할 </a:t>
            </a:r>
            <a:r>
              <a:rPr kumimoji="1" lang="ko-KR" altLang="en-US" sz="1600" dirty="0" smtClean="0"/>
              <a:t>수 있음</a:t>
            </a:r>
          </a:p>
          <a:p>
            <a:pPr>
              <a:spcBef>
                <a:spcPts val="1200"/>
              </a:spcBef>
            </a:pPr>
            <a:r>
              <a:rPr kumimoji="1" lang="ko-KR" altLang="en-US" sz="1600" dirty="0" err="1" smtClean="0"/>
              <a:t>텐서</a:t>
            </a:r>
            <a:r>
              <a:rPr kumimoji="1" lang="ko-KR" altLang="en-US" sz="1600" dirty="0" smtClean="0"/>
              <a:t> 배열 </a:t>
            </a:r>
            <a:r>
              <a:rPr kumimoji="1" lang="en-US" altLang="ko-KR" sz="1600" dirty="0" smtClean="0"/>
              <a:t>tensor array</a:t>
            </a:r>
          </a:p>
          <a:p>
            <a:pPr>
              <a:spcBef>
                <a:spcPts val="1200"/>
              </a:spcBef>
              <a:buFontTx/>
              <a:buChar char="-"/>
            </a:pPr>
            <a:r>
              <a:rPr kumimoji="1" lang="ko-KR" altLang="en-US" sz="1600" dirty="0" err="1" smtClean="0"/>
              <a:t>텐서의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/>
              <a:t>리스트</a:t>
            </a:r>
            <a:r>
              <a:rPr kumimoji="1" lang="en-US" altLang="ko-KR" sz="1600" dirty="0" smtClean="0"/>
              <a:t>,  </a:t>
            </a:r>
            <a:r>
              <a:rPr kumimoji="1" lang="ko-KR" altLang="en-US" sz="1600" dirty="0"/>
              <a:t>리스트에 포함된 </a:t>
            </a:r>
            <a:r>
              <a:rPr kumimoji="1" lang="ko-KR" altLang="en-US" sz="1600" dirty="0" err="1"/>
              <a:t>텐서는</a:t>
            </a:r>
            <a:r>
              <a:rPr kumimoji="1" lang="ko-KR" altLang="en-US" sz="1600" dirty="0"/>
              <a:t> 같은 타입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크기를 가지고 </a:t>
            </a:r>
            <a:r>
              <a:rPr kumimoji="1" lang="ko-KR" altLang="en-US" sz="1600" dirty="0" smtClean="0"/>
              <a:t>있어야함</a:t>
            </a:r>
            <a:endParaRPr kumimoji="1" lang="ko-KR" altLang="en-US" sz="1600" dirty="0"/>
          </a:p>
          <a:p>
            <a:pPr>
              <a:spcBef>
                <a:spcPts val="1200"/>
              </a:spcBef>
            </a:pPr>
            <a:r>
              <a:rPr kumimoji="1" lang="ko-KR" altLang="en-US" sz="1600" dirty="0" err="1"/>
              <a:t>래그드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텐서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ragged </a:t>
            </a:r>
            <a:r>
              <a:rPr kumimoji="1" lang="en-US" altLang="ko-KR" sz="1600" dirty="0" smtClean="0"/>
              <a:t>tensor</a:t>
            </a:r>
          </a:p>
          <a:p>
            <a:pPr>
              <a:spcBef>
                <a:spcPts val="1200"/>
              </a:spcBef>
              <a:buFontTx/>
              <a:buChar char="-"/>
            </a:pPr>
            <a:r>
              <a:rPr kumimoji="1" lang="ko-KR" altLang="en-US" sz="1600" dirty="0" smtClean="0"/>
              <a:t>리스트의 </a:t>
            </a:r>
            <a:r>
              <a:rPr kumimoji="1" lang="ko-KR" altLang="en-US" sz="1600" dirty="0"/>
              <a:t>리스트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타입은 같아야 하지만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각 리스트의 길이는 다를 수 </a:t>
            </a:r>
            <a:r>
              <a:rPr kumimoji="1" lang="ko-KR" altLang="en-US" sz="1600" dirty="0" smtClean="0"/>
              <a:t>있음</a:t>
            </a:r>
            <a:endParaRPr kumimoji="1" lang="en-US" altLang="ko-KR" sz="1600" dirty="0" smtClean="0"/>
          </a:p>
          <a:p>
            <a:pPr>
              <a:spcBef>
                <a:spcPts val="1200"/>
              </a:spcBef>
            </a:pPr>
            <a:r>
              <a:rPr kumimoji="1" lang="ko-KR" altLang="en-US" sz="1600" dirty="0" smtClean="0"/>
              <a:t>문자열 </a:t>
            </a:r>
            <a:r>
              <a:rPr kumimoji="1" lang="ko-KR" altLang="en-US" sz="1600" dirty="0" err="1" smtClean="0"/>
              <a:t>텐서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/>
              <a:t>string </a:t>
            </a:r>
            <a:r>
              <a:rPr kumimoji="1" lang="en-US" altLang="ko-KR" sz="1600" dirty="0" smtClean="0"/>
              <a:t>tensor</a:t>
            </a:r>
          </a:p>
          <a:p>
            <a:pPr>
              <a:spcBef>
                <a:spcPts val="1200"/>
              </a:spcBef>
              <a:buFontTx/>
              <a:buChar char="-"/>
            </a:pPr>
            <a:r>
              <a:rPr kumimoji="1" lang="ko-KR" altLang="en-US" sz="1600" dirty="0" smtClean="0"/>
              <a:t>유니코드가 </a:t>
            </a:r>
            <a:r>
              <a:rPr kumimoji="1" lang="ko-KR" altLang="en-US" sz="1600" dirty="0"/>
              <a:t>아닌 바이트 문자열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유니코드 문자열 사용시 </a:t>
            </a:r>
            <a:r>
              <a:rPr kumimoji="1" lang="en-US" altLang="ko-KR" sz="1600" dirty="0"/>
              <a:t>utf8</a:t>
            </a:r>
            <a:r>
              <a:rPr kumimoji="1" lang="ko-KR" altLang="en-US" sz="1600" dirty="0"/>
              <a:t>로 </a:t>
            </a:r>
            <a:r>
              <a:rPr kumimoji="1" lang="ko-KR" altLang="en-US" sz="1600" dirty="0" err="1" smtClean="0"/>
              <a:t>인코딩됨</a:t>
            </a:r>
            <a:endParaRPr kumimoji="1" lang="ko-KR" altLang="en-US" sz="1600" dirty="0"/>
          </a:p>
          <a:p>
            <a:pPr>
              <a:spcBef>
                <a:spcPts val="1200"/>
              </a:spcBef>
            </a:pPr>
            <a:r>
              <a:rPr kumimoji="1" lang="ko-KR" altLang="en-US" sz="1600" dirty="0" smtClean="0"/>
              <a:t>집합 </a:t>
            </a:r>
            <a:r>
              <a:rPr kumimoji="1" lang="en-US" altLang="ko-KR" sz="1600" dirty="0" smtClean="0"/>
              <a:t>set</a:t>
            </a:r>
            <a:endParaRPr kumimoji="1" lang="en-US" altLang="ko-KR" sz="1600" dirty="0"/>
          </a:p>
          <a:p>
            <a:pPr>
              <a:spcBef>
                <a:spcPts val="1200"/>
              </a:spcBef>
              <a:buFontTx/>
              <a:buChar char="-"/>
            </a:pPr>
            <a:r>
              <a:rPr kumimoji="1" lang="ko-KR" altLang="en-US" sz="1600" dirty="0" smtClean="0"/>
              <a:t>집합은 </a:t>
            </a:r>
            <a:r>
              <a:rPr kumimoji="1" lang="ko-KR" altLang="en-US" sz="1600" dirty="0"/>
              <a:t>일반적인 </a:t>
            </a:r>
            <a:r>
              <a:rPr kumimoji="1" lang="ko-KR" altLang="en-US" sz="1600" dirty="0" err="1"/>
              <a:t>텐서로</a:t>
            </a:r>
            <a:r>
              <a:rPr kumimoji="1" lang="ko-KR" altLang="en-US" sz="1600" dirty="0"/>
              <a:t> 나타냄</a:t>
            </a:r>
            <a:r>
              <a:rPr kumimoji="1" lang="en-US" altLang="ko-KR" sz="1600" dirty="0"/>
              <a:t>. </a:t>
            </a:r>
            <a:r>
              <a:rPr kumimoji="1" lang="en-US" altLang="ko-KR" sz="1600" dirty="0" err="1"/>
              <a:t>eg</a:t>
            </a:r>
            <a:r>
              <a:rPr kumimoji="1" lang="en-US" altLang="ko-KR" sz="1600" dirty="0"/>
              <a:t>.) </a:t>
            </a:r>
            <a:r>
              <a:rPr kumimoji="1" lang="en-US" altLang="ko-KR" sz="1600" dirty="0" err="1"/>
              <a:t>tf.constant</a:t>
            </a:r>
            <a:r>
              <a:rPr kumimoji="1" lang="en-US" altLang="ko-KR" sz="1600" dirty="0"/>
              <a:t>([[1,2],[3,4]])</a:t>
            </a:r>
            <a:r>
              <a:rPr kumimoji="1" lang="ko-KR" altLang="en-US" sz="1600" dirty="0"/>
              <a:t>는 두개의 집합 </a:t>
            </a:r>
            <a:r>
              <a:rPr kumimoji="1" lang="en-US" altLang="ko-KR" sz="1600" dirty="0"/>
              <a:t>{1, 2} 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{3,4} </a:t>
            </a:r>
            <a:r>
              <a:rPr kumimoji="1" lang="ko-KR" altLang="en-US" sz="1600" dirty="0"/>
              <a:t>를 </a:t>
            </a:r>
            <a:r>
              <a:rPr kumimoji="1" lang="ko-KR" altLang="en-US" sz="1600" dirty="0" smtClean="0"/>
              <a:t>나타냄</a:t>
            </a:r>
            <a:endParaRPr kumimoji="1" lang="ko-KR" altLang="en-US" sz="1600" dirty="0"/>
          </a:p>
          <a:p>
            <a:pPr>
              <a:spcBef>
                <a:spcPts val="1200"/>
              </a:spcBef>
            </a:pPr>
            <a:r>
              <a:rPr kumimoji="1" lang="ko-KR" altLang="en-US" sz="1600" dirty="0"/>
              <a:t>큐 </a:t>
            </a:r>
            <a:r>
              <a:rPr kumimoji="1" lang="en-US" altLang="ko-KR" sz="1600" dirty="0" smtClean="0"/>
              <a:t>queue</a:t>
            </a:r>
          </a:p>
          <a:p>
            <a:pPr>
              <a:spcBef>
                <a:spcPts val="1200"/>
              </a:spcBef>
              <a:buFontTx/>
              <a:buChar char="-"/>
            </a:pPr>
            <a:r>
              <a:rPr kumimoji="1" lang="ko-KR" altLang="en-US" sz="1600" dirty="0"/>
              <a:t>단계별로 </a:t>
            </a:r>
            <a:r>
              <a:rPr kumimoji="1" lang="ko-KR" altLang="en-US" sz="1600" dirty="0" err="1"/>
              <a:t>텐서를</a:t>
            </a:r>
            <a:r>
              <a:rPr kumimoji="1" lang="ko-KR" altLang="en-US" sz="1600" dirty="0"/>
              <a:t> 저장한다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 err="1"/>
              <a:t>텐서플로는</a:t>
            </a:r>
            <a:r>
              <a:rPr kumimoji="1" lang="ko-KR" altLang="en-US" sz="1600" dirty="0"/>
              <a:t> 여러 종류의 큐를 </a:t>
            </a:r>
            <a:r>
              <a:rPr kumimoji="1" lang="ko-KR" altLang="en-US" sz="1600" dirty="0" smtClean="0"/>
              <a:t>제공</a:t>
            </a:r>
            <a:r>
              <a:rPr kumimoji="1" lang="en-US" altLang="ko-KR" sz="1600" dirty="0" smtClean="0"/>
              <a:t>,</a:t>
            </a:r>
          </a:p>
          <a:p>
            <a:pPr>
              <a:spcBef>
                <a:spcPts val="1200"/>
              </a:spcBef>
              <a:buFontTx/>
              <a:buChar char="-"/>
            </a:pPr>
            <a:r>
              <a:rPr kumimoji="1" lang="ko-KR" altLang="en-US" sz="1600" dirty="0" smtClean="0"/>
              <a:t>이 </a:t>
            </a:r>
            <a:r>
              <a:rPr kumimoji="1" lang="ko-KR" altLang="en-US" sz="1600" dirty="0"/>
              <a:t>클래스들은 </a:t>
            </a:r>
            <a:r>
              <a:rPr kumimoji="1" lang="en-US" altLang="ko-KR" sz="1600" dirty="0" err="1"/>
              <a:t>tf.queue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패키지를 이용하여 사용할 수 </a:t>
            </a:r>
            <a:r>
              <a:rPr kumimoji="1" lang="ko-KR" altLang="en-US" sz="1600" dirty="0" smtClean="0"/>
              <a:t>있</a:t>
            </a:r>
            <a:r>
              <a:rPr kumimoji="1" lang="ko-KR" altLang="en-US" sz="1600" dirty="0"/>
              <a:t>음</a:t>
            </a:r>
            <a:r>
              <a:rPr kumimoji="1" lang="en-US" altLang="ko-KR" sz="1600" dirty="0" smtClean="0"/>
              <a:t>.</a:t>
            </a:r>
            <a:endParaRPr kumimoji="1" lang="en-US" altLang="ko-KR" sz="1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68333" y="-65521"/>
            <a:ext cx="11817806" cy="893939"/>
            <a:chOff x="237325" y="-91898"/>
            <a:chExt cx="11817806" cy="893939"/>
          </a:xfrm>
        </p:grpSpPr>
        <p:sp>
          <p:nvSpPr>
            <p:cNvPr id="5" name="직사각형 4"/>
            <p:cNvSpPr/>
            <p:nvPr/>
          </p:nvSpPr>
          <p:spPr>
            <a:xfrm>
              <a:off x="269330" y="-91898"/>
              <a:ext cx="564942" cy="225515"/>
            </a:xfrm>
            <a:prstGeom prst="rect">
              <a:avLst/>
            </a:prstGeom>
            <a:solidFill>
              <a:srgbClr val="130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Google Shape;134;p20">
              <a:extLst>
                <a:ext uri="{FF2B5EF4-FFF2-40B4-BE49-F238E27FC236}">
                  <a16:creationId xmlns:a16="http://schemas.microsoft.com/office/drawing/2014/main" id="{B44D0E81-8CAB-A39A-DF0B-21F98F71F10C}"/>
                </a:ext>
              </a:extLst>
            </p:cNvPr>
            <p:cNvSpPr txBox="1"/>
            <p:nvPr/>
          </p:nvSpPr>
          <p:spPr>
            <a:xfrm>
              <a:off x="237325" y="150095"/>
              <a:ext cx="11817806" cy="651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1800"/>
              </a:pPr>
              <a:r>
                <a:rPr kumimoji="1" lang="en-US" altLang="ko-Kore-KR" sz="2800" dirty="0"/>
                <a:t>1</a:t>
              </a:r>
              <a:r>
                <a:rPr kumimoji="1" lang="en-US" altLang="ko-KR" sz="2800" dirty="0"/>
                <a:t>2.2</a:t>
              </a:r>
              <a:r>
                <a:rPr kumimoji="1" lang="ko-KR" altLang="en-US" sz="2800" dirty="0"/>
                <a:t> </a:t>
              </a:r>
              <a:r>
                <a:rPr kumimoji="1" lang="ko-KR" altLang="en-US" sz="2800" dirty="0" err="1"/>
                <a:t>넘파이처럼</a:t>
              </a:r>
              <a:r>
                <a:rPr kumimoji="1" lang="ko-KR" altLang="en-US" sz="2800" dirty="0"/>
                <a:t> </a:t>
              </a:r>
              <a:r>
                <a:rPr kumimoji="1" lang="ko-KR" altLang="en-US" sz="2800" dirty="0" err="1"/>
                <a:t>텐서플로</a:t>
              </a:r>
              <a:r>
                <a:rPr kumimoji="1" lang="ko-KR" altLang="en-US" sz="2800" dirty="0"/>
                <a:t> 사용하기</a:t>
              </a:r>
              <a:endParaRPr sz="2800" u="none" strike="noStrike" cap="none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7" name="직선 연결선[R] 35">
              <a:extLst>
                <a:ext uri="{FF2B5EF4-FFF2-40B4-BE49-F238E27FC236}">
                  <a16:creationId xmlns:a16="http://schemas.microsoft.com/office/drawing/2014/main" id="{8EBCCB1D-CA16-E0DA-D13A-4D424EA67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330" y="750199"/>
              <a:ext cx="11269323" cy="6489"/>
            </a:xfrm>
            <a:prstGeom prst="line">
              <a:avLst/>
            </a:prstGeom>
            <a:ln w="25400">
              <a:solidFill>
                <a:srgbClr val="130E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121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519</Words>
  <Application>Microsoft Office PowerPoint</Application>
  <PresentationFormat>와이드스크린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NanumGothic</vt:lpstr>
      <vt:lpstr>맑은 고딕</vt:lpstr>
      <vt:lpstr>Arial</vt:lpstr>
      <vt:lpstr>Calibri</vt:lpstr>
      <vt:lpstr>Calibri Light</vt:lpstr>
      <vt:lpstr>Office 테마</vt:lpstr>
      <vt:lpstr>Hands-On Machine Learning  with Scikit-Learning, Keras  &amp; TensorFlow Ch12.1 ~ 12.2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Ch12.1 ~ 12.2</dc:title>
  <dc:creator>한요셉</dc:creator>
  <cp:lastModifiedBy>krict</cp:lastModifiedBy>
  <cp:revision>31</cp:revision>
  <dcterms:created xsi:type="dcterms:W3CDTF">2022-07-19T13:25:35Z</dcterms:created>
  <dcterms:modified xsi:type="dcterms:W3CDTF">2022-07-20T04:13:57Z</dcterms:modified>
</cp:coreProperties>
</file>