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66" r:id="rId4"/>
    <p:sldId id="267" r:id="rId5"/>
    <p:sldId id="274" r:id="rId6"/>
    <p:sldId id="286" r:id="rId7"/>
    <p:sldId id="268" r:id="rId8"/>
    <p:sldId id="270" r:id="rId9"/>
    <p:sldId id="271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72" r:id="rId18"/>
    <p:sldId id="273" r:id="rId19"/>
    <p:sldId id="282" r:id="rId20"/>
    <p:sldId id="285" r:id="rId21"/>
    <p:sldId id="28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" userDrawn="1">
          <p15:clr>
            <a:srgbClr val="A4A3A4"/>
          </p15:clr>
        </p15:guide>
        <p15:guide id="3" orient="horz" pos="2478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pos="7559" userDrawn="1">
          <p15:clr>
            <a:srgbClr val="A4A3A4"/>
          </p15:clr>
        </p15:guide>
        <p15:guide id="8" orient="horz" pos="1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" initials="Y" lastIdx="1" clrIdx="0">
    <p:extLst>
      <p:ext uri="{19B8F6BF-5375-455C-9EA6-DF929625EA0E}">
        <p15:presenceInfo xmlns:p15="http://schemas.microsoft.com/office/powerpoint/2012/main" userId="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FF0000"/>
    <a:srgbClr val="162DFF"/>
    <a:srgbClr val="8C98FF"/>
    <a:srgbClr val="6B010E"/>
    <a:srgbClr val="A05C65"/>
    <a:srgbClr val="8D3C46"/>
    <a:srgbClr val="9B545D"/>
    <a:srgbClr val="B17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howGuides="1">
      <p:cViewPr>
        <p:scale>
          <a:sx n="100" d="100"/>
          <a:sy n="100" d="100"/>
        </p:scale>
        <p:origin x="1206" y="324"/>
      </p:cViewPr>
      <p:guideLst>
        <p:guide pos="75"/>
        <p:guide orient="horz" pos="2478"/>
        <p:guide orient="horz" pos="527"/>
        <p:guide pos="7423"/>
        <p:guide pos="7559"/>
        <p:guide orient="horz" pos="1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FAAA8D3-1822-4D08-97B2-F307EE9D42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3D9717-54CF-4A11-A115-A9A8EC97E5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AFF4D-4A4F-4E9D-95C1-B6DC29FD4DA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25337-1922-4621-951C-3A2EF9ED2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2A626-2E6D-48F7-BDA5-A6D3889103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A09EB-5832-4096-B06C-FEF199EEB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10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E6F58-F4F9-4E4A-B853-18C713ECA3A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E3B8B-2F77-477A-B9CB-56465A09D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4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스타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2775C-FFB7-4DBE-9A42-378482D5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4665"/>
            <a:ext cx="10515600" cy="216024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400E4-316D-4F43-A71E-FE1B39660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636913"/>
            <a:ext cx="10515600" cy="345273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4997-8773-4AE2-9A71-F1BAF68C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9882-39FA-4F41-8475-78A5B10ADFE9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835CE-81E4-46BF-8B40-BBE69D78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B6FC45C-A639-4867-919E-D77C9884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/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07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23257-8DCB-4FC9-A49D-77B3F54A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D9583-8B61-47E2-BC0A-C7B75092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1832A-2547-4217-BB8E-2F76DEED1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17046-775A-4261-AB37-FEA7613C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37-80A7-497F-91AC-ED443E725EE2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D789A-756C-4F20-AD82-EC276C9D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410E7-5403-4D0E-849D-0126A88E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2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32BDC-CC4D-4E07-A823-38EC3ACA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483C59-AA7C-4E68-88BF-A13283DA9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203324-5300-41FD-BA05-E25BA211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8EF31-EB2D-41FF-AC46-969BA977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1658-0CBE-4215-9E14-002C0DC7071D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B265F-DA18-42A0-8669-24588C95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E2AB3-4869-4C39-B9A6-DCB92AF6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D5D6D-AB3A-47B7-9D4D-07547904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7529B-5BF3-456E-8D05-2610136E8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3AC2A-DDB1-4347-A43F-C082CA94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ADE3-0537-47BB-B238-677BAA15DB0D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2D364-F94E-45A1-B4AA-BE399C84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80A0-1BC7-4F4C-A14A-7B3966FD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3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5FFB8E-822D-43A6-BE3A-36744934E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CBAFF-3B12-4B68-8A15-80C24BCC8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3ABF9-C65C-40D9-9268-3B6D1C3E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850B-0B46-4705-A4FA-A2A18225AD4F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309C7-8585-4AF7-8495-CA65CB7E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30B01-15D3-4A00-AF39-0FD22EEB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4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06F44-DC3C-42BC-8180-78C77993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F98-FA10-4683-B1D4-4EDFA7175B7E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500F-9B24-4BCB-978F-B000F5EA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237B132-D964-40CC-BF95-80C61D4F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/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390F9F1-090B-4A36-9314-680E2B9E3B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5157391"/>
            <a:ext cx="9144000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2AEFC93-EE6F-4563-AFEC-5636685ABA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35297" y="1333674"/>
            <a:ext cx="9648825" cy="36354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3257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FDB3-DFC8-46DB-8E4D-B874101B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26590"/>
            <a:ext cx="12014200" cy="71636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73C78-D5DF-4F4B-A28D-DF6049BD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742950"/>
            <a:ext cx="12014200" cy="5372100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defRPr sz="1800"/>
            </a:lvl3pPr>
            <a:lvl4pPr>
              <a:lnSpc>
                <a:spcPct val="105000"/>
              </a:lnSpc>
              <a:defRPr sz="1600"/>
            </a:lvl4pPr>
            <a:lvl5pPr>
              <a:lnSpc>
                <a:spcPct val="105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17811-9808-43D5-8BC8-28EFC2DA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062E-B0DA-4AC4-A319-2F8DF532E78C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4553C-A2B1-4EAD-8527-4BD55FF2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82B2B-93FD-4460-8C72-2683049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852721-7F38-4A79-A13A-45601F62D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0" y="5844984"/>
            <a:ext cx="2743201" cy="680360"/>
          </a:xfrm>
        </p:spPr>
        <p:txBody>
          <a:bodyPr anchor="b">
            <a:noAutofit/>
          </a:bodyPr>
          <a:lstStyle>
            <a:lvl1pPr marL="0" indent="0">
              <a:lnSpc>
                <a:spcPct val="103000"/>
              </a:lnSpc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4055D-484D-4003-8C2E-12C66121BF45}"/>
              </a:ext>
            </a:extLst>
          </p:cNvPr>
          <p:cNvSpPr/>
          <p:nvPr userDrawn="1"/>
        </p:nvSpPr>
        <p:spPr>
          <a:xfrm>
            <a:off x="63500" y="666750"/>
            <a:ext cx="120142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FDB3-DFC8-46DB-8E4D-B874101B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26590"/>
            <a:ext cx="12014200" cy="71636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17811-9808-43D5-8BC8-28EFC2DA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062E-B0DA-4AC4-A319-2F8DF532E78C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4553C-A2B1-4EAD-8527-4BD55FF2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82B2B-93FD-4460-8C72-2683049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4055D-484D-4003-8C2E-12C66121BF45}"/>
              </a:ext>
            </a:extLst>
          </p:cNvPr>
          <p:cNvSpPr/>
          <p:nvPr userDrawn="1"/>
        </p:nvSpPr>
        <p:spPr>
          <a:xfrm>
            <a:off x="63500" y="666750"/>
            <a:ext cx="120142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A6847A65-42B8-47B7-8A93-8537C39D6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0" y="5844984"/>
            <a:ext cx="2743201" cy="680360"/>
          </a:xfrm>
        </p:spPr>
        <p:txBody>
          <a:bodyPr anchor="b">
            <a:noAutofit/>
          </a:bodyPr>
          <a:lstStyle>
            <a:lvl1pPr marL="0" indent="0">
              <a:lnSpc>
                <a:spcPct val="103000"/>
              </a:lnSpc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94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FDB3-DFC8-46DB-8E4D-B874101B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26590"/>
            <a:ext cx="12014200" cy="71636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17811-9808-43D5-8BC8-28EFC2DA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062E-B0DA-4AC4-A319-2F8DF532E78C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4553C-A2B1-4EAD-8527-4BD55FF2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82B2B-93FD-4460-8C72-2683049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852721-7F38-4A79-A13A-45601F62D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0251" y="5895975"/>
            <a:ext cx="2457450" cy="600075"/>
          </a:xfrm>
        </p:spPr>
        <p:txBody>
          <a:bodyPr anchor="b"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89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A3956-C5F4-462C-A6AD-FE250229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6DAF3-56CD-46B6-B167-2E65F9D2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13689-039C-4779-9591-968DF7AD4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647B-65A2-4A31-AC42-6A558A5A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C0E9-7E65-462D-AC27-4B2709AB352B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8A10C-EB9D-4D74-BA46-EE110452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2A813-FF3A-4AA3-9999-56BABB61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5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8F93E-16EC-4633-95D4-9B1F4372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2D0DD-CDD5-4AE7-A471-8D46EA5F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CF1B3-BEF4-4C48-90F3-DE448D46D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EAD658-32EA-45A3-926C-E9F5DFCB5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CF528B-8768-47F6-85A3-CABDFE19C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1D1825-C710-4F84-B982-6A6B3548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063-1B6C-49CB-ADD5-36F94EF2F50A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EB437-AABE-429A-859D-EAF6D740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ECCAA0-DC44-4A2D-A60B-21D03AE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BC673-1DA8-4E8B-BF1C-20263005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CB0CD9-C803-40C4-9B7C-7A154AE8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6CA4-87A9-4376-A1AC-94AEAC5E72DC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ECAAA-7B2B-45E5-ACD1-6B210715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40B758-D5C5-4CE0-8C1A-D0E1D785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75C48D-5A7A-4224-A04A-7F4B86C6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A680-EEDC-4FCC-BAA9-D0F9280E8A7F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5B468-06D2-438E-8531-937E80F0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61E740-4CDB-421F-9803-BBF35816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2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3984F-41AA-4283-A243-70194BEF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ABA22-835C-4174-815C-F640605E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77E90-7F0D-4937-9E8E-B29731CED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3BFD-F707-46AD-884E-16ABC1778B98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119EE-018F-446C-894A-899C32BDA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E2FC7-2195-422D-AE46-2B328952F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6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s://www.craiyon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EB425F9-9FC8-4841-AC57-7FC7D65F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4665"/>
            <a:ext cx="10515600" cy="200893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Ch.15 RNN</a:t>
            </a:r>
            <a:r>
              <a:rPr lang="ko-KR" altLang="en-US" sz="3600" b="1" dirty="0"/>
              <a:t>과 </a:t>
            </a:r>
            <a:r>
              <a:rPr lang="en-US" altLang="ko-KR" sz="3600" b="1" dirty="0"/>
              <a:t>CNN</a:t>
            </a:r>
            <a:r>
              <a:rPr lang="ko-KR" altLang="en-US" sz="3600" b="1" dirty="0"/>
              <a:t>을 사용한 </a:t>
            </a:r>
            <a:r>
              <a:rPr lang="ko-KR" altLang="en-US" sz="3600" b="1" dirty="0" err="1"/>
              <a:t>시퀸스</a:t>
            </a:r>
            <a:r>
              <a:rPr lang="ko-KR" altLang="en-US" sz="3600" b="1" dirty="0"/>
              <a:t> 처리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6E9A0DC-57A7-47C6-B497-3552B736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1464" y="2996952"/>
            <a:ext cx="10075986" cy="309269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/>
              <a:t>15.1 </a:t>
            </a:r>
            <a:r>
              <a:rPr lang="ko-KR" altLang="en-US" b="1" dirty="0"/>
              <a:t>순환 뉴런과 순환 층</a:t>
            </a:r>
            <a:endParaRPr lang="en-US" altLang="ko-KR" b="1" dirty="0"/>
          </a:p>
          <a:p>
            <a:pPr>
              <a:lnSpc>
                <a:spcPct val="110000"/>
              </a:lnSpc>
            </a:pPr>
            <a:r>
              <a:rPr lang="en-US" altLang="ko-KR" b="1" dirty="0"/>
              <a:t>15.2 RNN </a:t>
            </a:r>
            <a:r>
              <a:rPr lang="ko-KR" altLang="en-US" b="1" dirty="0"/>
              <a:t>훈련하기</a:t>
            </a:r>
            <a:endParaRPr lang="en-US" altLang="ko-KR" b="1" dirty="0"/>
          </a:p>
          <a:p>
            <a:pPr>
              <a:lnSpc>
                <a:spcPct val="110000"/>
              </a:lnSpc>
            </a:pPr>
            <a:r>
              <a:rPr lang="en-US" altLang="ko-KR" b="1" dirty="0"/>
              <a:t>15.3 </a:t>
            </a:r>
            <a:r>
              <a:rPr lang="ko-KR" altLang="en-US" b="1" dirty="0"/>
              <a:t>시계열 예측하기</a:t>
            </a:r>
            <a:endParaRPr lang="en-US" altLang="ko-KR" b="1" dirty="0"/>
          </a:p>
          <a:p>
            <a:pPr>
              <a:lnSpc>
                <a:spcPct val="110000"/>
              </a:lnSpc>
            </a:pPr>
            <a:r>
              <a:rPr lang="en-US" altLang="ko-KR" b="1" dirty="0"/>
              <a:t>15.4 </a:t>
            </a:r>
            <a:r>
              <a:rPr lang="ko-KR" altLang="en-US" b="1" dirty="0"/>
              <a:t>긴 </a:t>
            </a:r>
            <a:r>
              <a:rPr lang="ko-KR" altLang="en-US" b="1" dirty="0" err="1"/>
              <a:t>시퀸스</a:t>
            </a:r>
            <a:r>
              <a:rPr lang="ko-KR" altLang="en-US" b="1" dirty="0"/>
              <a:t> 다루기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B65C08-C419-4698-90A9-D0219E27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D424A-9C5D-4EA7-8F41-1B522BBD5CAF}"/>
              </a:ext>
            </a:extLst>
          </p:cNvPr>
          <p:cNvSpPr txBox="1"/>
          <p:nvPr/>
        </p:nvSpPr>
        <p:spPr>
          <a:xfrm>
            <a:off x="844550" y="1365965"/>
            <a:ext cx="742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Hands-On Machine Learning with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-Learn,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Keras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Tensorflow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F0EB1E-4C57-4552-B597-7E68B282348D}"/>
              </a:ext>
            </a:extLst>
          </p:cNvPr>
          <p:cNvSpPr/>
          <p:nvPr/>
        </p:nvSpPr>
        <p:spPr>
          <a:xfrm>
            <a:off x="7083910" y="5106186"/>
            <a:ext cx="3845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화학데이터기반연구센터 </a:t>
            </a:r>
            <a:r>
              <a:rPr lang="ko-KR" altLang="en-US" sz="2000" b="1" dirty="0" err="1"/>
              <a:t>양진훈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680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E8B61-6A21-4C6C-8902-D8C41411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기준 성능 </a:t>
            </a:r>
            <a:r>
              <a:rPr lang="en-US" altLang="ko-KR" dirty="0"/>
              <a:t>(baseline)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43F0B86-124E-4028-86F1-64BA5126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 비교를 위한 기준점</a:t>
            </a:r>
            <a:endParaRPr lang="en-US" altLang="ko-KR" dirty="0"/>
          </a:p>
          <a:p>
            <a:pPr lvl="1"/>
            <a:r>
              <a:rPr lang="ko-KR" altLang="en-US" dirty="0"/>
              <a:t>데이터의 마지막 값을 그대로 예측 </a:t>
            </a:r>
            <a:r>
              <a:rPr lang="en-US" altLang="ko-KR" dirty="0"/>
              <a:t>– naive forecasting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Dense layer</a:t>
            </a:r>
            <a:r>
              <a:rPr lang="ko-KR" altLang="en-US" dirty="0"/>
              <a:t>로 예측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DC3A17-383A-4991-BE81-2304561E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DD38A-ED54-4DB3-B854-A03C327559F9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5BF673-0434-4DD9-80A6-F96E8DFA1B77}"/>
              </a:ext>
            </a:extLst>
          </p:cNvPr>
          <p:cNvSpPr/>
          <p:nvPr/>
        </p:nvSpPr>
        <p:spPr>
          <a:xfrm>
            <a:off x="695400" y="155679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s-E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</a:t>
            </a:r>
            <a:r>
              <a:rPr lang="es-E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s-E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r>
              <a:rPr lang="es-E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mean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(keras.losses.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mean_squared_error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s-ES" altLang="ko-K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&gt;&gt; 0.020211367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166664-60F1-49C9-B535-DEC32C802BF8}"/>
              </a:ext>
            </a:extLst>
          </p:cNvPr>
          <p:cNvSpPr/>
          <p:nvPr/>
        </p:nvSpPr>
        <p:spPr>
          <a:xfrm>
            <a:off x="695400" y="3109298"/>
            <a:ext cx="65763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Flatten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evaluate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&gt;&gt; 0.00416808715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32023E-EED3-40F4-B6EA-7CB03A5A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432" y="4059510"/>
            <a:ext cx="3886200" cy="2609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0E2B7B-FB06-4CFF-9A17-7866CD8D70DD}"/>
              </a:ext>
            </a:extLst>
          </p:cNvPr>
          <p:cNvSpPr txBox="1"/>
          <p:nvPr/>
        </p:nvSpPr>
        <p:spPr>
          <a:xfrm>
            <a:off x="6096000" y="2978414"/>
            <a:ext cx="5828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50</a:t>
            </a:r>
            <a:r>
              <a:rPr lang="ko-KR" altLang="en-US" dirty="0"/>
              <a:t>개의 </a:t>
            </a:r>
            <a:r>
              <a:rPr lang="en-US" altLang="ko-KR" dirty="0"/>
              <a:t>sequence</a:t>
            </a:r>
            <a:r>
              <a:rPr lang="ko-KR" altLang="en-US" dirty="0"/>
              <a:t>가 하나의 데이터이기 때문에 이를 펴주는 작업이 필요함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(sequence</a:t>
            </a:r>
            <a:r>
              <a:rPr lang="ko-KR" altLang="en-US" dirty="0"/>
              <a:t> 길이 정보가 필수적으로 요구됨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31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080EE-0966-4A31-BCFB-BB514B9B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RNN </a:t>
            </a:r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EE07E-AB8B-4D23-9427-1EFE3436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9E98C8-384C-41D6-BE54-CADE8B1B75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2E3589-713C-431C-830D-C4FECB0E2BD6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3D8A83-4947-4A80-9932-56D1F9191348}"/>
              </a:ext>
            </a:extLst>
          </p:cNvPr>
          <p:cNvSpPr/>
          <p:nvPr/>
        </p:nvSpPr>
        <p:spPr>
          <a:xfrm>
            <a:off x="119336" y="76470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keras.optimizers.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learning_rate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0.005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evaluate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&gt;&gt; 0.0108815617859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BF5CF-0109-4D4D-83A8-5E0E5810BFAC}"/>
              </a:ext>
            </a:extLst>
          </p:cNvPr>
          <p:cNvSpPr txBox="1"/>
          <p:nvPr/>
        </p:nvSpPr>
        <p:spPr>
          <a:xfrm>
            <a:off x="6096000" y="989470"/>
            <a:ext cx="582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하나의 뉴런으로 이루어진 </a:t>
            </a:r>
            <a:r>
              <a:rPr lang="en-US" altLang="ko-KR" dirty="0"/>
              <a:t>RNN</a:t>
            </a:r>
            <a:br>
              <a:rPr lang="en-US" altLang="ko-KR" dirty="0"/>
            </a:br>
            <a:r>
              <a:rPr lang="en-US" altLang="ko-KR" dirty="0"/>
              <a:t>(sequence </a:t>
            </a:r>
            <a:r>
              <a:rPr lang="ko-KR" altLang="en-US" dirty="0"/>
              <a:t>길이 정보 불필요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None</a:t>
            </a:r>
            <a:r>
              <a:rPr lang="en-US" altLang="ko-KR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AFC617-99A3-4D10-8755-61F0FA02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432" y="4059510"/>
            <a:ext cx="3886200" cy="2609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D7476C-82C3-4338-B90E-28DDCC916B74}"/>
              </a:ext>
            </a:extLst>
          </p:cNvPr>
          <p:cNvSpPr txBox="1"/>
          <p:nvPr/>
        </p:nvSpPr>
        <p:spPr>
          <a:xfrm>
            <a:off x="147142" y="4109660"/>
            <a:ext cx="645291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시계열 데이터는 트렌드나 계절성을 가짐</a:t>
            </a:r>
            <a:br>
              <a:rPr lang="en-US" altLang="ko-KR" dirty="0"/>
            </a:br>
            <a:r>
              <a:rPr lang="en-US" altLang="ko-KR" dirty="0"/>
              <a:t>e.g.) </a:t>
            </a:r>
            <a:r>
              <a:rPr lang="ko-KR" altLang="en-US" dirty="0" err="1"/>
              <a:t>선크림</a:t>
            </a:r>
            <a:r>
              <a:rPr lang="ko-KR" altLang="en-US" dirty="0"/>
              <a:t> 판매량</a:t>
            </a:r>
            <a:r>
              <a:rPr lang="en-US" altLang="ko-KR" dirty="0"/>
              <a:t>, </a:t>
            </a:r>
            <a:r>
              <a:rPr lang="ko-KR" altLang="en-US" dirty="0"/>
              <a:t>온도 등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다른 시계열 데이터 처리방법들</a:t>
            </a:r>
            <a:r>
              <a:rPr lang="en-US" altLang="ko-KR" baseline="30000" dirty="0"/>
              <a:t>*</a:t>
            </a:r>
            <a:r>
              <a:rPr lang="ko-KR" altLang="en-US" dirty="0"/>
              <a:t>은 이러한 트렌드 </a:t>
            </a:r>
            <a:r>
              <a:rPr lang="en-US" altLang="ko-KR" dirty="0"/>
              <a:t>/ </a:t>
            </a:r>
            <a:r>
              <a:rPr lang="ko-KR" altLang="en-US" dirty="0"/>
              <a:t>계절성 등을 제거해야 하지만 </a:t>
            </a:r>
            <a:r>
              <a:rPr lang="en-US" altLang="ko-KR" dirty="0"/>
              <a:t>RNN</a:t>
            </a:r>
            <a:r>
              <a:rPr lang="ko-KR" altLang="en-US" dirty="0"/>
              <a:t>은 그럴 필요가 없음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FB3F80-E57A-429E-AA88-B9891ED10971}"/>
              </a:ext>
            </a:extLst>
          </p:cNvPr>
          <p:cNvSpPr/>
          <p:nvPr/>
        </p:nvSpPr>
        <p:spPr>
          <a:xfrm>
            <a:off x="325598" y="5436513"/>
            <a:ext cx="65624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가중 이동 평균</a:t>
            </a:r>
            <a:r>
              <a:rPr lang="en-US" altLang="ko-KR" sz="1600" dirty="0"/>
              <a:t> (weighted moving average), 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자동 회귀 누적 이동 평균</a:t>
            </a:r>
            <a:r>
              <a:rPr lang="en-US" altLang="ko-KR" sz="1600" dirty="0"/>
              <a:t> (autoregressive integrated moving average)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695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58D8E-9522-49D1-BF74-E8789361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</a:t>
            </a:r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30F14-24F5-4881-853A-C072132D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FC3118-68DD-400A-A3AF-37CF14C70890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CBDC1A-746D-4225-8474-2D096BC21355}"/>
              </a:ext>
            </a:extLst>
          </p:cNvPr>
          <p:cNvSpPr/>
          <p:nvPr/>
        </p:nvSpPr>
        <p:spPr>
          <a:xfrm>
            <a:off x="119336" y="764704"/>
            <a:ext cx="82809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evaluate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&gt;&gt; 0.0029105641879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E21671-2F63-46D3-90B4-8FF637E1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432" y="4059510"/>
            <a:ext cx="3886200" cy="2609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7A7402-3774-41DE-9F0B-DFFCFEAD410C}"/>
              </a:ext>
            </a:extLst>
          </p:cNvPr>
          <p:cNvSpPr txBox="1"/>
          <p:nvPr/>
        </p:nvSpPr>
        <p:spPr>
          <a:xfrm>
            <a:off x="147142" y="4178696"/>
            <a:ext cx="645291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dirty="0"/>
              <a:t>20</a:t>
            </a:r>
            <a:r>
              <a:rPr lang="ko-KR" altLang="en-US" dirty="0"/>
              <a:t>개의 뉴런을 갖는 </a:t>
            </a:r>
            <a:r>
              <a:rPr lang="en-US" altLang="ko-KR" dirty="0"/>
              <a:t>RNN </a:t>
            </a:r>
            <a:r>
              <a:rPr lang="ko-KR" altLang="en-US" dirty="0"/>
              <a:t>층 두 개를 쌓음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다음 층으로 </a:t>
            </a:r>
            <a:r>
              <a:rPr lang="en-US" altLang="ko-KR" dirty="0"/>
              <a:t>sequence</a:t>
            </a:r>
            <a:r>
              <a:rPr lang="ko-KR" altLang="en-US" dirty="0"/>
              <a:t>를 보내야 하기 때문에</a:t>
            </a:r>
            <a:r>
              <a:rPr lang="en-US" altLang="ko-KR" dirty="0"/>
              <a:t>, </a:t>
            </a:r>
            <a:r>
              <a:rPr lang="en-US" altLang="ko-KR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ko-KR" altLang="en-US" dirty="0"/>
              <a:t> 명령어를 이용해 </a:t>
            </a:r>
            <a:r>
              <a:rPr lang="en-US" altLang="ko-KR" dirty="0"/>
              <a:t>RNN </a:t>
            </a:r>
            <a:r>
              <a:rPr lang="ko-KR" altLang="en-US" dirty="0"/>
              <a:t>층에서 모든 </a:t>
            </a:r>
            <a:r>
              <a:rPr lang="en-US" altLang="ko-KR" dirty="0"/>
              <a:t>sequence</a:t>
            </a:r>
            <a:r>
              <a:rPr lang="ko-KR" altLang="en-US" dirty="0"/>
              <a:t>를 출력하도록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58D8E-9522-49D1-BF74-E8789361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</a:t>
            </a:r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30F14-24F5-4881-853A-C072132D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D71CBA-61B8-47B9-872B-E3C46FBC5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FC3118-68DD-400A-A3AF-37CF14C70890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9246A-6A8B-409F-9FE2-681988302900}"/>
              </a:ext>
            </a:extLst>
          </p:cNvPr>
          <p:cNvSpPr/>
          <p:nvPr/>
        </p:nvSpPr>
        <p:spPr>
          <a:xfrm>
            <a:off x="119336" y="764704"/>
            <a:ext cx="82809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evaluate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&gt;&gt; 0.00262362370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8F7908-E120-4D1E-8034-AC53FBD86F29}"/>
              </a:ext>
            </a:extLst>
          </p:cNvPr>
          <p:cNvCxnSpPr/>
          <p:nvPr/>
        </p:nvCxnSpPr>
        <p:spPr>
          <a:xfrm flipH="1">
            <a:off x="3359696" y="1988840"/>
            <a:ext cx="158417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B55E0C-C437-48EE-B232-0F73141B27F9}"/>
              </a:ext>
            </a:extLst>
          </p:cNvPr>
          <p:cNvCxnSpPr/>
          <p:nvPr/>
        </p:nvCxnSpPr>
        <p:spPr>
          <a:xfrm flipH="1">
            <a:off x="2783632" y="2204864"/>
            <a:ext cx="158417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C2BFB5F-6C56-4554-B088-37ABDC84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4059510"/>
            <a:ext cx="3886200" cy="2609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9E7073-6A42-4916-A90A-1744C52248D8}"/>
              </a:ext>
            </a:extLst>
          </p:cNvPr>
          <p:cNvSpPr txBox="1"/>
          <p:nvPr/>
        </p:nvSpPr>
        <p:spPr>
          <a:xfrm>
            <a:off x="147142" y="4178696"/>
            <a:ext cx="645291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dirty="0" err="1"/>
              <a:t>SimpleRNN</a:t>
            </a:r>
            <a:r>
              <a:rPr lang="en-US" altLang="ko-KR" dirty="0"/>
              <a:t> </a:t>
            </a:r>
            <a:r>
              <a:rPr lang="ko-KR" altLang="en-US" dirty="0"/>
              <a:t>층은 </a:t>
            </a:r>
            <a:r>
              <a:rPr lang="en-US" altLang="ko-KR" dirty="0"/>
              <a:t>tanh activation function</a:t>
            </a:r>
            <a:r>
              <a:rPr lang="ko-KR" altLang="en-US" dirty="0"/>
              <a:t>을 사용하기 때문에 값이 </a:t>
            </a:r>
            <a:r>
              <a:rPr lang="en-US" altLang="ko-KR" dirty="0"/>
              <a:t>[–1,1]</a:t>
            </a:r>
            <a:r>
              <a:rPr lang="ko-KR" altLang="en-US" dirty="0"/>
              <a:t>로 제한됨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두 번째 층에서 마지막 값만 예측하도록 한 후</a:t>
            </a:r>
            <a:r>
              <a:rPr lang="en-US" altLang="ko-KR" dirty="0"/>
              <a:t>, dense layer</a:t>
            </a:r>
            <a:r>
              <a:rPr lang="ko-KR" altLang="en-US" dirty="0"/>
              <a:t>를 활용함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266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58D8E-9522-49D1-BF74-E8789361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타임 스텝 앞을 예측하기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30F14-24F5-4881-853A-C072132D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FC3118-68DD-400A-A3AF-37CF14C70890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E7073-6A42-4916-A90A-1744C52248D8}"/>
              </a:ext>
            </a:extLst>
          </p:cNvPr>
          <p:cNvSpPr txBox="1"/>
          <p:nvPr/>
        </p:nvSpPr>
        <p:spPr>
          <a:xfrm>
            <a:off x="147142" y="3645024"/>
            <a:ext cx="839713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기존 모델을 활용해서 </a:t>
            </a:r>
            <a:r>
              <a:rPr lang="en-US" altLang="ko-KR" dirty="0"/>
              <a:t>1</a:t>
            </a:r>
            <a:r>
              <a:rPr lang="ko-KR" altLang="en-US" dirty="0"/>
              <a:t>개씩 </a:t>
            </a:r>
            <a:r>
              <a:rPr lang="en-US" altLang="ko-KR" dirty="0"/>
              <a:t>10</a:t>
            </a:r>
            <a:r>
              <a:rPr lang="ko-KR" altLang="en-US" dirty="0"/>
              <a:t>번을 예측하도록 할 수 있음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아래와 같이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training </a:t>
            </a:r>
            <a:r>
              <a:rPr lang="ko-KR" altLang="en-US" dirty="0"/>
              <a:t>데이터를 생산한 동일한 </a:t>
            </a:r>
            <a:r>
              <a:rPr lang="en-US" altLang="ko-KR" dirty="0"/>
              <a:t>seed</a:t>
            </a:r>
            <a:r>
              <a:rPr lang="ko-KR" altLang="en-US" dirty="0"/>
              <a:t>로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/>
              <a:t>sequence</a:t>
            </a:r>
            <a:r>
              <a:rPr lang="ko-KR" altLang="en-US" dirty="0"/>
              <a:t>가 추가된 데이터를 활용해 오차를 계산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4EA84-CFB2-4F60-AC61-948E75A9124C}"/>
              </a:ext>
            </a:extLst>
          </p:cNvPr>
          <p:cNvSpPr/>
          <p:nvPr/>
        </p:nvSpPr>
        <p:spPr>
          <a:xfrm>
            <a:off x="119336" y="764704"/>
            <a:ext cx="907300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43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# not 42, as it would give the first series in the train set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generate_time_series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X_new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Y_new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:]</a:t>
            </a:r>
          </a:p>
          <a:p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X_new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for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step_ahead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range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y_pred_one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predict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step_ahead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:])[:,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newaxis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:]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concatenate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y_pred_one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axis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:]</a:t>
            </a:r>
          </a:p>
          <a:p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print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shape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&gt;&gt; (1, 10, 1)</a:t>
            </a:r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F53129-5833-47B2-8ACE-7D96A843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089" y="1017024"/>
            <a:ext cx="3979543" cy="262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2B8BE4-11A4-41DA-A245-D4A70D9E2197}"/>
              </a:ext>
            </a:extLst>
          </p:cNvPr>
          <p:cNvSpPr/>
          <p:nvPr/>
        </p:nvSpPr>
        <p:spPr>
          <a:xfrm>
            <a:off x="119336" y="4611231"/>
            <a:ext cx="77768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50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generate_time_series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X_test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Y_test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 </a:t>
            </a:r>
            <a:endParaRPr lang="es-ES" altLang="ko-KR" sz="1400" dirty="0">
              <a:solidFill>
                <a:srgbClr val="E5C07B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s-E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mean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(keras.metrics.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mean_squared_error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&gt;&gt; 0.027510857</a:t>
            </a:r>
          </a:p>
        </p:txBody>
      </p:sp>
    </p:spTree>
    <p:extLst>
      <p:ext uri="{BB962C8B-B14F-4D97-AF65-F5344CB8AC3E}">
        <p14:creationId xmlns:p14="http://schemas.microsoft.com/office/powerpoint/2010/main" val="325342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58D8E-9522-49D1-BF74-E8789361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타임 스텝 앞을 예측하기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30F14-24F5-4881-853A-C072132D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D71CBA-61B8-47B9-872B-E3C46FBC5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FC3118-68DD-400A-A3AF-37CF14C70890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E7073-6A42-4916-A90A-1744C52248D8}"/>
              </a:ext>
            </a:extLst>
          </p:cNvPr>
          <p:cNvSpPr txBox="1"/>
          <p:nvPr/>
        </p:nvSpPr>
        <p:spPr>
          <a:xfrm>
            <a:off x="147142" y="3707740"/>
            <a:ext cx="645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마지막 층에서 </a:t>
            </a:r>
            <a:r>
              <a:rPr lang="en-US" altLang="ko-KR" dirty="0"/>
              <a:t>10</a:t>
            </a:r>
            <a:r>
              <a:rPr lang="ko-KR" altLang="en-US" dirty="0"/>
              <a:t>개의 데이터를 출력해 연속된 </a:t>
            </a:r>
            <a:r>
              <a:rPr lang="en-US" altLang="ko-KR" dirty="0"/>
              <a:t>sequence</a:t>
            </a:r>
            <a:r>
              <a:rPr lang="ko-KR" altLang="en-US" dirty="0"/>
              <a:t>를 한번에 예측 가능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4EA84-CFB2-4F60-AC61-948E75A9124C}"/>
              </a:ext>
            </a:extLst>
          </p:cNvPr>
          <p:cNvSpPr/>
          <p:nvPr/>
        </p:nvSpPr>
        <p:spPr>
          <a:xfrm>
            <a:off x="119336" y="764704"/>
            <a:ext cx="90730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F27BE3-A167-4AFB-BC8C-F80A6E3A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023" y="1017024"/>
            <a:ext cx="3989609" cy="26280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F4DF44-F36C-4091-8F6E-85D35956F9C6}"/>
              </a:ext>
            </a:extLst>
          </p:cNvPr>
          <p:cNvCxnSpPr/>
          <p:nvPr/>
        </p:nvCxnSpPr>
        <p:spPr>
          <a:xfrm flipH="1">
            <a:off x="2999656" y="2204864"/>
            <a:ext cx="158417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39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58D8E-9522-49D1-BF74-E8789361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타임 스텝 앞을 예측하기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30F14-24F5-4881-853A-C072132D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FC3118-68DD-400A-A3AF-37CF14C70890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E7073-6A42-4916-A90A-1744C52248D8}"/>
              </a:ext>
            </a:extLst>
          </p:cNvPr>
          <p:cNvSpPr txBox="1"/>
          <p:nvPr/>
        </p:nvSpPr>
        <p:spPr>
          <a:xfrm>
            <a:off x="8020992" y="4743821"/>
            <a:ext cx="4051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인과모델</a:t>
            </a:r>
            <a:r>
              <a:rPr lang="en-US" altLang="ko-KR" dirty="0"/>
              <a:t>: target</a:t>
            </a:r>
            <a:r>
              <a:rPr lang="ko-KR" altLang="en-US" dirty="0"/>
              <a:t>이 </a:t>
            </a:r>
            <a:r>
              <a:rPr lang="en-US" altLang="ko-KR" dirty="0"/>
              <a:t>input</a:t>
            </a:r>
            <a:r>
              <a:rPr lang="ko-KR" altLang="en-US" dirty="0"/>
              <a:t>으로 활용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번의 추가 </a:t>
            </a:r>
            <a:r>
              <a:rPr lang="en-US" altLang="ko-KR" dirty="0"/>
              <a:t>step</a:t>
            </a:r>
            <a:r>
              <a:rPr lang="ko-KR" altLang="en-US" dirty="0"/>
              <a:t>이 진행되는 매 </a:t>
            </a:r>
            <a:r>
              <a:rPr lang="en-US" altLang="ko-KR" dirty="0"/>
              <a:t>step</a:t>
            </a:r>
            <a:r>
              <a:rPr lang="ko-KR" altLang="en-US" dirty="0"/>
              <a:t>마다 </a:t>
            </a:r>
            <a:r>
              <a:rPr lang="en-US" altLang="ko-KR" dirty="0"/>
              <a:t>sequence</a:t>
            </a:r>
            <a:r>
              <a:rPr lang="ko-KR" altLang="en-US" dirty="0"/>
              <a:t>를 예측함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마지막 </a:t>
            </a:r>
            <a:r>
              <a:rPr lang="en-US" altLang="ko-KR" dirty="0"/>
              <a:t>step</a:t>
            </a:r>
            <a:r>
              <a:rPr lang="ko-KR" altLang="en-US" dirty="0"/>
              <a:t>의 출력에 대해서만 </a:t>
            </a:r>
            <a:r>
              <a:rPr lang="en-US" altLang="ko-KR" dirty="0"/>
              <a:t>loss 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F4DF44-F36C-4091-8F6E-85D35956F9C6}"/>
              </a:ext>
            </a:extLst>
          </p:cNvPr>
          <p:cNvCxnSpPr/>
          <p:nvPr/>
        </p:nvCxnSpPr>
        <p:spPr>
          <a:xfrm flipH="1">
            <a:off x="3825280" y="1988840"/>
            <a:ext cx="158417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9A05B4C-9204-4696-B71A-8AED2CDD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657" y="1016124"/>
            <a:ext cx="3990975" cy="26289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0B3C2F-6191-4497-BCF1-417BCA598C4A}"/>
              </a:ext>
            </a:extLst>
          </p:cNvPr>
          <p:cNvSpPr/>
          <p:nvPr/>
        </p:nvSpPr>
        <p:spPr>
          <a:xfrm>
            <a:off x="119336" y="764704"/>
            <a:ext cx="93610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50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endParaRPr lang="en-US" altLang="ko-KR" sz="1400" dirty="0">
              <a:solidFill>
                <a:srgbClr val="E06C75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generate_time_series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empty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for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step_ahead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range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step_ahead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step_ahead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step_ahead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endParaRPr lang="en-US" altLang="ko-KR" sz="1400" dirty="0">
              <a:solidFill>
                <a:srgbClr val="E06C7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[: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:</a:t>
            </a:r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5C07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[: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:</a:t>
            </a:r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5C07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X_test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Y_test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:, :</a:t>
            </a:r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5C07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:]</a:t>
            </a:r>
          </a:p>
          <a:p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TimeDistributed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def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last_time_step_mse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keras.metrics.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mean_squared_error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keras.optimizers.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learning_rate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0.01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metrics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last_time_step_mse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5CC2FA-BECB-4A95-BD51-2A4F81D16F97}"/>
              </a:ext>
            </a:extLst>
          </p:cNvPr>
          <p:cNvGrpSpPr/>
          <p:nvPr/>
        </p:nvGrpSpPr>
        <p:grpSpPr>
          <a:xfrm>
            <a:off x="8443686" y="3590840"/>
            <a:ext cx="2664296" cy="143100"/>
            <a:chOff x="6672064" y="323364"/>
            <a:chExt cx="2088232" cy="1431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25A98D-1A20-4F89-A636-2BEB48EDFB17}"/>
                </a:ext>
              </a:extLst>
            </p:cNvPr>
            <p:cNvSpPr/>
            <p:nvPr/>
          </p:nvSpPr>
          <p:spPr>
            <a:xfrm>
              <a:off x="6672064" y="323364"/>
              <a:ext cx="2088232" cy="720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6">
              <a:extLst>
                <a:ext uri="{FF2B5EF4-FFF2-40B4-BE49-F238E27FC236}">
                  <a16:creationId xmlns:a16="http://schemas.microsoft.com/office/drawing/2014/main" id="{8B2B028F-4B19-422E-9D68-4EE3C4B33D1D}"/>
                </a:ext>
              </a:extLst>
            </p:cNvPr>
            <p:cNvSpPr/>
            <p:nvPr/>
          </p:nvSpPr>
          <p:spPr>
            <a:xfrm flipV="1">
              <a:off x="6672064" y="395364"/>
              <a:ext cx="2088232" cy="711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EFAC8DC-431B-4832-A54D-732787F8DC3F}"/>
              </a:ext>
            </a:extLst>
          </p:cNvPr>
          <p:cNvGrpSpPr/>
          <p:nvPr/>
        </p:nvGrpSpPr>
        <p:grpSpPr>
          <a:xfrm>
            <a:off x="8544272" y="3796662"/>
            <a:ext cx="2664296" cy="143100"/>
            <a:chOff x="6672064" y="323364"/>
            <a:chExt cx="2088232" cy="143100"/>
          </a:xfrm>
        </p:grpSpPr>
        <p:sp>
          <p:nvSpPr>
            <p:cNvPr id="21" name="직사각형 16">
              <a:extLst>
                <a:ext uri="{FF2B5EF4-FFF2-40B4-BE49-F238E27FC236}">
                  <a16:creationId xmlns:a16="http://schemas.microsoft.com/office/drawing/2014/main" id="{7076EA73-7304-4B82-8D77-4C43AA8D8189}"/>
                </a:ext>
              </a:extLst>
            </p:cNvPr>
            <p:cNvSpPr/>
            <p:nvPr/>
          </p:nvSpPr>
          <p:spPr>
            <a:xfrm>
              <a:off x="6672064" y="323364"/>
              <a:ext cx="2088232" cy="720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16">
              <a:extLst>
                <a:ext uri="{FF2B5EF4-FFF2-40B4-BE49-F238E27FC236}">
                  <a16:creationId xmlns:a16="http://schemas.microsoft.com/office/drawing/2014/main" id="{C8996C16-FB95-45A0-8AEF-E5F28C06700A}"/>
                </a:ext>
              </a:extLst>
            </p:cNvPr>
            <p:cNvSpPr/>
            <p:nvPr/>
          </p:nvSpPr>
          <p:spPr>
            <a:xfrm flipV="1">
              <a:off x="6672064" y="395364"/>
              <a:ext cx="2088232" cy="711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94D62C-FA50-4E56-987C-A352D6AC39AC}"/>
              </a:ext>
            </a:extLst>
          </p:cNvPr>
          <p:cNvGrpSpPr/>
          <p:nvPr/>
        </p:nvGrpSpPr>
        <p:grpSpPr>
          <a:xfrm>
            <a:off x="8832304" y="4149080"/>
            <a:ext cx="2664296" cy="143100"/>
            <a:chOff x="6672064" y="323364"/>
            <a:chExt cx="2088232" cy="143100"/>
          </a:xfrm>
        </p:grpSpPr>
        <p:sp>
          <p:nvSpPr>
            <p:cNvPr id="24" name="직사각형 16">
              <a:extLst>
                <a:ext uri="{FF2B5EF4-FFF2-40B4-BE49-F238E27FC236}">
                  <a16:creationId xmlns:a16="http://schemas.microsoft.com/office/drawing/2014/main" id="{14984E4E-048E-4C26-9D30-DFC669BD723A}"/>
                </a:ext>
              </a:extLst>
            </p:cNvPr>
            <p:cNvSpPr/>
            <p:nvPr/>
          </p:nvSpPr>
          <p:spPr>
            <a:xfrm>
              <a:off x="6672064" y="323364"/>
              <a:ext cx="2088232" cy="720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6">
              <a:extLst>
                <a:ext uri="{FF2B5EF4-FFF2-40B4-BE49-F238E27FC236}">
                  <a16:creationId xmlns:a16="http://schemas.microsoft.com/office/drawing/2014/main" id="{2EFAB0D9-A392-460F-9286-F01D736D66C6}"/>
                </a:ext>
              </a:extLst>
            </p:cNvPr>
            <p:cNvSpPr/>
            <p:nvPr/>
          </p:nvSpPr>
          <p:spPr>
            <a:xfrm flipV="1">
              <a:off x="6672064" y="395364"/>
              <a:ext cx="2088232" cy="711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DA8AF5B-463F-4A46-A43D-FE177B14A0C8}"/>
              </a:ext>
            </a:extLst>
          </p:cNvPr>
          <p:cNvGrpSpPr/>
          <p:nvPr/>
        </p:nvGrpSpPr>
        <p:grpSpPr>
          <a:xfrm>
            <a:off x="8932890" y="4374355"/>
            <a:ext cx="2664296" cy="143100"/>
            <a:chOff x="6672064" y="323364"/>
            <a:chExt cx="2088232" cy="143100"/>
          </a:xfrm>
        </p:grpSpPr>
        <p:sp>
          <p:nvSpPr>
            <p:cNvPr id="27" name="직사각형 16">
              <a:extLst>
                <a:ext uri="{FF2B5EF4-FFF2-40B4-BE49-F238E27FC236}">
                  <a16:creationId xmlns:a16="http://schemas.microsoft.com/office/drawing/2014/main" id="{C5824194-8AA8-4D12-BE32-0B3741C67531}"/>
                </a:ext>
              </a:extLst>
            </p:cNvPr>
            <p:cNvSpPr/>
            <p:nvPr/>
          </p:nvSpPr>
          <p:spPr>
            <a:xfrm>
              <a:off x="6672064" y="323364"/>
              <a:ext cx="2088232" cy="720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6">
              <a:extLst>
                <a:ext uri="{FF2B5EF4-FFF2-40B4-BE49-F238E27FC236}">
                  <a16:creationId xmlns:a16="http://schemas.microsoft.com/office/drawing/2014/main" id="{2FED0CC8-52C8-431F-B809-1F79051F90A9}"/>
                </a:ext>
              </a:extLst>
            </p:cNvPr>
            <p:cNvSpPr/>
            <p:nvPr/>
          </p:nvSpPr>
          <p:spPr>
            <a:xfrm flipV="1">
              <a:off x="6672064" y="395364"/>
              <a:ext cx="2088232" cy="711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2866177-B6A7-4C0F-AFA5-4CBAC9720D45}"/>
              </a:ext>
            </a:extLst>
          </p:cNvPr>
          <p:cNvSpPr txBox="1"/>
          <p:nvPr/>
        </p:nvSpPr>
        <p:spPr>
          <a:xfrm>
            <a:off x="9274248" y="3779748"/>
            <a:ext cx="51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47BBEE-FDDE-4903-BAF8-C7E8BC4AB999}"/>
              </a:ext>
            </a:extLst>
          </p:cNvPr>
          <p:cNvSpPr txBox="1"/>
          <p:nvPr/>
        </p:nvSpPr>
        <p:spPr>
          <a:xfrm>
            <a:off x="11106769" y="3530386"/>
            <a:ext cx="32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E61CFB-1D53-43AF-8DC1-F5C238D1AF95}"/>
              </a:ext>
            </a:extLst>
          </p:cNvPr>
          <p:cNvSpPr txBox="1"/>
          <p:nvPr/>
        </p:nvSpPr>
        <p:spPr>
          <a:xfrm>
            <a:off x="11217444" y="3728065"/>
            <a:ext cx="37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dirty="0"/>
              <a:t>Y</a:t>
            </a:r>
            <a:r>
              <a:rPr lang="en-US" altLang="ko-KR" sz="1200" baseline="-250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0BDEED-E11C-43A1-B736-10EDDA046F3B}"/>
              </a:ext>
            </a:extLst>
          </p:cNvPr>
          <p:cNvSpPr txBox="1"/>
          <p:nvPr/>
        </p:nvSpPr>
        <p:spPr>
          <a:xfrm>
            <a:off x="11496420" y="4082131"/>
            <a:ext cx="40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dirty="0"/>
              <a:t>Y</a:t>
            </a:r>
            <a:r>
              <a:rPr lang="en-US" altLang="ko-KR" sz="1200" baseline="-25000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44FB-933A-4925-8785-67D6453E2464}"/>
              </a:ext>
            </a:extLst>
          </p:cNvPr>
          <p:cNvSpPr txBox="1"/>
          <p:nvPr/>
        </p:nvSpPr>
        <p:spPr>
          <a:xfrm>
            <a:off x="11597185" y="4304129"/>
            <a:ext cx="40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dirty="0"/>
              <a:t>Y</a:t>
            </a:r>
            <a:r>
              <a:rPr lang="en-US" altLang="ko-KR" sz="1200" baseline="-25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17676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15.4 </a:t>
            </a:r>
            <a:r>
              <a:rPr lang="ko-KR" altLang="en-US" dirty="0"/>
              <a:t>긴 </a:t>
            </a:r>
            <a:r>
              <a:rPr lang="ko-KR" altLang="en-US" dirty="0" err="1"/>
              <a:t>시퀸스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742950"/>
            <a:ext cx="12014200" cy="5372100"/>
          </a:xfrm>
        </p:spPr>
        <p:txBody>
          <a:bodyPr/>
          <a:lstStyle/>
          <a:p>
            <a:r>
              <a:rPr lang="ko-KR" altLang="en-US" dirty="0"/>
              <a:t>문제점</a:t>
            </a:r>
            <a:endParaRPr lang="en-US" altLang="ko-KR" dirty="0"/>
          </a:p>
          <a:p>
            <a:pPr lvl="1"/>
            <a:r>
              <a:rPr lang="ko-KR" altLang="en-US" dirty="0" err="1"/>
              <a:t>그래디언트</a:t>
            </a:r>
            <a:r>
              <a:rPr lang="ko-KR" altLang="en-US" dirty="0"/>
              <a:t> 소실 </a:t>
            </a:r>
            <a:r>
              <a:rPr lang="en-US" altLang="ko-KR" dirty="0"/>
              <a:t>/ </a:t>
            </a:r>
            <a:r>
              <a:rPr lang="ko-KR" altLang="en-US" dirty="0"/>
              <a:t>폭주 </a:t>
            </a:r>
            <a:r>
              <a:rPr lang="en-US" altLang="ko-KR" dirty="0"/>
              <a:t>(11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DNN</a:t>
            </a:r>
            <a:r>
              <a:rPr lang="ko-KR" altLang="en-US" dirty="0"/>
              <a:t>과 마찬가지로 훈련이 진행되면서 </a:t>
            </a:r>
            <a:r>
              <a:rPr lang="ko-KR" altLang="en-US" dirty="0" err="1"/>
              <a:t>그래디언트의</a:t>
            </a:r>
            <a:r>
              <a:rPr lang="ko-KR" altLang="en-US" dirty="0"/>
              <a:t> 소실</a:t>
            </a:r>
            <a:r>
              <a:rPr lang="en-US" altLang="ko-KR" dirty="0"/>
              <a:t> / </a:t>
            </a:r>
            <a:r>
              <a:rPr lang="ko-KR" altLang="en-US" dirty="0"/>
              <a:t>폭주 문제를 마주함</a:t>
            </a:r>
            <a:endParaRPr lang="en-US" altLang="ko-KR" dirty="0"/>
          </a:p>
          <a:p>
            <a:pPr lvl="1"/>
            <a:r>
              <a:rPr lang="ko-KR" altLang="en-US" dirty="0"/>
              <a:t>단기 기억 문제 </a:t>
            </a:r>
            <a:r>
              <a:rPr lang="en-US" altLang="ko-KR" dirty="0"/>
              <a:t>(short-term memory)</a:t>
            </a:r>
          </a:p>
          <a:p>
            <a:pPr lvl="2"/>
            <a:r>
              <a:rPr lang="ko-KR" altLang="en-US" dirty="0"/>
              <a:t>훈련이 진행되면서 입력의 첫 부분에 대한 기억을 잃어버림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불안정한 </a:t>
            </a:r>
            <a:r>
              <a:rPr lang="ko-KR" altLang="en-US" dirty="0" err="1"/>
              <a:t>그래디언트</a:t>
            </a:r>
            <a:endParaRPr lang="en-US" altLang="ko-KR" dirty="0"/>
          </a:p>
          <a:p>
            <a:pPr lvl="1"/>
            <a:r>
              <a:rPr lang="ko-KR" altLang="en-US" dirty="0"/>
              <a:t>배치 정규화 </a:t>
            </a:r>
            <a:r>
              <a:rPr lang="en-US" altLang="ko-KR" dirty="0"/>
              <a:t>(batch</a:t>
            </a:r>
            <a:r>
              <a:rPr lang="ko-KR" altLang="en-US" dirty="0"/>
              <a:t> </a:t>
            </a:r>
            <a:r>
              <a:rPr lang="en-US" altLang="ko-KR" dirty="0"/>
              <a:t>normalization) </a:t>
            </a:r>
            <a:r>
              <a:rPr lang="ko-KR" altLang="en-US" dirty="0"/>
              <a:t>또는 </a:t>
            </a:r>
            <a:r>
              <a:rPr lang="ko-KR" altLang="en-US" b="1" u="sng" dirty="0"/>
              <a:t>층 정규화 </a:t>
            </a:r>
            <a:r>
              <a:rPr lang="en-US" altLang="ko-KR" b="1" u="sng" dirty="0"/>
              <a:t>(layer normalization)</a:t>
            </a:r>
            <a:r>
              <a:rPr lang="ko-KR" altLang="en-US" dirty="0"/>
              <a:t>를 통해 해결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201BB5-04E4-487F-B2D6-2091BCD90BF5}"/>
              </a:ext>
            </a:extLst>
          </p:cNvPr>
          <p:cNvSpPr/>
          <p:nvPr/>
        </p:nvSpPr>
        <p:spPr>
          <a:xfrm>
            <a:off x="119336" y="3920276"/>
            <a:ext cx="98167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class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LNSimpleRNNCell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layers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Layer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def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__</a:t>
            </a:r>
            <a:r>
              <a:rPr lang="en-US" altLang="ko-KR" sz="1400" dirty="0" err="1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init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__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units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activation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'tanh'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**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kwargs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().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__</a:t>
            </a:r>
            <a:r>
              <a:rPr lang="en-US" altLang="ko-KR" sz="1400" dirty="0" err="1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init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__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(**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kwargs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state_size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units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output_size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units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simple_rnn_cell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SimpleRNNCell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units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activation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layer_norm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LayerNormalization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activation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.activations.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activation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def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call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states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new_states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simple_rnn_cell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states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norm_outputs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activation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layer_norm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norm_outputs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[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norm_outputs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58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단기 기억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장단기메모리 </a:t>
            </a:r>
            <a:r>
              <a:rPr lang="en-US" altLang="ko-KR" dirty="0"/>
              <a:t>(Long short-term memory, LSTM) cell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702977" y="323364"/>
            <a:ext cx="244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긴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시퀸스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다루기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1F86A7-9020-45E8-ADD7-44C799D0A32A}"/>
              </a:ext>
            </a:extLst>
          </p:cNvPr>
          <p:cNvSpPr/>
          <p:nvPr/>
        </p:nvSpPr>
        <p:spPr>
          <a:xfrm>
            <a:off x="119336" y="5589240"/>
            <a:ext cx="89519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LSTM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LSTM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TimeDistributed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ABD983-E83A-4383-AB93-85CD09DB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98519"/>
            <a:ext cx="5306189" cy="3280427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3E4353-258E-446B-8B0B-03BB7DA1C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07814"/>
              </p:ext>
            </p:extLst>
          </p:nvPr>
        </p:nvGraphicFramePr>
        <p:xfrm>
          <a:off x="6340224" y="1710220"/>
          <a:ext cx="5040560" cy="365702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9265565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645160894"/>
                    </a:ext>
                  </a:extLst>
                </a:gridCol>
              </a:tblGrid>
              <a:tr h="406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83454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x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24007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y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9710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c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장기 상태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578337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단기 상태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97641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f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c</a:t>
                      </a:r>
                      <a:r>
                        <a:rPr lang="en-US" altLang="ko-KR" baseline="-25000" dirty="0"/>
                        <a:t>(t-1)</a:t>
                      </a:r>
                      <a:r>
                        <a:rPr lang="ko-KR" altLang="en-US" baseline="0" dirty="0"/>
                        <a:t>의 삭제 될 부분을 판별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94813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g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x</a:t>
                      </a:r>
                      <a:r>
                        <a:rPr lang="en-US" altLang="ko-KR" baseline="-25000" dirty="0"/>
                        <a:t>(t)</a:t>
                      </a:r>
                      <a:r>
                        <a:rPr lang="ko-KR" altLang="en-US" dirty="0"/>
                        <a:t>의 주요 정보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54260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i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g</a:t>
                      </a:r>
                      <a:r>
                        <a:rPr lang="en-US" altLang="ko-KR" baseline="-25000" dirty="0"/>
                        <a:t>(t)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중 장기 기억에 보존될 정보 판별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846218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o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c</a:t>
                      </a:r>
                      <a:r>
                        <a:rPr lang="en-US" altLang="ko-KR" baseline="-25000" dirty="0"/>
                        <a:t>(t)</a:t>
                      </a:r>
                      <a:r>
                        <a:rPr lang="ko-KR" altLang="en-US" dirty="0"/>
                        <a:t> 중 </a:t>
                      </a:r>
                      <a:r>
                        <a:rPr lang="en-US" altLang="ko-KR" b="1" dirty="0"/>
                        <a:t>y</a:t>
                      </a:r>
                      <a:r>
                        <a:rPr lang="en-US" altLang="ko-KR" baseline="-25000" dirty="0"/>
                        <a:t>(t)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b="1" dirty="0"/>
                        <a:t>h</a:t>
                      </a:r>
                      <a:r>
                        <a:rPr lang="en-US" altLang="ko-KR" baseline="-25000" dirty="0"/>
                        <a:t>(t)</a:t>
                      </a:r>
                      <a:r>
                        <a:rPr lang="ko-KR" altLang="en-US" dirty="0"/>
                        <a:t>로 출력될 정보 판별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8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72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단기 기억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게이트 순환 유닛 </a:t>
            </a:r>
            <a:r>
              <a:rPr lang="en-US" altLang="ko-KR" dirty="0"/>
              <a:t>(gated recurrent unit, GRU) cell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702977" y="323364"/>
            <a:ext cx="244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긴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시퀸스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다루기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056686-AF04-4D30-9639-2BBA415C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59310"/>
            <a:ext cx="4608512" cy="3158833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3243C51-A7AD-4F0B-AB07-F984332E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69746"/>
              </p:ext>
            </p:extLst>
          </p:nvPr>
        </p:nvGraphicFramePr>
        <p:xfrm>
          <a:off x="6340224" y="1710220"/>
          <a:ext cx="5040560" cy="284435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9265565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645160894"/>
                    </a:ext>
                  </a:extLst>
                </a:gridCol>
              </a:tblGrid>
              <a:tr h="406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83454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x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24007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y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9710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97641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g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x</a:t>
                      </a:r>
                      <a:r>
                        <a:rPr lang="en-US" altLang="ko-KR" baseline="-25000" dirty="0"/>
                        <a:t>(t)</a:t>
                      </a:r>
                      <a:r>
                        <a:rPr lang="ko-KR" altLang="en-US" dirty="0"/>
                        <a:t>의 주요 정보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54260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r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</a:t>
                      </a:r>
                      <a:r>
                        <a:rPr lang="en-US" altLang="ko-KR" baseline="-25000" dirty="0"/>
                        <a:t>(t-1)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중 보여줄 정보 판별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846218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z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삭제 </a:t>
                      </a:r>
                      <a:r>
                        <a:rPr lang="en-US" altLang="ko-KR" b="0" dirty="0"/>
                        <a:t>/ </a:t>
                      </a:r>
                      <a:r>
                        <a:rPr lang="ko-KR" altLang="en-US" b="0" dirty="0"/>
                        <a:t>저장할 데이터 판별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8275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CE33912-1514-4FA5-821F-50598C1937CD}"/>
              </a:ext>
            </a:extLst>
          </p:cNvPr>
          <p:cNvSpPr/>
          <p:nvPr/>
        </p:nvSpPr>
        <p:spPr>
          <a:xfrm>
            <a:off x="119336" y="5589240"/>
            <a:ext cx="89519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GRU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GRU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TimeDistributed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4184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B8D8D-51A3-4898-ADDF-D79ECA60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순서를 갖는 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C197-5CC0-4F4D-9035-0F838143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9177D8-8707-47B7-B895-237ED42E3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aseline="30000" dirty="0"/>
              <a:t>1</a:t>
            </a:r>
            <a:r>
              <a:rPr lang="en-US" altLang="ko-KR" dirty="0"/>
              <a:t>B.</a:t>
            </a:r>
            <a:r>
              <a:rPr lang="ko-KR" altLang="en-US" dirty="0"/>
              <a:t> </a:t>
            </a:r>
            <a:r>
              <a:rPr lang="en-US" altLang="ko-KR" dirty="0"/>
              <a:t>D.</a:t>
            </a:r>
            <a:r>
              <a:rPr lang="ko-KR" altLang="en-US" dirty="0"/>
              <a:t> </a:t>
            </a:r>
            <a:r>
              <a:rPr lang="en-US" altLang="ko-KR" dirty="0"/>
              <a:t>Fulcher,</a:t>
            </a:r>
            <a:r>
              <a:rPr lang="ko-KR" altLang="en-US" dirty="0"/>
              <a:t> </a:t>
            </a:r>
            <a:r>
              <a:rPr lang="en-US" altLang="ko-KR" dirty="0" err="1"/>
              <a:t>arXiv</a:t>
            </a:r>
            <a:r>
              <a:rPr lang="ko-KR" altLang="en-US" dirty="0"/>
              <a:t> </a:t>
            </a:r>
            <a:r>
              <a:rPr lang="en-US" altLang="ko-KR" dirty="0"/>
              <a:t>1709.08055</a:t>
            </a:r>
            <a:r>
              <a:rPr lang="ko-KR" altLang="en-US" dirty="0"/>
              <a:t> </a:t>
            </a:r>
            <a:r>
              <a:rPr lang="en-US" altLang="ko-KR" dirty="0"/>
              <a:t>(2017)</a:t>
            </a:r>
          </a:p>
          <a:p>
            <a:r>
              <a:rPr lang="en-US" altLang="ko-KR" baseline="30000" dirty="0"/>
              <a:t>2</a:t>
            </a:r>
            <a:r>
              <a:rPr lang="en-US" altLang="ko-KR" dirty="0"/>
              <a:t>https://github.com/e9t/</a:t>
            </a:r>
            <a:r>
              <a:rPr lang="en-US" altLang="ko-KR" dirty="0" err="1"/>
              <a:t>nsmc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D1B7CD-E29A-4E64-9911-3AEAD5EA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6" y="874949"/>
            <a:ext cx="6356966" cy="24871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030950-074D-4B92-9C97-1DDB3AD798D8}"/>
              </a:ext>
            </a:extLst>
          </p:cNvPr>
          <p:cNvSpPr/>
          <p:nvPr/>
        </p:nvSpPr>
        <p:spPr>
          <a:xfrm>
            <a:off x="6566880" y="965436"/>
            <a:ext cx="53999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Figure 1</a:t>
            </a:r>
            <a:r>
              <a:rPr lang="en-US" altLang="ko-KR" sz="1600" dirty="0"/>
              <a:t>: Sequential data can be ordered in many ways, including </a:t>
            </a:r>
            <a:r>
              <a:rPr lang="en-US" altLang="ko-KR" sz="1600" b="1" u="sng" dirty="0"/>
              <a:t>A temperature measured over time</a:t>
            </a:r>
            <a:r>
              <a:rPr lang="en-US" altLang="ko-KR" sz="1600" dirty="0"/>
              <a:t> (a time series), </a:t>
            </a:r>
            <a:r>
              <a:rPr lang="en-US" altLang="ko-KR" sz="1600" b="1" u="sng" dirty="0"/>
              <a:t>B a sequence of ring widths</a:t>
            </a:r>
            <a:r>
              <a:rPr lang="en-US" altLang="ko-KR" sz="1600" dirty="0"/>
              <a:t>, ordered across the cross section of a tree trunk, and </a:t>
            </a:r>
            <a:r>
              <a:rPr lang="en-US" altLang="ko-KR" sz="1600" b="1" u="sng" dirty="0"/>
              <a:t>C a frequency spectrum of astrophysical data</a:t>
            </a:r>
            <a:r>
              <a:rPr lang="en-US" altLang="ko-KR" sz="1600" dirty="0"/>
              <a:t> (ordered by frequency). All of these sequential measurements can be analyzed by methods that take their sequential ordering into account, including time-series analysis methods.</a:t>
            </a:r>
            <a:r>
              <a:rPr lang="en-US" altLang="ko-KR" sz="1600" baseline="30000" dirty="0"/>
              <a:t>1</a:t>
            </a:r>
            <a:endParaRPr lang="ko-KR" altLang="en-US" sz="1600" baseline="30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4C8395-1F2B-4221-86ED-C9391BA2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772114"/>
            <a:ext cx="7776864" cy="28796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3A6F86-589C-402B-B21A-A65843B67787}"/>
              </a:ext>
            </a:extLst>
          </p:cNvPr>
          <p:cNvSpPr/>
          <p:nvPr/>
        </p:nvSpPr>
        <p:spPr>
          <a:xfrm>
            <a:off x="8059233" y="4296847"/>
            <a:ext cx="3959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네이버 영화 리뷰 데이터</a:t>
            </a:r>
            <a:r>
              <a:rPr lang="en-US" altLang="ko-KR" sz="1600" dirty="0"/>
              <a:t>.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 </a:t>
            </a:r>
            <a:r>
              <a:rPr lang="ko-KR" altLang="en-US" sz="1600" dirty="0"/>
              <a:t>단어 뿐만 아니라 문맥 전체를 이해해야 긍정</a:t>
            </a:r>
            <a:r>
              <a:rPr lang="en-US" altLang="ko-KR" sz="1600" dirty="0"/>
              <a:t>/</a:t>
            </a:r>
            <a:r>
              <a:rPr lang="ko-KR" altLang="en-US" sz="1600" dirty="0"/>
              <a:t>부정을 평가할 수 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F7FD13-CC8F-4B46-AAFF-F573930C2FFE}"/>
              </a:ext>
            </a:extLst>
          </p:cNvPr>
          <p:cNvSpPr/>
          <p:nvPr/>
        </p:nvSpPr>
        <p:spPr>
          <a:xfrm>
            <a:off x="6502872" y="3132257"/>
            <a:ext cx="54970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시계열 데이터 활용</a:t>
            </a:r>
            <a:r>
              <a:rPr lang="en-US" altLang="ko-KR" sz="1600" dirty="0"/>
              <a:t>: </a:t>
            </a:r>
            <a:r>
              <a:rPr lang="ko-KR" altLang="en-US" sz="1600" dirty="0"/>
              <a:t>과거 데이터를 기반으로 미래의 데이터 변화를 예측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529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단기 기억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1D</a:t>
            </a:r>
            <a:r>
              <a:rPr lang="ko-KR" altLang="en-US" dirty="0"/>
              <a:t> </a:t>
            </a:r>
            <a:r>
              <a:rPr lang="ko-KR" altLang="en-US" dirty="0" err="1"/>
              <a:t>합성곱</a:t>
            </a:r>
            <a:r>
              <a:rPr lang="ko-KR" altLang="en-US" dirty="0"/>
              <a:t> </a:t>
            </a:r>
            <a:r>
              <a:rPr lang="en-US" altLang="ko-KR" dirty="0"/>
              <a:t>(convolution)</a:t>
            </a:r>
            <a:r>
              <a:rPr lang="ko-KR" altLang="en-US" dirty="0"/>
              <a:t>을 활용한 처리</a:t>
            </a:r>
            <a:endParaRPr lang="en-US" altLang="ko-KR" dirty="0"/>
          </a:p>
          <a:p>
            <a:pPr lvl="1"/>
            <a:r>
              <a:rPr lang="en-US" altLang="ko-KR" dirty="0"/>
              <a:t>LSTM, GRU </a:t>
            </a:r>
            <a:r>
              <a:rPr lang="ko-KR" altLang="en-US" dirty="0"/>
              <a:t>등은 </a:t>
            </a:r>
            <a:r>
              <a:rPr lang="en-US" altLang="ko-KR" dirty="0"/>
              <a:t>RNN</a:t>
            </a:r>
            <a:r>
              <a:rPr lang="ko-KR" altLang="en-US" dirty="0"/>
              <a:t>보다는 긴 </a:t>
            </a:r>
            <a:r>
              <a:rPr lang="ko-KR" altLang="en-US" dirty="0" err="1"/>
              <a:t>시퀸스를</a:t>
            </a:r>
            <a:r>
              <a:rPr lang="ko-KR" altLang="en-US" dirty="0"/>
              <a:t> 다룰 수 있지만</a:t>
            </a:r>
            <a:r>
              <a:rPr lang="en-US" altLang="ko-KR" dirty="0"/>
              <a:t>, </a:t>
            </a:r>
            <a:r>
              <a:rPr lang="ko-KR" altLang="en-US" dirty="0"/>
              <a:t>제한적인 단기 기억을 가짐</a:t>
            </a:r>
            <a:endParaRPr lang="en-US" altLang="ko-KR" dirty="0"/>
          </a:p>
          <a:p>
            <a:pPr lvl="1"/>
            <a:r>
              <a:rPr lang="en-US" altLang="ko-KR" dirty="0"/>
              <a:t>100 step </a:t>
            </a:r>
            <a:r>
              <a:rPr lang="ko-KR" altLang="en-US" dirty="0"/>
              <a:t>이상의 </a:t>
            </a:r>
            <a:r>
              <a:rPr lang="ko-KR" altLang="en-US" dirty="0" err="1"/>
              <a:t>시퀸스에서</a:t>
            </a:r>
            <a:r>
              <a:rPr lang="ko-KR" altLang="en-US" dirty="0"/>
              <a:t> </a:t>
            </a:r>
            <a:r>
              <a:rPr lang="en-US" altLang="ko-KR" dirty="0"/>
              <a:t>long-term </a:t>
            </a:r>
            <a:r>
              <a:rPr lang="ko-KR" altLang="en-US" dirty="0"/>
              <a:t>패턴을 학습하기 어려움</a:t>
            </a:r>
            <a:endParaRPr lang="en-US" altLang="ko-KR" dirty="0"/>
          </a:p>
          <a:p>
            <a:pPr lvl="1"/>
            <a:r>
              <a:rPr lang="en-US" altLang="ko-KR" dirty="0"/>
              <a:t>1D Convolution</a:t>
            </a:r>
            <a:r>
              <a:rPr lang="ko-KR" altLang="en-US" dirty="0"/>
              <a:t>을 활용해 입력 </a:t>
            </a:r>
            <a:r>
              <a:rPr lang="ko-KR" altLang="en-US" dirty="0" err="1"/>
              <a:t>시퀸스를</a:t>
            </a:r>
            <a:r>
              <a:rPr lang="ko-KR" altLang="en-US" dirty="0"/>
              <a:t> 줄여서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702977" y="323364"/>
            <a:ext cx="244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긴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시퀸스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다루기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87063-DFDD-4AA9-BEBB-A67372F08B0B}"/>
              </a:ext>
            </a:extLst>
          </p:cNvPr>
          <p:cNvSpPr/>
          <p:nvPr/>
        </p:nvSpPr>
        <p:spPr>
          <a:xfrm>
            <a:off x="119336" y="2636912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Conv1D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filters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kernel_size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strides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   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padding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"valid"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GRU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GRU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TimeDistributed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825FB6-8BCC-4346-B1BB-3447357CF103}"/>
              </a:ext>
            </a:extLst>
          </p:cNvPr>
          <p:cNvCxnSpPr/>
          <p:nvPr/>
        </p:nvCxnSpPr>
        <p:spPr>
          <a:xfrm flipH="1">
            <a:off x="6744072" y="3284984"/>
            <a:ext cx="158417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3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단기 기억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WaveNet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52384" y="5844984"/>
            <a:ext cx="2525317" cy="680360"/>
          </a:xfrm>
        </p:spPr>
        <p:txBody>
          <a:bodyPr/>
          <a:lstStyle/>
          <a:p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Oord</a:t>
            </a:r>
            <a:r>
              <a:rPr lang="ko-KR" altLang="en-US" dirty="0"/>
              <a:t> </a:t>
            </a:r>
            <a:r>
              <a:rPr lang="en-US" altLang="ko-KR" i="1" dirty="0"/>
              <a:t>et</a:t>
            </a:r>
            <a:r>
              <a:rPr lang="ko-KR" altLang="en-US" i="1" dirty="0"/>
              <a:t> </a:t>
            </a:r>
            <a:r>
              <a:rPr lang="en-US" altLang="ko-KR" i="1" dirty="0"/>
              <a:t>al</a:t>
            </a:r>
            <a:r>
              <a:rPr lang="en-US" altLang="ko-KR" dirty="0"/>
              <a:t>.,</a:t>
            </a:r>
            <a:r>
              <a:rPr lang="ko-KR" altLang="en-US" dirty="0"/>
              <a:t> </a:t>
            </a:r>
            <a:r>
              <a:rPr lang="en-US" altLang="ko-KR" dirty="0" err="1"/>
              <a:t>arXiv</a:t>
            </a:r>
            <a:r>
              <a:rPr lang="en-US" altLang="ko-KR" dirty="0"/>
              <a:t> 1609.03499 (2016).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702977" y="323364"/>
            <a:ext cx="244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긴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시퀸스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다루기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F2D53-5F6C-4C2D-8828-165A6BE3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268760"/>
            <a:ext cx="8439150" cy="2867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F03DFC-7839-4A9E-89CB-E56A14C870AF}"/>
              </a:ext>
            </a:extLst>
          </p:cNvPr>
          <p:cNvSpPr/>
          <p:nvPr/>
        </p:nvSpPr>
        <p:spPr>
          <a:xfrm>
            <a:off x="119335" y="4149080"/>
            <a:ext cx="82809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InputLayer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]))</a:t>
            </a:r>
          </a:p>
          <a:p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for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rate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8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Conv1D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filters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kernel_size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padding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"causal"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             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activation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relu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dilation_rate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rate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Conv1D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filters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kernel_size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metrics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last_time_step_mse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AE8C9-870D-4D24-9309-8D1CEDD9072E}"/>
              </a:ext>
            </a:extLst>
          </p:cNvPr>
          <p:cNvSpPr txBox="1"/>
          <p:nvPr/>
        </p:nvSpPr>
        <p:spPr>
          <a:xfrm>
            <a:off x="8774510" y="1409869"/>
            <a:ext cx="329815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dirty="0"/>
              <a:t>1D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r>
              <a:rPr lang="ko-KR" altLang="en-US" dirty="0"/>
              <a:t> 층을 여러 개 쌓아서 장기 </a:t>
            </a:r>
            <a:r>
              <a:rPr lang="en-US" altLang="ko-KR" dirty="0"/>
              <a:t>/ </a:t>
            </a:r>
            <a:r>
              <a:rPr lang="ko-KR" altLang="en-US" dirty="0"/>
              <a:t>단기 기억을 모두 보존함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저층에는 단기기억</a:t>
            </a:r>
            <a:r>
              <a:rPr lang="en-US" altLang="ko-KR" dirty="0"/>
              <a:t>, </a:t>
            </a:r>
            <a:r>
              <a:rPr lang="ko-KR" altLang="en-US" dirty="0"/>
              <a:t>고층에는 장기 기억이 저장됨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논문에서는 음성 데이터를 처리했고</a:t>
            </a:r>
            <a:r>
              <a:rPr lang="en-US" altLang="ko-KR" dirty="0"/>
              <a:t>, </a:t>
            </a:r>
            <a:r>
              <a:rPr lang="ko-KR" altLang="en-US" dirty="0"/>
              <a:t>오디오 샘플도 생성함 </a:t>
            </a:r>
            <a:r>
              <a:rPr lang="en-US" altLang="ko-KR" dirty="0"/>
              <a:t>(</a:t>
            </a:r>
            <a:r>
              <a:rPr lang="ko-KR" altLang="en-US" dirty="0"/>
              <a:t>길이가 수만인 </a:t>
            </a:r>
            <a:r>
              <a:rPr lang="ko-KR" altLang="en-US" dirty="0" err="1"/>
              <a:t>시퀸스</a:t>
            </a:r>
            <a:r>
              <a:rPr lang="ko-KR" altLang="en-US" dirty="0"/>
              <a:t> 생성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80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15.1 </a:t>
            </a:r>
            <a:r>
              <a:rPr lang="ko-KR" altLang="en-US" dirty="0"/>
              <a:t>순환 뉴런과 순환 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742950"/>
            <a:ext cx="12014200" cy="2884632"/>
          </a:xfrm>
        </p:spPr>
        <p:txBody>
          <a:bodyPr/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(recurrent neural network, RNN)</a:t>
            </a:r>
          </a:p>
          <a:p>
            <a:pPr lvl="1"/>
            <a:r>
              <a:rPr lang="ko-KR" altLang="en-US" dirty="0"/>
              <a:t>시계열 데이터 분석에 유용함</a:t>
            </a:r>
            <a:r>
              <a:rPr lang="en-US" altLang="ko-KR" dirty="0"/>
              <a:t>. (</a:t>
            </a:r>
            <a:r>
              <a:rPr lang="ko-KR" altLang="en-US" dirty="0"/>
              <a:t>주식가격 예측</a:t>
            </a:r>
            <a:r>
              <a:rPr lang="en-US" altLang="ko-KR" dirty="0"/>
              <a:t>, </a:t>
            </a:r>
            <a:r>
              <a:rPr lang="ko-KR" altLang="en-US" dirty="0"/>
              <a:t>자율주행 시스템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임의의 길이를 갖는 </a:t>
            </a:r>
            <a:r>
              <a:rPr lang="en-US" altLang="ko-KR" dirty="0"/>
              <a:t>sequence</a:t>
            </a:r>
            <a:r>
              <a:rPr lang="ko-KR" altLang="en-US" dirty="0"/>
              <a:t>를 다룰 수 있음</a:t>
            </a:r>
            <a:r>
              <a:rPr lang="en-US" altLang="ko-KR" dirty="0"/>
              <a:t>. (</a:t>
            </a:r>
            <a:r>
              <a:rPr lang="ko-KR" altLang="en-US" dirty="0"/>
              <a:t>오디오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/>
              <a:t>문서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자연어 처리에 유용함</a:t>
            </a:r>
            <a:r>
              <a:rPr lang="en-US" altLang="ko-KR" dirty="0"/>
              <a:t>. (</a:t>
            </a:r>
            <a:r>
              <a:rPr lang="ko-KR" altLang="en-US" dirty="0"/>
              <a:t>자동 번역</a:t>
            </a:r>
            <a:r>
              <a:rPr lang="en-US" altLang="ko-KR" dirty="0"/>
              <a:t>, </a:t>
            </a:r>
            <a:r>
              <a:rPr lang="ko-KR" altLang="en-US" dirty="0"/>
              <a:t>리뷰 분석 등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의 뉴런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9041FF7-DF4C-474F-9B55-D403A4666DA8}"/>
              </a:ext>
            </a:extLst>
          </p:cNvPr>
          <p:cNvGrpSpPr/>
          <p:nvPr/>
        </p:nvGrpSpPr>
        <p:grpSpPr>
          <a:xfrm>
            <a:off x="407368" y="3689960"/>
            <a:ext cx="1174483" cy="2873990"/>
            <a:chOff x="767407" y="3423567"/>
            <a:chExt cx="1174483" cy="2873990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BAC4CAC-0E6E-41F4-8971-3BD21D1F1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39" y="5317671"/>
              <a:ext cx="0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901B2B8-7675-4F8E-A7EC-E0FEE30839D7}"/>
                </a:ext>
              </a:extLst>
            </p:cNvPr>
            <p:cNvSpPr/>
            <p:nvPr/>
          </p:nvSpPr>
          <p:spPr>
            <a:xfrm>
              <a:off x="767407" y="4523202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CEB90B4-50D7-4062-908A-D210788AABE4}"/>
                </a:ext>
              </a:extLst>
            </p:cNvPr>
            <p:cNvCxnSpPr>
              <a:stCxn id="11" idx="2"/>
              <a:endCxn id="11" idx="6"/>
            </p:cNvCxnSpPr>
            <p:nvPr/>
          </p:nvCxnSpPr>
          <p:spPr>
            <a:xfrm>
              <a:off x="767407" y="4883202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A69E6C7-2CE2-4205-AC85-6FD70FBFE7D7}"/>
                </a:ext>
              </a:extLst>
            </p:cNvPr>
            <p:cNvSpPr/>
            <p:nvPr/>
          </p:nvSpPr>
          <p:spPr>
            <a:xfrm>
              <a:off x="965407" y="4627432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3C085F-F8D7-4FB0-B73D-F87AC4088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39" y="3803122"/>
              <a:ext cx="0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89DB693-5718-47ED-9ADE-FC7968C7564B}"/>
                </a:ext>
              </a:extLst>
            </p:cNvPr>
            <p:cNvSpPr/>
            <p:nvPr/>
          </p:nvSpPr>
          <p:spPr>
            <a:xfrm>
              <a:off x="1199456" y="4163124"/>
              <a:ext cx="432048" cy="1440155"/>
            </a:xfrm>
            <a:custGeom>
              <a:avLst/>
              <a:gdLst>
                <a:gd name="connsiteX0" fmla="*/ 0 w 504044"/>
                <a:gd name="connsiteY0" fmla="*/ 0 h 1440155"/>
                <a:gd name="connsiteX1" fmla="*/ 504044 w 504044"/>
                <a:gd name="connsiteY1" fmla="*/ 0 h 1440155"/>
                <a:gd name="connsiteX2" fmla="*/ 504044 w 504044"/>
                <a:gd name="connsiteY2" fmla="*/ 1440155 h 1440155"/>
                <a:gd name="connsiteX3" fmla="*/ 0 w 504044"/>
                <a:gd name="connsiteY3" fmla="*/ 1440155 h 1440155"/>
                <a:gd name="connsiteX4" fmla="*/ 0 w 504044"/>
                <a:gd name="connsiteY4" fmla="*/ 0 h 1440155"/>
                <a:gd name="connsiteX0" fmla="*/ 323 w 504367"/>
                <a:gd name="connsiteY0" fmla="*/ 0 h 1440155"/>
                <a:gd name="connsiteX1" fmla="*/ 504367 w 504367"/>
                <a:gd name="connsiteY1" fmla="*/ 0 h 1440155"/>
                <a:gd name="connsiteX2" fmla="*/ 504367 w 504367"/>
                <a:gd name="connsiteY2" fmla="*/ 1440155 h 1440155"/>
                <a:gd name="connsiteX3" fmla="*/ 323 w 504367"/>
                <a:gd name="connsiteY3" fmla="*/ 1440155 h 1440155"/>
                <a:gd name="connsiteX4" fmla="*/ 0 w 504367"/>
                <a:gd name="connsiteY4" fmla="*/ 285540 h 1440155"/>
                <a:gd name="connsiteX5" fmla="*/ 323 w 504367"/>
                <a:gd name="connsiteY5" fmla="*/ 0 h 1440155"/>
                <a:gd name="connsiteX0" fmla="*/ 37432 w 541476"/>
                <a:gd name="connsiteY0" fmla="*/ 0 h 1440155"/>
                <a:gd name="connsiteX1" fmla="*/ 541476 w 541476"/>
                <a:gd name="connsiteY1" fmla="*/ 0 h 1440155"/>
                <a:gd name="connsiteX2" fmla="*/ 541476 w 541476"/>
                <a:gd name="connsiteY2" fmla="*/ 1440155 h 1440155"/>
                <a:gd name="connsiteX3" fmla="*/ 37432 w 541476"/>
                <a:gd name="connsiteY3" fmla="*/ 1440155 h 1440155"/>
                <a:gd name="connsiteX4" fmla="*/ 37110 w 541476"/>
                <a:gd name="connsiteY4" fmla="*/ 1155490 h 1440155"/>
                <a:gd name="connsiteX5" fmla="*/ 37109 w 541476"/>
                <a:gd name="connsiteY5" fmla="*/ 285540 h 1440155"/>
                <a:gd name="connsiteX6" fmla="*/ 37432 w 541476"/>
                <a:gd name="connsiteY6" fmla="*/ 0 h 1440155"/>
                <a:gd name="connsiteX0" fmla="*/ 37432 w 541476"/>
                <a:gd name="connsiteY0" fmla="*/ 0 h 1440155"/>
                <a:gd name="connsiteX1" fmla="*/ 541476 w 541476"/>
                <a:gd name="connsiteY1" fmla="*/ 0 h 1440155"/>
                <a:gd name="connsiteX2" fmla="*/ 541476 w 541476"/>
                <a:gd name="connsiteY2" fmla="*/ 1440155 h 1440155"/>
                <a:gd name="connsiteX3" fmla="*/ 37432 w 541476"/>
                <a:gd name="connsiteY3" fmla="*/ 1440155 h 1440155"/>
                <a:gd name="connsiteX4" fmla="*/ 37110 w 541476"/>
                <a:gd name="connsiteY4" fmla="*/ 1155490 h 1440155"/>
                <a:gd name="connsiteX5" fmla="*/ 37109 w 541476"/>
                <a:gd name="connsiteY5" fmla="*/ 285540 h 1440155"/>
                <a:gd name="connsiteX6" fmla="*/ 37432 w 541476"/>
                <a:gd name="connsiteY6" fmla="*/ 0 h 1440155"/>
                <a:gd name="connsiteX0" fmla="*/ 364 w 504408"/>
                <a:gd name="connsiteY0" fmla="*/ 0 h 1440155"/>
                <a:gd name="connsiteX1" fmla="*/ 504408 w 504408"/>
                <a:gd name="connsiteY1" fmla="*/ 0 h 1440155"/>
                <a:gd name="connsiteX2" fmla="*/ 504408 w 504408"/>
                <a:gd name="connsiteY2" fmla="*/ 1440155 h 1440155"/>
                <a:gd name="connsiteX3" fmla="*/ 364 w 504408"/>
                <a:gd name="connsiteY3" fmla="*/ 1440155 h 1440155"/>
                <a:gd name="connsiteX4" fmla="*/ 42 w 504408"/>
                <a:gd name="connsiteY4" fmla="*/ 1155490 h 1440155"/>
                <a:gd name="connsiteX5" fmla="*/ 41 w 504408"/>
                <a:gd name="connsiteY5" fmla="*/ 285540 h 1440155"/>
                <a:gd name="connsiteX6" fmla="*/ 364 w 504408"/>
                <a:gd name="connsiteY6" fmla="*/ 0 h 1440155"/>
                <a:gd name="connsiteX0" fmla="*/ 364 w 504408"/>
                <a:gd name="connsiteY0" fmla="*/ 0 h 1440155"/>
                <a:gd name="connsiteX1" fmla="*/ 504408 w 504408"/>
                <a:gd name="connsiteY1" fmla="*/ 0 h 1440155"/>
                <a:gd name="connsiteX2" fmla="*/ 504408 w 504408"/>
                <a:gd name="connsiteY2" fmla="*/ 1440155 h 1440155"/>
                <a:gd name="connsiteX3" fmla="*/ 364 w 504408"/>
                <a:gd name="connsiteY3" fmla="*/ 1440155 h 1440155"/>
                <a:gd name="connsiteX4" fmla="*/ 42 w 504408"/>
                <a:gd name="connsiteY4" fmla="*/ 1155490 h 1440155"/>
                <a:gd name="connsiteX5" fmla="*/ 41 w 504408"/>
                <a:gd name="connsiteY5" fmla="*/ 285540 h 1440155"/>
                <a:gd name="connsiteX6" fmla="*/ 364 w 504408"/>
                <a:gd name="connsiteY6" fmla="*/ 0 h 1440155"/>
                <a:gd name="connsiteX0" fmla="*/ 2 w 504369"/>
                <a:gd name="connsiteY0" fmla="*/ 285540 h 1440155"/>
                <a:gd name="connsiteX1" fmla="*/ 325 w 504369"/>
                <a:gd name="connsiteY1" fmla="*/ 0 h 1440155"/>
                <a:gd name="connsiteX2" fmla="*/ 504369 w 504369"/>
                <a:gd name="connsiteY2" fmla="*/ 0 h 1440155"/>
                <a:gd name="connsiteX3" fmla="*/ 504369 w 504369"/>
                <a:gd name="connsiteY3" fmla="*/ 1440155 h 1440155"/>
                <a:gd name="connsiteX4" fmla="*/ 325 w 504369"/>
                <a:gd name="connsiteY4" fmla="*/ 1440155 h 1440155"/>
                <a:gd name="connsiteX5" fmla="*/ 3 w 504369"/>
                <a:gd name="connsiteY5" fmla="*/ 1155490 h 1440155"/>
                <a:gd name="connsiteX6" fmla="*/ 91442 w 504369"/>
                <a:gd name="connsiteY6" fmla="*/ 376980 h 1440155"/>
                <a:gd name="connsiteX0" fmla="*/ 0 w 504367"/>
                <a:gd name="connsiteY0" fmla="*/ 285540 h 1440155"/>
                <a:gd name="connsiteX1" fmla="*/ 323 w 504367"/>
                <a:gd name="connsiteY1" fmla="*/ 0 h 1440155"/>
                <a:gd name="connsiteX2" fmla="*/ 504367 w 504367"/>
                <a:gd name="connsiteY2" fmla="*/ 0 h 1440155"/>
                <a:gd name="connsiteX3" fmla="*/ 504367 w 504367"/>
                <a:gd name="connsiteY3" fmla="*/ 1440155 h 1440155"/>
                <a:gd name="connsiteX4" fmla="*/ 323 w 504367"/>
                <a:gd name="connsiteY4" fmla="*/ 1440155 h 1440155"/>
                <a:gd name="connsiteX5" fmla="*/ 1 w 504367"/>
                <a:gd name="connsiteY5" fmla="*/ 1155490 h 14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367" h="1440155">
                  <a:moveTo>
                    <a:pt x="0" y="285540"/>
                  </a:moveTo>
                  <a:cubicBezTo>
                    <a:pt x="108" y="190360"/>
                    <a:pt x="215" y="95180"/>
                    <a:pt x="323" y="0"/>
                  </a:cubicBezTo>
                  <a:lnTo>
                    <a:pt x="504367" y="0"/>
                  </a:lnTo>
                  <a:lnTo>
                    <a:pt x="504367" y="1440155"/>
                  </a:lnTo>
                  <a:lnTo>
                    <a:pt x="323" y="1440155"/>
                  </a:lnTo>
                  <a:cubicBezTo>
                    <a:pt x="216" y="1345267"/>
                    <a:pt x="108" y="1250378"/>
                    <a:pt x="1" y="1155490"/>
                  </a:cubicBezTo>
                </a:path>
              </a:pathLst>
            </a:cu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C9D7BF-4D10-4A19-AB71-8741E4238823}"/>
                </a:ext>
              </a:extLst>
            </p:cNvPr>
            <p:cNvSpPr txBox="1"/>
            <p:nvPr/>
          </p:nvSpPr>
          <p:spPr>
            <a:xfrm>
              <a:off x="898986" y="59282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A79B1E-B5D3-4400-B8E4-044AC32646D5}"/>
                </a:ext>
              </a:extLst>
            </p:cNvPr>
            <p:cNvSpPr txBox="1"/>
            <p:nvPr/>
          </p:nvSpPr>
          <p:spPr>
            <a:xfrm>
              <a:off x="898986" y="34235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35A485-D2F7-475F-8380-D9457375FEE8}"/>
                </a:ext>
              </a:extLst>
            </p:cNvPr>
            <p:cNvSpPr txBox="1"/>
            <p:nvPr/>
          </p:nvSpPr>
          <p:spPr>
            <a:xfrm>
              <a:off x="1641808" y="46957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ko-KR" altLang="en-US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8CDE19C-96B4-45B0-BE91-8C6804FB5346}"/>
              </a:ext>
            </a:extLst>
          </p:cNvPr>
          <p:cNvCxnSpPr>
            <a:cxnSpLocks/>
          </p:cNvCxnSpPr>
          <p:nvPr/>
        </p:nvCxnSpPr>
        <p:spPr>
          <a:xfrm flipV="1">
            <a:off x="2999656" y="5584064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52C2212-BE3F-4691-8848-AD5FDAA262F3}"/>
              </a:ext>
            </a:extLst>
          </p:cNvPr>
          <p:cNvGrpSpPr/>
          <p:nvPr/>
        </p:nvGrpSpPr>
        <p:grpSpPr>
          <a:xfrm>
            <a:off x="2652053" y="4789595"/>
            <a:ext cx="684000" cy="720000"/>
            <a:chOff x="3287688" y="4312611"/>
            <a:chExt cx="684000" cy="72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2793203-8F0C-4372-A76E-64ED1716CA1F}"/>
                </a:ext>
              </a:extLst>
            </p:cNvPr>
            <p:cNvSpPr/>
            <p:nvPr/>
          </p:nvSpPr>
          <p:spPr>
            <a:xfrm>
              <a:off x="3287688" y="4312611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A670B42-BDC6-4E78-9F1F-21D861F6AA1F}"/>
                </a:ext>
              </a:extLst>
            </p:cNvPr>
            <p:cNvCxnSpPr>
              <a:stCxn id="26" idx="2"/>
              <a:endCxn id="26" idx="6"/>
            </p:cNvCxnSpPr>
            <p:nvPr/>
          </p:nvCxnSpPr>
          <p:spPr>
            <a:xfrm>
              <a:off x="3287688" y="4672611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5813B3A-647E-4A29-8443-C92066047969}"/>
                </a:ext>
              </a:extLst>
            </p:cNvPr>
            <p:cNvSpPr/>
            <p:nvPr/>
          </p:nvSpPr>
          <p:spPr>
            <a:xfrm>
              <a:off x="3485688" y="4416841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D2949A8-BF48-445F-9FCB-AAE540821D50}"/>
              </a:ext>
            </a:extLst>
          </p:cNvPr>
          <p:cNvCxnSpPr>
            <a:cxnSpLocks/>
          </p:cNvCxnSpPr>
          <p:nvPr/>
        </p:nvCxnSpPr>
        <p:spPr>
          <a:xfrm flipV="1">
            <a:off x="2999656" y="4074292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16">
            <a:extLst>
              <a:ext uri="{FF2B5EF4-FFF2-40B4-BE49-F238E27FC236}">
                <a16:creationId xmlns:a16="http://schemas.microsoft.com/office/drawing/2014/main" id="{2B2C62E2-6686-4E5E-9E9D-BEF5D3109A73}"/>
              </a:ext>
            </a:extLst>
          </p:cNvPr>
          <p:cNvSpPr/>
          <p:nvPr/>
        </p:nvSpPr>
        <p:spPr>
          <a:xfrm>
            <a:off x="2999656" y="4429517"/>
            <a:ext cx="922808" cy="1442536"/>
          </a:xfrm>
          <a:custGeom>
            <a:avLst/>
            <a:gdLst>
              <a:gd name="connsiteX0" fmla="*/ 0 w 504044"/>
              <a:gd name="connsiteY0" fmla="*/ 0 h 1440155"/>
              <a:gd name="connsiteX1" fmla="*/ 504044 w 504044"/>
              <a:gd name="connsiteY1" fmla="*/ 0 h 1440155"/>
              <a:gd name="connsiteX2" fmla="*/ 504044 w 504044"/>
              <a:gd name="connsiteY2" fmla="*/ 1440155 h 1440155"/>
              <a:gd name="connsiteX3" fmla="*/ 0 w 504044"/>
              <a:gd name="connsiteY3" fmla="*/ 1440155 h 1440155"/>
              <a:gd name="connsiteX4" fmla="*/ 0 w 504044"/>
              <a:gd name="connsiteY4" fmla="*/ 0 h 1440155"/>
              <a:gd name="connsiteX0" fmla="*/ 323 w 504367"/>
              <a:gd name="connsiteY0" fmla="*/ 0 h 1440155"/>
              <a:gd name="connsiteX1" fmla="*/ 504367 w 504367"/>
              <a:gd name="connsiteY1" fmla="*/ 0 h 1440155"/>
              <a:gd name="connsiteX2" fmla="*/ 504367 w 504367"/>
              <a:gd name="connsiteY2" fmla="*/ 1440155 h 1440155"/>
              <a:gd name="connsiteX3" fmla="*/ 323 w 504367"/>
              <a:gd name="connsiteY3" fmla="*/ 1440155 h 1440155"/>
              <a:gd name="connsiteX4" fmla="*/ 0 w 504367"/>
              <a:gd name="connsiteY4" fmla="*/ 285540 h 1440155"/>
              <a:gd name="connsiteX5" fmla="*/ 323 w 504367"/>
              <a:gd name="connsiteY5" fmla="*/ 0 h 1440155"/>
              <a:gd name="connsiteX0" fmla="*/ 37432 w 541476"/>
              <a:gd name="connsiteY0" fmla="*/ 0 h 1440155"/>
              <a:gd name="connsiteX1" fmla="*/ 541476 w 541476"/>
              <a:gd name="connsiteY1" fmla="*/ 0 h 1440155"/>
              <a:gd name="connsiteX2" fmla="*/ 541476 w 541476"/>
              <a:gd name="connsiteY2" fmla="*/ 1440155 h 1440155"/>
              <a:gd name="connsiteX3" fmla="*/ 37432 w 541476"/>
              <a:gd name="connsiteY3" fmla="*/ 1440155 h 1440155"/>
              <a:gd name="connsiteX4" fmla="*/ 37110 w 541476"/>
              <a:gd name="connsiteY4" fmla="*/ 1155490 h 1440155"/>
              <a:gd name="connsiteX5" fmla="*/ 37109 w 541476"/>
              <a:gd name="connsiteY5" fmla="*/ 285540 h 1440155"/>
              <a:gd name="connsiteX6" fmla="*/ 37432 w 541476"/>
              <a:gd name="connsiteY6" fmla="*/ 0 h 1440155"/>
              <a:gd name="connsiteX0" fmla="*/ 37432 w 541476"/>
              <a:gd name="connsiteY0" fmla="*/ 0 h 1440155"/>
              <a:gd name="connsiteX1" fmla="*/ 541476 w 541476"/>
              <a:gd name="connsiteY1" fmla="*/ 0 h 1440155"/>
              <a:gd name="connsiteX2" fmla="*/ 541476 w 541476"/>
              <a:gd name="connsiteY2" fmla="*/ 1440155 h 1440155"/>
              <a:gd name="connsiteX3" fmla="*/ 37432 w 541476"/>
              <a:gd name="connsiteY3" fmla="*/ 1440155 h 1440155"/>
              <a:gd name="connsiteX4" fmla="*/ 37110 w 541476"/>
              <a:gd name="connsiteY4" fmla="*/ 1155490 h 1440155"/>
              <a:gd name="connsiteX5" fmla="*/ 37109 w 541476"/>
              <a:gd name="connsiteY5" fmla="*/ 285540 h 1440155"/>
              <a:gd name="connsiteX6" fmla="*/ 37432 w 541476"/>
              <a:gd name="connsiteY6" fmla="*/ 0 h 1440155"/>
              <a:gd name="connsiteX0" fmla="*/ 364 w 504408"/>
              <a:gd name="connsiteY0" fmla="*/ 0 h 1440155"/>
              <a:gd name="connsiteX1" fmla="*/ 504408 w 504408"/>
              <a:gd name="connsiteY1" fmla="*/ 0 h 1440155"/>
              <a:gd name="connsiteX2" fmla="*/ 504408 w 504408"/>
              <a:gd name="connsiteY2" fmla="*/ 1440155 h 1440155"/>
              <a:gd name="connsiteX3" fmla="*/ 364 w 504408"/>
              <a:gd name="connsiteY3" fmla="*/ 1440155 h 1440155"/>
              <a:gd name="connsiteX4" fmla="*/ 42 w 504408"/>
              <a:gd name="connsiteY4" fmla="*/ 1155490 h 1440155"/>
              <a:gd name="connsiteX5" fmla="*/ 41 w 504408"/>
              <a:gd name="connsiteY5" fmla="*/ 285540 h 1440155"/>
              <a:gd name="connsiteX6" fmla="*/ 364 w 504408"/>
              <a:gd name="connsiteY6" fmla="*/ 0 h 1440155"/>
              <a:gd name="connsiteX0" fmla="*/ 364 w 504408"/>
              <a:gd name="connsiteY0" fmla="*/ 0 h 1440155"/>
              <a:gd name="connsiteX1" fmla="*/ 504408 w 504408"/>
              <a:gd name="connsiteY1" fmla="*/ 0 h 1440155"/>
              <a:gd name="connsiteX2" fmla="*/ 504408 w 504408"/>
              <a:gd name="connsiteY2" fmla="*/ 1440155 h 1440155"/>
              <a:gd name="connsiteX3" fmla="*/ 364 w 504408"/>
              <a:gd name="connsiteY3" fmla="*/ 1440155 h 1440155"/>
              <a:gd name="connsiteX4" fmla="*/ 42 w 504408"/>
              <a:gd name="connsiteY4" fmla="*/ 1155490 h 1440155"/>
              <a:gd name="connsiteX5" fmla="*/ 41 w 504408"/>
              <a:gd name="connsiteY5" fmla="*/ 285540 h 1440155"/>
              <a:gd name="connsiteX6" fmla="*/ 364 w 504408"/>
              <a:gd name="connsiteY6" fmla="*/ 0 h 1440155"/>
              <a:gd name="connsiteX0" fmla="*/ 2 w 504369"/>
              <a:gd name="connsiteY0" fmla="*/ 285540 h 1440155"/>
              <a:gd name="connsiteX1" fmla="*/ 325 w 504369"/>
              <a:gd name="connsiteY1" fmla="*/ 0 h 1440155"/>
              <a:gd name="connsiteX2" fmla="*/ 504369 w 504369"/>
              <a:gd name="connsiteY2" fmla="*/ 0 h 1440155"/>
              <a:gd name="connsiteX3" fmla="*/ 504369 w 504369"/>
              <a:gd name="connsiteY3" fmla="*/ 1440155 h 1440155"/>
              <a:gd name="connsiteX4" fmla="*/ 325 w 504369"/>
              <a:gd name="connsiteY4" fmla="*/ 1440155 h 1440155"/>
              <a:gd name="connsiteX5" fmla="*/ 3 w 504369"/>
              <a:gd name="connsiteY5" fmla="*/ 1155490 h 1440155"/>
              <a:gd name="connsiteX6" fmla="*/ 91442 w 504369"/>
              <a:gd name="connsiteY6" fmla="*/ 376980 h 1440155"/>
              <a:gd name="connsiteX0" fmla="*/ 0 w 504367"/>
              <a:gd name="connsiteY0" fmla="*/ 285540 h 1440155"/>
              <a:gd name="connsiteX1" fmla="*/ 323 w 504367"/>
              <a:gd name="connsiteY1" fmla="*/ 0 h 1440155"/>
              <a:gd name="connsiteX2" fmla="*/ 504367 w 504367"/>
              <a:gd name="connsiteY2" fmla="*/ 0 h 1440155"/>
              <a:gd name="connsiteX3" fmla="*/ 504367 w 504367"/>
              <a:gd name="connsiteY3" fmla="*/ 1440155 h 1440155"/>
              <a:gd name="connsiteX4" fmla="*/ 323 w 504367"/>
              <a:gd name="connsiteY4" fmla="*/ 1440155 h 1440155"/>
              <a:gd name="connsiteX5" fmla="*/ 1 w 504367"/>
              <a:gd name="connsiteY5" fmla="*/ 1155490 h 1440155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 w 1012185"/>
              <a:gd name="connsiteY5" fmla="*/ 1155490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06304 w 1012185"/>
              <a:gd name="connsiteY5" fmla="*/ 1188827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06304 w 1012185"/>
              <a:gd name="connsiteY5" fmla="*/ 1169777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06304 w 1012185"/>
              <a:gd name="connsiteY5" fmla="*/ 1169777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11864 w 1012185"/>
              <a:gd name="connsiteY5" fmla="*/ 1167395 h 1444917"/>
              <a:gd name="connsiteX0" fmla="*/ 0 w 1011867"/>
              <a:gd name="connsiteY0" fmla="*/ 285540 h 1442536"/>
              <a:gd name="connsiteX1" fmla="*/ 323 w 1011867"/>
              <a:gd name="connsiteY1" fmla="*/ 0 h 1442536"/>
              <a:gd name="connsiteX2" fmla="*/ 504367 w 1011867"/>
              <a:gd name="connsiteY2" fmla="*/ 0 h 1442536"/>
              <a:gd name="connsiteX3" fmla="*/ 504367 w 1011867"/>
              <a:gd name="connsiteY3" fmla="*/ 1440155 h 1442536"/>
              <a:gd name="connsiteX4" fmla="*/ 1009405 w 1011867"/>
              <a:gd name="connsiteY4" fmla="*/ 1442536 h 1442536"/>
              <a:gd name="connsiteX5" fmla="*/ 1011864 w 1011867"/>
              <a:gd name="connsiteY5" fmla="*/ 1167395 h 1442536"/>
              <a:gd name="connsiteX0" fmla="*/ 0 w 1012185"/>
              <a:gd name="connsiteY0" fmla="*/ 285540 h 1440155"/>
              <a:gd name="connsiteX1" fmla="*/ 323 w 1012185"/>
              <a:gd name="connsiteY1" fmla="*/ 0 h 1440155"/>
              <a:gd name="connsiteX2" fmla="*/ 504367 w 1012185"/>
              <a:gd name="connsiteY2" fmla="*/ 0 h 1440155"/>
              <a:gd name="connsiteX3" fmla="*/ 504367 w 1012185"/>
              <a:gd name="connsiteY3" fmla="*/ 1440155 h 1440155"/>
              <a:gd name="connsiteX4" fmla="*/ 1012185 w 1012185"/>
              <a:gd name="connsiteY4" fmla="*/ 1435392 h 1440155"/>
              <a:gd name="connsiteX5" fmla="*/ 1011864 w 1012185"/>
              <a:gd name="connsiteY5" fmla="*/ 1167395 h 1440155"/>
              <a:gd name="connsiteX0" fmla="*/ 0 w 1012185"/>
              <a:gd name="connsiteY0" fmla="*/ 285540 h 1442536"/>
              <a:gd name="connsiteX1" fmla="*/ 323 w 1012185"/>
              <a:gd name="connsiteY1" fmla="*/ 0 h 1442536"/>
              <a:gd name="connsiteX2" fmla="*/ 504367 w 1012185"/>
              <a:gd name="connsiteY2" fmla="*/ 0 h 1442536"/>
              <a:gd name="connsiteX3" fmla="*/ 504367 w 1012185"/>
              <a:gd name="connsiteY3" fmla="*/ 1440155 h 1442536"/>
              <a:gd name="connsiteX4" fmla="*/ 1012185 w 1012185"/>
              <a:gd name="connsiteY4" fmla="*/ 1442536 h 1442536"/>
              <a:gd name="connsiteX5" fmla="*/ 1011864 w 1012185"/>
              <a:gd name="connsiteY5" fmla="*/ 1167395 h 1442536"/>
              <a:gd name="connsiteX0" fmla="*/ 0 w 1014647"/>
              <a:gd name="connsiteY0" fmla="*/ 285540 h 1442536"/>
              <a:gd name="connsiteX1" fmla="*/ 323 w 1014647"/>
              <a:gd name="connsiteY1" fmla="*/ 0 h 1442536"/>
              <a:gd name="connsiteX2" fmla="*/ 504367 w 1014647"/>
              <a:gd name="connsiteY2" fmla="*/ 0 h 1442536"/>
              <a:gd name="connsiteX3" fmla="*/ 504367 w 1014647"/>
              <a:gd name="connsiteY3" fmla="*/ 1440155 h 1442536"/>
              <a:gd name="connsiteX4" fmla="*/ 1012185 w 1014647"/>
              <a:gd name="connsiteY4" fmla="*/ 1442536 h 1442536"/>
              <a:gd name="connsiteX5" fmla="*/ 1014644 w 1014647"/>
              <a:gd name="connsiteY5" fmla="*/ 1157870 h 1442536"/>
              <a:gd name="connsiteX0" fmla="*/ 0 w 1014646"/>
              <a:gd name="connsiteY0" fmla="*/ 285540 h 1442536"/>
              <a:gd name="connsiteX1" fmla="*/ 323 w 1014646"/>
              <a:gd name="connsiteY1" fmla="*/ 0 h 1442536"/>
              <a:gd name="connsiteX2" fmla="*/ 504367 w 1014646"/>
              <a:gd name="connsiteY2" fmla="*/ 0 h 1442536"/>
              <a:gd name="connsiteX3" fmla="*/ 504367 w 1014646"/>
              <a:gd name="connsiteY3" fmla="*/ 1440155 h 1442536"/>
              <a:gd name="connsiteX4" fmla="*/ 1012185 w 1014646"/>
              <a:gd name="connsiteY4" fmla="*/ 1442536 h 1442536"/>
              <a:gd name="connsiteX5" fmla="*/ 1014643 w 1014646"/>
              <a:gd name="connsiteY5" fmla="*/ 1150726 h 14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4646" h="1442536">
                <a:moveTo>
                  <a:pt x="0" y="285540"/>
                </a:moveTo>
                <a:cubicBezTo>
                  <a:pt x="108" y="190360"/>
                  <a:pt x="215" y="95180"/>
                  <a:pt x="323" y="0"/>
                </a:cubicBezTo>
                <a:lnTo>
                  <a:pt x="504367" y="0"/>
                </a:lnTo>
                <a:lnTo>
                  <a:pt x="504367" y="1440155"/>
                </a:lnTo>
                <a:lnTo>
                  <a:pt x="1012185" y="1442536"/>
                </a:lnTo>
                <a:cubicBezTo>
                  <a:pt x="1012078" y="1347648"/>
                  <a:pt x="1014750" y="1245614"/>
                  <a:pt x="1014643" y="1150726"/>
                </a:cubicBezTo>
              </a:path>
            </a:pathLst>
          </a:cu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B508E6-AFB7-4B76-BAEC-9CD6ECEF9634}"/>
              </a:ext>
            </a:extLst>
          </p:cNvPr>
          <p:cNvSpPr txBox="1"/>
          <p:nvPr/>
        </p:nvSpPr>
        <p:spPr>
          <a:xfrm>
            <a:off x="2820507" y="619461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ko-KR" altLang="en-US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C8BEF1-BB45-4B55-8542-F5C7EEAA45B9}"/>
              </a:ext>
            </a:extLst>
          </p:cNvPr>
          <p:cNvSpPr txBox="1"/>
          <p:nvPr/>
        </p:nvSpPr>
        <p:spPr>
          <a:xfrm>
            <a:off x="2828303" y="369473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ko-KR" altLang="en-US" baseline="-250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864008C-D0B5-43E6-9428-E6C2F848A5F5}"/>
              </a:ext>
            </a:extLst>
          </p:cNvPr>
          <p:cNvCxnSpPr>
            <a:cxnSpLocks/>
          </p:cNvCxnSpPr>
          <p:nvPr/>
        </p:nvCxnSpPr>
        <p:spPr>
          <a:xfrm flipV="1">
            <a:off x="4079776" y="5584064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5A5DC11-7D2C-4E4D-BBDE-CAFACA30753B}"/>
              </a:ext>
            </a:extLst>
          </p:cNvPr>
          <p:cNvGrpSpPr/>
          <p:nvPr/>
        </p:nvGrpSpPr>
        <p:grpSpPr>
          <a:xfrm>
            <a:off x="3659726" y="4789595"/>
            <a:ext cx="684000" cy="720000"/>
            <a:chOff x="4295361" y="4312611"/>
            <a:chExt cx="684000" cy="72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4F29EE5-E828-4ABC-9245-27CB6D269F0F}"/>
                </a:ext>
              </a:extLst>
            </p:cNvPr>
            <p:cNvSpPr/>
            <p:nvPr/>
          </p:nvSpPr>
          <p:spPr>
            <a:xfrm>
              <a:off x="4295361" y="4312611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97D25B6-FC88-4088-9A1A-106D59C50EFD}"/>
                </a:ext>
              </a:extLst>
            </p:cNvPr>
            <p:cNvCxnSpPr>
              <a:stCxn id="44" idx="2"/>
              <a:endCxn id="44" idx="6"/>
            </p:cNvCxnSpPr>
            <p:nvPr/>
          </p:nvCxnSpPr>
          <p:spPr>
            <a:xfrm>
              <a:off x="4295361" y="4672611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FA8A7D2-8C56-43DD-AAB2-603464915D8A}"/>
                </a:ext>
              </a:extLst>
            </p:cNvPr>
            <p:cNvSpPr/>
            <p:nvPr/>
          </p:nvSpPr>
          <p:spPr>
            <a:xfrm>
              <a:off x="4493361" y="4416841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7B0AE34-1681-4027-9539-8DC03A05333A}"/>
              </a:ext>
            </a:extLst>
          </p:cNvPr>
          <p:cNvCxnSpPr>
            <a:cxnSpLocks/>
          </p:cNvCxnSpPr>
          <p:nvPr/>
        </p:nvCxnSpPr>
        <p:spPr>
          <a:xfrm flipV="1">
            <a:off x="4007768" y="4069515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BCF8C8-525F-4BB3-A93F-CAD38120C2C3}"/>
              </a:ext>
            </a:extLst>
          </p:cNvPr>
          <p:cNvSpPr txBox="1"/>
          <p:nvPr/>
        </p:nvSpPr>
        <p:spPr>
          <a:xfrm>
            <a:off x="3883380" y="619461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5422E7-EBD0-45AC-80BE-B2DB6AAB1372}"/>
              </a:ext>
            </a:extLst>
          </p:cNvPr>
          <p:cNvSpPr txBox="1"/>
          <p:nvPr/>
        </p:nvSpPr>
        <p:spPr>
          <a:xfrm>
            <a:off x="3791305" y="36899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dirty="0"/>
          </a:p>
        </p:txBody>
      </p:sp>
      <p:sp>
        <p:nvSpPr>
          <p:cNvPr id="52" name="직사각형 16">
            <a:extLst>
              <a:ext uri="{FF2B5EF4-FFF2-40B4-BE49-F238E27FC236}">
                <a16:creationId xmlns:a16="http://schemas.microsoft.com/office/drawing/2014/main" id="{71633BBF-0194-4AEB-844E-412C7F984BF4}"/>
              </a:ext>
            </a:extLst>
          </p:cNvPr>
          <p:cNvSpPr/>
          <p:nvPr/>
        </p:nvSpPr>
        <p:spPr>
          <a:xfrm>
            <a:off x="4007767" y="4429517"/>
            <a:ext cx="942305" cy="1442536"/>
          </a:xfrm>
          <a:custGeom>
            <a:avLst/>
            <a:gdLst>
              <a:gd name="connsiteX0" fmla="*/ 0 w 504044"/>
              <a:gd name="connsiteY0" fmla="*/ 0 h 1440155"/>
              <a:gd name="connsiteX1" fmla="*/ 504044 w 504044"/>
              <a:gd name="connsiteY1" fmla="*/ 0 h 1440155"/>
              <a:gd name="connsiteX2" fmla="*/ 504044 w 504044"/>
              <a:gd name="connsiteY2" fmla="*/ 1440155 h 1440155"/>
              <a:gd name="connsiteX3" fmla="*/ 0 w 504044"/>
              <a:gd name="connsiteY3" fmla="*/ 1440155 h 1440155"/>
              <a:gd name="connsiteX4" fmla="*/ 0 w 504044"/>
              <a:gd name="connsiteY4" fmla="*/ 0 h 1440155"/>
              <a:gd name="connsiteX0" fmla="*/ 323 w 504367"/>
              <a:gd name="connsiteY0" fmla="*/ 0 h 1440155"/>
              <a:gd name="connsiteX1" fmla="*/ 504367 w 504367"/>
              <a:gd name="connsiteY1" fmla="*/ 0 h 1440155"/>
              <a:gd name="connsiteX2" fmla="*/ 504367 w 504367"/>
              <a:gd name="connsiteY2" fmla="*/ 1440155 h 1440155"/>
              <a:gd name="connsiteX3" fmla="*/ 323 w 504367"/>
              <a:gd name="connsiteY3" fmla="*/ 1440155 h 1440155"/>
              <a:gd name="connsiteX4" fmla="*/ 0 w 504367"/>
              <a:gd name="connsiteY4" fmla="*/ 285540 h 1440155"/>
              <a:gd name="connsiteX5" fmla="*/ 323 w 504367"/>
              <a:gd name="connsiteY5" fmla="*/ 0 h 1440155"/>
              <a:gd name="connsiteX0" fmla="*/ 37432 w 541476"/>
              <a:gd name="connsiteY0" fmla="*/ 0 h 1440155"/>
              <a:gd name="connsiteX1" fmla="*/ 541476 w 541476"/>
              <a:gd name="connsiteY1" fmla="*/ 0 h 1440155"/>
              <a:gd name="connsiteX2" fmla="*/ 541476 w 541476"/>
              <a:gd name="connsiteY2" fmla="*/ 1440155 h 1440155"/>
              <a:gd name="connsiteX3" fmla="*/ 37432 w 541476"/>
              <a:gd name="connsiteY3" fmla="*/ 1440155 h 1440155"/>
              <a:gd name="connsiteX4" fmla="*/ 37110 w 541476"/>
              <a:gd name="connsiteY4" fmla="*/ 1155490 h 1440155"/>
              <a:gd name="connsiteX5" fmla="*/ 37109 w 541476"/>
              <a:gd name="connsiteY5" fmla="*/ 285540 h 1440155"/>
              <a:gd name="connsiteX6" fmla="*/ 37432 w 541476"/>
              <a:gd name="connsiteY6" fmla="*/ 0 h 1440155"/>
              <a:gd name="connsiteX0" fmla="*/ 37432 w 541476"/>
              <a:gd name="connsiteY0" fmla="*/ 0 h 1440155"/>
              <a:gd name="connsiteX1" fmla="*/ 541476 w 541476"/>
              <a:gd name="connsiteY1" fmla="*/ 0 h 1440155"/>
              <a:gd name="connsiteX2" fmla="*/ 541476 w 541476"/>
              <a:gd name="connsiteY2" fmla="*/ 1440155 h 1440155"/>
              <a:gd name="connsiteX3" fmla="*/ 37432 w 541476"/>
              <a:gd name="connsiteY3" fmla="*/ 1440155 h 1440155"/>
              <a:gd name="connsiteX4" fmla="*/ 37110 w 541476"/>
              <a:gd name="connsiteY4" fmla="*/ 1155490 h 1440155"/>
              <a:gd name="connsiteX5" fmla="*/ 37109 w 541476"/>
              <a:gd name="connsiteY5" fmla="*/ 285540 h 1440155"/>
              <a:gd name="connsiteX6" fmla="*/ 37432 w 541476"/>
              <a:gd name="connsiteY6" fmla="*/ 0 h 1440155"/>
              <a:gd name="connsiteX0" fmla="*/ 364 w 504408"/>
              <a:gd name="connsiteY0" fmla="*/ 0 h 1440155"/>
              <a:gd name="connsiteX1" fmla="*/ 504408 w 504408"/>
              <a:gd name="connsiteY1" fmla="*/ 0 h 1440155"/>
              <a:gd name="connsiteX2" fmla="*/ 504408 w 504408"/>
              <a:gd name="connsiteY2" fmla="*/ 1440155 h 1440155"/>
              <a:gd name="connsiteX3" fmla="*/ 364 w 504408"/>
              <a:gd name="connsiteY3" fmla="*/ 1440155 h 1440155"/>
              <a:gd name="connsiteX4" fmla="*/ 42 w 504408"/>
              <a:gd name="connsiteY4" fmla="*/ 1155490 h 1440155"/>
              <a:gd name="connsiteX5" fmla="*/ 41 w 504408"/>
              <a:gd name="connsiteY5" fmla="*/ 285540 h 1440155"/>
              <a:gd name="connsiteX6" fmla="*/ 364 w 504408"/>
              <a:gd name="connsiteY6" fmla="*/ 0 h 1440155"/>
              <a:gd name="connsiteX0" fmla="*/ 364 w 504408"/>
              <a:gd name="connsiteY0" fmla="*/ 0 h 1440155"/>
              <a:gd name="connsiteX1" fmla="*/ 504408 w 504408"/>
              <a:gd name="connsiteY1" fmla="*/ 0 h 1440155"/>
              <a:gd name="connsiteX2" fmla="*/ 504408 w 504408"/>
              <a:gd name="connsiteY2" fmla="*/ 1440155 h 1440155"/>
              <a:gd name="connsiteX3" fmla="*/ 364 w 504408"/>
              <a:gd name="connsiteY3" fmla="*/ 1440155 h 1440155"/>
              <a:gd name="connsiteX4" fmla="*/ 42 w 504408"/>
              <a:gd name="connsiteY4" fmla="*/ 1155490 h 1440155"/>
              <a:gd name="connsiteX5" fmla="*/ 41 w 504408"/>
              <a:gd name="connsiteY5" fmla="*/ 285540 h 1440155"/>
              <a:gd name="connsiteX6" fmla="*/ 364 w 504408"/>
              <a:gd name="connsiteY6" fmla="*/ 0 h 1440155"/>
              <a:gd name="connsiteX0" fmla="*/ 2 w 504369"/>
              <a:gd name="connsiteY0" fmla="*/ 285540 h 1440155"/>
              <a:gd name="connsiteX1" fmla="*/ 325 w 504369"/>
              <a:gd name="connsiteY1" fmla="*/ 0 h 1440155"/>
              <a:gd name="connsiteX2" fmla="*/ 504369 w 504369"/>
              <a:gd name="connsiteY2" fmla="*/ 0 h 1440155"/>
              <a:gd name="connsiteX3" fmla="*/ 504369 w 504369"/>
              <a:gd name="connsiteY3" fmla="*/ 1440155 h 1440155"/>
              <a:gd name="connsiteX4" fmla="*/ 325 w 504369"/>
              <a:gd name="connsiteY4" fmla="*/ 1440155 h 1440155"/>
              <a:gd name="connsiteX5" fmla="*/ 3 w 504369"/>
              <a:gd name="connsiteY5" fmla="*/ 1155490 h 1440155"/>
              <a:gd name="connsiteX6" fmla="*/ 91442 w 504369"/>
              <a:gd name="connsiteY6" fmla="*/ 376980 h 1440155"/>
              <a:gd name="connsiteX0" fmla="*/ 0 w 504367"/>
              <a:gd name="connsiteY0" fmla="*/ 285540 h 1440155"/>
              <a:gd name="connsiteX1" fmla="*/ 323 w 504367"/>
              <a:gd name="connsiteY1" fmla="*/ 0 h 1440155"/>
              <a:gd name="connsiteX2" fmla="*/ 504367 w 504367"/>
              <a:gd name="connsiteY2" fmla="*/ 0 h 1440155"/>
              <a:gd name="connsiteX3" fmla="*/ 504367 w 504367"/>
              <a:gd name="connsiteY3" fmla="*/ 1440155 h 1440155"/>
              <a:gd name="connsiteX4" fmla="*/ 323 w 504367"/>
              <a:gd name="connsiteY4" fmla="*/ 1440155 h 1440155"/>
              <a:gd name="connsiteX5" fmla="*/ 1 w 504367"/>
              <a:gd name="connsiteY5" fmla="*/ 1155490 h 1440155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 w 1012185"/>
              <a:gd name="connsiteY5" fmla="*/ 1155490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06304 w 1012185"/>
              <a:gd name="connsiteY5" fmla="*/ 1188827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06304 w 1012185"/>
              <a:gd name="connsiteY5" fmla="*/ 1169777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06304 w 1012185"/>
              <a:gd name="connsiteY5" fmla="*/ 1169777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11864 w 1012185"/>
              <a:gd name="connsiteY5" fmla="*/ 1167395 h 1444917"/>
              <a:gd name="connsiteX0" fmla="*/ 0 w 1011867"/>
              <a:gd name="connsiteY0" fmla="*/ 285540 h 1442536"/>
              <a:gd name="connsiteX1" fmla="*/ 323 w 1011867"/>
              <a:gd name="connsiteY1" fmla="*/ 0 h 1442536"/>
              <a:gd name="connsiteX2" fmla="*/ 504367 w 1011867"/>
              <a:gd name="connsiteY2" fmla="*/ 0 h 1442536"/>
              <a:gd name="connsiteX3" fmla="*/ 504367 w 1011867"/>
              <a:gd name="connsiteY3" fmla="*/ 1440155 h 1442536"/>
              <a:gd name="connsiteX4" fmla="*/ 1009405 w 1011867"/>
              <a:gd name="connsiteY4" fmla="*/ 1442536 h 1442536"/>
              <a:gd name="connsiteX5" fmla="*/ 1011864 w 1011867"/>
              <a:gd name="connsiteY5" fmla="*/ 1167395 h 1442536"/>
              <a:gd name="connsiteX0" fmla="*/ 0 w 1012185"/>
              <a:gd name="connsiteY0" fmla="*/ 285540 h 1440155"/>
              <a:gd name="connsiteX1" fmla="*/ 323 w 1012185"/>
              <a:gd name="connsiteY1" fmla="*/ 0 h 1440155"/>
              <a:gd name="connsiteX2" fmla="*/ 504367 w 1012185"/>
              <a:gd name="connsiteY2" fmla="*/ 0 h 1440155"/>
              <a:gd name="connsiteX3" fmla="*/ 504367 w 1012185"/>
              <a:gd name="connsiteY3" fmla="*/ 1440155 h 1440155"/>
              <a:gd name="connsiteX4" fmla="*/ 1012185 w 1012185"/>
              <a:gd name="connsiteY4" fmla="*/ 1435392 h 1440155"/>
              <a:gd name="connsiteX5" fmla="*/ 1011864 w 1012185"/>
              <a:gd name="connsiteY5" fmla="*/ 1167395 h 1440155"/>
              <a:gd name="connsiteX0" fmla="*/ 0 w 1012185"/>
              <a:gd name="connsiteY0" fmla="*/ 285540 h 1442536"/>
              <a:gd name="connsiteX1" fmla="*/ 323 w 1012185"/>
              <a:gd name="connsiteY1" fmla="*/ 0 h 1442536"/>
              <a:gd name="connsiteX2" fmla="*/ 504367 w 1012185"/>
              <a:gd name="connsiteY2" fmla="*/ 0 h 1442536"/>
              <a:gd name="connsiteX3" fmla="*/ 504367 w 1012185"/>
              <a:gd name="connsiteY3" fmla="*/ 1440155 h 1442536"/>
              <a:gd name="connsiteX4" fmla="*/ 1012185 w 1012185"/>
              <a:gd name="connsiteY4" fmla="*/ 1442536 h 1442536"/>
              <a:gd name="connsiteX5" fmla="*/ 1011864 w 1012185"/>
              <a:gd name="connsiteY5" fmla="*/ 1167395 h 1442536"/>
              <a:gd name="connsiteX0" fmla="*/ 0 w 1014647"/>
              <a:gd name="connsiteY0" fmla="*/ 285540 h 1442536"/>
              <a:gd name="connsiteX1" fmla="*/ 323 w 1014647"/>
              <a:gd name="connsiteY1" fmla="*/ 0 h 1442536"/>
              <a:gd name="connsiteX2" fmla="*/ 504367 w 1014647"/>
              <a:gd name="connsiteY2" fmla="*/ 0 h 1442536"/>
              <a:gd name="connsiteX3" fmla="*/ 504367 w 1014647"/>
              <a:gd name="connsiteY3" fmla="*/ 1440155 h 1442536"/>
              <a:gd name="connsiteX4" fmla="*/ 1012185 w 1014647"/>
              <a:gd name="connsiteY4" fmla="*/ 1442536 h 1442536"/>
              <a:gd name="connsiteX5" fmla="*/ 1014644 w 1014647"/>
              <a:gd name="connsiteY5" fmla="*/ 1157870 h 1442536"/>
              <a:gd name="connsiteX0" fmla="*/ 0 w 1014646"/>
              <a:gd name="connsiteY0" fmla="*/ 285540 h 1442536"/>
              <a:gd name="connsiteX1" fmla="*/ 323 w 1014646"/>
              <a:gd name="connsiteY1" fmla="*/ 0 h 1442536"/>
              <a:gd name="connsiteX2" fmla="*/ 504367 w 1014646"/>
              <a:gd name="connsiteY2" fmla="*/ 0 h 1442536"/>
              <a:gd name="connsiteX3" fmla="*/ 504367 w 1014646"/>
              <a:gd name="connsiteY3" fmla="*/ 1440155 h 1442536"/>
              <a:gd name="connsiteX4" fmla="*/ 1012185 w 1014646"/>
              <a:gd name="connsiteY4" fmla="*/ 1442536 h 1442536"/>
              <a:gd name="connsiteX5" fmla="*/ 1014643 w 1014646"/>
              <a:gd name="connsiteY5" fmla="*/ 1150726 h 14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4646" h="1442536">
                <a:moveTo>
                  <a:pt x="0" y="285540"/>
                </a:moveTo>
                <a:cubicBezTo>
                  <a:pt x="108" y="190360"/>
                  <a:pt x="215" y="95180"/>
                  <a:pt x="323" y="0"/>
                </a:cubicBezTo>
                <a:lnTo>
                  <a:pt x="504367" y="0"/>
                </a:lnTo>
                <a:lnTo>
                  <a:pt x="504367" y="1440155"/>
                </a:lnTo>
                <a:lnTo>
                  <a:pt x="1012185" y="1442536"/>
                </a:lnTo>
                <a:cubicBezTo>
                  <a:pt x="1012078" y="1347648"/>
                  <a:pt x="1014750" y="1245614"/>
                  <a:pt x="1014643" y="1150726"/>
                </a:cubicBezTo>
              </a:path>
            </a:pathLst>
          </a:cu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51EC9F0-5248-4235-986A-B909508E0418}"/>
              </a:ext>
            </a:extLst>
          </p:cNvPr>
          <p:cNvCxnSpPr>
            <a:cxnSpLocks/>
          </p:cNvCxnSpPr>
          <p:nvPr/>
        </p:nvCxnSpPr>
        <p:spPr>
          <a:xfrm flipV="1">
            <a:off x="5087888" y="5584064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A694EBB-60C0-4601-9D6D-FE950FA311F2}"/>
              </a:ext>
            </a:extLst>
          </p:cNvPr>
          <p:cNvGrpSpPr/>
          <p:nvPr/>
        </p:nvGrpSpPr>
        <p:grpSpPr>
          <a:xfrm>
            <a:off x="4672902" y="4789595"/>
            <a:ext cx="684000" cy="720000"/>
            <a:chOff x="4295361" y="4312611"/>
            <a:chExt cx="684000" cy="72000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92F3CF2-7D89-422E-A58C-47E88606792A}"/>
                </a:ext>
              </a:extLst>
            </p:cNvPr>
            <p:cNvSpPr/>
            <p:nvPr/>
          </p:nvSpPr>
          <p:spPr>
            <a:xfrm>
              <a:off x="4295361" y="4312611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F758B53-2B23-4F10-98D4-7279126424CE}"/>
                </a:ext>
              </a:extLst>
            </p:cNvPr>
            <p:cNvCxnSpPr>
              <a:stCxn id="57" idx="2"/>
              <a:endCxn id="57" idx="6"/>
            </p:cNvCxnSpPr>
            <p:nvPr/>
          </p:nvCxnSpPr>
          <p:spPr>
            <a:xfrm>
              <a:off x="4295361" y="4672611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50BEEAA0-012C-4FC4-8674-FF088B2C3AF3}"/>
                </a:ext>
              </a:extLst>
            </p:cNvPr>
            <p:cNvSpPr/>
            <p:nvPr/>
          </p:nvSpPr>
          <p:spPr>
            <a:xfrm>
              <a:off x="4493361" y="4416841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4F4BD64-519D-4CBB-BDD4-682224DD6BC3}"/>
              </a:ext>
            </a:extLst>
          </p:cNvPr>
          <p:cNvCxnSpPr>
            <a:cxnSpLocks/>
          </p:cNvCxnSpPr>
          <p:nvPr/>
        </p:nvCxnSpPr>
        <p:spPr>
          <a:xfrm flipV="1">
            <a:off x="5015880" y="4069515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0771DF-0D88-41C7-8E2D-5409E6ABD23C}"/>
              </a:ext>
            </a:extLst>
          </p:cNvPr>
          <p:cNvSpPr txBox="1"/>
          <p:nvPr/>
        </p:nvSpPr>
        <p:spPr>
          <a:xfrm>
            <a:off x="4883732" y="619461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ko-KR" altLang="en-US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1DF2DE-1FB0-4041-991D-75B564085080}"/>
              </a:ext>
            </a:extLst>
          </p:cNvPr>
          <p:cNvSpPr txBox="1"/>
          <p:nvPr/>
        </p:nvSpPr>
        <p:spPr>
          <a:xfrm>
            <a:off x="4835288" y="368996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ko-KR" altLang="en-US" dirty="0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FE35B797-D7CC-4C7C-AA2C-5563236B3190}"/>
              </a:ext>
            </a:extLst>
          </p:cNvPr>
          <p:cNvSpPr/>
          <p:nvPr/>
        </p:nvSpPr>
        <p:spPr>
          <a:xfrm>
            <a:off x="1821772" y="4717587"/>
            <a:ext cx="584758" cy="916589"/>
          </a:xfrm>
          <a:prstGeom prst="rightArrow">
            <a:avLst>
              <a:gd name="adj1" fmla="val 50000"/>
              <a:gd name="adj2" fmla="val 62678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AFB110-6402-4581-B321-3B67DE2F59DA}"/>
              </a:ext>
            </a:extLst>
          </p:cNvPr>
          <p:cNvSpPr txBox="1"/>
          <p:nvPr/>
        </p:nvSpPr>
        <p:spPr>
          <a:xfrm>
            <a:off x="574031" y="3289439"/>
            <a:ext cx="47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단일 뉴런에서 데이터의 흐름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EDF8A8-6F23-4A26-9C79-DC6BF67D7D79}"/>
                  </a:ext>
                </a:extLst>
              </p:cNvPr>
              <p:cNvSpPr txBox="1"/>
              <p:nvPr/>
            </p:nvSpPr>
            <p:spPr>
              <a:xfrm>
                <a:off x="6672064" y="4941168"/>
                <a:ext cx="3906967" cy="418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EDF8A8-6F23-4A26-9C79-DC6BF67D7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4941168"/>
                <a:ext cx="3906967" cy="418256"/>
              </a:xfrm>
              <a:prstGeom prst="rect">
                <a:avLst/>
              </a:prstGeom>
              <a:blipFill>
                <a:blip r:embed="rId2"/>
                <a:stretch>
                  <a:fillRect l="-1248" r="-2184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E0DB69F3-95B8-484E-A37D-D61FFE9FCBBE}"/>
              </a:ext>
            </a:extLst>
          </p:cNvPr>
          <p:cNvSpPr txBox="1"/>
          <p:nvPr/>
        </p:nvSpPr>
        <p:spPr>
          <a:xfrm>
            <a:off x="6096000" y="3606123"/>
            <a:ext cx="5860498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2000" b="1" dirty="0"/>
              <a:t>각 뉴런에는 두 개의 가중치가 있음</a:t>
            </a:r>
            <a:endParaRPr lang="en-US" altLang="ko-KR" sz="2000" b="1" dirty="0"/>
          </a:p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/>
              <a:t>현재 시점의 데이터 </a:t>
            </a:r>
            <a:r>
              <a:rPr lang="en-US" altLang="ko-KR" dirty="0"/>
              <a:t>(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ko-KR" dirty="0"/>
              <a:t>)</a:t>
            </a:r>
            <a:r>
              <a:rPr lang="ko-KR" altLang="en-US" dirty="0"/>
              <a:t>를 처리하기 위한 가중치 </a:t>
            </a:r>
            <a:r>
              <a:rPr lang="en-US" altLang="ko-KR" dirty="0"/>
              <a:t>(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dirty="0"/>
              <a:t>)</a:t>
            </a:r>
          </a:p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/>
              <a:t>이전 시점의 출력 </a:t>
            </a:r>
            <a:r>
              <a:rPr lang="en-US" altLang="ko-KR" dirty="0"/>
              <a:t>(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ko-KR" dirty="0"/>
              <a:t>)</a:t>
            </a:r>
            <a:r>
              <a:rPr lang="ko-KR" altLang="en-US" dirty="0"/>
              <a:t>을 처리하기 위한 가중치 </a:t>
            </a:r>
            <a:r>
              <a:rPr lang="en-US" altLang="ko-KR" dirty="0"/>
              <a:t>(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9841D9B-691E-4CB5-AA41-453009FE55D0}"/>
              </a:ext>
            </a:extLst>
          </p:cNvPr>
          <p:cNvSpPr txBox="1"/>
          <p:nvPr/>
        </p:nvSpPr>
        <p:spPr>
          <a:xfrm>
            <a:off x="6096000" y="5590981"/>
            <a:ext cx="586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/>
              <a:t>현재 시점의 출력은 이전 시점에 대한 함수이므로 </a:t>
            </a:r>
            <a:r>
              <a:rPr lang="en-US" altLang="ko-KR" dirty="0"/>
              <a:t>(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ko-KR" altLang="en-US" dirty="0"/>
              <a:t>는 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ko-KR" altLang="en-US" dirty="0"/>
              <a:t>의 함수</a:t>
            </a:r>
            <a:r>
              <a:rPr lang="en-US" altLang="ko-KR" dirty="0"/>
              <a:t>), 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ko-KR" altLang="en-US" dirty="0"/>
              <a:t>는 결국 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ko-KR" altLang="en-US" dirty="0"/>
              <a:t>의 함수로 표현됨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82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셀 </a:t>
            </a:r>
            <a:r>
              <a:rPr lang="en-US" altLang="ko-KR" dirty="0"/>
              <a:t>&amp; </a:t>
            </a:r>
            <a:r>
              <a:rPr lang="ko-KR" altLang="en-US" dirty="0"/>
              <a:t>입력 </a:t>
            </a:r>
            <a:r>
              <a:rPr lang="en-US" altLang="ko-KR" dirty="0"/>
              <a:t>/ </a:t>
            </a:r>
            <a:r>
              <a:rPr lang="ko-KR" altLang="en-US" dirty="0"/>
              <a:t>출력 </a:t>
            </a:r>
            <a:r>
              <a:rPr lang="ko-KR" altLang="en-US" dirty="0" err="1"/>
              <a:t>시퀸스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3938061"/>
            <a:ext cx="12014200" cy="2176989"/>
          </a:xfrm>
        </p:spPr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/ </a:t>
            </a:r>
            <a:r>
              <a:rPr lang="ko-KR" altLang="en-US" dirty="0"/>
              <a:t>출력 </a:t>
            </a:r>
            <a:r>
              <a:rPr lang="ko-KR" altLang="en-US" dirty="0" err="1"/>
              <a:t>시퀸스</a:t>
            </a:r>
            <a:endParaRPr lang="en-US" altLang="ko-KR" dirty="0"/>
          </a:p>
          <a:p>
            <a:pPr lvl="1"/>
            <a:r>
              <a:rPr lang="en-US" altLang="ko-KR" dirty="0"/>
              <a:t>Sequence-to-sequence network: </a:t>
            </a:r>
            <a:r>
              <a:rPr lang="ko-KR" altLang="en-US" dirty="0"/>
              <a:t>새로운 </a:t>
            </a:r>
            <a:r>
              <a:rPr lang="ko-KR" altLang="en-US" dirty="0" err="1"/>
              <a:t>시퀸스를</a:t>
            </a:r>
            <a:r>
              <a:rPr lang="ko-KR" altLang="en-US" dirty="0"/>
              <a:t> 만들어 내는 모델 </a:t>
            </a:r>
            <a:r>
              <a:rPr lang="en-US" altLang="ko-KR" dirty="0"/>
              <a:t>(</a:t>
            </a:r>
            <a:r>
              <a:rPr lang="ko-KR" altLang="en-US" dirty="0"/>
              <a:t>주가 예측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Sequence-to-vector network: </a:t>
            </a:r>
            <a:r>
              <a:rPr lang="ko-KR" altLang="en-US" dirty="0" err="1"/>
              <a:t>시퀸스로부터</a:t>
            </a:r>
            <a:r>
              <a:rPr lang="ko-KR" altLang="en-US" dirty="0"/>
              <a:t> 값을 예측함 </a:t>
            </a:r>
            <a:r>
              <a:rPr lang="en-US" altLang="ko-KR" dirty="0"/>
              <a:t>(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  <a:r>
              <a:rPr lang="en-US" altLang="ko-KR" dirty="0"/>
              <a:t>, </a:t>
            </a:r>
            <a:r>
              <a:rPr lang="ko-KR" altLang="en-US" dirty="0"/>
              <a:t>점수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Vector-to-sequence network: </a:t>
            </a:r>
            <a:r>
              <a:rPr lang="ko-KR" altLang="en-US" dirty="0" err="1"/>
              <a:t>값으로부터</a:t>
            </a:r>
            <a:r>
              <a:rPr lang="ko-KR" altLang="en-US" dirty="0"/>
              <a:t> </a:t>
            </a:r>
            <a:r>
              <a:rPr lang="ko-KR" altLang="en-US" dirty="0" err="1"/>
              <a:t>시퀸스를</a:t>
            </a:r>
            <a:r>
              <a:rPr lang="ko-KR" altLang="en-US" dirty="0"/>
              <a:t> 만들어 냄 </a:t>
            </a:r>
            <a:r>
              <a:rPr lang="en-US" altLang="ko-KR" dirty="0"/>
              <a:t>(</a:t>
            </a:r>
            <a:r>
              <a:rPr lang="ko-KR" altLang="en-US" dirty="0"/>
              <a:t>단어</a:t>
            </a:r>
            <a:r>
              <a:rPr lang="en-US" altLang="ko-KR" dirty="0"/>
              <a:t>/</a:t>
            </a:r>
            <a:r>
              <a:rPr lang="ko-KR" altLang="en-US" dirty="0"/>
              <a:t>그림에 대한 캡션 생성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Encoder-decoder model: Seq2Vec + Vec2Seq (</a:t>
            </a:r>
            <a:r>
              <a:rPr lang="ko-KR" altLang="en-US" dirty="0"/>
              <a:t>번역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408025" y="323364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15.1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순환 뉴런과 순환 층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C02D49-572C-4852-9F8A-1AC759E9BA00}"/>
              </a:ext>
            </a:extLst>
          </p:cNvPr>
          <p:cNvGrpSpPr/>
          <p:nvPr/>
        </p:nvGrpSpPr>
        <p:grpSpPr>
          <a:xfrm>
            <a:off x="506903" y="793204"/>
            <a:ext cx="1162964" cy="2873990"/>
            <a:chOff x="767407" y="3423567"/>
            <a:chExt cx="1162964" cy="2873990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1BBAB4C-3278-41CC-9CAA-3E7154597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39" y="5317671"/>
              <a:ext cx="0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9DB2191-CBD0-43BB-B439-C52D9A709A7F}"/>
                </a:ext>
              </a:extLst>
            </p:cNvPr>
            <p:cNvSpPr/>
            <p:nvPr/>
          </p:nvSpPr>
          <p:spPr>
            <a:xfrm>
              <a:off x="767407" y="4523202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1288EC5-FF8A-48F8-827F-FD1E2A592752}"/>
                </a:ext>
              </a:extLst>
            </p:cNvPr>
            <p:cNvCxnSpPr>
              <a:stCxn id="9" idx="2"/>
              <a:endCxn id="9" idx="6"/>
            </p:cNvCxnSpPr>
            <p:nvPr/>
          </p:nvCxnSpPr>
          <p:spPr>
            <a:xfrm>
              <a:off x="767407" y="4883202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C2B158E-AD5F-40BF-B05D-06FF9DE65713}"/>
                </a:ext>
              </a:extLst>
            </p:cNvPr>
            <p:cNvSpPr/>
            <p:nvPr/>
          </p:nvSpPr>
          <p:spPr>
            <a:xfrm>
              <a:off x="965407" y="4627432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D3C9C24-B91E-4345-AD34-5DB4F1232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39" y="3803122"/>
              <a:ext cx="0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6">
              <a:extLst>
                <a:ext uri="{FF2B5EF4-FFF2-40B4-BE49-F238E27FC236}">
                  <a16:creationId xmlns:a16="http://schemas.microsoft.com/office/drawing/2014/main" id="{2B5261D3-DF74-4F7D-8335-1B0F6EA9AC9F}"/>
                </a:ext>
              </a:extLst>
            </p:cNvPr>
            <p:cNvSpPr/>
            <p:nvPr/>
          </p:nvSpPr>
          <p:spPr>
            <a:xfrm>
              <a:off x="1199456" y="4163124"/>
              <a:ext cx="432048" cy="1440155"/>
            </a:xfrm>
            <a:custGeom>
              <a:avLst/>
              <a:gdLst>
                <a:gd name="connsiteX0" fmla="*/ 0 w 504044"/>
                <a:gd name="connsiteY0" fmla="*/ 0 h 1440155"/>
                <a:gd name="connsiteX1" fmla="*/ 504044 w 504044"/>
                <a:gd name="connsiteY1" fmla="*/ 0 h 1440155"/>
                <a:gd name="connsiteX2" fmla="*/ 504044 w 504044"/>
                <a:gd name="connsiteY2" fmla="*/ 1440155 h 1440155"/>
                <a:gd name="connsiteX3" fmla="*/ 0 w 504044"/>
                <a:gd name="connsiteY3" fmla="*/ 1440155 h 1440155"/>
                <a:gd name="connsiteX4" fmla="*/ 0 w 504044"/>
                <a:gd name="connsiteY4" fmla="*/ 0 h 1440155"/>
                <a:gd name="connsiteX0" fmla="*/ 323 w 504367"/>
                <a:gd name="connsiteY0" fmla="*/ 0 h 1440155"/>
                <a:gd name="connsiteX1" fmla="*/ 504367 w 504367"/>
                <a:gd name="connsiteY1" fmla="*/ 0 h 1440155"/>
                <a:gd name="connsiteX2" fmla="*/ 504367 w 504367"/>
                <a:gd name="connsiteY2" fmla="*/ 1440155 h 1440155"/>
                <a:gd name="connsiteX3" fmla="*/ 323 w 504367"/>
                <a:gd name="connsiteY3" fmla="*/ 1440155 h 1440155"/>
                <a:gd name="connsiteX4" fmla="*/ 0 w 504367"/>
                <a:gd name="connsiteY4" fmla="*/ 285540 h 1440155"/>
                <a:gd name="connsiteX5" fmla="*/ 323 w 504367"/>
                <a:gd name="connsiteY5" fmla="*/ 0 h 1440155"/>
                <a:gd name="connsiteX0" fmla="*/ 37432 w 541476"/>
                <a:gd name="connsiteY0" fmla="*/ 0 h 1440155"/>
                <a:gd name="connsiteX1" fmla="*/ 541476 w 541476"/>
                <a:gd name="connsiteY1" fmla="*/ 0 h 1440155"/>
                <a:gd name="connsiteX2" fmla="*/ 541476 w 541476"/>
                <a:gd name="connsiteY2" fmla="*/ 1440155 h 1440155"/>
                <a:gd name="connsiteX3" fmla="*/ 37432 w 541476"/>
                <a:gd name="connsiteY3" fmla="*/ 1440155 h 1440155"/>
                <a:gd name="connsiteX4" fmla="*/ 37110 w 541476"/>
                <a:gd name="connsiteY4" fmla="*/ 1155490 h 1440155"/>
                <a:gd name="connsiteX5" fmla="*/ 37109 w 541476"/>
                <a:gd name="connsiteY5" fmla="*/ 285540 h 1440155"/>
                <a:gd name="connsiteX6" fmla="*/ 37432 w 541476"/>
                <a:gd name="connsiteY6" fmla="*/ 0 h 1440155"/>
                <a:gd name="connsiteX0" fmla="*/ 37432 w 541476"/>
                <a:gd name="connsiteY0" fmla="*/ 0 h 1440155"/>
                <a:gd name="connsiteX1" fmla="*/ 541476 w 541476"/>
                <a:gd name="connsiteY1" fmla="*/ 0 h 1440155"/>
                <a:gd name="connsiteX2" fmla="*/ 541476 w 541476"/>
                <a:gd name="connsiteY2" fmla="*/ 1440155 h 1440155"/>
                <a:gd name="connsiteX3" fmla="*/ 37432 w 541476"/>
                <a:gd name="connsiteY3" fmla="*/ 1440155 h 1440155"/>
                <a:gd name="connsiteX4" fmla="*/ 37110 w 541476"/>
                <a:gd name="connsiteY4" fmla="*/ 1155490 h 1440155"/>
                <a:gd name="connsiteX5" fmla="*/ 37109 w 541476"/>
                <a:gd name="connsiteY5" fmla="*/ 285540 h 1440155"/>
                <a:gd name="connsiteX6" fmla="*/ 37432 w 541476"/>
                <a:gd name="connsiteY6" fmla="*/ 0 h 1440155"/>
                <a:gd name="connsiteX0" fmla="*/ 364 w 504408"/>
                <a:gd name="connsiteY0" fmla="*/ 0 h 1440155"/>
                <a:gd name="connsiteX1" fmla="*/ 504408 w 504408"/>
                <a:gd name="connsiteY1" fmla="*/ 0 h 1440155"/>
                <a:gd name="connsiteX2" fmla="*/ 504408 w 504408"/>
                <a:gd name="connsiteY2" fmla="*/ 1440155 h 1440155"/>
                <a:gd name="connsiteX3" fmla="*/ 364 w 504408"/>
                <a:gd name="connsiteY3" fmla="*/ 1440155 h 1440155"/>
                <a:gd name="connsiteX4" fmla="*/ 42 w 504408"/>
                <a:gd name="connsiteY4" fmla="*/ 1155490 h 1440155"/>
                <a:gd name="connsiteX5" fmla="*/ 41 w 504408"/>
                <a:gd name="connsiteY5" fmla="*/ 285540 h 1440155"/>
                <a:gd name="connsiteX6" fmla="*/ 364 w 504408"/>
                <a:gd name="connsiteY6" fmla="*/ 0 h 1440155"/>
                <a:gd name="connsiteX0" fmla="*/ 364 w 504408"/>
                <a:gd name="connsiteY0" fmla="*/ 0 h 1440155"/>
                <a:gd name="connsiteX1" fmla="*/ 504408 w 504408"/>
                <a:gd name="connsiteY1" fmla="*/ 0 h 1440155"/>
                <a:gd name="connsiteX2" fmla="*/ 504408 w 504408"/>
                <a:gd name="connsiteY2" fmla="*/ 1440155 h 1440155"/>
                <a:gd name="connsiteX3" fmla="*/ 364 w 504408"/>
                <a:gd name="connsiteY3" fmla="*/ 1440155 h 1440155"/>
                <a:gd name="connsiteX4" fmla="*/ 42 w 504408"/>
                <a:gd name="connsiteY4" fmla="*/ 1155490 h 1440155"/>
                <a:gd name="connsiteX5" fmla="*/ 41 w 504408"/>
                <a:gd name="connsiteY5" fmla="*/ 285540 h 1440155"/>
                <a:gd name="connsiteX6" fmla="*/ 364 w 504408"/>
                <a:gd name="connsiteY6" fmla="*/ 0 h 1440155"/>
                <a:gd name="connsiteX0" fmla="*/ 2 w 504369"/>
                <a:gd name="connsiteY0" fmla="*/ 285540 h 1440155"/>
                <a:gd name="connsiteX1" fmla="*/ 325 w 504369"/>
                <a:gd name="connsiteY1" fmla="*/ 0 h 1440155"/>
                <a:gd name="connsiteX2" fmla="*/ 504369 w 504369"/>
                <a:gd name="connsiteY2" fmla="*/ 0 h 1440155"/>
                <a:gd name="connsiteX3" fmla="*/ 504369 w 504369"/>
                <a:gd name="connsiteY3" fmla="*/ 1440155 h 1440155"/>
                <a:gd name="connsiteX4" fmla="*/ 325 w 504369"/>
                <a:gd name="connsiteY4" fmla="*/ 1440155 h 1440155"/>
                <a:gd name="connsiteX5" fmla="*/ 3 w 504369"/>
                <a:gd name="connsiteY5" fmla="*/ 1155490 h 1440155"/>
                <a:gd name="connsiteX6" fmla="*/ 91442 w 504369"/>
                <a:gd name="connsiteY6" fmla="*/ 376980 h 1440155"/>
                <a:gd name="connsiteX0" fmla="*/ 0 w 504367"/>
                <a:gd name="connsiteY0" fmla="*/ 285540 h 1440155"/>
                <a:gd name="connsiteX1" fmla="*/ 323 w 504367"/>
                <a:gd name="connsiteY1" fmla="*/ 0 h 1440155"/>
                <a:gd name="connsiteX2" fmla="*/ 504367 w 504367"/>
                <a:gd name="connsiteY2" fmla="*/ 0 h 1440155"/>
                <a:gd name="connsiteX3" fmla="*/ 504367 w 504367"/>
                <a:gd name="connsiteY3" fmla="*/ 1440155 h 1440155"/>
                <a:gd name="connsiteX4" fmla="*/ 323 w 504367"/>
                <a:gd name="connsiteY4" fmla="*/ 1440155 h 1440155"/>
                <a:gd name="connsiteX5" fmla="*/ 1 w 504367"/>
                <a:gd name="connsiteY5" fmla="*/ 1155490 h 14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367" h="1440155">
                  <a:moveTo>
                    <a:pt x="0" y="285540"/>
                  </a:moveTo>
                  <a:cubicBezTo>
                    <a:pt x="108" y="190360"/>
                    <a:pt x="215" y="95180"/>
                    <a:pt x="323" y="0"/>
                  </a:cubicBezTo>
                  <a:lnTo>
                    <a:pt x="504367" y="0"/>
                  </a:lnTo>
                  <a:lnTo>
                    <a:pt x="504367" y="1440155"/>
                  </a:lnTo>
                  <a:lnTo>
                    <a:pt x="323" y="1440155"/>
                  </a:lnTo>
                  <a:cubicBezTo>
                    <a:pt x="216" y="1345267"/>
                    <a:pt x="108" y="1250378"/>
                    <a:pt x="1" y="1155490"/>
                  </a:cubicBezTo>
                </a:path>
              </a:pathLst>
            </a:cu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941686-F757-44D1-A1A1-FD12460D1BB9}"/>
                </a:ext>
              </a:extLst>
            </p:cNvPr>
            <p:cNvSpPr txBox="1"/>
            <p:nvPr/>
          </p:nvSpPr>
          <p:spPr>
            <a:xfrm>
              <a:off x="1619067" y="469853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E18A4-64B5-49C5-BF50-BC735BB4158C}"/>
                </a:ext>
              </a:extLst>
            </p:cNvPr>
            <p:cNvSpPr txBox="1"/>
            <p:nvPr/>
          </p:nvSpPr>
          <p:spPr>
            <a:xfrm>
              <a:off x="898986" y="59282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D1C50B-7B89-490E-A6E9-A9D6E995B2CA}"/>
                </a:ext>
              </a:extLst>
            </p:cNvPr>
            <p:cNvSpPr txBox="1"/>
            <p:nvPr/>
          </p:nvSpPr>
          <p:spPr>
            <a:xfrm>
              <a:off x="898986" y="34235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ko-KR" altLang="en-US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A68B27-EB92-4356-8134-97084464B7B5}"/>
              </a:ext>
            </a:extLst>
          </p:cNvPr>
          <p:cNvCxnSpPr>
            <a:cxnSpLocks/>
          </p:cNvCxnSpPr>
          <p:nvPr/>
        </p:nvCxnSpPr>
        <p:spPr>
          <a:xfrm flipV="1">
            <a:off x="2976960" y="2687308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FB4C3F-5B92-4E42-B666-E4E893AF4F98}"/>
              </a:ext>
            </a:extLst>
          </p:cNvPr>
          <p:cNvGrpSpPr/>
          <p:nvPr/>
        </p:nvGrpSpPr>
        <p:grpSpPr>
          <a:xfrm>
            <a:off x="2652053" y="1892839"/>
            <a:ext cx="684000" cy="720000"/>
            <a:chOff x="3287688" y="4312611"/>
            <a:chExt cx="684000" cy="720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FDCC5D9-9B6A-4F2A-A2FE-3590B17A1650}"/>
                </a:ext>
              </a:extLst>
            </p:cNvPr>
            <p:cNvSpPr/>
            <p:nvPr/>
          </p:nvSpPr>
          <p:spPr>
            <a:xfrm>
              <a:off x="3287688" y="4312611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E469EEC-E51C-4695-8D54-D326A35475D9}"/>
                </a:ext>
              </a:extLst>
            </p:cNvPr>
            <p:cNvCxnSpPr>
              <a:stCxn id="19" idx="2"/>
              <a:endCxn id="19" idx="6"/>
            </p:cNvCxnSpPr>
            <p:nvPr/>
          </p:nvCxnSpPr>
          <p:spPr>
            <a:xfrm>
              <a:off x="3287688" y="4672611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186A938-4BDA-4B09-866D-253AA2FC4F7B}"/>
                </a:ext>
              </a:extLst>
            </p:cNvPr>
            <p:cNvSpPr/>
            <p:nvPr/>
          </p:nvSpPr>
          <p:spPr>
            <a:xfrm>
              <a:off x="3485688" y="4416841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5367818-7DC1-48FE-A380-75C4A51DA658}"/>
              </a:ext>
            </a:extLst>
          </p:cNvPr>
          <p:cNvCxnSpPr>
            <a:cxnSpLocks/>
          </p:cNvCxnSpPr>
          <p:nvPr/>
        </p:nvCxnSpPr>
        <p:spPr>
          <a:xfrm flipV="1">
            <a:off x="2983345" y="1172759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728C88-2FF0-4337-BA77-04E123BD83C4}"/>
              </a:ext>
            </a:extLst>
          </p:cNvPr>
          <p:cNvSpPr txBox="1"/>
          <p:nvPr/>
        </p:nvSpPr>
        <p:spPr>
          <a:xfrm>
            <a:off x="2820507" y="329786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ko-KR" altLang="en-US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07AC1-4A8E-4B0E-9728-F38433A37530}"/>
              </a:ext>
            </a:extLst>
          </p:cNvPr>
          <p:cNvSpPr txBox="1"/>
          <p:nvPr/>
        </p:nvSpPr>
        <p:spPr>
          <a:xfrm>
            <a:off x="2826892" y="79320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ko-KR" altLang="en-US" baseline="-25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235D997-DB5A-454A-A547-594149A4B349}"/>
              </a:ext>
            </a:extLst>
          </p:cNvPr>
          <p:cNvCxnSpPr>
            <a:cxnSpLocks/>
          </p:cNvCxnSpPr>
          <p:nvPr/>
        </p:nvCxnSpPr>
        <p:spPr>
          <a:xfrm flipV="1">
            <a:off x="4517543" y="2687308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002AA79-EE8A-4264-BDFF-FF20BF45C21E}"/>
              </a:ext>
            </a:extLst>
          </p:cNvPr>
          <p:cNvGrpSpPr/>
          <p:nvPr/>
        </p:nvGrpSpPr>
        <p:grpSpPr>
          <a:xfrm>
            <a:off x="4184956" y="1892839"/>
            <a:ext cx="684000" cy="720000"/>
            <a:chOff x="4295361" y="4312611"/>
            <a:chExt cx="684000" cy="720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81ED93C-287D-4A44-AFBD-1EB3C0780099}"/>
                </a:ext>
              </a:extLst>
            </p:cNvPr>
            <p:cNvSpPr/>
            <p:nvPr/>
          </p:nvSpPr>
          <p:spPr>
            <a:xfrm>
              <a:off x="4295361" y="4312611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28F84FC-639C-4E54-9D80-AAB2F4FCA965}"/>
                </a:ext>
              </a:extLst>
            </p:cNvPr>
            <p:cNvCxnSpPr>
              <a:stCxn id="28" idx="2"/>
              <a:endCxn id="28" idx="6"/>
            </p:cNvCxnSpPr>
            <p:nvPr/>
          </p:nvCxnSpPr>
          <p:spPr>
            <a:xfrm>
              <a:off x="4295361" y="4672611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30509D7F-26BE-4FA7-B63B-E05D4AFAEC6C}"/>
                </a:ext>
              </a:extLst>
            </p:cNvPr>
            <p:cNvSpPr/>
            <p:nvPr/>
          </p:nvSpPr>
          <p:spPr>
            <a:xfrm>
              <a:off x="4493361" y="4416841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1030E7-1DB2-4041-91D2-B325427E47E7}"/>
              </a:ext>
            </a:extLst>
          </p:cNvPr>
          <p:cNvCxnSpPr>
            <a:cxnSpLocks/>
          </p:cNvCxnSpPr>
          <p:nvPr/>
        </p:nvCxnSpPr>
        <p:spPr>
          <a:xfrm flipV="1">
            <a:off x="4524788" y="1172759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DBDBC4-F20D-4BEA-80A4-34032BEDBE13}"/>
              </a:ext>
            </a:extLst>
          </p:cNvPr>
          <p:cNvSpPr txBox="1"/>
          <p:nvPr/>
        </p:nvSpPr>
        <p:spPr>
          <a:xfrm>
            <a:off x="4361090" y="329786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4B8FA0-555D-4A54-8039-5D47DAA7C1B6}"/>
              </a:ext>
            </a:extLst>
          </p:cNvPr>
          <p:cNvSpPr txBox="1"/>
          <p:nvPr/>
        </p:nvSpPr>
        <p:spPr>
          <a:xfrm>
            <a:off x="4368335" y="79320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AFC597F-05FF-449F-8BD7-0BF2A9263616}"/>
              </a:ext>
            </a:extLst>
          </p:cNvPr>
          <p:cNvCxnSpPr>
            <a:cxnSpLocks/>
          </p:cNvCxnSpPr>
          <p:nvPr/>
        </p:nvCxnSpPr>
        <p:spPr>
          <a:xfrm flipV="1">
            <a:off x="6050446" y="2687308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49AD029-0687-4DE5-A1A0-840782FB4FF7}"/>
              </a:ext>
            </a:extLst>
          </p:cNvPr>
          <p:cNvGrpSpPr/>
          <p:nvPr/>
        </p:nvGrpSpPr>
        <p:grpSpPr>
          <a:xfrm>
            <a:off x="5717859" y="1892839"/>
            <a:ext cx="684000" cy="720000"/>
            <a:chOff x="4295361" y="4312611"/>
            <a:chExt cx="684000" cy="7200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B3F3A5B-B3E3-4EDE-AF6C-9CE7FC5B7607}"/>
                </a:ext>
              </a:extLst>
            </p:cNvPr>
            <p:cNvSpPr/>
            <p:nvPr/>
          </p:nvSpPr>
          <p:spPr>
            <a:xfrm>
              <a:off x="4295361" y="4312611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7446DCE-D64E-4EB5-81E7-7AA3C7581E94}"/>
                </a:ext>
              </a:extLst>
            </p:cNvPr>
            <p:cNvCxnSpPr>
              <a:stCxn id="37" idx="2"/>
              <a:endCxn id="37" idx="6"/>
            </p:cNvCxnSpPr>
            <p:nvPr/>
          </p:nvCxnSpPr>
          <p:spPr>
            <a:xfrm>
              <a:off x="4295361" y="4672611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E974DF3-2BB5-4AEE-866D-AB38CCB3257C}"/>
                </a:ext>
              </a:extLst>
            </p:cNvPr>
            <p:cNvSpPr/>
            <p:nvPr/>
          </p:nvSpPr>
          <p:spPr>
            <a:xfrm>
              <a:off x="4493361" y="4416841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F32A0B2-3B1D-4393-A4C1-8C47E9B127F8}"/>
              </a:ext>
            </a:extLst>
          </p:cNvPr>
          <p:cNvCxnSpPr>
            <a:cxnSpLocks/>
          </p:cNvCxnSpPr>
          <p:nvPr/>
        </p:nvCxnSpPr>
        <p:spPr>
          <a:xfrm flipV="1">
            <a:off x="6050446" y="1172759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F91788-4B52-4352-A767-C26A11DCE758}"/>
              </a:ext>
            </a:extLst>
          </p:cNvPr>
          <p:cNvSpPr txBox="1"/>
          <p:nvPr/>
        </p:nvSpPr>
        <p:spPr>
          <a:xfrm>
            <a:off x="5893993" y="329786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ko-KR" alt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AFBD60-BF18-4AE6-B93E-07DE68E5E7B2}"/>
              </a:ext>
            </a:extLst>
          </p:cNvPr>
          <p:cNvSpPr txBox="1"/>
          <p:nvPr/>
        </p:nvSpPr>
        <p:spPr>
          <a:xfrm>
            <a:off x="5893993" y="7932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89FA9FB7-44A1-42C8-9C6A-12940FE0BE79}"/>
              </a:ext>
            </a:extLst>
          </p:cNvPr>
          <p:cNvSpPr/>
          <p:nvPr/>
        </p:nvSpPr>
        <p:spPr>
          <a:xfrm>
            <a:off x="1894103" y="1791715"/>
            <a:ext cx="509115" cy="916589"/>
          </a:xfrm>
          <a:prstGeom prst="rightArrow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127485-662B-4196-ABDD-A1BC25A1CAF9}"/>
              </a:ext>
            </a:extLst>
          </p:cNvPr>
          <p:cNvCxnSpPr>
            <a:cxnSpLocks/>
          </p:cNvCxnSpPr>
          <p:nvPr/>
        </p:nvCxnSpPr>
        <p:spPr>
          <a:xfrm>
            <a:off x="3431704" y="2252839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981DAAF-5C3E-4111-A5E4-02439143F939}"/>
              </a:ext>
            </a:extLst>
          </p:cNvPr>
          <p:cNvSpPr txBox="1"/>
          <p:nvPr/>
        </p:nvSpPr>
        <p:spPr>
          <a:xfrm>
            <a:off x="3508913" y="19024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ko-KR" altLang="en-US" baseline="-25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B8EC6B7-F67B-4947-8D44-82EF520ADA35}"/>
              </a:ext>
            </a:extLst>
          </p:cNvPr>
          <p:cNvCxnSpPr>
            <a:cxnSpLocks/>
          </p:cNvCxnSpPr>
          <p:nvPr/>
        </p:nvCxnSpPr>
        <p:spPr>
          <a:xfrm>
            <a:off x="4955200" y="2252839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C202B24-DC33-4D6D-A0EB-D34490DD65BB}"/>
              </a:ext>
            </a:extLst>
          </p:cNvPr>
          <p:cNvSpPr txBox="1"/>
          <p:nvPr/>
        </p:nvSpPr>
        <p:spPr>
          <a:xfrm>
            <a:off x="5032409" y="19024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ko-KR" alt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F2654C-0C8F-4C00-B337-AFA35DC8D4EF}"/>
              </a:ext>
            </a:extLst>
          </p:cNvPr>
          <p:cNvSpPr txBox="1"/>
          <p:nvPr/>
        </p:nvSpPr>
        <p:spPr>
          <a:xfrm>
            <a:off x="6960102" y="1246510"/>
            <a:ext cx="4661150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/>
              <a:t>이전 시점의 출력 </a:t>
            </a:r>
            <a:r>
              <a:rPr lang="en-US" altLang="ko-KR" dirty="0"/>
              <a:t>(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altLang="ko-KR" dirty="0"/>
              <a:t>)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ko-KR" altLang="en-US" dirty="0"/>
              <a:t>전달되는 </a:t>
            </a:r>
            <a:br>
              <a:rPr lang="en-US" altLang="ko-KR" dirty="0"/>
            </a:br>
            <a:r>
              <a:rPr lang="ko-KR" altLang="en-US" dirty="0"/>
              <a:t>은닉상태 </a:t>
            </a:r>
            <a:r>
              <a:rPr lang="en-US" altLang="ko-KR" dirty="0"/>
              <a:t>(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altLang="ko-KR" dirty="0"/>
              <a:t>)</a:t>
            </a:r>
            <a:r>
              <a:rPr lang="ko-KR" altLang="en-US" dirty="0"/>
              <a:t>는 다를 수 있음</a:t>
            </a:r>
            <a:r>
              <a:rPr lang="en-US" altLang="ko-KR" dirty="0"/>
              <a:t>.</a:t>
            </a:r>
          </a:p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/>
              <a:t>스텝이 지나도 어떤 상태를 보존하는 </a:t>
            </a:r>
            <a:br>
              <a:rPr lang="en-US" altLang="ko-KR" dirty="0"/>
            </a:br>
            <a:r>
              <a:rPr lang="ko-KR" altLang="en-US" dirty="0"/>
              <a:t>구성 요소를 메모리 셀 이라고 함</a:t>
            </a:r>
          </a:p>
        </p:txBody>
      </p:sp>
    </p:spTree>
    <p:extLst>
      <p:ext uri="{BB962C8B-B14F-4D97-AF65-F5344CB8AC3E}">
        <p14:creationId xmlns:p14="http://schemas.microsoft.com/office/powerpoint/2010/main" val="135828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/ </a:t>
            </a:r>
            <a:r>
              <a:rPr lang="ko-KR" altLang="en-US" dirty="0"/>
              <a:t>출력 </a:t>
            </a:r>
            <a:r>
              <a:rPr lang="ko-KR" altLang="en-US" dirty="0" err="1"/>
              <a:t>시퀸스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408025" y="323364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15.1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순환 뉴런과 순환 층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F77846-8B18-4EA1-814C-5E3DB5EE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2" y="1519742"/>
            <a:ext cx="3672408" cy="19109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26F08E4-8A00-4354-8C18-F865900E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81" y="1124744"/>
            <a:ext cx="2967818" cy="230593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753E8E9-CC30-4FFD-AAC5-2A5C062EF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057" y="1519742"/>
            <a:ext cx="2946467" cy="190025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4C1567D-1E69-4D69-A9E1-F41B972E99AC}"/>
              </a:ext>
            </a:extLst>
          </p:cNvPr>
          <p:cNvSpPr txBox="1"/>
          <p:nvPr/>
        </p:nvSpPr>
        <p:spPr>
          <a:xfrm>
            <a:off x="923464" y="764704"/>
            <a:ext cx="250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Seq2Seq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F6CC8-8F7F-4323-BF39-C755BADB50E5}"/>
              </a:ext>
            </a:extLst>
          </p:cNvPr>
          <p:cNvSpPr txBox="1"/>
          <p:nvPr/>
        </p:nvSpPr>
        <p:spPr>
          <a:xfrm>
            <a:off x="4912141" y="764704"/>
            <a:ext cx="250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Seq2Vec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E0C821-1EF6-4C19-842E-5CC796A78244}"/>
              </a:ext>
            </a:extLst>
          </p:cNvPr>
          <p:cNvSpPr txBox="1"/>
          <p:nvPr/>
        </p:nvSpPr>
        <p:spPr>
          <a:xfrm>
            <a:off x="8553876" y="764704"/>
            <a:ext cx="250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Vec2Seq</a:t>
            </a:r>
            <a:endParaRPr lang="ko-KR" altLang="en-US" b="1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EB9ADDC8-1792-4731-B73D-3E68340B4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98" r="20637"/>
          <a:stretch/>
        </p:blipFill>
        <p:spPr>
          <a:xfrm>
            <a:off x="356292" y="4690528"/>
            <a:ext cx="2355332" cy="203619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5F2B9C6-7A6D-4ED1-8E91-CBB67E4C0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106" y="4815786"/>
            <a:ext cx="2946467" cy="190025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23EB49C-E9B2-4DAD-AECB-5553DC23C63F}"/>
              </a:ext>
            </a:extLst>
          </p:cNvPr>
          <p:cNvSpPr txBox="1"/>
          <p:nvPr/>
        </p:nvSpPr>
        <p:spPr>
          <a:xfrm>
            <a:off x="1580083" y="3961156"/>
            <a:ext cx="250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Seq2Vec + Vec2Seq</a:t>
            </a:r>
            <a:endParaRPr lang="ko-KR" altLang="en-US" b="1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BC72BDA5-3D98-4082-9BE4-A8E32FAED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82" t="57829" r="54757"/>
          <a:stretch/>
        </p:blipFill>
        <p:spPr>
          <a:xfrm>
            <a:off x="2925181" y="5914664"/>
            <a:ext cx="540990" cy="80138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D3809C7-26EE-44C2-A231-5B17E104117E}"/>
              </a:ext>
            </a:extLst>
          </p:cNvPr>
          <p:cNvSpPr txBox="1"/>
          <p:nvPr/>
        </p:nvSpPr>
        <p:spPr>
          <a:xfrm>
            <a:off x="623392" y="4393204"/>
            <a:ext cx="156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Encoder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080BF4-93F3-489A-980F-8718FC3036A0}"/>
              </a:ext>
            </a:extLst>
          </p:cNvPr>
          <p:cNvSpPr txBox="1"/>
          <p:nvPr/>
        </p:nvSpPr>
        <p:spPr>
          <a:xfrm>
            <a:off x="3523891" y="4393204"/>
            <a:ext cx="156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BBDE229-A9FA-40F3-8DD5-5CD3E79377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34" t="49171" r="20835" b="35851"/>
          <a:stretch/>
        </p:blipFill>
        <p:spPr>
          <a:xfrm>
            <a:off x="2660369" y="5554624"/>
            <a:ext cx="300664" cy="345391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39D21BE-2096-45FF-9DDC-73311142A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34" t="49171" r="28012" b="35851"/>
          <a:stretch/>
        </p:blipFill>
        <p:spPr>
          <a:xfrm>
            <a:off x="2397397" y="5554624"/>
            <a:ext cx="386221" cy="345391"/>
          </a:xfrm>
          <a:prstGeom prst="rect">
            <a:avLst/>
          </a:prstGeom>
        </p:spPr>
      </p:pic>
      <p:cxnSp>
        <p:nvCxnSpPr>
          <p:cNvPr id="2048" name="직선 연결선 2047">
            <a:extLst>
              <a:ext uri="{FF2B5EF4-FFF2-40B4-BE49-F238E27FC236}">
                <a16:creationId xmlns:a16="http://schemas.microsoft.com/office/drawing/2014/main" id="{E152A36F-A969-47F8-92A2-2CC05D9E5D90}"/>
              </a:ext>
            </a:extLst>
          </p:cNvPr>
          <p:cNvCxnSpPr/>
          <p:nvPr/>
        </p:nvCxnSpPr>
        <p:spPr>
          <a:xfrm>
            <a:off x="2595166" y="4470100"/>
            <a:ext cx="0" cy="227126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7C9B1446-83AE-4822-BB83-BCD479D7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461" y="3949714"/>
            <a:ext cx="5949815" cy="2719374"/>
          </a:xfrm>
        </p:spPr>
        <p:txBody>
          <a:bodyPr>
            <a:normAutofit/>
          </a:bodyPr>
          <a:lstStyle/>
          <a:p>
            <a:pPr marL="273050" lvl="1">
              <a:buFontTx/>
              <a:buChar char="-"/>
              <a:tabLst>
                <a:tab pos="360363" algn="l"/>
              </a:tabLst>
            </a:pPr>
            <a:r>
              <a:rPr lang="en-US" altLang="ko-KR" dirty="0"/>
              <a:t>Seq2Seq / </a:t>
            </a:r>
            <a:r>
              <a:rPr lang="ko-KR" altLang="en-US" b="1" dirty="0"/>
              <a:t>주가 예측</a:t>
            </a:r>
            <a:r>
              <a:rPr lang="en-US" altLang="ko-KR" dirty="0"/>
              <a:t>: N-1 </a:t>
            </a:r>
            <a:r>
              <a:rPr lang="ko-KR" altLang="en-US" dirty="0"/>
              <a:t>부터 오늘까지의 데이터로 내일의 데이터 </a:t>
            </a:r>
            <a:r>
              <a:rPr lang="en-US" altLang="ko-KR" dirty="0"/>
              <a:t>(</a:t>
            </a:r>
            <a:r>
              <a:rPr lang="ko-KR" altLang="en-US" dirty="0"/>
              <a:t>시간별</a:t>
            </a:r>
            <a:r>
              <a:rPr lang="en-US" altLang="ko-KR" dirty="0"/>
              <a:t>)</a:t>
            </a:r>
            <a:r>
              <a:rPr lang="ko-KR" altLang="en-US" dirty="0"/>
              <a:t>를 예측</a:t>
            </a:r>
            <a:endParaRPr lang="en-US" altLang="ko-KR" dirty="0"/>
          </a:p>
          <a:p>
            <a:pPr marL="273050" lvl="1">
              <a:buFontTx/>
              <a:buChar char="-"/>
              <a:tabLst>
                <a:tab pos="360363" algn="l"/>
              </a:tabLst>
            </a:pPr>
            <a:r>
              <a:rPr lang="en-US" altLang="ko-KR" dirty="0"/>
              <a:t>Seq2Vec / </a:t>
            </a:r>
            <a:r>
              <a:rPr lang="ko-KR" altLang="en-US" b="1" dirty="0"/>
              <a:t>평가</a:t>
            </a:r>
            <a:r>
              <a:rPr lang="en-US" altLang="ko-KR" dirty="0"/>
              <a:t>: </a:t>
            </a:r>
            <a:r>
              <a:rPr lang="ko-KR" altLang="en-US" dirty="0"/>
              <a:t>해당 리뷰가 긍정적인지 판단</a:t>
            </a:r>
            <a:endParaRPr lang="en-US" altLang="ko-KR" dirty="0"/>
          </a:p>
          <a:p>
            <a:pPr marL="273050" lvl="1">
              <a:buFontTx/>
              <a:buChar char="-"/>
              <a:tabLst>
                <a:tab pos="360363" algn="l"/>
              </a:tabLst>
            </a:pPr>
            <a:r>
              <a:rPr lang="en-US" altLang="ko-KR" dirty="0"/>
              <a:t>Vec2Seq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b="1" dirty="0"/>
              <a:t>캡션</a:t>
            </a:r>
            <a:r>
              <a:rPr lang="en-US" altLang="ko-KR" dirty="0"/>
              <a:t>: </a:t>
            </a:r>
            <a:r>
              <a:rPr lang="ko-KR" altLang="en-US" dirty="0"/>
              <a:t>주어진 그림의 설명 생성</a:t>
            </a:r>
            <a:endParaRPr lang="en-US" altLang="ko-KR" dirty="0"/>
          </a:p>
          <a:p>
            <a:pPr marL="273050" lvl="1">
              <a:buFontTx/>
              <a:buChar char="-"/>
              <a:tabLst>
                <a:tab pos="360363" algn="l"/>
              </a:tabLst>
            </a:pPr>
            <a:r>
              <a:rPr lang="en-US" altLang="ko-KR" dirty="0"/>
              <a:t>Encoder-Decoder / </a:t>
            </a:r>
            <a:r>
              <a:rPr lang="ko-KR" altLang="en-US" b="1" dirty="0"/>
              <a:t>번역</a:t>
            </a:r>
            <a:r>
              <a:rPr lang="en-US" altLang="ko-KR" dirty="0"/>
              <a:t>: </a:t>
            </a:r>
            <a:r>
              <a:rPr lang="ko-KR" altLang="en-US" dirty="0"/>
              <a:t>주어진 언어로부터 내용에 대한 </a:t>
            </a:r>
            <a:r>
              <a:rPr lang="en-US" altLang="ko-KR" dirty="0"/>
              <a:t>vector </a:t>
            </a:r>
            <a:r>
              <a:rPr lang="ko-KR" altLang="en-US" dirty="0"/>
              <a:t>생성 및 생성된 </a:t>
            </a:r>
            <a:r>
              <a:rPr lang="en-US" altLang="ko-KR" dirty="0"/>
              <a:t>vector</a:t>
            </a:r>
            <a:r>
              <a:rPr lang="ko-KR" altLang="en-US" dirty="0"/>
              <a:t>로 다른 언어의 문장 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64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6ED1C-3F1B-4037-9ACF-937F1F2D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drawing (encoder – decoder / sequence to vector)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BDD75C-1C77-460A-BB7A-60B366F9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64FFD-A1D0-4E78-900F-E25E10AE0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AI drawing: </a:t>
            </a:r>
            <a:r>
              <a:rPr lang="en-US" altLang="ko-KR" dirty="0">
                <a:hlinkClick r:id="rId2"/>
              </a:rPr>
              <a:t>https://www.craiyon.com/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E16B70-DABF-46B8-9437-6E0CF29E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02" y="837889"/>
            <a:ext cx="5303912" cy="12606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CA9072-F947-4EC5-A465-C7D6CE08DA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66658"/>
          <a:stretch/>
        </p:blipFill>
        <p:spPr>
          <a:xfrm>
            <a:off x="6696002" y="2094625"/>
            <a:ext cx="5303912" cy="1766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DF7546-1B73-4F03-90BD-6B918D4D8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001" y="4019372"/>
            <a:ext cx="5303912" cy="4739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A08749-FA5F-4F84-9F7E-B69D3E889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002" y="4493308"/>
            <a:ext cx="5303912" cy="1758702"/>
          </a:xfrm>
          <a:prstGeom prst="rect">
            <a:avLst/>
          </a:prstGeom>
        </p:spPr>
      </p:pic>
      <p:pic>
        <p:nvPicPr>
          <p:cNvPr id="1026" name="Picture 2" descr="Jason Allen’s A.I.-generated work, “Théâtre D’opéra Spatial,” took first place in the digital category at the Colorado State Fair.">
            <a:extLst>
              <a:ext uri="{FF2B5EF4-FFF2-40B4-BE49-F238E27FC236}">
                <a16:creationId xmlns:a16="http://schemas.microsoft.com/office/drawing/2014/main" id="{59E90D9F-62B2-4757-81A0-3FC7938B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837889"/>
            <a:ext cx="648072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0DF9AF-1979-411D-BA08-A3194A93E7A0}"/>
              </a:ext>
            </a:extLst>
          </p:cNvPr>
          <p:cNvSpPr/>
          <p:nvPr/>
        </p:nvSpPr>
        <p:spPr>
          <a:xfrm>
            <a:off x="85601" y="5223866"/>
            <a:ext cx="6444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27272"/>
                </a:solidFill>
                <a:latin typeface="nyt-imperial"/>
              </a:rPr>
              <a:t>Jason Allen’s A.I.-generated work, “Théâtre </a:t>
            </a:r>
            <a:r>
              <a:rPr lang="en-US" altLang="ko-KR" dirty="0" err="1">
                <a:solidFill>
                  <a:srgbClr val="727272"/>
                </a:solidFill>
                <a:latin typeface="nyt-imperial"/>
              </a:rPr>
              <a:t>D’opéra</a:t>
            </a:r>
            <a:r>
              <a:rPr lang="en-US" altLang="ko-KR" dirty="0">
                <a:solidFill>
                  <a:srgbClr val="727272"/>
                </a:solidFill>
                <a:latin typeface="nyt-imperial"/>
              </a:rPr>
              <a:t> Spatial,” took first place in the digital category at the Colorado State Fair. </a:t>
            </a:r>
            <a:br>
              <a:rPr lang="en-US" altLang="ko-KR" dirty="0">
                <a:solidFill>
                  <a:srgbClr val="727272"/>
                </a:solidFill>
                <a:latin typeface="nyt-imperial"/>
              </a:rPr>
            </a:br>
            <a:r>
              <a:rPr lang="en-US" altLang="ko-KR" dirty="0">
                <a:solidFill>
                  <a:srgbClr val="727272"/>
                </a:solidFill>
                <a:latin typeface="nyt-imperial"/>
              </a:rPr>
              <a:t>Credit: via Jason Allen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6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15.2 RNN </a:t>
            </a:r>
            <a:r>
              <a:rPr lang="ko-KR" altLang="en-US" dirty="0"/>
              <a:t>훈련하기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BPTT – backpropagation through time</a:t>
            </a:r>
          </a:p>
          <a:p>
            <a:pPr lvl="1"/>
            <a:r>
              <a:rPr lang="ko-KR" altLang="en-US" dirty="0"/>
              <a:t>시간에 대해 네트워크를 펼친 것처럼 간주하고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역전파를 수행함</a:t>
            </a:r>
            <a:endParaRPr lang="en-US" altLang="ko-KR" dirty="0"/>
          </a:p>
          <a:p>
            <a:pPr lvl="1"/>
            <a:r>
              <a:rPr lang="ko-KR" altLang="en-US" dirty="0"/>
              <a:t>실제로는 하나의 뉴런에 대해 학습하는 것이기 때문에</a:t>
            </a:r>
            <a:br>
              <a:rPr lang="en-US" altLang="ko-KR" dirty="0"/>
            </a:br>
            <a:r>
              <a:rPr lang="ko-KR" altLang="en-US" dirty="0"/>
              <a:t>모든 출력을 받지 않더라도 문제 없음 </a:t>
            </a:r>
            <a:r>
              <a:rPr lang="en-US" altLang="ko-KR" dirty="0"/>
              <a:t>(Seq2Vec </a:t>
            </a:r>
            <a:r>
              <a:rPr lang="ko-KR" altLang="en-US" dirty="0"/>
              <a:t>등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2"/>
            <a:r>
              <a:rPr lang="ko-KR" altLang="en-US" dirty="0"/>
              <a:t>우측 그림은 </a:t>
            </a:r>
            <a:r>
              <a:rPr lang="en-US" altLang="ko-KR" dirty="0"/>
              <a:t>5</a:t>
            </a:r>
            <a:r>
              <a:rPr lang="ko-KR" altLang="en-US" dirty="0"/>
              <a:t>개의 데이터로 구성된 </a:t>
            </a:r>
            <a:r>
              <a:rPr lang="ko-KR" altLang="en-US" dirty="0" err="1"/>
              <a:t>시퀸스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개의 데이터가 입력되는 동안 모두 같은 가중치를 거침</a:t>
            </a:r>
            <a:endParaRPr lang="en-US" altLang="ko-KR" dirty="0"/>
          </a:p>
          <a:p>
            <a:pPr lvl="2"/>
            <a:r>
              <a:rPr lang="ko-KR" altLang="en-US" dirty="0"/>
              <a:t>모든 입력이 입력된 후</a:t>
            </a:r>
            <a:r>
              <a:rPr lang="en-US" altLang="ko-KR" dirty="0"/>
              <a:t>, </a:t>
            </a:r>
            <a:r>
              <a:rPr lang="ko-KR" altLang="en-US" dirty="0"/>
              <a:t>일부 출력에 대해서 </a:t>
            </a:r>
            <a:r>
              <a:rPr lang="en-US" altLang="ko-KR" dirty="0"/>
              <a:t>loss</a:t>
            </a:r>
            <a:r>
              <a:rPr lang="ko-KR" altLang="en-US" dirty="0"/>
              <a:t>를 계산하고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역전파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개의 뉴런에 역전파가 되는 것 처럼 표현되어 있으나</a:t>
            </a:r>
            <a:r>
              <a:rPr lang="en-US" altLang="ko-KR" dirty="0"/>
              <a:t>, 1</a:t>
            </a:r>
            <a:r>
              <a:rPr lang="ko-KR" altLang="en-US" dirty="0"/>
              <a:t>개의 뉴런에 </a:t>
            </a:r>
            <a:r>
              <a:rPr lang="en-US" altLang="ko-KR" dirty="0"/>
              <a:t>3</a:t>
            </a:r>
            <a:r>
              <a:rPr lang="ko-KR" altLang="en-US" dirty="0"/>
              <a:t>개의 시점에서 역전파가 발생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D5F388-E9C8-48AC-BEB2-EC3B45C8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17" y="780331"/>
            <a:ext cx="4448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15.3 </a:t>
            </a:r>
            <a:r>
              <a:rPr lang="ko-KR" altLang="en-US" dirty="0"/>
              <a:t>시계열 예측하기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</a:t>
            </a:r>
            <a:r>
              <a:rPr lang="en-US" altLang="ko-KR" dirty="0"/>
              <a:t>(time series)</a:t>
            </a:r>
          </a:p>
          <a:p>
            <a:pPr lvl="1"/>
            <a:r>
              <a:rPr lang="ko-KR" altLang="en-US" dirty="0"/>
              <a:t>시간 변화에 따른 값의 변화</a:t>
            </a:r>
            <a:endParaRPr lang="en-US" altLang="ko-KR" dirty="0"/>
          </a:p>
          <a:p>
            <a:pPr lvl="1"/>
            <a:r>
              <a:rPr lang="ko-KR" altLang="en-US" dirty="0"/>
              <a:t>한 시점 당 복수의 데이터가 수집되어 활용될 수 있음</a:t>
            </a:r>
            <a:endParaRPr lang="en-US" altLang="ko-KR" dirty="0"/>
          </a:p>
          <a:p>
            <a:pPr lvl="1"/>
            <a:r>
              <a:rPr lang="ko-KR" altLang="en-US" dirty="0"/>
              <a:t>현재 시점 이후의 값을 예측하거나</a:t>
            </a:r>
            <a:r>
              <a:rPr lang="en-US" altLang="ko-KR" dirty="0"/>
              <a:t>, </a:t>
            </a:r>
            <a:r>
              <a:rPr lang="ko-KR" altLang="en-US" dirty="0"/>
              <a:t>과거 시점 중 비어 있는 시간대의 값을 예측할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86782C-21D5-4E9D-ACD5-7A0DE555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64" y="2566764"/>
            <a:ext cx="8958266" cy="29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4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D97A4D-566A-4485-AF49-A8456AB9FA8C}"/>
              </a:ext>
            </a:extLst>
          </p:cNvPr>
          <p:cNvSpPr/>
          <p:nvPr/>
        </p:nvSpPr>
        <p:spPr>
          <a:xfrm>
            <a:off x="47328" y="764704"/>
            <a:ext cx="120303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def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generate_time_series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batch_size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freq1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freq2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offsets1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offsets2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batch_size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linspace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0.5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((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offsets1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freq1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  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#   wave 1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0.2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((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offsets2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freq2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 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# + wave 2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0.1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batch_size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0.5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  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# + noise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newaxis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astype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float32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endParaRPr lang="en-US" altLang="ko-KR" sz="1400" dirty="0">
              <a:solidFill>
                <a:srgbClr val="E5C07B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50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generate_time_series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X_test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y_test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endParaRPr lang="en-US" altLang="ko-KR" sz="140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print</a:t>
            </a:r>
            <a:r>
              <a:rPr lang="fr-FR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fr-FR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fr-FR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.shape, </a:t>
            </a:r>
            <a:r>
              <a:rPr lang="fr-FR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fr-FR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.shape)</a:t>
            </a:r>
          </a:p>
          <a:p>
            <a:r>
              <a:rPr lang="en-US" altLang="ko-KR" sz="140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&gt;&gt; (7000, 50, 1), (7000,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8CDBD-39DA-428F-8A29-8E5473FBB9F3}"/>
              </a:ext>
            </a:extLst>
          </p:cNvPr>
          <p:cNvSpPr txBox="1"/>
          <p:nvPr/>
        </p:nvSpPr>
        <p:spPr>
          <a:xfrm>
            <a:off x="7968208" y="111023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dirty="0"/>
              <a:t>주어진 </a:t>
            </a:r>
            <a:r>
              <a:rPr lang="en-US" altLang="ko-KR" dirty="0"/>
              <a:t>step </a:t>
            </a:r>
            <a:r>
              <a:rPr lang="ko-KR" altLang="en-US" dirty="0"/>
              <a:t>길이 </a:t>
            </a:r>
            <a:r>
              <a:rPr lang="en-US" altLang="ko-KR" dirty="0"/>
              <a:t>(</a:t>
            </a:r>
            <a:r>
              <a:rPr lang="en-US" altLang="ko-KR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dirty="0"/>
              <a:t>)</a:t>
            </a:r>
            <a:r>
              <a:rPr lang="ko-KR" altLang="en-US" dirty="0"/>
              <a:t>만큼의 데이터를 갖는 </a:t>
            </a:r>
            <a:r>
              <a:rPr lang="en-US" altLang="ko-KR" dirty="0"/>
              <a:t>sequence</a:t>
            </a:r>
            <a:r>
              <a:rPr lang="ko-KR" altLang="en-US" dirty="0"/>
              <a:t>를 </a:t>
            </a:r>
            <a:r>
              <a:rPr lang="en-US" altLang="ko-KR" dirty="0"/>
              <a:t>batch size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batch_size</a:t>
            </a:r>
            <a:r>
              <a:rPr lang="en-US" altLang="ko-KR" dirty="0"/>
              <a:t>)</a:t>
            </a:r>
            <a:r>
              <a:rPr lang="ko-KR" altLang="en-US" dirty="0"/>
              <a:t>만큼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B5B2C-045F-4474-9DF6-D7AB0CFF85C6}"/>
              </a:ext>
            </a:extLst>
          </p:cNvPr>
          <p:cNvSpPr txBox="1"/>
          <p:nvPr/>
        </p:nvSpPr>
        <p:spPr>
          <a:xfrm>
            <a:off x="7464152" y="2978414"/>
            <a:ext cx="44598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dirty="0"/>
              <a:t>51</a:t>
            </a:r>
            <a:r>
              <a:rPr lang="ko-KR" altLang="en-US" dirty="0"/>
              <a:t>의 길이를 갖는 </a:t>
            </a:r>
            <a:r>
              <a:rPr lang="en-US" altLang="ko-KR" dirty="0"/>
              <a:t>sequence</a:t>
            </a:r>
            <a:r>
              <a:rPr lang="ko-KR" altLang="en-US" dirty="0"/>
              <a:t>를 </a:t>
            </a:r>
            <a:r>
              <a:rPr lang="en-US" altLang="ko-KR" dirty="0"/>
              <a:t>10,000</a:t>
            </a:r>
            <a:r>
              <a:rPr lang="ko-KR" altLang="en-US" dirty="0"/>
              <a:t>개 생성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dirty="0"/>
              <a:t>7,000</a:t>
            </a:r>
            <a:r>
              <a:rPr lang="ko-KR" altLang="en-US" dirty="0"/>
              <a:t>개는 </a:t>
            </a:r>
            <a:r>
              <a:rPr lang="en-US" altLang="ko-KR" dirty="0"/>
              <a:t>train data, 2,000</a:t>
            </a:r>
            <a:r>
              <a:rPr lang="ko-KR" altLang="en-US" dirty="0"/>
              <a:t>개는 </a:t>
            </a:r>
            <a:r>
              <a:rPr lang="en-US" altLang="ko-KR" dirty="0"/>
              <a:t>valid data, 1,000</a:t>
            </a:r>
            <a:r>
              <a:rPr lang="ko-KR" altLang="en-US" dirty="0"/>
              <a:t>개는 </a:t>
            </a:r>
            <a:r>
              <a:rPr lang="en-US" altLang="ko-KR" dirty="0"/>
              <a:t>test data</a:t>
            </a:r>
            <a:r>
              <a:rPr lang="ko-KR" altLang="en-US" dirty="0"/>
              <a:t>로 분류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dirty="0"/>
              <a:t>Sequence </a:t>
            </a:r>
            <a:r>
              <a:rPr lang="ko-KR" altLang="en-US" dirty="0"/>
              <a:t>데이터 중 </a:t>
            </a:r>
            <a:r>
              <a:rPr lang="en-US" altLang="ko-KR" dirty="0"/>
              <a:t>50</a:t>
            </a:r>
            <a:r>
              <a:rPr lang="ko-KR" altLang="en-US" dirty="0"/>
              <a:t>개는 입력 변수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1</a:t>
            </a:r>
            <a:r>
              <a:rPr lang="ko-KR" altLang="en-US" dirty="0"/>
              <a:t>개는 출력 변수</a:t>
            </a:r>
          </a:p>
        </p:txBody>
      </p:sp>
    </p:spTree>
    <p:extLst>
      <p:ext uri="{BB962C8B-B14F-4D97-AF65-F5344CB8AC3E}">
        <p14:creationId xmlns:p14="http://schemas.microsoft.com/office/powerpoint/2010/main" val="324868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17760</TotalTime>
  <Words>3791</Words>
  <Application>Microsoft Office PowerPoint</Application>
  <PresentationFormat>와이드스크린</PresentationFormat>
  <Paragraphs>393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D2Coding</vt:lpstr>
      <vt:lpstr>nyt-imperial</vt:lpstr>
      <vt:lpstr>맑은 고딕</vt:lpstr>
      <vt:lpstr>Arial</vt:lpstr>
      <vt:lpstr>Cambria Math</vt:lpstr>
      <vt:lpstr>Consolas</vt:lpstr>
      <vt:lpstr>Office 테마</vt:lpstr>
      <vt:lpstr>Ch.15 RNN과 CNN을 사용한 시퀸스 처리</vt:lpstr>
      <vt:lpstr>순서를 갖는 데이터</vt:lpstr>
      <vt:lpstr>15.1 순환 뉴런과 순환 층</vt:lpstr>
      <vt:lpstr>메모리 셀 &amp; 입력 / 출력 시퀸스</vt:lpstr>
      <vt:lpstr>입력 / 출력 시퀸스</vt:lpstr>
      <vt:lpstr>AI drawing (encoder – decoder / sequence to vector)</vt:lpstr>
      <vt:lpstr>15.2 RNN 훈련하기</vt:lpstr>
      <vt:lpstr>15.3 시계열 예측하기</vt:lpstr>
      <vt:lpstr>데이터 생성</vt:lpstr>
      <vt:lpstr>기준 성능 (baseline)</vt:lpstr>
      <vt:lpstr>간단한 RNN 구현</vt:lpstr>
      <vt:lpstr>심층 RNN</vt:lpstr>
      <vt:lpstr>심층 RNN</vt:lpstr>
      <vt:lpstr>여러 타임 스텝 앞을 예측하기</vt:lpstr>
      <vt:lpstr>여러 타임 스텝 앞을 예측하기</vt:lpstr>
      <vt:lpstr>여러 타임 스텝 앞을 예측하기</vt:lpstr>
      <vt:lpstr>15.4 긴 시퀸스 다루기</vt:lpstr>
      <vt:lpstr>단기 기억 문제</vt:lpstr>
      <vt:lpstr>단기 기억 문제</vt:lpstr>
      <vt:lpstr>단기 기억 문제</vt:lpstr>
      <vt:lpstr>단기 기억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KRICT</dc:creator>
  <cp:lastModifiedBy>Yang</cp:lastModifiedBy>
  <cp:revision>394</cp:revision>
  <dcterms:created xsi:type="dcterms:W3CDTF">2022-04-04T06:25:34Z</dcterms:created>
  <dcterms:modified xsi:type="dcterms:W3CDTF">2022-09-21T06:39:48Z</dcterms:modified>
</cp:coreProperties>
</file>