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1" r:id="rId5"/>
    <p:sldId id="262" r:id="rId6"/>
    <p:sldId id="268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6" autoAdjust="0"/>
    <p:restoredTop sz="96051" autoAdjust="0"/>
  </p:normalViewPr>
  <p:slideViewPr>
    <p:cSldViewPr snapToGrid="0">
      <p:cViewPr varScale="1">
        <p:scale>
          <a:sx n="101" d="100"/>
          <a:sy n="10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4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8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1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2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04C4-E1DE-4D8F-9D84-A81644FF7BC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0049-465D-4B41-A587-4675FB20F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6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5" y="152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22.10.05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4350" y="561975"/>
            <a:ext cx="633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Chapter 16. RNN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Attention</a:t>
            </a:r>
            <a:r>
              <a:rPr lang="ko-KR" altLang="en-US" sz="2000" b="1" dirty="0" smtClean="0"/>
              <a:t>을 사용한 자연어 처리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91625" y="6296025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화학데이터기반연구센터 이주현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8580" y="1178183"/>
            <a:ext cx="5266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16.1-1. </a:t>
            </a:r>
            <a:r>
              <a:rPr lang="en-US" altLang="ko-KR" sz="1600" b="1" dirty="0">
                <a:latin typeface="+mn-ea"/>
              </a:rPr>
              <a:t>Character RNN </a:t>
            </a:r>
            <a:r>
              <a:rPr lang="ko-KR" altLang="en-US" sz="1600" b="1" dirty="0">
                <a:latin typeface="+mn-ea"/>
              </a:rPr>
              <a:t>사용해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셰익스피어 문체 생성</a:t>
            </a:r>
            <a:r>
              <a:rPr lang="en-US" altLang="ko-KR" sz="1600" b="1" dirty="0"/>
              <a:t> </a:t>
            </a:r>
            <a:endParaRPr lang="ko-KR" altLang="en-US" sz="1600" b="1" dirty="0"/>
          </a:p>
          <a:p>
            <a:r>
              <a:rPr lang="en-US" altLang="ko-KR" sz="1600" b="1" dirty="0"/>
              <a:t>16.1-2. </a:t>
            </a:r>
            <a:r>
              <a:rPr lang="en-US" altLang="ko-KR" sz="1600" b="1" dirty="0">
                <a:latin typeface="+mn-ea"/>
              </a:rPr>
              <a:t>Stateless RNN, </a:t>
            </a:r>
            <a:r>
              <a:rPr lang="en-US" altLang="ko-KR" sz="1600" b="1" dirty="0" err="1">
                <a:latin typeface="+mn-ea"/>
              </a:rPr>
              <a:t>Stateful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RNN</a:t>
            </a:r>
          </a:p>
          <a:p>
            <a:r>
              <a:rPr lang="en-US" altLang="ko-KR" sz="1600" b="1" dirty="0"/>
              <a:t>16.2 </a:t>
            </a:r>
            <a:r>
              <a:rPr lang="ko-KR" altLang="en-US" sz="1600" b="1" dirty="0">
                <a:latin typeface="+mn-ea"/>
              </a:rPr>
              <a:t>감성 분석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영화리뷰에서 평가자의 감정 추출</a:t>
            </a:r>
            <a:r>
              <a:rPr lang="en-US" altLang="ko-KR" sz="1600" b="1" dirty="0" smtClean="0">
                <a:latin typeface="+mn-ea"/>
              </a:rPr>
              <a:t>)</a:t>
            </a:r>
          </a:p>
          <a:p>
            <a:r>
              <a:rPr lang="en-US" altLang="ko-KR" sz="1600" b="1" dirty="0"/>
              <a:t>16.3 </a:t>
            </a:r>
            <a:r>
              <a:rPr lang="ko-KR" altLang="en-US" sz="1600" b="1" dirty="0">
                <a:latin typeface="+mn-ea"/>
              </a:rPr>
              <a:t>신경망 기계번역 </a:t>
            </a:r>
            <a:r>
              <a:rPr lang="en-US" altLang="ko-KR" sz="1600" b="1" dirty="0">
                <a:latin typeface="+mn-ea"/>
              </a:rPr>
              <a:t>(Encoder-Decoder</a:t>
            </a:r>
            <a:r>
              <a:rPr lang="en-US" altLang="ko-KR" sz="1600" b="1" dirty="0" smtClean="0">
                <a:latin typeface="+mn-ea"/>
              </a:rPr>
              <a:t>)</a:t>
            </a:r>
          </a:p>
          <a:p>
            <a:r>
              <a:rPr lang="en-US" altLang="ko-KR" sz="1600" b="1" dirty="0"/>
              <a:t>16.4 </a:t>
            </a:r>
            <a:r>
              <a:rPr lang="en-US" altLang="ko-KR" sz="1600" b="1" dirty="0">
                <a:latin typeface="+mn-ea"/>
              </a:rPr>
              <a:t>Attention </a:t>
            </a:r>
            <a:r>
              <a:rPr lang="ko-KR" altLang="en-US" sz="1600" b="1" dirty="0" err="1" smtClean="0">
                <a:latin typeface="+mn-ea"/>
              </a:rPr>
              <a:t>메카니즘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1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* RNN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" y="1579496"/>
            <a:ext cx="4753638" cy="24292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0975" y="846538"/>
            <a:ext cx="5424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313131"/>
                </a:solidFill>
                <a:latin typeface="+mn-ea"/>
              </a:rPr>
              <a:t>RNN</a:t>
            </a:r>
            <a:r>
              <a:rPr lang="ko-KR" altLang="en-US" sz="1200" b="1" dirty="0">
                <a:solidFill>
                  <a:srgbClr val="313131"/>
                </a:solidFill>
                <a:latin typeface="+mn-ea"/>
              </a:rPr>
              <a:t>은 </a:t>
            </a:r>
            <a:r>
              <a:rPr lang="ko-KR" altLang="en-US" sz="1200" b="1" dirty="0" err="1">
                <a:solidFill>
                  <a:srgbClr val="313131"/>
                </a:solidFill>
                <a:latin typeface="+mn-ea"/>
              </a:rPr>
              <a:t>히든</a:t>
            </a:r>
            <a:r>
              <a:rPr lang="ko-KR" altLang="en-US" sz="1200" b="1" dirty="0">
                <a:solidFill>
                  <a:srgbClr val="313131"/>
                </a:solidFill>
                <a:latin typeface="+mn-ea"/>
              </a:rPr>
              <a:t> 노드가 방향을 가진 </a:t>
            </a:r>
            <a:r>
              <a:rPr lang="ko-KR" altLang="en-US" sz="1200" b="1" dirty="0" err="1">
                <a:solidFill>
                  <a:srgbClr val="313131"/>
                </a:solidFill>
                <a:latin typeface="+mn-ea"/>
              </a:rPr>
              <a:t>엣지로</a:t>
            </a:r>
            <a:r>
              <a:rPr lang="ko-KR" altLang="en-US" sz="1200" b="1" dirty="0">
                <a:solidFill>
                  <a:srgbClr val="313131"/>
                </a:solidFill>
                <a:latin typeface="+mn-ea"/>
              </a:rPr>
              <a:t> 연결돼 순환구조를 이루는</a:t>
            </a:r>
            <a:r>
              <a:rPr lang="en-US" altLang="ko-KR" sz="1200" b="1" dirty="0">
                <a:solidFill>
                  <a:srgbClr val="313131"/>
                </a:solidFill>
                <a:latin typeface="+mn-ea"/>
              </a:rPr>
              <a:t>(directed cycle) </a:t>
            </a:r>
            <a:r>
              <a:rPr lang="ko-KR" altLang="en-US" sz="1200" b="1" dirty="0">
                <a:solidFill>
                  <a:srgbClr val="313131"/>
                </a:solidFill>
                <a:latin typeface="+mn-ea"/>
              </a:rPr>
              <a:t>인공신경망의 한 </a:t>
            </a:r>
            <a:r>
              <a:rPr lang="ko-KR" altLang="en-US" sz="1200" b="1" dirty="0" smtClean="0">
                <a:solidFill>
                  <a:srgbClr val="313131"/>
                </a:solidFill>
                <a:latin typeface="+mn-ea"/>
              </a:rPr>
              <a:t>종류로</a:t>
            </a:r>
            <a:r>
              <a:rPr lang="en-US" altLang="ko-KR" sz="1200" b="1" dirty="0" smtClean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313131"/>
                </a:solidFill>
                <a:latin typeface="+mn-ea"/>
              </a:rPr>
              <a:t>음성</a:t>
            </a:r>
            <a:r>
              <a:rPr lang="en-US" altLang="ko-KR" sz="1200" b="1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313131"/>
                </a:solidFill>
                <a:latin typeface="+mn-ea"/>
              </a:rPr>
              <a:t>문자 등 순차적으로 등장하는 데이터 처리에 적합한 </a:t>
            </a:r>
            <a:r>
              <a:rPr lang="ko-KR" altLang="en-US" sz="1200" b="1" dirty="0" smtClean="0">
                <a:solidFill>
                  <a:srgbClr val="313131"/>
                </a:solidFill>
                <a:latin typeface="+mn-ea"/>
              </a:rPr>
              <a:t>모델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0975" y="4409986"/>
            <a:ext cx="5424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/>
              <a:t>시퀀스 길이에 관계없이 인풋과 아웃풋을 받아들일 수 있는 네트워크 구조이기 때문에 필요에 따라 다양하고 유연하게 구조를 만들 수 있다는 점이 </a:t>
            </a:r>
            <a:r>
              <a:rPr lang="en-US" altLang="ko-KR" sz="1200" b="1" dirty="0"/>
              <a:t>RNN</a:t>
            </a:r>
            <a:r>
              <a:rPr lang="ko-KR" altLang="en-US" sz="1200" b="1" dirty="0"/>
              <a:t>의 가장 큰 </a:t>
            </a:r>
            <a:r>
              <a:rPr lang="ko-KR" altLang="en-US" sz="1200" b="1" dirty="0" smtClean="0"/>
              <a:t>장점</a:t>
            </a:r>
            <a:endParaRPr lang="en-US" altLang="ko-KR" sz="12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846538"/>
            <a:ext cx="4896533" cy="30293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72516" y="440998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313131"/>
                </a:solidFill>
                <a:latin typeface="+mn-ea"/>
              </a:rPr>
              <a:t>* 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RNN의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 기본 구조</a:t>
            </a:r>
            <a:endParaRPr lang="en-US" altLang="ko-KR" sz="1200" b="1" dirty="0">
              <a:solidFill>
                <a:srgbClr val="313131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 녹색 박스는 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히든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state</a:t>
            </a:r>
            <a:r>
              <a:rPr lang="en-US" altLang="ko-KR" sz="1200" b="1" dirty="0">
                <a:solidFill>
                  <a:srgbClr val="31313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ko-KR" sz="1200" b="1" dirty="0" smtClean="0">
                <a:solidFill>
                  <a:srgbClr val="313131"/>
                </a:solidFill>
                <a:latin typeface="+mn-ea"/>
              </a:rPr>
              <a:t>빨간 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박스는 인풋 </a:t>
            </a:r>
            <a:r>
              <a:rPr lang="en-US" altLang="ko-KR" sz="1200" b="1" dirty="0">
                <a:solidFill>
                  <a:srgbClr val="313131"/>
                </a:solidFill>
                <a:latin typeface="+mn-ea"/>
              </a:rPr>
              <a:t>X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, 파란 박스는 아웃풋 </a:t>
            </a:r>
            <a:r>
              <a:rPr lang="en-US" altLang="ko-KR" sz="1200" b="1" dirty="0">
                <a:solidFill>
                  <a:srgbClr val="313131"/>
                </a:solidFill>
                <a:latin typeface="+mn-ea"/>
              </a:rPr>
              <a:t>Y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b="1" dirty="0">
              <a:solidFill>
                <a:srgbClr val="313131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현재 상태의 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히든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state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 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h</a:t>
            </a:r>
            <a:r>
              <a:rPr lang="ko-KR" altLang="ko-KR" sz="1200" b="1" baseline="-25000" dirty="0" err="1">
                <a:solidFill>
                  <a:srgbClr val="313131"/>
                </a:solidFill>
                <a:latin typeface="+mn-ea"/>
              </a:rPr>
              <a:t>t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는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 직전 시점의 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히든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state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 </a:t>
            </a:r>
            <a:r>
              <a:rPr lang="ko-KR" altLang="ko-KR" sz="1200" b="1" dirty="0" smtClean="0">
                <a:solidFill>
                  <a:srgbClr val="313131"/>
                </a:solidFill>
                <a:latin typeface="+mn-ea"/>
              </a:rPr>
              <a:t>h</a:t>
            </a:r>
            <a:r>
              <a:rPr lang="ko-KR" altLang="ko-KR" sz="1200" b="1" baseline="-25000" dirty="0" smtClean="0">
                <a:solidFill>
                  <a:srgbClr val="313131"/>
                </a:solidFill>
                <a:latin typeface="+mn-ea"/>
              </a:rPr>
              <a:t>t</a:t>
            </a:r>
            <a:r>
              <a:rPr lang="ko-KR" altLang="ko-KR" sz="1200" b="1" baseline="-25000" dirty="0">
                <a:solidFill>
                  <a:srgbClr val="313131"/>
                </a:solidFill>
                <a:latin typeface="+mn-ea"/>
              </a:rPr>
              <a:t>−1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를 받아 </a:t>
            </a:r>
            <a:r>
              <a:rPr lang="ko-KR" altLang="ko-KR" sz="1200" b="1" dirty="0" smtClean="0">
                <a:solidFill>
                  <a:srgbClr val="313131"/>
                </a:solidFill>
                <a:latin typeface="+mn-ea"/>
              </a:rPr>
              <a:t>갱신</a:t>
            </a:r>
            <a:endParaRPr lang="ko-KR" altLang="ko-KR" sz="1200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현재 상태의 아웃풋 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y</a:t>
            </a:r>
            <a:r>
              <a:rPr lang="ko-KR" altLang="ko-KR" sz="1200" b="1" baseline="-25000" dirty="0" err="1">
                <a:solidFill>
                  <a:srgbClr val="313131"/>
                </a:solidFill>
                <a:latin typeface="+mn-ea"/>
              </a:rPr>
              <a:t>t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는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 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h</a:t>
            </a:r>
            <a:r>
              <a:rPr lang="ko-KR" altLang="ko-KR" sz="1200" b="1" baseline="-25000" dirty="0" err="1">
                <a:solidFill>
                  <a:srgbClr val="313131"/>
                </a:solidFill>
                <a:latin typeface="+mn-ea"/>
              </a:rPr>
              <a:t>t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를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 전달받아 갱신되는 구조</a:t>
            </a:r>
            <a:endParaRPr lang="en-US" altLang="ko-KR" sz="1200" b="1" dirty="0">
              <a:solidFill>
                <a:srgbClr val="313131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b="1" dirty="0">
              <a:solidFill>
                <a:srgbClr val="313131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err="1" smtClean="0">
                <a:solidFill>
                  <a:srgbClr val="313131"/>
                </a:solidFill>
                <a:latin typeface="+mn-ea"/>
              </a:rPr>
              <a:t>히든</a:t>
            </a:r>
            <a:r>
              <a:rPr lang="ko-KR" altLang="ko-KR" sz="1200" b="1" dirty="0" smtClean="0"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ko-KR" sz="1200" b="1" dirty="0" err="1">
                <a:solidFill>
                  <a:srgbClr val="313131"/>
                </a:solidFill>
                <a:latin typeface="+mn-ea"/>
              </a:rPr>
              <a:t>state의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 </a:t>
            </a:r>
            <a:r>
              <a:rPr lang="ko-KR" altLang="ko-KR" sz="1200" b="1" dirty="0" err="1">
                <a:solidFill>
                  <a:srgbClr val="303030"/>
                </a:solidFill>
                <a:latin typeface="+mn-ea"/>
              </a:rPr>
              <a:t>활성함수</a:t>
            </a:r>
            <a:r>
              <a:rPr lang="ko-KR" altLang="ko-KR" sz="1200" b="1" dirty="0">
                <a:solidFill>
                  <a:srgbClr val="303030"/>
                </a:solidFill>
                <a:latin typeface="+mn-ea"/>
              </a:rPr>
              <a:t>(</a:t>
            </a:r>
            <a:r>
              <a:rPr lang="ko-KR" altLang="ko-KR" sz="1200" b="1" dirty="0" err="1">
                <a:solidFill>
                  <a:srgbClr val="303030"/>
                </a:solidFill>
                <a:latin typeface="+mn-ea"/>
              </a:rPr>
              <a:t>activation</a:t>
            </a:r>
            <a:r>
              <a:rPr lang="ko-KR" altLang="ko-KR" sz="1200" b="1" dirty="0">
                <a:solidFill>
                  <a:srgbClr val="303030"/>
                </a:solidFill>
                <a:latin typeface="+mn-ea"/>
              </a:rPr>
              <a:t> </a:t>
            </a:r>
            <a:r>
              <a:rPr lang="ko-KR" altLang="ko-KR" sz="1200" b="1" dirty="0" err="1">
                <a:solidFill>
                  <a:srgbClr val="303030"/>
                </a:solidFill>
                <a:latin typeface="+mn-ea"/>
              </a:rPr>
              <a:t>function</a:t>
            </a:r>
            <a:r>
              <a:rPr lang="ko-KR" altLang="ko-KR" sz="1200" b="1" dirty="0">
                <a:solidFill>
                  <a:srgbClr val="303030"/>
                </a:solidFill>
                <a:latin typeface="+mn-ea"/>
              </a:rPr>
              <a:t>)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은 </a:t>
            </a:r>
            <a:r>
              <a:rPr lang="ko-KR" altLang="ko-KR" sz="1200" b="1" dirty="0" smtClean="0">
                <a:solidFill>
                  <a:srgbClr val="303030"/>
                </a:solidFill>
                <a:latin typeface="+mn-ea"/>
              </a:rPr>
              <a:t>비선형함수</a:t>
            </a:r>
            <a:r>
              <a:rPr lang="ko-KR" altLang="ko-KR" sz="1200" b="1" dirty="0" smtClean="0">
                <a:solidFill>
                  <a:srgbClr val="313131"/>
                </a:solidFill>
                <a:latin typeface="+mn-ea"/>
              </a:rPr>
              <a:t>인</a:t>
            </a:r>
            <a:r>
              <a:rPr lang="ko-KR" altLang="ko-KR" sz="1200" b="1" dirty="0">
                <a:solidFill>
                  <a:srgbClr val="313131"/>
                </a:solidFill>
                <a:latin typeface="+mn-ea"/>
              </a:rPr>
              <a:t> </a:t>
            </a:r>
            <a:r>
              <a:rPr lang="ko-KR" altLang="ko-KR" sz="1200" b="1" dirty="0" err="1">
                <a:solidFill>
                  <a:srgbClr val="303030"/>
                </a:solidFill>
                <a:latin typeface="+mn-ea"/>
              </a:rPr>
              <a:t>하이퍼볼릭탄젠트</a:t>
            </a:r>
            <a:r>
              <a:rPr lang="ko-KR" altLang="ko-KR" sz="1200" b="1" dirty="0">
                <a:solidFill>
                  <a:srgbClr val="303030"/>
                </a:solidFill>
                <a:latin typeface="+mn-ea"/>
              </a:rPr>
              <a:t>(</a:t>
            </a:r>
            <a:r>
              <a:rPr lang="ko-KR" altLang="ko-KR" sz="1200" b="1" dirty="0" err="1">
                <a:solidFill>
                  <a:srgbClr val="303030"/>
                </a:solidFill>
                <a:latin typeface="+mn-ea"/>
              </a:rPr>
              <a:t>tanh</a:t>
            </a:r>
            <a:r>
              <a:rPr lang="ko-KR" altLang="ko-KR" sz="1200" b="1" dirty="0" smtClean="0">
                <a:solidFill>
                  <a:srgbClr val="303030"/>
                </a:solidFill>
                <a:latin typeface="+mn-ea"/>
              </a:rPr>
              <a:t>)</a:t>
            </a:r>
            <a:endParaRPr lang="ko-KR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25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16.1-1. </a:t>
            </a:r>
            <a:r>
              <a:rPr lang="en-US" altLang="ko-KR" b="1" dirty="0" smtClean="0">
                <a:latin typeface="+mn-ea"/>
              </a:rPr>
              <a:t>Character RNN </a:t>
            </a:r>
            <a:r>
              <a:rPr lang="ko-KR" altLang="en-US" b="1" dirty="0" smtClean="0">
                <a:latin typeface="+mn-ea"/>
              </a:rPr>
              <a:t>사용해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셰익스피어 문체 생성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19075" y="818287"/>
            <a:ext cx="529094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</a:rPr>
              <a:t>Character RNN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</a:rPr>
              <a:t>문장에서 다음 글자를 예측하도록 훈련</a:t>
            </a:r>
            <a:endParaRPr lang="en-US" altLang="ko-KR" sz="1400" b="1" dirty="0" smtClean="0">
              <a:latin typeface="맑은 고딕" panose="020B0503020000020004" pitchFamily="50" charset="-127"/>
            </a:endParaRPr>
          </a:p>
          <a:p>
            <a:endParaRPr lang="en-US" altLang="ko-KR" sz="900" b="1" dirty="0">
              <a:latin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①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순차 데이터 셋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나누기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(training, validation, test set)</a:t>
            </a:r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</a:rPr>
              <a:t>②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순차 데이터를 윈도 여러 개로 자르기</a:t>
            </a:r>
            <a:endParaRPr lang="en-US" altLang="ko-KR" sz="1200" b="1" dirty="0">
              <a:latin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</a:rPr>
              <a:t> ③ </a:t>
            </a:r>
            <a:r>
              <a:rPr lang="en-US" altLang="ko-KR" sz="1200" b="1" dirty="0">
                <a:latin typeface="+mn-ea"/>
              </a:rPr>
              <a:t>Character </a:t>
            </a:r>
            <a:r>
              <a:rPr lang="en-US" altLang="ko-KR" sz="1200" b="1" dirty="0" smtClean="0">
                <a:latin typeface="+mn-ea"/>
              </a:rPr>
              <a:t>RNN </a:t>
            </a:r>
            <a:r>
              <a:rPr lang="ko-KR" altLang="en-US" sz="1200" b="1" dirty="0" smtClean="0">
                <a:latin typeface="+mn-ea"/>
              </a:rPr>
              <a:t>모델 만들고 훈련하기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</a:rPr>
              <a:t>④ </a:t>
            </a:r>
            <a:r>
              <a:rPr lang="en-US" altLang="ko-KR" sz="1200" b="1" dirty="0">
                <a:latin typeface="+mn-ea"/>
              </a:rPr>
              <a:t>Character </a:t>
            </a:r>
            <a:r>
              <a:rPr lang="en-US" altLang="ko-KR" sz="1200" b="1" dirty="0" smtClean="0">
                <a:latin typeface="+mn-ea"/>
              </a:rPr>
              <a:t>RNN </a:t>
            </a:r>
            <a:r>
              <a:rPr lang="ko-KR" altLang="en-US" sz="1200" b="1" dirty="0" smtClean="0">
                <a:latin typeface="+mn-ea"/>
              </a:rPr>
              <a:t>모델 사용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</a:rPr>
              <a:t>⑤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가짜 셰익스피어 텍스트 생성</a:t>
            </a:r>
            <a:endParaRPr lang="en-US" altLang="ko-KR" sz="1200" b="1" dirty="0"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1" y="2500624"/>
            <a:ext cx="4934639" cy="809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1" y="3201018"/>
            <a:ext cx="4572638" cy="543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09" y="4179925"/>
            <a:ext cx="5487166" cy="10574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32" y="5208803"/>
            <a:ext cx="5191850" cy="56205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6414700" y="1881037"/>
            <a:ext cx="4758125" cy="2156523"/>
            <a:chOff x="6414700" y="1881037"/>
            <a:chExt cx="4758125" cy="215652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4700" y="1881037"/>
              <a:ext cx="4758125" cy="159148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7122" y="3368321"/>
              <a:ext cx="4635703" cy="6692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431311" y="3812748"/>
            <a:ext cx="50772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Tokenizer ; character </a:t>
            </a:r>
            <a:r>
              <a:rPr lang="ko-KR" altLang="en-US" sz="1200" b="1" dirty="0" smtClean="0"/>
              <a:t>→ </a:t>
            </a:r>
            <a:r>
              <a:rPr lang="en-US" altLang="ko-KR" sz="1200" b="1" dirty="0" smtClean="0"/>
              <a:t>integer (</a:t>
            </a:r>
            <a:r>
              <a:rPr lang="ko-KR" altLang="en-US" sz="1200" b="1" dirty="0" smtClean="0"/>
              <a:t>모든 글자를 각기 다른 </a:t>
            </a:r>
            <a:r>
              <a:rPr lang="en-US" altLang="ko-KR" sz="1200" b="1" dirty="0" smtClean="0"/>
              <a:t>id</a:t>
            </a:r>
            <a:r>
              <a:rPr lang="ko-KR" altLang="en-US" sz="1200" b="1" dirty="0" smtClean="0"/>
              <a:t>에 매핑</a:t>
            </a:r>
            <a:r>
              <a:rPr lang="en-US" altLang="ko-KR" sz="1200" b="1" dirty="0" smtClean="0"/>
              <a:t>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31311" y="5943060"/>
            <a:ext cx="4993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Window() ; </a:t>
            </a:r>
            <a:r>
              <a:rPr lang="ko-KR" altLang="en-US" sz="1200" b="1" dirty="0" smtClean="0"/>
              <a:t>긴 시퀀스를 작고 많은 </a:t>
            </a:r>
            <a:r>
              <a:rPr lang="en-US" altLang="ko-KR" sz="1200" b="1" dirty="0" smtClean="0"/>
              <a:t>window</a:t>
            </a:r>
            <a:r>
              <a:rPr lang="ko-KR" altLang="en-US" sz="1200" b="1" dirty="0" smtClean="0"/>
              <a:t>들로 나눔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짧은 문자열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b="1" dirty="0" smtClean="0"/>
              <a:t>이 문자열 길이만큼 </a:t>
            </a:r>
            <a:r>
              <a:rPr lang="ko-KR" altLang="en-US" sz="1200" b="1" dirty="0" err="1" smtClean="0"/>
              <a:t>역전파가</a:t>
            </a:r>
            <a:r>
              <a:rPr lang="ko-KR" altLang="en-US" sz="1200" b="1" dirty="0" smtClean="0"/>
              <a:t> 일어난다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0-100, 1-101 window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371822" y="712290"/>
            <a:ext cx="5526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이전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글자 </a:t>
            </a:r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개를 기반으로 다음 문자를 예측하기 위해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-128 units</a:t>
            </a:r>
            <a:r>
              <a:rPr lang="ko-KR" altLang="en-US" sz="1200" b="1" dirty="0" smtClean="0"/>
              <a:t>인 </a:t>
            </a:r>
            <a:r>
              <a:rPr lang="en-US" altLang="ko-KR" sz="1200" b="1" dirty="0" smtClean="0"/>
              <a:t>GRU layer </a:t>
            </a:r>
            <a:r>
              <a:rPr lang="ko-KR" altLang="en-US" sz="1200" b="1" dirty="0" smtClean="0"/>
              <a:t>사용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- input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hidden state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20% dropout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 smtClean="0"/>
              <a:t>Timedistributed</a:t>
            </a:r>
            <a:r>
              <a:rPr lang="en-US" altLang="ko-KR" sz="1200" b="1" dirty="0" smtClean="0"/>
              <a:t> ; </a:t>
            </a:r>
            <a:r>
              <a:rPr lang="ko-KR" altLang="en-US" sz="1200" b="1" dirty="0" smtClean="0"/>
              <a:t>매</a:t>
            </a:r>
            <a:r>
              <a:rPr lang="en-US" altLang="ko-KR" sz="1200" b="1" dirty="0" smtClean="0"/>
              <a:t> step</a:t>
            </a:r>
            <a:r>
              <a:rPr lang="ko-KR" altLang="en-US" sz="1200" b="1" dirty="0" smtClean="0"/>
              <a:t>마다 </a:t>
            </a:r>
            <a:r>
              <a:rPr lang="en-US" altLang="ko-KR" sz="1200" b="1" dirty="0" smtClean="0"/>
              <a:t>cost</a:t>
            </a:r>
            <a:r>
              <a:rPr lang="ko-KR" altLang="en-US" sz="1200" b="1" dirty="0" smtClean="0"/>
              <a:t>계산되고 각 지점에서 오류가 전파된다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고유 글자수 </a:t>
            </a:r>
            <a:r>
              <a:rPr lang="en-US" altLang="ko-KR" sz="1200" b="1" dirty="0" smtClean="0"/>
              <a:t>39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이층 </a:t>
            </a:r>
            <a:r>
              <a:rPr lang="en-US" altLang="ko-KR" sz="1200" b="1" dirty="0" smtClean="0"/>
              <a:t>39</a:t>
            </a:r>
            <a:r>
              <a:rPr lang="ko-KR" altLang="en-US" sz="1200" b="1" dirty="0" smtClean="0"/>
              <a:t>개의 유닛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max_id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가져야한다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각 글자에 대한 확률을 출력</a:t>
            </a:r>
            <a:endParaRPr lang="en-US" altLang="ko-KR" sz="1200" b="1" dirty="0">
              <a:solidFill>
                <a:srgbClr val="0000FF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8583" y="3994053"/>
            <a:ext cx="4849846" cy="220531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260637" y="6249160"/>
            <a:ext cx="5645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Model ; tensor </a:t>
            </a:r>
            <a:r>
              <a:rPr lang="ko-KR" altLang="en-US" sz="1200" b="1" dirty="0"/>
              <a:t>형식을 띠고 </a:t>
            </a:r>
            <a:r>
              <a:rPr lang="ko-KR" altLang="en-US" sz="1200" b="1" dirty="0" smtClean="0"/>
              <a:t>있어야함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Flat_map</a:t>
            </a:r>
            <a:r>
              <a:rPr lang="en-US" altLang="ko-KR" sz="1200" b="1" dirty="0"/>
              <a:t>()</a:t>
            </a:r>
            <a:r>
              <a:rPr lang="ko-KR" altLang="en-US" sz="1200" b="1" dirty="0"/>
              <a:t>을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통해 </a:t>
            </a:r>
            <a:r>
              <a:rPr lang="en-US" altLang="ko-KR" sz="1200" b="1" dirty="0" smtClean="0"/>
              <a:t>flatten</a:t>
            </a:r>
            <a:r>
              <a:rPr lang="ko-KR" altLang="en-US" sz="1200" b="1" dirty="0" smtClean="0"/>
              <a:t>작업을 해야함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Input : 0- 100 Target : 1-101</a:t>
            </a:r>
            <a:endParaRPr lang="en-US" altLang="ko-KR" sz="1200" b="1" dirty="0"/>
          </a:p>
        </p:txBody>
      </p:sp>
      <p:sp>
        <p:nvSpPr>
          <p:cNvPr id="20" name="직사각형 19"/>
          <p:cNvSpPr/>
          <p:nvPr/>
        </p:nvSpPr>
        <p:spPr>
          <a:xfrm>
            <a:off x="9720267" y="3295643"/>
            <a:ext cx="2185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</a:rPr>
              <a:t>how are </a:t>
            </a:r>
            <a:r>
              <a:rPr lang="en-US" altLang="ko-KR" sz="1200" b="1" dirty="0" err="1">
                <a:latin typeface="맑은 고딕" panose="020B0503020000020004" pitchFamily="50" charset="-127"/>
              </a:rPr>
              <a:t>yo</a:t>
            </a:r>
            <a:r>
              <a:rPr lang="en-US" altLang="ko-KR" sz="1200" b="1" dirty="0">
                <a:latin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</a:rPr>
              <a:t>다음에 </a:t>
            </a:r>
            <a:r>
              <a:rPr lang="en-US" altLang="ko-KR" sz="1200" b="1" dirty="0">
                <a:latin typeface="맑은 고딕" panose="020B0503020000020004" pitchFamily="50" charset="-127"/>
              </a:rPr>
              <a:t>u</a:t>
            </a:r>
            <a:r>
              <a:rPr lang="ko-KR" altLang="en-US" sz="1200" b="1" dirty="0">
                <a:latin typeface="맑은 고딕" panose="020B0503020000020004" pitchFamily="50" charset="-127"/>
              </a:rPr>
              <a:t>를 예측</a:t>
            </a:r>
          </a:p>
        </p:txBody>
      </p:sp>
    </p:spTree>
    <p:extLst>
      <p:ext uri="{BB962C8B-B14F-4D97-AF65-F5344CB8AC3E}">
        <p14:creationId xmlns:p14="http://schemas.microsoft.com/office/powerpoint/2010/main" val="280215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16.1-2. </a:t>
            </a:r>
            <a:r>
              <a:rPr lang="en-US" altLang="ko-KR" b="1" dirty="0">
                <a:latin typeface="+mn-ea"/>
              </a:rPr>
              <a:t>Stateless RNN, </a:t>
            </a:r>
            <a:r>
              <a:rPr lang="en-US" altLang="ko-KR" b="1" dirty="0" err="1">
                <a:latin typeface="+mn-ea"/>
              </a:rPr>
              <a:t>Stateful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RNN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35" y="2243973"/>
            <a:ext cx="4614292" cy="210134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558056" y="4531893"/>
            <a:ext cx="4476750" cy="2163883"/>
            <a:chOff x="524946" y="3829050"/>
            <a:chExt cx="5177263" cy="282731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947" y="3829050"/>
              <a:ext cx="5177262" cy="15765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946" y="5408412"/>
              <a:ext cx="5163271" cy="1247949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31" y="2396685"/>
            <a:ext cx="4728094" cy="34668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9651" y="910938"/>
            <a:ext cx="5320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Char-RNN model</a:t>
            </a:r>
            <a:r>
              <a:rPr lang="ko-KR" altLang="en-US" sz="1200" b="1" dirty="0"/>
              <a:t>을 사용해 새로운 텍스트를 만들기 위해서는 약간의 텍스트를 </a:t>
            </a:r>
            <a:r>
              <a:rPr lang="ko-KR" altLang="en-US" sz="1200" b="1" dirty="0" smtClean="0"/>
              <a:t>입력해야한다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이렇게 새로운 문장을 계속 만들다 보면 계속 같은 단어가 반복됨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* </a:t>
            </a:r>
            <a:r>
              <a:rPr lang="en-US" altLang="ko-KR" sz="1200" b="1" dirty="0" err="1" smtClean="0"/>
              <a:t>tf.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random</a:t>
            </a:r>
            <a:r>
              <a:rPr lang="en-US" altLang="ko-KR" sz="1200" b="1" dirty="0" err="1" smtClean="0"/>
              <a:t>.categorical</a:t>
            </a:r>
            <a:r>
              <a:rPr lang="en-US" altLang="ko-KR" sz="1200" b="1" dirty="0" smtClean="0"/>
              <a:t>() : </a:t>
            </a:r>
            <a:r>
              <a:rPr lang="ko-KR" altLang="en-US" sz="1200" b="1" dirty="0" smtClean="0"/>
              <a:t>모델이 추정한 확률을 기반으로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다음 글자를 무작위로 선택</a:t>
            </a:r>
            <a:r>
              <a:rPr lang="ko-KR" altLang="en-US" sz="1200" b="1" dirty="0" smtClean="0"/>
              <a:t>할 수 있음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더 다양한 텍스트를 생성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- temperature : 0</a:t>
            </a:r>
            <a:r>
              <a:rPr lang="ko-KR" altLang="en-US" sz="1200" b="1" dirty="0" smtClean="0"/>
              <a:t>에 가까울수록 높은 확률을 가진 글자를 선택</a:t>
            </a:r>
            <a:endParaRPr lang="en-US" altLang="ko-KR" sz="12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63031" y="5911334"/>
            <a:ext cx="3688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temperature </a:t>
            </a:r>
            <a:r>
              <a:rPr lang="en-US" altLang="ko-KR" sz="1200" b="1" dirty="0" smtClean="0"/>
              <a:t>0.2/1.0/2.0 </a:t>
            </a:r>
            <a:r>
              <a:rPr lang="ko-KR" altLang="en-US" sz="1200" b="1" dirty="0" smtClean="0"/>
              <a:t>중 </a:t>
            </a:r>
            <a:r>
              <a:rPr lang="en-US" altLang="ko-KR" sz="1200" b="1" dirty="0" smtClean="0"/>
              <a:t>1</a:t>
            </a:r>
            <a:r>
              <a:rPr lang="ko-KR" altLang="en-US" sz="1200" b="1" dirty="0" err="1" smtClean="0"/>
              <a:t>일때</a:t>
            </a:r>
            <a:r>
              <a:rPr lang="ko-KR" altLang="en-US" sz="1200" b="1" dirty="0" smtClean="0"/>
              <a:t> 가장 작 작동함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293032" y="712413"/>
            <a:ext cx="56589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* Stateless RNN</a:t>
            </a:r>
            <a:r>
              <a:rPr lang="en-US" altLang="ko-KR" sz="1200" b="1" dirty="0">
                <a:latin typeface="+mn-ea"/>
              </a:rPr>
              <a:t> </a:t>
            </a:r>
          </a:p>
          <a:p>
            <a:r>
              <a:rPr lang="ko-KR" altLang="en-US" sz="1200" b="1" dirty="0" smtClean="0"/>
              <a:t>지금까지 상태가 없는 </a:t>
            </a:r>
            <a:r>
              <a:rPr lang="en-US" altLang="ko-KR" sz="1200" b="1" dirty="0" smtClean="0"/>
              <a:t>RNN, </a:t>
            </a:r>
            <a:r>
              <a:rPr lang="ko-KR" altLang="en-US" sz="1200" b="1" dirty="0" smtClean="0"/>
              <a:t>훈련 </a:t>
            </a:r>
            <a:r>
              <a:rPr lang="ko-KR" altLang="en-US" sz="1200" b="1" dirty="0" err="1" smtClean="0"/>
              <a:t>반복마다</a:t>
            </a:r>
            <a:r>
              <a:rPr lang="ko-KR" altLang="en-US" sz="1200" b="1" dirty="0" smtClean="0"/>
              <a:t> 모델 </a:t>
            </a:r>
            <a:r>
              <a:rPr lang="ko-KR" altLang="en-US" sz="1200" b="1" dirty="0" err="1" smtClean="0">
                <a:solidFill>
                  <a:srgbClr val="0000FF"/>
                </a:solidFill>
              </a:rPr>
              <a:t>은닉상태를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0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으로 초기화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 smtClean="0"/>
              <a:t>* </a:t>
            </a:r>
            <a:r>
              <a:rPr lang="en-US" altLang="ko-KR" sz="1200" b="1" dirty="0" err="1" smtClean="0"/>
              <a:t>Sateful</a:t>
            </a:r>
            <a:r>
              <a:rPr lang="en-US" altLang="ko-KR" sz="1200" b="1" dirty="0" smtClean="0"/>
              <a:t> RNN</a:t>
            </a:r>
          </a:p>
          <a:p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훈련 배치 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마지막 상태를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다음 훈련 배치의 초기상태로 사용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 </a:t>
            </a:r>
            <a:r>
              <a:rPr lang="ko-KR" altLang="en-US" sz="1200" b="1" dirty="0" err="1" smtClean="0"/>
              <a:t>역전파는</a:t>
            </a:r>
            <a:r>
              <a:rPr lang="ko-KR" altLang="en-US" sz="1200" b="1" dirty="0" smtClean="0"/>
              <a:t> 짧은 시퀀스에서 일어나지만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모델이 장기간 패턴을 학습할 수 있음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- </a:t>
            </a:r>
            <a:r>
              <a:rPr lang="ko-KR" altLang="en-US" sz="1200" b="1" dirty="0" err="1" smtClean="0"/>
              <a:t>데이터셋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Shift=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window_length</a:t>
            </a:r>
            <a:r>
              <a:rPr lang="ko-KR" altLang="en-US" sz="1200" b="1" dirty="0" smtClean="0"/>
              <a:t>만큼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셔플</a:t>
            </a:r>
            <a:r>
              <a:rPr lang="ko-KR" altLang="en-US" sz="1200" b="1" dirty="0" smtClean="0"/>
              <a:t> 사용하면 안된다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Batch 1-32, 33-64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9312666" y="6079717"/>
            <a:ext cx="281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매 </a:t>
            </a:r>
            <a:r>
              <a:rPr lang="ko-KR" altLang="en-US" sz="1200" b="1" dirty="0" err="1" smtClean="0"/>
              <a:t>에포크마다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state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reset </a:t>
            </a:r>
            <a:r>
              <a:rPr lang="ko-KR" altLang="en-US" sz="1200" b="1" dirty="0" err="1" smtClean="0"/>
              <a:t>해줘야함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368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16.2 </a:t>
            </a:r>
            <a:r>
              <a:rPr lang="ko-KR" altLang="en-US" b="1" dirty="0" smtClean="0">
                <a:latin typeface="+mn-ea"/>
              </a:rPr>
              <a:t>감성 </a:t>
            </a:r>
            <a:r>
              <a:rPr lang="ko-KR" altLang="en-US" b="1" dirty="0">
                <a:latin typeface="+mn-ea"/>
              </a:rPr>
              <a:t>분석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영화리뷰에서 평가자의 감정 추출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25" y="798613"/>
            <a:ext cx="4974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MNIST ; </a:t>
            </a:r>
            <a:r>
              <a:rPr lang="ko-KR" altLang="en-US" sz="1400" b="1" dirty="0" smtClean="0"/>
              <a:t>시각화 기본 예제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IMBD(</a:t>
            </a:r>
            <a:r>
              <a:rPr lang="ko-KR" altLang="en-US" sz="1400" b="1" dirty="0" smtClean="0"/>
              <a:t>영화리뷰 데이터베이스</a:t>
            </a:r>
            <a:r>
              <a:rPr lang="en-US" altLang="ko-KR" sz="1400" b="1" dirty="0" smtClean="0"/>
              <a:t>) ;  </a:t>
            </a:r>
            <a:r>
              <a:rPr lang="ko-KR" altLang="en-US" sz="1400" b="1" dirty="0" smtClean="0"/>
              <a:t>자연어 처리 기본 예제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- 25,000 Training set 20,000 Test set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 Label negative 0, positive 1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3" y="1743077"/>
            <a:ext cx="5344271" cy="666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125" y="2477869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err="1" smtClean="0"/>
              <a:t>X_train</a:t>
            </a:r>
            <a:r>
              <a:rPr lang="en-US" altLang="ko-KR" sz="1200" b="1" dirty="0" smtClean="0"/>
              <a:t> ; </a:t>
            </a:r>
            <a:r>
              <a:rPr lang="ko-KR" altLang="en-US" sz="1200" b="1" dirty="0" smtClean="0"/>
              <a:t>리뷰들의 리스트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각리뷰들은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넘파이</a:t>
            </a:r>
            <a:r>
              <a:rPr lang="ko-KR" altLang="en-US" sz="1200" b="1" dirty="0" smtClean="0"/>
              <a:t> 정수 배열로 표현</a:t>
            </a:r>
            <a:endParaRPr lang="en-US" altLang="ko-KR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각 정수는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하나의 단어</a:t>
            </a:r>
            <a:r>
              <a:rPr lang="ko-KR" altLang="en-US" sz="1200" b="1" dirty="0" smtClean="0"/>
              <a:t>를 나타낸다</a:t>
            </a:r>
            <a:r>
              <a:rPr lang="en-US" altLang="ko-KR" sz="1200" b="1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8" y="3069038"/>
            <a:ext cx="4906060" cy="1152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125" y="4343008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전처리 함수 </a:t>
            </a:r>
            <a:r>
              <a:rPr lang="en-US" altLang="ko-KR" sz="1200" b="1" dirty="0" smtClean="0"/>
              <a:t>; </a:t>
            </a:r>
            <a:r>
              <a:rPr lang="ko-KR" altLang="en-US" sz="1200" b="1" dirty="0" smtClean="0"/>
              <a:t>리뷰 중 앞 </a:t>
            </a:r>
            <a:r>
              <a:rPr lang="en-US" altLang="ko-KR" sz="1200" b="1" dirty="0" smtClean="0"/>
              <a:t>300</a:t>
            </a:r>
            <a:r>
              <a:rPr lang="ko-KR" altLang="en-US" sz="1200" b="1" dirty="0" smtClean="0"/>
              <a:t>글자만 남긴다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속도 빨라지고 성능 큰 영향 </a:t>
            </a:r>
            <a:r>
              <a:rPr lang="en-US" altLang="ko-KR" sz="1200" b="1" dirty="0" smtClean="0"/>
              <a:t>X)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불필요한 문자 없애고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스페이스 기준으로 나눔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- &lt;pad&gt; ; </a:t>
            </a:r>
            <a:r>
              <a:rPr lang="ko-KR" altLang="en-US" sz="1200" b="1" dirty="0" smtClean="0"/>
              <a:t>동일한 길이가 되도록 패딩</a:t>
            </a:r>
            <a:endParaRPr lang="en-US" altLang="ko-KR" sz="12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368" y="3933131"/>
            <a:ext cx="4991797" cy="18100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6189" y="5315287"/>
            <a:ext cx="481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Vocabulary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데이터 전체 검사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단어가 몇 번 나왔는지 체크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모든 단어를 사용할 필요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등장한 단어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10,000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개만 사용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Lookup table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단어를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바꾸는 전처리 단계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훈련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</a:t>
            </a:r>
          </a:p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 모델 훈련</a:t>
            </a:r>
            <a:endParaRPr lang="ko-KR" altLang="en-US" sz="12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55537" y="681849"/>
            <a:ext cx="5436463" cy="3173536"/>
            <a:chOff x="6565381" y="776675"/>
            <a:chExt cx="5436463" cy="317353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9354" y="776675"/>
              <a:ext cx="4944165" cy="127652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7205" y="2115590"/>
              <a:ext cx="4934639" cy="94310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7205" y="2959473"/>
              <a:ext cx="4096322" cy="990738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6565381" y="7832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atin typeface="맑은 고딕" panose="020B0503020000020004" pitchFamily="50" charset="-127"/>
                </a:rPr>
                <a:t>①</a:t>
              </a:r>
              <a:endParaRPr lang="ko-KR" altLang="en-US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65381" y="140267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</a:rPr>
                <a:t>②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65381" y="211369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</a:rPr>
                <a:t>③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755537" y="3823072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④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09536" y="5915452"/>
            <a:ext cx="4311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200" b="1" dirty="0" err="1" smtClean="0">
                <a:solidFill>
                  <a:srgbClr val="333333"/>
                </a:solidFill>
                <a:latin typeface="+mn-ea"/>
              </a:rPr>
              <a:t>임베딩</a:t>
            </a:r>
            <a:r>
              <a:rPr lang="ko-KR" altLang="en-US" sz="1200" b="1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333333"/>
                </a:solidFill>
                <a:latin typeface="+mn-ea"/>
              </a:rPr>
              <a:t>레이어의 입력은 </a:t>
            </a:r>
            <a:r>
              <a:rPr lang="en-US" altLang="ko-KR" sz="1200" b="1" dirty="0">
                <a:solidFill>
                  <a:srgbClr val="333333"/>
                </a:solidFill>
                <a:latin typeface="+mn-ea"/>
              </a:rPr>
              <a:t>[batch size, time steps</a:t>
            </a:r>
            <a:r>
              <a:rPr lang="en-US" altLang="ko-KR" sz="1200" b="1" dirty="0" smtClean="0">
                <a:solidFill>
                  <a:srgbClr val="333333"/>
                </a:solidFill>
                <a:latin typeface="+mn-ea"/>
              </a:rPr>
              <a:t>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333333"/>
                </a:solidFill>
                <a:latin typeface="+mn-ea"/>
              </a:rPr>
              <a:t>출력은 </a:t>
            </a:r>
            <a:r>
              <a:rPr lang="en-US" altLang="ko-KR" sz="1200" b="1" dirty="0">
                <a:solidFill>
                  <a:srgbClr val="333333"/>
                </a:solidFill>
                <a:latin typeface="+mn-ea"/>
              </a:rPr>
              <a:t>[batch size, time steps, embedding size</a:t>
            </a:r>
            <a:r>
              <a:rPr lang="en-US" altLang="ko-KR" sz="1200" b="1" dirty="0" smtClean="0">
                <a:solidFill>
                  <a:srgbClr val="333333"/>
                </a:solidFill>
                <a:latin typeface="+mn-ea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Sigmoid</a:t>
            </a:r>
            <a:r>
              <a:rPr lang="en-US" altLang="ko-KR" sz="1200" b="1" dirty="0" smtClean="0">
                <a:latin typeface="+mn-ea"/>
              </a:rPr>
              <a:t> : </a:t>
            </a:r>
            <a:r>
              <a:rPr lang="en-US" altLang="ko-KR" sz="1200" b="1" dirty="0">
                <a:latin typeface="+mn-ea"/>
              </a:rPr>
              <a:t>Label negative 0, positive </a:t>
            </a:r>
            <a:r>
              <a:rPr lang="en-US" altLang="ko-KR" sz="1200" b="1" dirty="0" smtClean="0">
                <a:latin typeface="+mn-ea"/>
              </a:rPr>
              <a:t>1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13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16.2 </a:t>
            </a:r>
            <a:r>
              <a:rPr lang="ko-KR" altLang="en-US" b="1" dirty="0" smtClean="0">
                <a:latin typeface="+mn-ea"/>
              </a:rPr>
              <a:t>감성 </a:t>
            </a:r>
            <a:r>
              <a:rPr lang="ko-KR" altLang="en-US" b="1" dirty="0">
                <a:latin typeface="+mn-ea"/>
              </a:rPr>
              <a:t>분석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영화리뷰에서 평가자의 감정 추출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925" y="1167825"/>
            <a:ext cx="359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마스킹</a:t>
            </a:r>
            <a:endParaRPr lang="en-US" altLang="ko-KR" sz="1600" b="1" dirty="0" smtClean="0"/>
          </a:p>
          <a:p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모델은 </a:t>
            </a:r>
            <a:r>
              <a:rPr lang="en-US" altLang="ko-KR" sz="1200" b="1" dirty="0" smtClean="0"/>
              <a:t>padding token </a:t>
            </a:r>
            <a:r>
              <a:rPr lang="ko-KR" altLang="en-US" sz="1200" b="1" dirty="0" smtClean="0"/>
              <a:t>무시하고 학습해야한다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- </a:t>
            </a:r>
            <a:r>
              <a:rPr lang="en-US" altLang="ko-KR" sz="1200" b="1" dirty="0" err="1" smtClean="0"/>
              <a:t>mask_zero</a:t>
            </a:r>
            <a:r>
              <a:rPr lang="en-US" altLang="ko-KR" sz="1200" b="1" dirty="0" smtClean="0"/>
              <a:t>=True </a:t>
            </a:r>
            <a:r>
              <a:rPr lang="ko-KR" altLang="en-US" sz="1200" b="1" dirty="0" smtClean="0"/>
              <a:t>로 하면 무시된다</a:t>
            </a:r>
            <a:endParaRPr lang="ko-KR" alt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2925" y="2277786"/>
            <a:ext cx="4900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사전훈련된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재사용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Hub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들어가면 미리 학습되어 있는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embedding layer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많다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사전훈련된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쉽게 다운로드해서 사용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모델에 추가</a:t>
            </a: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3259280"/>
            <a:ext cx="5177390" cy="16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5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16.3 </a:t>
            </a:r>
            <a:r>
              <a:rPr lang="ko-KR" altLang="en-US" b="1" dirty="0" smtClean="0">
                <a:latin typeface="+mn-ea"/>
              </a:rPr>
              <a:t>신경망 </a:t>
            </a:r>
            <a:r>
              <a:rPr lang="ko-KR" altLang="en-US" b="1" dirty="0">
                <a:latin typeface="+mn-ea"/>
              </a:rPr>
              <a:t>기계번역 </a:t>
            </a:r>
            <a:r>
              <a:rPr lang="en-US" altLang="ko-KR" b="1" dirty="0">
                <a:latin typeface="+mn-ea"/>
              </a:rPr>
              <a:t>(Encoder-Decoder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878442"/>
            <a:ext cx="6880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Ex) </a:t>
            </a:r>
            <a:r>
              <a:rPr lang="ko-KR" altLang="en-US" sz="1400" b="1" dirty="0" smtClean="0"/>
              <a:t>영어문장을 프랑스어로 번역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영어 문장은 인코더 주입되기 전 거꾸로 뒤집힌다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영어 문장의 시작 부분을 인코더 마지막으로 주입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디코더가</a:t>
            </a:r>
            <a:r>
              <a:rPr lang="ko-KR" altLang="en-US" sz="1400" b="1" dirty="0" smtClean="0"/>
              <a:t> 번역할 천 번째 단어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76423"/>
            <a:ext cx="6549555" cy="464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8975" y="2200275"/>
            <a:ext cx="4772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신경망 기계 번역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각 </a:t>
            </a:r>
            <a:r>
              <a:rPr lang="en-US" altLang="ko-KR" sz="1400" b="1" dirty="0" err="1" smtClean="0"/>
              <a:t>timestep</a:t>
            </a:r>
            <a:r>
              <a:rPr lang="ko-KR" altLang="en-US" sz="1400" b="1" dirty="0" smtClean="0"/>
              <a:t>마다 </a:t>
            </a:r>
            <a:r>
              <a:rPr lang="ko-KR" altLang="en-US" sz="1400" b="1" dirty="0" err="1" smtClean="0"/>
              <a:t>디코더는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vocabulary dictionary</a:t>
            </a:r>
            <a:r>
              <a:rPr lang="ko-KR" altLang="en-US" sz="1400" b="1" dirty="0" smtClean="0"/>
              <a:t>에 있는 단어에 대한 점수 출력 → </a:t>
            </a:r>
            <a:r>
              <a:rPr lang="en-US" altLang="ko-KR" sz="1400" b="1" dirty="0" smtClean="0"/>
              <a:t>output </a:t>
            </a:r>
            <a:r>
              <a:rPr lang="en-US" altLang="ko-KR" sz="1400" b="1" dirty="0" err="1" smtClean="0"/>
              <a:t>softmax</a:t>
            </a:r>
            <a:r>
              <a:rPr lang="ko-KR" altLang="en-US" sz="1400" b="1" dirty="0" smtClean="0"/>
              <a:t>에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입력 → 확률 출력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가장 높은 확률의 단어가 출력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각 </a:t>
            </a:r>
            <a:r>
              <a:rPr lang="ko-KR" altLang="en-US" sz="1400" b="1" dirty="0" err="1" smtClean="0"/>
              <a:t>단어별로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id</a:t>
            </a:r>
            <a:r>
              <a:rPr lang="ko-KR" altLang="en-US" sz="1400" b="1" dirty="0" smtClean="0"/>
              <a:t>를 가지며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임베딩</a:t>
            </a:r>
            <a:r>
              <a:rPr lang="ko-KR" altLang="en-US" sz="1400" b="1" dirty="0" smtClean="0"/>
              <a:t> 레이어를 통과해 얻은 값들이 인코더</a:t>
            </a:r>
            <a:r>
              <a:rPr lang="en-US" altLang="ko-KR" sz="1400" b="1" dirty="0" smtClean="0"/>
              <a:t>-</a:t>
            </a:r>
            <a:r>
              <a:rPr lang="ko-KR" altLang="en-US" sz="1400" b="1" dirty="0" err="1" smtClean="0"/>
              <a:t>디코더의</a:t>
            </a:r>
            <a:r>
              <a:rPr lang="ko-KR" altLang="en-US" sz="1400" b="1" dirty="0" smtClean="0"/>
              <a:t> 입력으로 들어감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- Je 20%, </a:t>
            </a:r>
            <a:r>
              <a:rPr lang="en-US" altLang="ko-KR" sz="1400" b="1" dirty="0" err="1" smtClean="0"/>
              <a:t>Tu</a:t>
            </a:r>
            <a:r>
              <a:rPr lang="en-US" altLang="ko-KR" sz="1400" b="1" dirty="0" smtClean="0"/>
              <a:t> 1% : Je </a:t>
            </a:r>
            <a:r>
              <a:rPr lang="ko-KR" altLang="en-US" sz="1400" b="1" dirty="0" smtClean="0"/>
              <a:t>출력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581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16.3 </a:t>
            </a:r>
            <a:r>
              <a:rPr lang="ko-KR" altLang="en-US" b="1" dirty="0" smtClean="0">
                <a:latin typeface="+mn-ea"/>
              </a:rPr>
              <a:t>신경망 </a:t>
            </a:r>
            <a:r>
              <a:rPr lang="ko-KR" altLang="en-US" b="1" dirty="0">
                <a:latin typeface="+mn-ea"/>
              </a:rPr>
              <a:t>기계번역 </a:t>
            </a:r>
            <a:r>
              <a:rPr lang="en-US" altLang="ko-KR" b="1" dirty="0">
                <a:latin typeface="+mn-ea"/>
              </a:rPr>
              <a:t>(Encoder-Decoder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25" y="798613"/>
            <a:ext cx="661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각 </a:t>
            </a:r>
            <a:r>
              <a:rPr lang="en-US" altLang="ko-KR" sz="1400" b="1" dirty="0" err="1" smtClean="0"/>
              <a:t>teimestep</a:t>
            </a:r>
            <a:r>
              <a:rPr lang="ko-KR" altLang="en-US" sz="1400" b="1" dirty="0" smtClean="0"/>
              <a:t>에서 일반적인 순환 층은 과거와 현재의 입력만 보고 출력 생성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시계열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예측시엔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적합</a:t>
            </a:r>
            <a:r>
              <a:rPr lang="ko-KR" altLang="en-US" sz="1400" b="1" dirty="0" smtClean="0"/>
              <a:t>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신경망 기계 번역같은 작업에는 맞지 않음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6725" y="1446312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양방향 </a:t>
            </a:r>
            <a:r>
              <a:rPr lang="en-US" altLang="ko-KR" sz="1600" b="1" dirty="0" smtClean="0"/>
              <a:t>RNN</a:t>
            </a:r>
            <a:endParaRPr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909345"/>
            <a:ext cx="56388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7544" y="1440836"/>
            <a:ext cx="343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빔 검색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문장에서 잘 작동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4" y="4987241"/>
            <a:ext cx="5063066" cy="242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8125" y="5400675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 smtClean="0"/>
              <a:t>케라스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Bidirectional </a:t>
            </a:r>
            <a:r>
              <a:rPr lang="ko-KR" altLang="en-US" sz="1400" b="1" dirty="0" smtClean="0"/>
              <a:t>사용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입력을 왼쪽에서 오른쪽으로 통과시키는 </a:t>
            </a:r>
            <a:r>
              <a:rPr lang="en-US" altLang="ko-KR" sz="1400" b="1" dirty="0" smtClean="0"/>
              <a:t>layer, </a:t>
            </a:r>
            <a:r>
              <a:rPr lang="ko-KR" altLang="en-US" sz="1400" b="1" dirty="0" smtClean="0"/>
              <a:t>오른쪽에서 왼쪽으로 통과시키는 </a:t>
            </a:r>
            <a:r>
              <a:rPr lang="en-US" altLang="ko-KR" sz="1400" b="1" dirty="0" smtClean="0"/>
              <a:t>layer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입력이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이면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출력은 </a:t>
            </a:r>
            <a:r>
              <a:rPr lang="en-US" altLang="ko-KR" sz="1400" b="1" dirty="0" smtClean="0"/>
              <a:t>20</a:t>
            </a:r>
            <a:r>
              <a:rPr lang="ko-KR" altLang="en-US" sz="1400" b="1" dirty="0" smtClean="0"/>
              <a:t>이 된다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99" y="1898393"/>
            <a:ext cx="58578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 smtClean="0"/>
              <a:t>스텝마다</a:t>
            </a:r>
            <a:r>
              <a:rPr lang="ko-KR" altLang="en-US" sz="1400" b="1" dirty="0" smtClean="0"/>
              <a:t> 무조건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가장 가능성 있는 단어</a:t>
            </a:r>
            <a:r>
              <a:rPr lang="ko-KR" altLang="en-US" sz="1400" b="1" dirty="0" smtClean="0"/>
              <a:t>를 출력해서는 최적의 번역을 만들지 못함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Beam search 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 가능성 있는 문장의 리스트</a:t>
            </a:r>
            <a:r>
              <a:rPr lang="ko-KR" altLang="en-US" sz="1400" b="1" dirty="0" smtClean="0"/>
              <a:t>를 유지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err="1" smtClean="0"/>
              <a:t>디코더</a:t>
            </a:r>
            <a:r>
              <a:rPr lang="ko-KR" altLang="en-US" sz="1400" b="1" dirty="0" smtClean="0"/>
              <a:t> 단계마다 이 문장의 단어를 하나씩 생성하여 가능성 있는 </a:t>
            </a:r>
            <a:r>
              <a:rPr lang="en-US" altLang="ko-KR" sz="1400" b="1" dirty="0" smtClean="0"/>
              <a:t>K</a:t>
            </a:r>
            <a:r>
              <a:rPr lang="ko-KR" altLang="en-US" sz="1400" b="1" dirty="0" smtClean="0"/>
              <a:t>개의 문장을 만든다 </a:t>
            </a:r>
            <a:r>
              <a:rPr lang="en-US" altLang="ko-KR" sz="1400" b="1" dirty="0" smtClean="0"/>
              <a:t>(=K Beam width </a:t>
            </a:r>
            <a:r>
              <a:rPr lang="ko-KR" altLang="en-US" sz="1400" b="1" dirty="0" smtClean="0"/>
              <a:t>빔 너비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r>
              <a:rPr lang="en-US" altLang="ko-KR" sz="1400" b="1" dirty="0" smtClean="0"/>
              <a:t>Ex) k=3</a:t>
            </a:r>
          </a:p>
          <a:p>
            <a:r>
              <a:rPr lang="ko-KR" altLang="en-US" sz="1400" b="1" dirty="0"/>
              <a:t>프랑스어 </a:t>
            </a:r>
            <a:r>
              <a:rPr lang="en-US" altLang="ko-KR" sz="1400" b="1" dirty="0"/>
              <a:t>Comment vas-</a:t>
            </a:r>
            <a:r>
              <a:rPr lang="en-US" altLang="ko-KR" sz="1400" b="1" dirty="0" err="1"/>
              <a:t>tu</a:t>
            </a:r>
            <a:r>
              <a:rPr lang="en-US" altLang="ko-KR" sz="1400" b="1" dirty="0"/>
              <a:t>? </a:t>
            </a:r>
            <a:r>
              <a:rPr lang="ko-KR" altLang="en-US" sz="1400" b="1" dirty="0" smtClean="0"/>
              <a:t>▶ </a:t>
            </a:r>
            <a:r>
              <a:rPr lang="en-US" altLang="ko-KR" sz="1400" b="1" dirty="0" smtClean="0"/>
              <a:t>How are you</a:t>
            </a:r>
            <a:r>
              <a:rPr lang="ko-KR" altLang="en-US" sz="1400" b="1" dirty="0" smtClean="0"/>
              <a:t>로 번역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첫 </a:t>
            </a:r>
            <a:r>
              <a:rPr lang="ko-KR" altLang="en-US" sz="1400" dirty="0"/>
              <a:t>스텝 </a:t>
            </a:r>
            <a:r>
              <a:rPr lang="en-US" altLang="ko-KR" sz="1400" dirty="0"/>
              <a:t>how 75%, what 3%, you 1%</a:t>
            </a:r>
          </a:p>
          <a:p>
            <a:r>
              <a:rPr lang="ko-KR" altLang="en-US" sz="1400" dirty="0"/>
              <a:t>처음 </a:t>
            </a:r>
            <a:r>
              <a:rPr lang="ko-KR" altLang="en-US" sz="1400" dirty="0" smtClean="0"/>
              <a:t>모델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how </a:t>
            </a:r>
            <a:r>
              <a:rPr lang="ko-KR" altLang="en-US" sz="1400" dirty="0"/>
              <a:t>다음에 </a:t>
            </a:r>
            <a:r>
              <a:rPr lang="en-US" altLang="ko-KR" sz="1400" dirty="0"/>
              <a:t>will 36%, are 32%, do 16%</a:t>
            </a:r>
            <a:r>
              <a:rPr lang="ko-KR" altLang="en-US" sz="1400" dirty="0"/>
              <a:t>의 확률을 출력</a:t>
            </a:r>
            <a:endParaRPr lang="en-US" altLang="ko-KR" sz="1400" dirty="0"/>
          </a:p>
          <a:p>
            <a:r>
              <a:rPr lang="ko-KR" altLang="en-US" sz="1400" dirty="0"/>
              <a:t>두번째 </a:t>
            </a:r>
            <a:r>
              <a:rPr lang="ko-KR" altLang="en-US" sz="1400" dirty="0" smtClean="0"/>
              <a:t>모델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what </a:t>
            </a:r>
            <a:r>
              <a:rPr lang="ko-KR" altLang="en-US" sz="1400" dirty="0"/>
              <a:t>다음에 </a:t>
            </a:r>
            <a:r>
              <a:rPr lang="en-US" altLang="ko-KR" sz="1400" dirty="0"/>
              <a:t>are 50%</a:t>
            </a:r>
          </a:p>
          <a:p>
            <a:r>
              <a:rPr lang="en-US" altLang="ko-KR" sz="1400" dirty="0"/>
              <a:t>how will 75% * 36% = 27%</a:t>
            </a:r>
          </a:p>
          <a:p>
            <a:r>
              <a:rPr lang="en-US" altLang="ko-KR" sz="1400" dirty="0"/>
              <a:t>how are 24%</a:t>
            </a:r>
          </a:p>
          <a:p>
            <a:r>
              <a:rPr lang="en-US" altLang="ko-KR" sz="1400" dirty="0"/>
              <a:t>how do 12%</a:t>
            </a:r>
          </a:p>
          <a:p>
            <a:r>
              <a:rPr lang="ko-KR" altLang="en-US" sz="1400" dirty="0"/>
              <a:t>확률은 </a:t>
            </a:r>
            <a:r>
              <a:rPr lang="en-US" altLang="ko-KR" sz="1400" dirty="0"/>
              <a:t>how will</a:t>
            </a:r>
            <a:r>
              <a:rPr lang="ko-KR" altLang="en-US" sz="1400" dirty="0"/>
              <a:t>이 제일 높지만 </a:t>
            </a:r>
            <a:r>
              <a:rPr lang="en-US" altLang="ko-KR" sz="1400" dirty="0"/>
              <a:t>how are</a:t>
            </a:r>
            <a:r>
              <a:rPr lang="ko-KR" altLang="en-US" sz="1400" dirty="0"/>
              <a:t>은 제거되지 않는다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과정을 </a:t>
            </a:r>
            <a:r>
              <a:rPr lang="ko-KR" altLang="en-US" sz="1400" dirty="0" smtClean="0"/>
              <a:t>반복</a:t>
            </a:r>
            <a:endParaRPr lang="en-US" altLang="ko-KR" sz="1400" dirty="0" smtClean="0"/>
          </a:p>
          <a:p>
            <a:r>
              <a:rPr lang="en-US" altLang="ko-KR" sz="1400" dirty="0" smtClean="0"/>
              <a:t>how </a:t>
            </a:r>
            <a:r>
              <a:rPr lang="en-US" altLang="ko-KR" sz="1400" dirty="0"/>
              <a:t>do you do 7%</a:t>
            </a:r>
          </a:p>
          <a:p>
            <a:r>
              <a:rPr lang="en-US" altLang="ko-KR" sz="1400" dirty="0"/>
              <a:t>how are you &lt;</a:t>
            </a:r>
            <a:r>
              <a:rPr lang="en-US" altLang="ko-KR" sz="1400" dirty="0" err="1"/>
              <a:t>eos</a:t>
            </a:r>
            <a:r>
              <a:rPr lang="en-US" altLang="ko-KR" sz="1400" dirty="0"/>
              <a:t>&gt; 6%</a:t>
            </a:r>
          </a:p>
          <a:p>
            <a:r>
              <a:rPr lang="en-US" altLang="ko-KR" sz="1400" dirty="0"/>
              <a:t>how are you doing 3% </a:t>
            </a:r>
          </a:p>
          <a:p>
            <a:r>
              <a:rPr lang="en-US" altLang="ko-KR" sz="1400" dirty="0"/>
              <a:t>how will</a:t>
            </a:r>
            <a:r>
              <a:rPr lang="ko-KR" altLang="en-US" sz="1400" dirty="0"/>
              <a:t>은 제거된다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34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16.4 </a:t>
            </a:r>
            <a:r>
              <a:rPr lang="en-US" altLang="ko-KR" b="1" dirty="0">
                <a:latin typeface="+mn-ea"/>
              </a:rPr>
              <a:t>Attention </a:t>
            </a:r>
            <a:r>
              <a:rPr lang="ko-KR" altLang="en-US" b="1" dirty="0" err="1" smtClean="0">
                <a:latin typeface="+mn-ea"/>
              </a:rPr>
              <a:t>메카니즘</a:t>
            </a:r>
            <a:endParaRPr lang="en-US" altLang="ko-KR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25" y="798613"/>
            <a:ext cx="694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빔 검색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짧은 문장에서 잘 작동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기억 문제로 인해 긴 문장에서 잘 작동하지 않음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8125" y="1106390"/>
            <a:ext cx="78037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어텐션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메커니즘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/>
              <a:t> - input</a:t>
            </a:r>
            <a:r>
              <a:rPr lang="ko-KR" altLang="en-US" sz="1400" b="1" dirty="0" smtClean="0"/>
              <a:t>값 변환하지 않고 그대로 사용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정보 손실 상대적 작음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예측해야 할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단어에 좀 더 초점</a:t>
            </a:r>
            <a:r>
              <a:rPr lang="ko-KR" altLang="en-US" sz="1400" b="1" dirty="0" smtClean="0"/>
              <a:t>을 맞추도록 하는 기술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입력단어에서 번역까지 경로가 훨씬 짧아</a:t>
            </a:r>
            <a:r>
              <a:rPr lang="en-US" altLang="ko-KR" sz="1400" b="1" dirty="0" smtClean="0"/>
              <a:t>, RNN </a:t>
            </a:r>
            <a:r>
              <a:rPr lang="ko-KR" altLang="en-US" sz="1400" b="1" dirty="0" smtClean="0"/>
              <a:t>단기기억의 제한성에 훨씬 적은 영향을 받음</a:t>
            </a:r>
            <a:endParaRPr lang="en-US" altLang="ko-KR" sz="1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591"/>
          <a:stretch/>
        </p:blipFill>
        <p:spPr>
          <a:xfrm>
            <a:off x="105468" y="2180752"/>
            <a:ext cx="6972412" cy="44867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82655" y="2306719"/>
            <a:ext cx="4716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인코더의 모든 출력을 </a:t>
            </a:r>
            <a:r>
              <a:rPr lang="ko-KR" altLang="en-US" sz="1200" b="1" dirty="0" err="1"/>
              <a:t>디코더로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전송</a:t>
            </a:r>
            <a:endParaRPr lang="en-US" altLang="ko-KR" sz="1200" b="1" dirty="0"/>
          </a:p>
          <a:p>
            <a:r>
              <a:rPr lang="ko-KR" altLang="en-US" sz="1200" b="1" dirty="0"/>
              <a:t>→ </a:t>
            </a:r>
            <a:r>
              <a:rPr lang="ko-KR" altLang="en-US" sz="1200" b="1" dirty="0" smtClean="0"/>
              <a:t>각 </a:t>
            </a:r>
            <a:r>
              <a:rPr lang="en-US" altLang="ko-KR" sz="1200" b="1" dirty="0" err="1"/>
              <a:t>Timestep</a:t>
            </a:r>
            <a:r>
              <a:rPr lang="ko-KR" altLang="en-US" sz="1200" b="1" dirty="0"/>
              <a:t>에서 </a:t>
            </a:r>
            <a:r>
              <a:rPr lang="ko-KR" altLang="en-US" sz="1200" b="1" dirty="0" err="1"/>
              <a:t>디코더의</a:t>
            </a:r>
            <a:r>
              <a:rPr lang="ko-KR" altLang="en-US" sz="1200" b="1" dirty="0"/>
              <a:t> 메모리 셀은 모든 </a:t>
            </a:r>
            <a:r>
              <a:rPr lang="ko-KR" altLang="en-US" sz="1200" b="1" dirty="0">
                <a:solidFill>
                  <a:srgbClr val="FF0000"/>
                </a:solidFill>
              </a:rPr>
              <a:t>인코더 출력의 가중치 합을 계산</a:t>
            </a:r>
            <a:r>
              <a:rPr lang="ko-KR" altLang="en-US" sz="1200" b="1" dirty="0"/>
              <a:t> → 집중할 단어 </a:t>
            </a:r>
            <a:r>
              <a:rPr lang="ko-KR" altLang="en-US" sz="1200" b="1" dirty="0" smtClean="0"/>
              <a:t>결정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t,i</a:t>
            </a:r>
            <a:r>
              <a:rPr lang="en-US" altLang="ko-KR" sz="1200" b="1" dirty="0" smtClean="0"/>
              <a:t>) t: </a:t>
            </a:r>
            <a:r>
              <a:rPr lang="en-US" altLang="ko-KR" sz="1200" b="1" dirty="0" err="1" smtClean="0"/>
              <a:t>timestep</a:t>
            </a:r>
            <a:r>
              <a:rPr lang="en-US" altLang="ko-KR" sz="1200" b="1" dirty="0" smtClean="0"/>
              <a:t> i:incoder output weight</a:t>
            </a:r>
          </a:p>
          <a:p>
            <a:r>
              <a:rPr lang="en-US" altLang="ko-KR" sz="1200" b="1" dirty="0" smtClean="0"/>
              <a:t>Ex) a(3,2) &gt;&gt; a(3,0), a(3,1)    ; milk</a:t>
            </a:r>
            <a:r>
              <a:rPr lang="ko-KR" altLang="en-US" sz="1200" b="1" dirty="0" smtClean="0"/>
              <a:t>에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집중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b="1" dirty="0" smtClean="0"/>
              <a:t>*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Alignment model 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정렬모델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어텐션</a:t>
            </a:r>
            <a:r>
              <a:rPr lang="ko-KR" altLang="en-US" sz="1200" b="1" dirty="0" smtClean="0"/>
              <a:t> 층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 smtClean="0"/>
              <a:t> - </a:t>
            </a:r>
            <a:r>
              <a:rPr lang="en-US" altLang="ko-KR" sz="1200" b="1" dirty="0" err="1" smtClean="0"/>
              <a:t>timeDisctributed</a:t>
            </a:r>
            <a:r>
              <a:rPr lang="ko-KR" altLang="en-US" sz="1200" b="1" dirty="0" smtClean="0"/>
              <a:t>클래스를 적용한 </a:t>
            </a:r>
            <a:r>
              <a:rPr lang="en-US" altLang="ko-KR" sz="1200" b="1" dirty="0" smtClean="0"/>
              <a:t>dense</a:t>
            </a:r>
            <a:r>
              <a:rPr lang="ko-KR" altLang="en-US" sz="1200" b="1" dirty="0" smtClean="0"/>
              <a:t>층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하나의 뉴런으로 구성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인코더의 모든 출력을 입력으로 받아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디코더의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이전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은닉상태를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인코더 출력에 대한 점수를 출력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점수가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소프트맥스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층 통과해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인코더 출력에 대한 최종 가중치를 얻음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디코더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타임스텝에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모든 가중치 합은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 가능성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어느 부분이 출력에 큰 영향을 주었는지 알 수 있음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9298346" y="793107"/>
            <a:ext cx="2626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https://glee1228.tistory.com/3</a:t>
            </a:r>
          </a:p>
        </p:txBody>
      </p:sp>
    </p:spTree>
    <p:extLst>
      <p:ext uri="{BB962C8B-B14F-4D97-AF65-F5344CB8AC3E}">
        <p14:creationId xmlns:p14="http://schemas.microsoft.com/office/powerpoint/2010/main" val="275144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1225</Words>
  <Application>Microsoft Office PowerPoint</Application>
  <PresentationFormat>와이드스크린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JUHYUN</dc:creator>
  <cp:lastModifiedBy>JUHYUN</cp:lastModifiedBy>
  <cp:revision>37</cp:revision>
  <dcterms:created xsi:type="dcterms:W3CDTF">2022-09-15T05:14:30Z</dcterms:created>
  <dcterms:modified xsi:type="dcterms:W3CDTF">2022-10-05T02:39:38Z</dcterms:modified>
</cp:coreProperties>
</file>