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3" r:id="rId6"/>
    <p:sldId id="259" r:id="rId7"/>
    <p:sldId id="263" r:id="rId8"/>
    <p:sldId id="264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7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64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9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0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3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9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9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2350-E2D7-4F43-AB48-81E49DD993C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AE00-A202-4B4A-857C-8AA781C11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8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 18.10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심층 </a:t>
              </a: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Q –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러닝 구현하기</a:t>
              </a:r>
              <a:endParaRPr sz="2800" b="1" u="none" strike="noStrike" cap="none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87097" y="781182"/>
            <a:ext cx="11166703" cy="539578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상태 </a:t>
            </a:r>
            <a:r>
              <a:rPr lang="en-US" altLang="ko-KR" sz="1800" dirty="0"/>
              <a:t>– </a:t>
            </a:r>
            <a:r>
              <a:rPr lang="ko-KR" altLang="en-US" sz="1800" dirty="0"/>
              <a:t>행동 쌍을 입력으로 받고 근사 </a:t>
            </a:r>
            <a:r>
              <a:rPr lang="en-US" altLang="ko-KR" sz="1800" dirty="0"/>
              <a:t>Q – </a:t>
            </a:r>
            <a:r>
              <a:rPr lang="ko-KR" altLang="en-US" sz="1800" dirty="0"/>
              <a:t>가치를 출력하는 신경망 필요</a:t>
            </a:r>
            <a:endParaRPr lang="en-US" altLang="ko-KR" sz="1800" dirty="0"/>
          </a:p>
          <a:p>
            <a:r>
              <a:rPr lang="ko-KR" altLang="en-US" sz="1800" dirty="0"/>
              <a:t>실전에서는 상태를 받고 가능한 모든 행동에 대한 근사 </a:t>
            </a:r>
            <a:r>
              <a:rPr lang="en-US" altLang="ko-KR" sz="1800" dirty="0"/>
              <a:t>Q – </a:t>
            </a:r>
            <a:r>
              <a:rPr lang="ko-KR" altLang="en-US" sz="1800" dirty="0"/>
              <a:t>가치를 각각 출력하는 것이 훨씬 효율적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D9885-A5F9-FE6E-368F-283D8718653C}"/>
              </a:ext>
            </a:extLst>
          </p:cNvPr>
          <p:cNvSpPr txBox="1"/>
          <p:nvPr/>
        </p:nvSpPr>
        <p:spPr>
          <a:xfrm>
            <a:off x="270411" y="3539300"/>
            <a:ext cx="11166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예측 </a:t>
            </a:r>
            <a:r>
              <a:rPr lang="en-US" altLang="ko-KR" sz="1800" dirty="0"/>
              <a:t>Q-</a:t>
            </a:r>
            <a:r>
              <a:rPr lang="ko-KR" altLang="en-US" sz="1800" dirty="0"/>
              <a:t>가치가 가장 큰 행동을 선택</a:t>
            </a:r>
            <a:r>
              <a:rPr lang="en-US" altLang="ko-KR" sz="1800" dirty="0"/>
              <a:t>, </a:t>
            </a:r>
            <a:r>
              <a:rPr lang="ko-KR" altLang="en-US" sz="1800" dirty="0"/>
              <a:t>에이전트가 환경을 탐색 하도록 만들기 위해 </a:t>
            </a:r>
            <a:r>
              <a:rPr lang="en-US" altLang="ko-KR" sz="1800" i="1" dirty="0" err="1"/>
              <a:t>ε</a:t>
            </a:r>
            <a:r>
              <a:rPr lang="en-US" altLang="ko-KR" sz="1800" dirty="0"/>
              <a:t>-</a:t>
            </a:r>
            <a:r>
              <a:rPr lang="ko-KR" altLang="en-US" sz="1800" dirty="0" err="1"/>
              <a:t>그리디</a:t>
            </a:r>
            <a:r>
              <a:rPr lang="ko-KR" altLang="en-US" sz="1800" dirty="0"/>
              <a:t> 정책을 사용한다</a:t>
            </a:r>
            <a:r>
              <a:rPr lang="en-US" altLang="ko-KR" sz="1800" dirty="0"/>
              <a:t>.(</a:t>
            </a:r>
            <a:r>
              <a:rPr lang="ko-KR" altLang="en-US" sz="1800" dirty="0"/>
              <a:t>확률 </a:t>
            </a:r>
            <a:r>
              <a:rPr lang="en-US" altLang="ko-KR" sz="1800" i="1" dirty="0" err="1"/>
              <a:t>ε</a:t>
            </a:r>
            <a:r>
              <a:rPr lang="ko-KR" altLang="en-US" sz="1800" dirty="0"/>
              <a:t>만큼 </a:t>
            </a:r>
            <a:r>
              <a:rPr lang="ko-KR" altLang="en-US" sz="1800" dirty="0" err="1"/>
              <a:t>랜덤한</a:t>
            </a:r>
            <a:r>
              <a:rPr lang="ko-KR" altLang="en-US" sz="1800" dirty="0"/>
              <a:t> 행동을 선택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4AB13D-1462-7051-CCBD-99409FB11F8E}"/>
              </a:ext>
            </a:extLst>
          </p:cNvPr>
          <p:cNvGrpSpPr/>
          <p:nvPr/>
        </p:nvGrpSpPr>
        <p:grpSpPr>
          <a:xfrm>
            <a:off x="321722" y="1563624"/>
            <a:ext cx="6225460" cy="2125340"/>
            <a:chOff x="529590" y="980415"/>
            <a:chExt cx="7772400" cy="26461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46B785-5873-3488-7118-6E6DC5EE60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410"/>
            <a:stretch/>
          </p:blipFill>
          <p:spPr>
            <a:xfrm>
              <a:off x="529590" y="980415"/>
              <a:ext cx="7772400" cy="188637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EF41901-4C23-D9C6-C0F9-2B5ACF73B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783" r="1637"/>
            <a:stretch/>
          </p:blipFill>
          <p:spPr>
            <a:xfrm>
              <a:off x="558890" y="2710790"/>
              <a:ext cx="7645219" cy="91577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F148F74-E822-A28C-9CCF-466EABB84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90" y="4450478"/>
            <a:ext cx="6550490" cy="17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5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7097" y="1319455"/>
            <a:ext cx="11134698" cy="329608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ko-KR" sz="2000" dirty="0"/>
              <a:t>2018</a:t>
            </a:r>
            <a:r>
              <a:rPr lang="ko-KR" altLang="en-US" sz="2000" dirty="0"/>
              <a:t>년 구글에서 개발한 </a:t>
            </a:r>
            <a:r>
              <a:rPr lang="ko-KR" altLang="en-US" sz="2000" dirty="0" err="1"/>
              <a:t>텐서플로</a:t>
            </a:r>
            <a:r>
              <a:rPr lang="ko-KR" altLang="en-US" sz="2000" dirty="0"/>
              <a:t> 기반의 강화학습 라이브러리</a:t>
            </a:r>
            <a:endParaRPr lang="en-US" altLang="ko-KR" sz="2000" dirty="0"/>
          </a:p>
          <a:p>
            <a:pPr marL="0" indent="0">
              <a:spcBef>
                <a:spcPts val="1200"/>
              </a:spcBef>
              <a:buNone/>
            </a:pPr>
            <a:endParaRPr lang="en-US" altLang="ko-KR" sz="2000" dirty="0"/>
          </a:p>
          <a:p>
            <a:pPr>
              <a:spcBef>
                <a:spcPts val="1200"/>
              </a:spcBef>
            </a:pPr>
            <a:r>
              <a:rPr lang="en-US" altLang="ko-KR" sz="2000" dirty="0" err="1"/>
              <a:t>OpenAI</a:t>
            </a:r>
            <a:r>
              <a:rPr lang="ko-KR" altLang="en-US" sz="2000" dirty="0"/>
              <a:t>짐 처럼 많은 환경 내장</a:t>
            </a:r>
            <a:endParaRPr lang="en-US" altLang="ko-KR" sz="2000" dirty="0"/>
          </a:p>
          <a:p>
            <a:pPr>
              <a:spcBef>
                <a:spcPts val="1200"/>
              </a:spcBef>
            </a:pPr>
            <a:endParaRPr lang="en-US" altLang="ko-KR" sz="2000" dirty="0"/>
          </a:p>
          <a:p>
            <a:pPr>
              <a:spcBef>
                <a:spcPts val="1200"/>
              </a:spcBef>
            </a:pPr>
            <a:r>
              <a:rPr lang="en-US" altLang="ko-KR" sz="2000" dirty="0" err="1"/>
              <a:t>PyBullet</a:t>
            </a:r>
            <a:r>
              <a:rPr lang="en-US" altLang="ko-KR" sz="2000" dirty="0"/>
              <a:t>(3D </a:t>
            </a:r>
            <a:r>
              <a:rPr lang="ko-KR" altLang="en-US" sz="2000" dirty="0"/>
              <a:t>물리 시뮬레이션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딥마인드의</a:t>
            </a:r>
            <a:r>
              <a:rPr lang="ko-KR" altLang="en-US" sz="2000" dirty="0"/>
              <a:t> </a:t>
            </a:r>
            <a:r>
              <a:rPr lang="en-US" altLang="ko-KR" sz="2000" dirty="0"/>
              <a:t>DM Control </a:t>
            </a:r>
            <a:r>
              <a:rPr lang="ko-KR" altLang="en-US" sz="2000" dirty="0"/>
              <a:t>라이브러리</a:t>
            </a:r>
            <a:r>
              <a:rPr lang="en-US" altLang="ko-KR" sz="2000" dirty="0"/>
              <a:t>, ML-Agents(</a:t>
            </a:r>
            <a:r>
              <a:rPr lang="ko-KR" altLang="en-US" sz="2000" dirty="0"/>
              <a:t>여러 </a:t>
            </a:r>
            <a:r>
              <a:rPr lang="en-US" altLang="ko-KR" sz="2000" dirty="0"/>
              <a:t>3D </a:t>
            </a:r>
            <a:r>
              <a:rPr lang="ko-KR" altLang="en-US" sz="2000" dirty="0"/>
              <a:t>환경을 시뮬레이션</a:t>
            </a:r>
            <a:r>
              <a:rPr lang="en-US" altLang="ko-KR" sz="2000" dirty="0"/>
              <a:t>), REINFORCE, DQN, DDQN, </a:t>
            </a:r>
            <a:r>
              <a:rPr lang="ko-KR" altLang="en-US" sz="2000" dirty="0"/>
              <a:t>효율적인 재생 버퍼와 측정지표같은 다양한 강화 학습 컴포넌트 구현을 제공</a:t>
            </a:r>
            <a:endParaRPr lang="en-US" altLang="ko-KR" sz="2000" dirty="0"/>
          </a:p>
          <a:p>
            <a:pPr marL="0" indent="0">
              <a:spcBef>
                <a:spcPts val="1200"/>
              </a:spcBef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spcBef>
                <a:spcPts val="1200"/>
              </a:spcBef>
            </a:pPr>
            <a:r>
              <a:rPr lang="ko-KR" altLang="en-US" sz="2000" dirty="0"/>
              <a:t>빠르고 확장성이 좋고 사용하기 쉬우며 </a:t>
            </a:r>
            <a:r>
              <a:rPr lang="ko-KR" altLang="en-US" sz="2000" dirty="0" err="1"/>
              <a:t>커스터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마이징이</a:t>
            </a:r>
            <a:r>
              <a:rPr lang="ko-KR" altLang="en-US" sz="2000" dirty="0"/>
              <a:t> 가능함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 18.12 </a:t>
              </a:r>
              <a:r>
                <a:rPr lang="en-US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TF-Agents </a:t>
              </a:r>
              <a:r>
                <a:rPr lang="ko-KR" altLang="en-US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라이브러리</a:t>
              </a:r>
              <a:endParaRPr sz="2800" b="1" u="none" strike="noStrike" cap="none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90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5360" y="1143096"/>
            <a:ext cx="11018440" cy="4791572"/>
          </a:xfrm>
        </p:spPr>
        <p:txBody>
          <a:bodyPr>
            <a:noAutofit/>
          </a:bodyPr>
          <a:lstStyle/>
          <a:p>
            <a:r>
              <a:rPr lang="en" altLang="ko-Kore-KR" sz="2000" b="1" dirty="0">
                <a:effectLst/>
                <a:latin typeface="Helvetica Neue" panose="02000503000000020004" pitchFamily="2" charset="0"/>
              </a:rPr>
              <a:t>Actor critic </a:t>
            </a:r>
          </a:p>
          <a:p>
            <a:endParaRPr lang="en" altLang="ko-Kore-KR" sz="2000" b="1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2000" dirty="0"/>
              <a:t>A3C</a:t>
            </a:r>
          </a:p>
          <a:p>
            <a:endParaRPr lang="en-US" altLang="ko-KR" sz="2000" dirty="0"/>
          </a:p>
          <a:p>
            <a:r>
              <a:rPr lang="en-US" altLang="ko-KR" sz="2000" dirty="0"/>
              <a:t>A2C</a:t>
            </a:r>
          </a:p>
          <a:p>
            <a:endParaRPr lang="en-US" altLang="ko-KR" sz="2000" dirty="0"/>
          </a:p>
          <a:p>
            <a:r>
              <a:rPr lang="en-US" altLang="ko-KR" sz="2000" dirty="0"/>
              <a:t>SAC</a:t>
            </a:r>
          </a:p>
          <a:p>
            <a:endParaRPr lang="en-US" altLang="ko-KR" sz="2000" dirty="0"/>
          </a:p>
          <a:p>
            <a:r>
              <a:rPr lang="en-US" altLang="ko-KR" sz="2000" dirty="0"/>
              <a:t>PPO(proximal policy optimization)   </a:t>
            </a:r>
          </a:p>
          <a:p>
            <a:pPr marL="0" indent="0">
              <a:buNone/>
            </a:pPr>
            <a:r>
              <a:rPr lang="en-US" altLang="ko-KR" sz="2000" dirty="0"/>
              <a:t>                        </a:t>
            </a:r>
          </a:p>
          <a:p>
            <a:r>
              <a:rPr lang="en-US" altLang="ko-KR" sz="2000" dirty="0"/>
              <a:t>Curiosity-based exploration(</a:t>
            </a:r>
            <a:r>
              <a:rPr lang="ko-KR" altLang="en-US" sz="2000" dirty="0"/>
              <a:t>호기심기반 탐색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1800" dirty="0"/>
              <a:t>참고 </a:t>
            </a:r>
            <a:r>
              <a:rPr lang="en-US" altLang="ko-KR" sz="1800" dirty="0"/>
              <a:t>: </a:t>
            </a:r>
            <a:r>
              <a:rPr lang="en" altLang="ko-KR" sz="1800" dirty="0"/>
              <a:t>https://</a:t>
            </a:r>
            <a:r>
              <a:rPr lang="en" altLang="ko-KR" sz="1800" dirty="0" err="1"/>
              <a:t>wikidocs.net</a:t>
            </a:r>
            <a:r>
              <a:rPr lang="en" altLang="ko-KR" sz="1800" dirty="0"/>
              <a:t>/169326</a:t>
            </a:r>
            <a:endParaRPr lang="en-US" altLang="ko-KR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 18.13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여러 강화 학습 알고리즘</a:t>
              </a:r>
              <a:endParaRPr sz="2800" b="1" u="none" strike="noStrike" cap="none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0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 18.10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심층 </a:t>
              </a: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Q –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러닝 구현하기</a:t>
              </a:r>
              <a:endParaRPr sz="2800" b="1" u="none" strike="noStrike" cap="none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AD9885-A5F9-FE6E-368F-283D8718653C}"/>
              </a:ext>
            </a:extLst>
          </p:cNvPr>
          <p:cNvSpPr txBox="1"/>
          <p:nvPr/>
        </p:nvSpPr>
        <p:spPr>
          <a:xfrm>
            <a:off x="234420" y="708603"/>
            <a:ext cx="52732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최근에 </a:t>
            </a:r>
            <a:r>
              <a:rPr lang="ko-KR" altLang="en-US" sz="1800" dirty="0"/>
              <a:t>재생 버퍼</a:t>
            </a:r>
            <a:r>
              <a:rPr lang="en-US" altLang="ko-KR" sz="1800" dirty="0"/>
              <a:t>(replay buffer)</a:t>
            </a:r>
            <a:r>
              <a:rPr lang="ko-KR" altLang="en-US" sz="1800" dirty="0"/>
              <a:t>에 모든 경험을 저장</a:t>
            </a:r>
            <a:r>
              <a:rPr lang="en-US" altLang="ko-KR" sz="1800" dirty="0"/>
              <a:t>,</a:t>
            </a:r>
            <a:r>
              <a:rPr lang="ko-KR" altLang="en-US" sz="1800" dirty="0"/>
              <a:t> 훈련 반복마다 여기에서 </a:t>
            </a:r>
            <a:r>
              <a:rPr lang="ko-KR" altLang="en-US" sz="1800" dirty="0" err="1"/>
              <a:t>랜덤한</a:t>
            </a:r>
            <a:r>
              <a:rPr lang="ko-KR" altLang="en-US" sz="1800" dirty="0"/>
              <a:t> 훈련 배치를 샘플링 </a:t>
            </a:r>
            <a:r>
              <a:rPr lang="ko-KR" altLang="en-US" dirty="0"/>
              <a:t>함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재생 버퍼는 </a:t>
            </a:r>
            <a:r>
              <a:rPr lang="ko-KR" altLang="en-US" dirty="0" err="1"/>
              <a:t>덱</a:t>
            </a:r>
            <a:r>
              <a:rPr lang="en-US" altLang="ko-KR" dirty="0"/>
              <a:t>(deque)</a:t>
            </a:r>
            <a:r>
              <a:rPr lang="ko-KR" altLang="en-US" dirty="0"/>
              <a:t>라는 라이브러리로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경험과 훈련 배치 사이의 상관관계를 감소시켜 훈련을 크게 도와 줌 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E17291-B2FC-1924-E3BF-BC0EB7887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81"/>
          <a:stretch/>
        </p:blipFill>
        <p:spPr>
          <a:xfrm>
            <a:off x="6096000" y="832143"/>
            <a:ext cx="4273627" cy="1230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66B003-0C5E-09C3-9C2D-810C8116CB93}"/>
              </a:ext>
            </a:extLst>
          </p:cNvPr>
          <p:cNvSpPr txBox="1"/>
          <p:nvPr/>
        </p:nvSpPr>
        <p:spPr>
          <a:xfrm>
            <a:off x="187097" y="3429000"/>
            <a:ext cx="548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각 경험은 원소 </a:t>
            </a:r>
            <a:r>
              <a:rPr lang="en-US" altLang="ko-KR" sz="1800" dirty="0"/>
              <a:t>5</a:t>
            </a:r>
            <a:r>
              <a:rPr lang="ko-KR" altLang="en-US" sz="1800" dirty="0"/>
              <a:t>개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/>
              <a:t>상태</a:t>
            </a:r>
            <a:r>
              <a:rPr lang="en-US" altLang="ko-KR" sz="1800" dirty="0"/>
              <a:t>, </a:t>
            </a:r>
            <a:r>
              <a:rPr lang="ko-KR" altLang="en-US" sz="1800" dirty="0"/>
              <a:t>에이전트가 선택한 </a:t>
            </a:r>
            <a:r>
              <a:rPr lang="ko-KR" altLang="en-US" sz="1800" b="1" dirty="0"/>
              <a:t>행동</a:t>
            </a:r>
            <a:r>
              <a:rPr lang="en-US" altLang="ko-KR" sz="1800" dirty="0"/>
              <a:t>, </a:t>
            </a:r>
            <a:r>
              <a:rPr lang="ko-KR" altLang="en-US" sz="1800" dirty="0"/>
              <a:t>결과 </a:t>
            </a:r>
            <a:r>
              <a:rPr lang="ko-KR" altLang="en-US" sz="1800" b="1" dirty="0"/>
              <a:t>보상</a:t>
            </a:r>
            <a:r>
              <a:rPr lang="en-US" altLang="ko-KR" sz="1800" dirty="0"/>
              <a:t>, </a:t>
            </a:r>
            <a:r>
              <a:rPr lang="ko-KR" altLang="en-US" sz="1800" dirty="0"/>
              <a:t>도달한 </a:t>
            </a:r>
            <a:r>
              <a:rPr lang="ko-KR" altLang="en-US" sz="1800" b="1" dirty="0"/>
              <a:t>다음상태</a:t>
            </a:r>
            <a:r>
              <a:rPr lang="en-US" altLang="ko-KR" sz="1800" dirty="0"/>
              <a:t>,</a:t>
            </a:r>
            <a:r>
              <a:rPr lang="ko-KR" altLang="en-US" sz="1800" dirty="0"/>
              <a:t> 에피소드가 이때 </a:t>
            </a:r>
            <a:r>
              <a:rPr lang="ko-KR" altLang="en-US" sz="1800" b="1" dirty="0"/>
              <a:t>종료 되었는지 </a:t>
            </a:r>
            <a:r>
              <a:rPr lang="ko-KR" altLang="en-US" sz="1800" b="1" dirty="0" err="1"/>
              <a:t>가르키는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불리언</a:t>
            </a:r>
            <a:r>
              <a:rPr lang="ko-KR" altLang="en-US" sz="1800" b="1" dirty="0"/>
              <a:t> 값</a:t>
            </a:r>
            <a:r>
              <a:rPr lang="en-US" altLang="ko-KR" sz="1800" b="1" dirty="0"/>
              <a:t>(done) </a:t>
            </a:r>
            <a:endParaRPr lang="en-US" altLang="ko-KR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9584B15-DB45-63D7-4C7B-09DC12E59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993" y="3318752"/>
            <a:ext cx="5760640" cy="15710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C8402DF-F6C7-207A-62BA-75A190A1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702" y="4945477"/>
            <a:ext cx="5651909" cy="12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2800" u="none" strike="noStrike" cap="none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18.10 </a:t>
              </a:r>
              <a:r>
                <a:rPr lang="ko-KR" altLang="en-US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심층 </a:t>
              </a:r>
              <a:r>
                <a:rPr lang="en-US" altLang="ko-KR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Q – </a:t>
              </a:r>
              <a:r>
                <a:rPr lang="ko-KR" altLang="en-US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러닝 구현하기</a:t>
              </a:r>
              <a:endParaRPr sz="2800" b="1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AD9885-A5F9-FE6E-368F-283D8718653C}"/>
              </a:ext>
            </a:extLst>
          </p:cNvPr>
          <p:cNvSpPr txBox="1"/>
          <p:nvPr/>
        </p:nvSpPr>
        <p:spPr>
          <a:xfrm>
            <a:off x="219102" y="915854"/>
            <a:ext cx="5630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sz="1800" dirty="0"/>
              <a:t>재생 버퍼에서 경험 배치를 샘플링하고 이 배치에서 경사 하강법 한 스텝을 수행하여 </a:t>
            </a:r>
            <a:r>
              <a:rPr lang="en-US" altLang="ko-Kore-KR" sz="1800" dirty="0"/>
              <a:t>DQN</a:t>
            </a:r>
            <a:r>
              <a:rPr lang="ko-Kore-KR" altLang="en-US" sz="1800" dirty="0"/>
              <a:t>을 훈련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07BD51-11DC-FC4E-72FD-67B184FE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13335"/>
            <a:ext cx="5733629" cy="4016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355829-C5EC-676A-BFA2-8CF8328546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872"/>
          <a:stretch/>
        </p:blipFill>
        <p:spPr>
          <a:xfrm>
            <a:off x="6418706" y="1701969"/>
            <a:ext cx="5069719" cy="2206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69C89-16E9-D645-EF88-18A43A962FA0}"/>
              </a:ext>
            </a:extLst>
          </p:cNvPr>
          <p:cNvSpPr txBox="1"/>
          <p:nvPr/>
        </p:nvSpPr>
        <p:spPr>
          <a:xfrm>
            <a:off x="6252318" y="889373"/>
            <a:ext cx="5286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sz="1800" dirty="0"/>
              <a:t>모델 훈련 </a:t>
            </a:r>
            <a:r>
              <a:rPr lang="en-US" altLang="ko-Kore-KR" sz="1800" dirty="0"/>
              <a:t>- </a:t>
            </a:r>
            <a:r>
              <a:rPr lang="ko-Kore-KR" altLang="en-US" sz="1800" dirty="0"/>
              <a:t>최대</a:t>
            </a:r>
            <a:r>
              <a:rPr lang="en-US" altLang="ko-Kore-KR" sz="1800" dirty="0"/>
              <a:t>2</a:t>
            </a:r>
            <a:r>
              <a:rPr lang="en-US" altLang="ko-KR" sz="1800" dirty="0"/>
              <a:t>00</a:t>
            </a:r>
            <a:r>
              <a:rPr lang="ko-KR" altLang="en-US" sz="1800" dirty="0"/>
              <a:t>번으로 이루어진 에피소드 </a:t>
            </a:r>
            <a:r>
              <a:rPr lang="en-US" altLang="ko-KR" sz="1800" dirty="0"/>
              <a:t>600</a:t>
            </a:r>
            <a:r>
              <a:rPr lang="ko-KR" altLang="en-US" sz="1800" dirty="0"/>
              <a:t>개를 실행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4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2800" u="none" strike="noStrike" cap="none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18.10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심층 </a:t>
              </a: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Q –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러닝 구현하기</a:t>
              </a:r>
              <a:endParaRPr sz="2800" b="1" u="none" strike="noStrike" cap="none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15B87F55-767D-6EE5-D42F-278CCDC5A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6992" y="2974024"/>
            <a:ext cx="7004239" cy="3119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760E3-AC51-6615-8577-98986F5C50F9}"/>
              </a:ext>
            </a:extLst>
          </p:cNvPr>
          <p:cNvSpPr txBox="1"/>
          <p:nvPr/>
        </p:nvSpPr>
        <p:spPr>
          <a:xfrm>
            <a:off x="335360" y="881143"/>
            <a:ext cx="1134864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모델훈련 결과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300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번의 에피소드 동안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발전없다가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300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대에 성능이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200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까지 오름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후에 성능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25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아래로 떨어짐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최악의 망각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(catastrophic forgetting) 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환경의 한 부분에서 학습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한것이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다른 부분에서 앞서 학습한 것을 망가뜨림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재생버퍼의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크기를 늘리거나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감소하는 것에 도움이 됩니다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670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2800" u="none" strike="noStrike" cap="none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18.10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심층 </a:t>
              </a: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Q –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러닝 구현하기</a:t>
              </a:r>
              <a:endParaRPr sz="2800" b="1" u="none" strike="noStrike" cap="none" dirty="0"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406A6-BB44-ABBB-3382-C5DC466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02" y="1190175"/>
            <a:ext cx="11134698" cy="3251193"/>
          </a:xfrm>
        </p:spPr>
        <p:txBody>
          <a:bodyPr>
            <a:normAutofit/>
          </a:bodyPr>
          <a:lstStyle/>
          <a:p>
            <a:r>
              <a:rPr lang="en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DQN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모델의 한계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훈련이 매우 어렵고 불안정한 경우가 일반적임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초기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값과 랜덤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시드에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영향을 많이 받음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운이 매우 좋아야 함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" altLang="ko-Kore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CartPole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경우 은닉층의 뉴런 수를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30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34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정하면 성능이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100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 나 오지 않음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그럼에도 불구하고 알파고와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아타리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게임 등 몇몇 실전 앱에서 훌륭하게 활용됨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24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6146" y="1275013"/>
            <a:ext cx="11453360" cy="388153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심층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Q–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러닝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알고리즘에서 모델은 예측을 만들고 타깃을 설정하는데 모두 사용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피드백 순환 과정은 네트워크를 불안정하게 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이러한 문제를 해결하기 위해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딥마인드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연구자들은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2013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논문 에서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DQN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타깃 모델이 온라인 모델 보다 자주 업데이트 되지 않음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 Q –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타겟이 더 안정적 앞서 피드백 반복완화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영향감소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 18.11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심층 </a:t>
              </a: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Q-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러닝</a:t>
              </a:r>
              <a:r>
                <a:rPr lang="ko-KR" altLang="en-US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의 변종</a:t>
              </a: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82742" y="878305"/>
            <a:ext cx="349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18.11.1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고정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Q –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가치 타깃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956584-0A58-CF6B-8856-F31E6A0E8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69"/>
          <a:stretch/>
        </p:blipFill>
        <p:spPr>
          <a:xfrm>
            <a:off x="6584043" y="2784722"/>
            <a:ext cx="4053114" cy="9692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DCA9F0-9353-1851-D9A7-30DE02F2D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" t="9631" r="47876" b="-9631"/>
          <a:stretch/>
        </p:blipFill>
        <p:spPr>
          <a:xfrm>
            <a:off x="6663470" y="4032634"/>
            <a:ext cx="4506276" cy="7891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650896-90BD-53D5-3123-E9277278D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170"/>
          <a:stretch/>
        </p:blipFill>
        <p:spPr>
          <a:xfrm>
            <a:off x="6663470" y="5239644"/>
            <a:ext cx="3896355" cy="910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65FCD-6CEA-381F-7A4A-159B55F96BE1}"/>
              </a:ext>
            </a:extLst>
          </p:cNvPr>
          <p:cNvSpPr txBox="1"/>
          <p:nvPr/>
        </p:nvSpPr>
        <p:spPr>
          <a:xfrm>
            <a:off x="501573" y="2817465"/>
            <a:ext cx="5691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첫번째는 각 스텝에서 학습하고 에이전트를 움직이는데 사용한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모델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두번째는 타깃을 정의 하기 위해서만 사용하는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타깃모델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타깃 모델은 온라인 모델의 단순한 복사본</a:t>
            </a: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48C02-622F-78D6-BFCA-50B21617921F}"/>
              </a:ext>
            </a:extLst>
          </p:cNvPr>
          <p:cNvSpPr txBox="1"/>
          <p:nvPr/>
        </p:nvSpPr>
        <p:spPr>
          <a:xfrm>
            <a:off x="501573" y="4131371"/>
            <a:ext cx="502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training_step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함수에서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 상태의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 –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가치를 계산 할 때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모델 대신 타깃 모델을 사용</a:t>
            </a: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A4E1B-BCFA-48A3-5999-B3F30C473560}"/>
              </a:ext>
            </a:extLst>
          </p:cNvPr>
          <p:cNvSpPr txBox="1"/>
          <p:nvPr/>
        </p:nvSpPr>
        <p:spPr>
          <a:xfrm>
            <a:off x="603475" y="5333364"/>
            <a:ext cx="4925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훈련 루프에서 일정한 간격으로 온라인 모델의 가중치를 타깃 모델로 복사 </a:t>
            </a:r>
          </a:p>
        </p:txBody>
      </p:sp>
    </p:spTree>
    <p:extLst>
      <p:ext uri="{BB962C8B-B14F-4D97-AF65-F5344CB8AC3E}">
        <p14:creationId xmlns:p14="http://schemas.microsoft.com/office/powerpoint/2010/main" val="34031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35360" y="1500223"/>
            <a:ext cx="11442166" cy="385755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ko-KR" sz="1800" dirty="0"/>
              <a:t>2015</a:t>
            </a:r>
            <a:r>
              <a:rPr lang="ko-KR" altLang="en-US" sz="1800" dirty="0"/>
              <a:t>년 논문으로 </a:t>
            </a:r>
            <a:r>
              <a:rPr lang="ko-KR" altLang="en-US" sz="1800" dirty="0" err="1"/>
              <a:t>딥마인드</a:t>
            </a:r>
            <a:r>
              <a:rPr lang="ko-KR" altLang="en-US" sz="1800" dirty="0"/>
              <a:t> 연구자들은 </a:t>
            </a:r>
            <a:r>
              <a:rPr lang="en-US" altLang="ko-KR" sz="1800" dirty="0"/>
              <a:t>DQN</a:t>
            </a:r>
            <a:r>
              <a:rPr lang="ko-KR" altLang="en-US" sz="1800" dirty="0"/>
              <a:t> 알고리즘을 개선하여 성능과 훈련의 안정성을 향상시킴</a:t>
            </a:r>
            <a:endParaRPr lang="en-US" altLang="ko-KR" sz="1800" dirty="0"/>
          </a:p>
          <a:p>
            <a:pPr>
              <a:spcBef>
                <a:spcPts val="1200"/>
              </a:spcBef>
            </a:pPr>
            <a:r>
              <a:rPr lang="ko-KR" altLang="en-US" sz="1800" dirty="0"/>
              <a:t>타겟 네트워크가 </a:t>
            </a:r>
            <a:r>
              <a:rPr lang="en-US" altLang="ko-KR" sz="1800" dirty="0"/>
              <a:t>Q-</a:t>
            </a:r>
            <a:r>
              <a:rPr lang="ko-KR" altLang="en-US" sz="1800" dirty="0"/>
              <a:t>가치를 과대평가하기 쉽다는 관측을 기반으로 함</a:t>
            </a:r>
            <a:r>
              <a:rPr lang="en-US" altLang="ko-KR" sz="1800" dirty="0"/>
              <a:t>.</a:t>
            </a:r>
          </a:p>
          <a:p>
            <a:pPr marL="0">
              <a:spcBef>
                <a:spcPts val="1200"/>
              </a:spcBef>
            </a:pPr>
            <a:r>
              <a:rPr lang="ko-KR" altLang="en-US" sz="1800" dirty="0"/>
              <a:t>모든 행동이 동일하게 좋다고 가정 </a:t>
            </a:r>
            <a:r>
              <a:rPr lang="en-US" altLang="ko-KR" sz="1800" dirty="0"/>
              <a:t>=&gt; </a:t>
            </a:r>
            <a:r>
              <a:rPr lang="ko-KR" altLang="en-US" sz="1800" dirty="0"/>
              <a:t>타겟 모델이 추정한 </a:t>
            </a:r>
            <a:r>
              <a:rPr lang="en-US" altLang="ko-KR" sz="1800" dirty="0"/>
              <a:t>Q-</a:t>
            </a:r>
            <a:r>
              <a:rPr lang="ko-KR" altLang="en-US" sz="1800" dirty="0"/>
              <a:t>가치가 동일해야 하지만 근삿값이기 때문에 우연히 다른 것보다 조금 높은 값이 있음</a:t>
            </a:r>
            <a:endParaRPr lang="en-US" altLang="ko-KR" sz="1800" dirty="0"/>
          </a:p>
          <a:p>
            <a:pPr marL="0">
              <a:spcBef>
                <a:spcPts val="1200"/>
              </a:spcBef>
            </a:pPr>
            <a:r>
              <a:rPr lang="ko-KR" altLang="en-US" sz="1800" dirty="0"/>
              <a:t>타겟 모델이 항상 가장 큰 </a:t>
            </a:r>
            <a:r>
              <a:rPr lang="en-US" altLang="ko-KR" sz="1800" dirty="0"/>
              <a:t>Q-</a:t>
            </a:r>
            <a:r>
              <a:rPr lang="ko-KR" altLang="en-US" sz="1800" dirty="0"/>
              <a:t>가치를 선택하므로 평균 </a:t>
            </a:r>
            <a:r>
              <a:rPr lang="en-US" altLang="ko-KR" sz="1800" dirty="0"/>
              <a:t>Q-</a:t>
            </a:r>
            <a:r>
              <a:rPr lang="ko-KR" altLang="en-US" sz="1800" dirty="0"/>
              <a:t>가치보다 조금 더 커지고 실제 </a:t>
            </a:r>
            <a:r>
              <a:rPr lang="en-US" altLang="ko-KR" sz="1800" dirty="0"/>
              <a:t>Q-</a:t>
            </a:r>
            <a:r>
              <a:rPr lang="ko-KR" altLang="en-US" sz="1800" dirty="0"/>
              <a:t>가치를 과대평가할 가능성이 높음</a:t>
            </a:r>
            <a:r>
              <a:rPr lang="en-US" altLang="ko-KR" sz="1800" dirty="0"/>
              <a:t>.</a:t>
            </a:r>
          </a:p>
          <a:p>
            <a:pPr marL="0">
              <a:spcBef>
                <a:spcPts val="1200"/>
              </a:spcBef>
            </a:pPr>
            <a:r>
              <a:rPr lang="ko-KR" altLang="en-US" sz="1800" dirty="0"/>
              <a:t>이를 개선하기 위해 다음 상태에서 </a:t>
            </a:r>
            <a:r>
              <a:rPr lang="ko-KR" altLang="en-US" sz="1800" b="1" dirty="0"/>
              <a:t>최선의 행동을 선택 할 때 타겟 모델 대신 온라인 모델을 사용하도록 제안</a:t>
            </a:r>
            <a:endParaRPr lang="en-US" altLang="ko-KR" sz="1800" b="1" dirty="0"/>
          </a:p>
          <a:p>
            <a:pPr>
              <a:spcBef>
                <a:spcPts val="1200"/>
              </a:spcBef>
            </a:pPr>
            <a:r>
              <a:rPr lang="ko-KR" altLang="en-US" sz="1800" b="1" dirty="0" err="1"/>
              <a:t>타겟모델은</a:t>
            </a:r>
            <a:r>
              <a:rPr lang="ko-KR" altLang="en-US" sz="1800" b="1" dirty="0"/>
              <a:t> 최선의 행동에 대한 </a:t>
            </a:r>
            <a:r>
              <a:rPr lang="en-US" altLang="ko-KR" sz="1800" b="1" dirty="0"/>
              <a:t>Q-</a:t>
            </a:r>
            <a:r>
              <a:rPr lang="ko-KR" altLang="en-US" sz="1800" b="1" dirty="0"/>
              <a:t>가치를 추정 할 때만 사용</a:t>
            </a:r>
            <a:r>
              <a:rPr lang="en-US" altLang="ko-KR" sz="1800" dirty="0"/>
              <a:t>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 18.11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심층 </a:t>
              </a: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Q-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러닝</a:t>
              </a:r>
              <a:r>
                <a:rPr lang="ko-KR" altLang="en-US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의 변종</a:t>
              </a: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82742" y="878305"/>
            <a:ext cx="349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18.11.2 </a:t>
            </a:r>
            <a:r>
              <a:rPr lang="en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Double DQN 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86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82742" y="1364808"/>
            <a:ext cx="11018440" cy="4907583"/>
          </a:xfrm>
        </p:spPr>
        <p:txBody>
          <a:bodyPr>
            <a:normAutofit/>
          </a:bodyPr>
          <a:lstStyle/>
          <a:p>
            <a:pPr marL="0">
              <a:spcBef>
                <a:spcPts val="1200"/>
              </a:spcBef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2015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년에 </a:t>
            </a:r>
            <a:r>
              <a:rPr lang="ko-KR" altLang="en-US" sz="1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딥마인드가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소개한 논문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>
              <a:spcBef>
                <a:spcPts val="1200"/>
              </a:spcBef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재생 버퍼에서 경험을 균일하게 샘플링 하는 것이 아니라 중요한 경험을 더 자주 샘플링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아이디어를 중요도 샘플링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(Importance sampling, IS),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또는 우선 순위 기반 경험 재생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(prioritized experience replay, PER)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이라고 함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pPr marL="0">
              <a:spcBef>
                <a:spcPts val="1200"/>
              </a:spcBef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더 구체적으로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어떤 경험이 학습 진행을 빠르게 만들면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중요한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것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으로 간주함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0">
              <a:spcBef>
                <a:spcPts val="1200"/>
              </a:spcBef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중요도 평가 기준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TD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오차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l-GR" altLang="ko-KR" sz="1800" b="1" dirty="0">
                <a:latin typeface="NanumGothic" panose="020D0604000000000000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δ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= r + </a:t>
            </a:r>
            <a:r>
              <a:rPr lang="el-GR" altLang="ko-KR" sz="1800" b="1" dirty="0">
                <a:latin typeface="NanumGothic" panose="020D0604000000000000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γ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* V(s) - V(s))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크기</a:t>
            </a:r>
            <a:endParaRPr lang="en-US" altLang="ko-KR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>
              <a:spcBef>
                <a:spcPts val="1200"/>
              </a:spcBef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큰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TD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오차는 전이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(s, r, s’)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매우 놀랍다는 것을 의미하고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배울 가치가 있다고 판단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 18.11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심층 </a:t>
              </a: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Q-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러닝</a:t>
              </a:r>
              <a:r>
                <a:rPr lang="ko-KR" altLang="en-US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의 변종</a:t>
              </a: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82742" y="878305"/>
            <a:ext cx="412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18.11.3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우선 순위 기반 경험 재생</a:t>
            </a:r>
          </a:p>
        </p:txBody>
      </p:sp>
    </p:spTree>
    <p:extLst>
      <p:ext uri="{BB962C8B-B14F-4D97-AF65-F5344CB8AC3E}">
        <p14:creationId xmlns:p14="http://schemas.microsoft.com/office/powerpoint/2010/main" val="156998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89960" y="1343842"/>
            <a:ext cx="11198465" cy="4351338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1200"/>
              </a:spcBef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2015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년 논문에서 소개 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0">
              <a:spcBef>
                <a:spcPts val="1200"/>
              </a:spcBef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Q-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가치가 아래처럼 계산될 수 있음에 주목함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: 𝑄(𝑠, 𝑎) = 𝑉 (𝑠) + 𝐴(𝑠, 𝑎) </a:t>
            </a:r>
          </a:p>
          <a:p>
            <a:pPr marL="0">
              <a:spcBef>
                <a:spcPts val="1200"/>
              </a:spcBef>
            </a:pP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𝑉 (𝑠) :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상태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s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의 가치 </a:t>
            </a:r>
            <a:endParaRPr lang="en-US" altLang="ko-KR" sz="18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0">
              <a:spcBef>
                <a:spcPts val="1200"/>
              </a:spcBef>
            </a:pP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𝐴(𝑠, 𝑎) :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상태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𝑠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에서 다른 가능한 모든 행동과 비교하여 행동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𝑎</a:t>
            </a:r>
            <a:r>
              <a:rPr lang="ko-KR" altLang="en-US" sz="18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를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취했을 때 얻는 이득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(advantage) </a:t>
            </a:r>
          </a:p>
          <a:p>
            <a:pPr marL="0">
              <a:spcBef>
                <a:spcPts val="1200"/>
              </a:spcBef>
            </a:pP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최적의 정책을 바탕으로 최선의 행동을 선택한다는 가정</a:t>
            </a:r>
            <a:endParaRPr lang="en-US" altLang="ko-KR" sz="18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0">
              <a:spcBef>
                <a:spcPts val="1200"/>
              </a:spcBef>
            </a:pP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그러므로 상태의 가치는 이 상태에서 최선의 행동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𝑎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*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의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Q-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가치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-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𝑉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(𝑠) = 𝑄(𝑠, 𝑎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*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)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이며 𝐴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(𝑠, 𝑎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*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) = 0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을 의미함</a:t>
            </a:r>
            <a:endParaRPr lang="en-US" altLang="ko-KR" sz="18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0">
              <a:spcBef>
                <a:spcPts val="1200"/>
              </a:spcBef>
            </a:pPr>
            <a:endParaRPr lang="en-US" altLang="ko-KR" sz="18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0">
              <a:spcBef>
                <a:spcPts val="1200"/>
              </a:spcBef>
            </a:pP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DDQN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모델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: 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상태의 가치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(𝑉(𝑠))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와 모든 가능한 행동의 이득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(𝐴(𝑠, 𝑎))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을 계산하여 </a:t>
            </a:r>
            <a:r>
              <a:rPr lang="en-US" altLang="ko-KR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Q-</a:t>
            </a:r>
            <a:r>
              <a:rPr lang="ko-KR" altLang="en-US" sz="1800" b="1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가치 추정 치 계산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0">
              <a:spcBef>
                <a:spcPts val="1200"/>
              </a:spcBef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더블 </a:t>
            </a:r>
            <a:r>
              <a:rPr lang="ko-KR" altLang="en-US" sz="18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듀얼링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DQN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을 만들고 우선 순위 기반 경험 재생과 연결할 수 있다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. (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일반적으로 많은 강화 학습 기법은 합칠 수 있다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.)</a:t>
            </a:r>
            <a:endParaRPr lang="ko-KR" altLang="en-US" sz="1800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82B241-5F0A-987C-98AF-6A6CCEB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A82E-3341-4715-9230-5A0085237845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[R] 23">
            <a:extLst>
              <a:ext uri="{FF2B5EF4-FFF2-40B4-BE49-F238E27FC236}">
                <a16:creationId xmlns:a16="http://schemas.microsoft.com/office/drawing/2014/main" id="{F4593669-6437-FA49-2F48-FFAF8F7CA481}"/>
              </a:ext>
            </a:extLst>
          </p:cNvPr>
          <p:cNvCxnSpPr>
            <a:cxnSpLocks/>
          </p:cNvCxnSpPr>
          <p:nvPr/>
        </p:nvCxnSpPr>
        <p:spPr>
          <a:xfrm>
            <a:off x="466999" y="6428484"/>
            <a:ext cx="11071654" cy="0"/>
          </a:xfrm>
          <a:prstGeom prst="line">
            <a:avLst/>
          </a:prstGeom>
          <a:ln w="25400">
            <a:solidFill>
              <a:srgbClr val="130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450228"/>
            <a:ext cx="2421632" cy="39765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83905-7D18-75A3-B96C-1EE4E58911A9}"/>
              </a:ext>
            </a:extLst>
          </p:cNvPr>
          <p:cNvGrpSpPr/>
          <p:nvPr/>
        </p:nvGrpSpPr>
        <p:grpSpPr>
          <a:xfrm>
            <a:off x="187097" y="-129235"/>
            <a:ext cx="11817806" cy="893939"/>
            <a:chOff x="237325" y="-91898"/>
            <a:chExt cx="11817806" cy="89393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80686-B5B8-1FA5-BEC5-E085BD09035A}"/>
                </a:ext>
              </a:extLst>
            </p:cNvPr>
            <p:cNvSpPr/>
            <p:nvPr/>
          </p:nvSpPr>
          <p:spPr>
            <a:xfrm>
              <a:off x="269330" y="-91898"/>
              <a:ext cx="564942" cy="225515"/>
            </a:xfrm>
            <a:prstGeom prst="rect">
              <a:avLst/>
            </a:prstGeom>
            <a:solidFill>
              <a:srgbClr val="130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Google Shape;134;p20">
              <a:extLst>
                <a:ext uri="{FF2B5EF4-FFF2-40B4-BE49-F238E27FC236}">
                  <a16:creationId xmlns:a16="http://schemas.microsoft.com/office/drawing/2014/main" id="{D88AC5B3-2F8D-0AB5-CAD9-85311A51E9DA}"/>
                </a:ext>
              </a:extLst>
            </p:cNvPr>
            <p:cNvSpPr txBox="1"/>
            <p:nvPr/>
          </p:nvSpPr>
          <p:spPr>
            <a:xfrm>
              <a:off x="237325" y="150095"/>
              <a:ext cx="11817806" cy="65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1800"/>
              </a:pP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 18.11 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심층 </a:t>
              </a:r>
              <a:r>
                <a:rPr lang="en-US" altLang="ko-KR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Q-</a:t>
              </a:r>
              <a:r>
                <a:rPr lang="ko-KR" altLang="en-US" sz="2800" b="1" u="none" strike="noStrike" cap="none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러닝</a:t>
              </a:r>
              <a:r>
                <a:rPr lang="ko-KR" altLang="en-US" sz="2800" b="1" dirty="0">
                  <a:latin typeface="NanumGothic" panose="020D0604000000000000" pitchFamily="34" charset="-127"/>
                  <a:ea typeface="NanumGothic" panose="020D0604000000000000" pitchFamily="34" charset="-127"/>
                  <a:cs typeface="Arial" panose="020B0604020202020204" pitchFamily="34" charset="0"/>
                  <a:sym typeface="Arial"/>
                </a:rPr>
                <a:t>의 변종</a:t>
              </a:r>
            </a:p>
          </p:txBody>
        </p:sp>
        <p:cxnSp>
          <p:nvCxnSpPr>
            <p:cNvPr id="19" name="직선 연결선[R] 35">
              <a:extLst>
                <a:ext uri="{FF2B5EF4-FFF2-40B4-BE49-F238E27FC236}">
                  <a16:creationId xmlns:a16="http://schemas.microsoft.com/office/drawing/2014/main" id="{816D3CC3-35F0-9777-9FF0-ACD1D823F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330" y="750199"/>
              <a:ext cx="11269323" cy="6489"/>
            </a:xfrm>
            <a:prstGeom prst="line">
              <a:avLst/>
            </a:prstGeom>
            <a:ln w="25400">
              <a:solidFill>
                <a:srgbClr val="130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82742" y="878305"/>
            <a:ext cx="349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18.11.4 </a:t>
            </a:r>
            <a:r>
              <a:rPr lang="en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Dueling DQN</a:t>
            </a:r>
            <a:endParaRPr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2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902</Words>
  <Application>Microsoft Macintosh PowerPoint</Application>
  <PresentationFormat>와이드스크린</PresentationFormat>
  <Paragraphs>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나눔스퀘어라운드 Bold</vt:lpstr>
      <vt:lpstr>Apple SD Gothic Neo</vt:lpstr>
      <vt:lpstr>맑은 고딕</vt:lpstr>
      <vt:lpstr>맑은 고딕</vt:lpstr>
      <vt:lpstr>NanumGothic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krict</dc:creator>
  <cp:lastModifiedBy>한요셉</cp:lastModifiedBy>
  <cp:revision>25</cp:revision>
  <dcterms:created xsi:type="dcterms:W3CDTF">2022-11-22T02:14:32Z</dcterms:created>
  <dcterms:modified xsi:type="dcterms:W3CDTF">2022-11-23T08:26:40Z</dcterms:modified>
</cp:coreProperties>
</file>