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4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2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5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4FAD-805F-46B9-BF70-503E302F0BD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958D-A2DE-40F6-B380-D227E0C7B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ipeline.Pipelin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E12B03-E4A6-4C20-84D4-4AF347B8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98" y="1308700"/>
            <a:ext cx="5736780" cy="424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86EE2-9914-4333-9278-74F84232D168}"/>
              </a:ext>
            </a:extLst>
          </p:cNvPr>
          <p:cNvSpPr txBox="1"/>
          <p:nvPr/>
        </p:nvSpPr>
        <p:spPr>
          <a:xfrm>
            <a:off x="167780" y="151002"/>
            <a:ext cx="841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Chapter 2.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프로젝트 처음부터 끝까지</a:t>
            </a:r>
            <a:r>
              <a:rPr lang="en-US" altLang="ko-KR" sz="2400" dirty="0"/>
              <a:t> (67~75p)</a:t>
            </a:r>
          </a:p>
          <a:p>
            <a:r>
              <a:rPr lang="en-US" altLang="ko-KR" sz="2400" dirty="0"/>
              <a:t>2.1 </a:t>
            </a:r>
            <a:r>
              <a:rPr lang="ko-KR" altLang="en-US" sz="2400" dirty="0"/>
              <a:t>실제 데이터로 작업하기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B3892-849E-46C9-A77C-6406194BC3CA}"/>
              </a:ext>
            </a:extLst>
          </p:cNvPr>
          <p:cNvSpPr txBox="1"/>
          <p:nvPr/>
        </p:nvSpPr>
        <p:spPr>
          <a:xfrm>
            <a:off x="2206305" y="5654180"/>
            <a:ext cx="48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2-1 </a:t>
            </a:r>
            <a:r>
              <a:rPr lang="ko-KR" altLang="en-US" dirty="0"/>
              <a:t>캘리포니아 주택 가격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913D9-7C8E-4C87-9EFD-BD4F3265A863}"/>
              </a:ext>
            </a:extLst>
          </p:cNvPr>
          <p:cNvSpPr txBox="1"/>
          <p:nvPr/>
        </p:nvSpPr>
        <p:spPr>
          <a:xfrm>
            <a:off x="9034" y="6023512"/>
            <a:ext cx="890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캘리포니아의 블록 그룹마다 인구</a:t>
            </a:r>
            <a:r>
              <a:rPr lang="en-US" altLang="ko-KR" dirty="0"/>
              <a:t>, </a:t>
            </a:r>
            <a:r>
              <a:rPr lang="ko-KR" altLang="en-US" dirty="0"/>
              <a:t>중간 소득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중간 주택 가격 등을 담고 있는 공개 데이터셋</a:t>
            </a:r>
            <a:r>
              <a:rPr lang="en-US" altLang="ko-KR" dirty="0"/>
              <a:t>. (</a:t>
            </a:r>
            <a:r>
              <a:rPr lang="ko-KR" altLang="en-US" dirty="0"/>
              <a:t>하나의 블록 그룹</a:t>
            </a:r>
            <a:r>
              <a:rPr lang="en-US" altLang="ko-KR" dirty="0"/>
              <a:t>(=</a:t>
            </a:r>
            <a:r>
              <a:rPr lang="ko-KR" altLang="en-US" dirty="0"/>
              <a:t>구역</a:t>
            </a:r>
            <a:r>
              <a:rPr lang="en-US" altLang="ko-KR" dirty="0"/>
              <a:t>)</a:t>
            </a:r>
            <a:r>
              <a:rPr lang="ko-KR" altLang="en-US" dirty="0"/>
              <a:t>은 보통 </a:t>
            </a:r>
            <a:r>
              <a:rPr lang="en-US" altLang="ko-KR" dirty="0"/>
              <a:t>600~3000</a:t>
            </a:r>
            <a:r>
              <a:rPr lang="ko-KR" altLang="en-US" dirty="0"/>
              <a:t>명의 인구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6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06AF927-2BEE-4EE2-92B4-B4D95C9E31E1}"/>
              </a:ext>
            </a:extLst>
          </p:cNvPr>
          <p:cNvSpPr/>
          <p:nvPr/>
        </p:nvSpPr>
        <p:spPr>
          <a:xfrm>
            <a:off x="256415" y="173964"/>
            <a:ext cx="6454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2.2 </a:t>
            </a:r>
            <a:r>
              <a:rPr lang="ko-KR" altLang="en-US" sz="2400" dirty="0"/>
              <a:t>큰 그림 보기</a:t>
            </a:r>
            <a:endParaRPr lang="en-US" altLang="ko-KR" sz="2400" dirty="0"/>
          </a:p>
          <a:p>
            <a:r>
              <a:rPr lang="en-US" altLang="ko-KR" sz="2400" dirty="0"/>
              <a:t>2.2.1 </a:t>
            </a:r>
            <a:r>
              <a:rPr lang="ko-KR" altLang="en-US" sz="2400" dirty="0"/>
              <a:t>문제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A2DBB-7DAE-4D8E-B8B8-F2D1E0AD0BA5}"/>
              </a:ext>
            </a:extLst>
          </p:cNvPr>
          <p:cNvSpPr txBox="1"/>
          <p:nvPr/>
        </p:nvSpPr>
        <p:spPr>
          <a:xfrm>
            <a:off x="0" y="1283733"/>
            <a:ext cx="8909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다른 측정 데이터가 주어졌을 때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input)</a:t>
            </a:r>
            <a:r>
              <a:rPr lang="ko-KR" altLang="en-US" dirty="0"/>
              <a:t> 구역의 중간 주택 가격을 예측 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, output) </a:t>
            </a:r>
            <a:r>
              <a:rPr lang="ko-KR" altLang="en-US" dirty="0"/>
              <a:t>하는 모델을 만드는 것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지도 </a:t>
            </a:r>
            <a:r>
              <a:rPr lang="en-US" altLang="ko-KR" dirty="0">
                <a:sym typeface="Wingdings" panose="05000000000000000000" pitchFamily="2" charset="2"/>
              </a:rPr>
              <a:t>(supervised)</a:t>
            </a:r>
            <a:r>
              <a:rPr lang="ko-KR" altLang="en-US" dirty="0">
                <a:sym typeface="Wingdings" panose="05000000000000000000" pitchFamily="2" charset="2"/>
              </a:rPr>
              <a:t> 학습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단변량</a:t>
            </a:r>
            <a:r>
              <a:rPr lang="ko-KR" altLang="en-US" dirty="0">
                <a:sym typeface="Wingdings" panose="05000000000000000000" pitchFamily="2" charset="2"/>
              </a:rPr>
              <a:t> 회귀</a:t>
            </a:r>
            <a:r>
              <a:rPr lang="en-US" altLang="ko-KR" dirty="0">
                <a:sym typeface="Wingdings" panose="05000000000000000000" pitchFamily="2" charset="2"/>
              </a:rPr>
              <a:t>(univariate regression), </a:t>
            </a:r>
            <a:r>
              <a:rPr lang="ko-KR" altLang="en-US" dirty="0">
                <a:sym typeface="Wingdings" panose="05000000000000000000" pitchFamily="2" charset="2"/>
              </a:rPr>
              <a:t>배치</a:t>
            </a:r>
            <a:r>
              <a:rPr lang="en-US" altLang="ko-KR" dirty="0">
                <a:sym typeface="Wingdings" panose="05000000000000000000" pitchFamily="2" charset="2"/>
              </a:rPr>
              <a:t>(batch)</a:t>
            </a:r>
            <a:r>
              <a:rPr lang="ko-KR" altLang="en-US" dirty="0">
                <a:sym typeface="Wingdings" panose="05000000000000000000" pitchFamily="2" charset="2"/>
              </a:rPr>
              <a:t> 학습 문제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입력 변수가 여러 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인구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소득 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이므로 다중 회귀 </a:t>
            </a:r>
            <a:r>
              <a:rPr lang="en-US" altLang="ko-KR" dirty="0">
                <a:sym typeface="Wingdings" panose="05000000000000000000" pitchFamily="2" charset="2"/>
              </a:rPr>
              <a:t>(multiple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출력 변수가 여러 값이라면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다변량</a:t>
            </a:r>
            <a:r>
              <a:rPr lang="ko-KR" altLang="en-US" dirty="0">
                <a:sym typeface="Wingdings" panose="05000000000000000000" pitchFamily="2" charset="2"/>
              </a:rPr>
              <a:t> 회귀 </a:t>
            </a:r>
            <a:r>
              <a:rPr lang="en-US" altLang="ko-KR" dirty="0">
                <a:sym typeface="Wingdings" panose="05000000000000000000" pitchFamily="2" charset="2"/>
              </a:rPr>
              <a:t>(multivariate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특성</a:t>
            </a:r>
            <a:r>
              <a:rPr lang="en-US" altLang="ko-KR" dirty="0">
                <a:sym typeface="Wingdings" panose="05000000000000000000" pitchFamily="2" charset="2"/>
              </a:rPr>
              <a:t>(feature)” = </a:t>
            </a:r>
            <a:r>
              <a:rPr lang="ko-KR" altLang="en-US" dirty="0">
                <a:sym typeface="Wingdings" panose="05000000000000000000" pitchFamily="2" charset="2"/>
              </a:rPr>
              <a:t>입력 변수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인구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소득 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레이블</a:t>
            </a:r>
            <a:r>
              <a:rPr lang="en-US" altLang="ko-KR" dirty="0">
                <a:sym typeface="Wingdings" panose="05000000000000000000" pitchFamily="2" charset="2"/>
              </a:rPr>
              <a:t>(label)”= </a:t>
            </a:r>
            <a:r>
              <a:rPr lang="ko-KR" altLang="en-US" dirty="0">
                <a:sym typeface="Wingdings" panose="05000000000000000000" pitchFamily="2" charset="2"/>
              </a:rPr>
              <a:t>출력 변수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중간 주택 가격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나의 모델이 예측한 구역 가격이 다른 모델의 입력 데이터로 쓰인다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머신러닝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파이프라인</a:t>
            </a:r>
            <a:r>
              <a:rPr lang="en-US" altLang="ko-KR" b="1" dirty="0">
                <a:sym typeface="Wingdings" panose="05000000000000000000" pitchFamily="2" charset="2"/>
              </a:rPr>
              <a:t>(pipeline)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데이터 처리 컴포넌트 </a:t>
            </a:r>
            <a:r>
              <a:rPr lang="en-US" altLang="ko-KR" dirty="0">
                <a:sym typeface="Wingdings" panose="05000000000000000000" pitchFamily="2" charset="2"/>
              </a:rPr>
              <a:t>(component)</a:t>
            </a:r>
            <a:r>
              <a:rPr lang="ko-KR" altLang="en-US" dirty="0">
                <a:sym typeface="Wingdings" panose="05000000000000000000" pitchFamily="2" charset="2"/>
              </a:rPr>
              <a:t>들이 연속되어 있는 것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에서는 </a:t>
            </a:r>
            <a:r>
              <a:rPr lang="en-US" altLang="ko-KR" dirty="0"/>
              <a:t>pipeline</a:t>
            </a:r>
            <a:r>
              <a:rPr lang="ko-KR" altLang="en-US" dirty="0"/>
              <a:t>을 구축할 수 있는 기능을 제공하고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https://scikit-learn.org/stable/modules/generated/sklearn.pipeline.Pipeline.html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B12843-F30C-4149-AFE4-F7742FC82369}"/>
              </a:ext>
            </a:extLst>
          </p:cNvPr>
          <p:cNvSpPr/>
          <p:nvPr/>
        </p:nvSpPr>
        <p:spPr>
          <a:xfrm>
            <a:off x="200101" y="333355"/>
            <a:ext cx="8004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2.2.2 </a:t>
            </a:r>
            <a:r>
              <a:rPr lang="ko-KR" altLang="en-US" sz="2400" dirty="0"/>
              <a:t>성능 측정 지표 선택</a:t>
            </a:r>
            <a:endParaRPr lang="en-US" altLang="ko-KR" sz="2400" dirty="0"/>
          </a:p>
          <a:p>
            <a:r>
              <a:rPr lang="en-US" altLang="ko-KR" dirty="0"/>
              <a:t>(</a:t>
            </a:r>
            <a:r>
              <a:rPr lang="ko-KR" altLang="en-US" dirty="0"/>
              <a:t>중간 주택 가격을 얼마나 잘 예측했는지 측정하는 지표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59749-A10C-4247-925A-632E85D4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6" y="1843846"/>
            <a:ext cx="3514944" cy="698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3C381-EDC7-4829-B227-99C9E3171925}"/>
              </a:ext>
            </a:extLst>
          </p:cNvPr>
          <p:cNvSpPr txBox="1"/>
          <p:nvPr/>
        </p:nvSpPr>
        <p:spPr>
          <a:xfrm>
            <a:off x="276837" y="1476462"/>
            <a:ext cx="61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Mean Square 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4375B-AB20-4D79-9E84-4F766A40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7" y="2542784"/>
            <a:ext cx="3514944" cy="238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54983-4698-43B9-8E18-5B046CFCAD19}"/>
                  </a:ext>
                </a:extLst>
              </p:cNvPr>
              <p:cNvSpPr txBox="1"/>
              <p:nvPr/>
            </p:nvSpPr>
            <p:spPr>
              <a:xfrm>
                <a:off x="4118994" y="1761688"/>
                <a:ext cx="4882393" cy="177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</a:t>
                </a:r>
                <a:r>
                  <a:rPr lang="ko-KR" altLang="en-US" dirty="0"/>
                  <a:t>은 전체 샘플 수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여기서는 구역의 수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샘플의 </a:t>
                </a:r>
                <a:r>
                  <a:rPr lang="ko-KR" altLang="en-US" dirty="0" err="1"/>
                  <a:t>특성값의</a:t>
                </a:r>
                <a:r>
                  <a:rPr lang="ko-KR" altLang="en-US" dirty="0"/>
                  <a:t> 벡터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경도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위도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중간 소득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인구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샘플의 레이블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중간 주택 가격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/>
                  <a:t>는 예측 함수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54983-4698-43B9-8E18-5B046CFC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94" y="1761688"/>
                <a:ext cx="4882393" cy="1777281"/>
              </a:xfrm>
              <a:prstGeom prst="rect">
                <a:avLst/>
              </a:prstGeom>
              <a:blipFill>
                <a:blip r:embed="rId4"/>
                <a:stretch>
                  <a:fillRect l="-874" t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5D5700D-3759-45C7-8E89-F506ED3A4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26" y="5772193"/>
            <a:ext cx="29527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C6268-406A-4BFE-BC19-B1DF65C35780}"/>
              </a:ext>
            </a:extLst>
          </p:cNvPr>
          <p:cNvSpPr txBox="1"/>
          <p:nvPr/>
        </p:nvSpPr>
        <p:spPr>
          <a:xfrm>
            <a:off x="276837" y="5381538"/>
            <a:ext cx="61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Absolute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5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D54C12-F22A-4B77-8351-29AF939D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1" y="1149597"/>
            <a:ext cx="4371899" cy="10824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BF2B57-53F6-4D73-9A5D-35631E94B607}"/>
              </a:ext>
            </a:extLst>
          </p:cNvPr>
          <p:cNvSpPr/>
          <p:nvPr/>
        </p:nvSpPr>
        <p:spPr>
          <a:xfrm>
            <a:off x="200101" y="333355"/>
            <a:ext cx="8004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용어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77E923-B1EB-4D5D-A1BB-0C87C9866FC6}"/>
                  </a:ext>
                </a:extLst>
              </p:cNvPr>
              <p:cNvSpPr txBox="1"/>
              <p:nvPr/>
            </p:nvSpPr>
            <p:spPr>
              <a:xfrm>
                <a:off x="268448" y="2550253"/>
                <a:ext cx="86574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RMSE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norm, MAE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ko-KR" altLang="en-US" dirty="0"/>
                  <a:t>을 사용한 것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 = Euclidean norm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∙||</m:t>
                    </m:r>
                  </m:oMath>
                </a14:m>
                <a:r>
                  <a:rPr lang="ko-KR" altLang="en-US" dirty="0"/>
                  <a:t> 으로 표기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 = Manhattan norm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으로 표기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Norm</a:t>
                </a:r>
                <a:r>
                  <a:rPr lang="ko-KR" altLang="en-US" dirty="0"/>
                  <a:t>의 지수가 클수록 큰 값의 원소에 치우치며 작은 값은 무시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</a:t>
                </a:r>
                <a:r>
                  <a:rPr lang="en-US" altLang="ko-KR" dirty="0"/>
                  <a:t>RMSE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MAE</a:t>
                </a:r>
                <a:r>
                  <a:rPr lang="ko-KR" altLang="en-US" dirty="0"/>
                  <a:t>보다 조금 더 이상치에 민감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이상치가 매우 드물면 </a:t>
                </a:r>
                <a:r>
                  <a:rPr lang="en-US" altLang="ko-KR" dirty="0"/>
                  <a:t>RMSE</a:t>
                </a:r>
                <a:r>
                  <a:rPr lang="ko-KR" altLang="en-US" dirty="0"/>
                  <a:t>가 잘 맞아 일반적으로 널리 사용됨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77E923-B1EB-4D5D-A1BB-0C87C986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8" y="2550253"/>
                <a:ext cx="8657438" cy="2031325"/>
              </a:xfrm>
              <a:prstGeom prst="rect">
                <a:avLst/>
              </a:prstGeom>
              <a:blipFill>
                <a:blip r:embed="rId3"/>
                <a:stretch>
                  <a:fillRect l="-563" t="-8383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09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F3BEC-D805-444A-9729-BB08C250E00D}"/>
              </a:ext>
            </a:extLst>
          </p:cNvPr>
          <p:cNvSpPr/>
          <p:nvPr/>
        </p:nvSpPr>
        <p:spPr>
          <a:xfrm>
            <a:off x="200101" y="333355"/>
            <a:ext cx="80043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2.2.3 </a:t>
            </a:r>
            <a:r>
              <a:rPr lang="ko-KR" altLang="en-US" sz="2400" dirty="0"/>
              <a:t>가정 검사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우리의 출력의 값이어야 하는지 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) </a:t>
            </a:r>
            <a:r>
              <a:rPr lang="ko-KR" altLang="en-US" dirty="0"/>
              <a:t>범주여야 하는지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다시 한번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385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김진수(신소재공학과)</dc:creator>
  <cp:lastModifiedBy>김진수(신소재공학과)</cp:lastModifiedBy>
  <cp:revision>8</cp:revision>
  <dcterms:created xsi:type="dcterms:W3CDTF">2022-04-11T01:45:48Z</dcterms:created>
  <dcterms:modified xsi:type="dcterms:W3CDTF">2022-04-13T02:36:03Z</dcterms:modified>
</cp:coreProperties>
</file>