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2AE3B-08AE-455F-94A5-088172C86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D6606-579E-45E8-8218-3804F8B20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57461-A929-479E-8F7C-B0B8A8B9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50B81-7A16-484A-B3E9-0D261BE0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75706-1CFE-489C-AA8B-317D6D30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DFBC-BD43-4D44-88A7-4B137C95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FD54E-A503-4747-9509-71E05B6EC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5ED23-2E7F-4C5E-8042-8284FACE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CAE34-6842-4CBD-9D5F-2F00B282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A37F0-0102-495A-90F4-6FD07BE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193F12-7C7B-420F-85EB-8C393F80D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F4F72-5F8D-4C92-8C0A-DC8EB25C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3FAAE-2A3C-4066-A91D-8356B0A8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6528B-244E-42B0-8BE9-BCC6F793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B672C-157E-4506-9D7E-0DB39AE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34784-12C5-401D-9564-0DED9BC7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6045F-8383-4C6E-82C7-4B3B143F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42A54-0E59-4D40-B0F1-D5ED89AE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B0172-ECC4-448D-B7CD-8784A87C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FE067-69A5-4265-B9F4-74596CF9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1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C4D07-1BDA-4156-B26E-883A7882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2140F-20A7-438D-9359-8C480ADD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6A26C-9488-4559-A481-D1286215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F966F-C1F2-4B4D-AB73-CC0DAC3B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21DA5-3CAE-461B-A149-2F4BE06A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4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11E5-BAC8-4C59-9F84-B84F6830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2964B-6984-4F68-A84E-02318E376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F6CAA-DA53-44D5-94D7-69D102B6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21BED-D1DB-4CDE-AA00-B834F59B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AE3A2-B4D3-457D-97E8-E0CFE41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3634C-AC9E-462F-BEC3-D7EEAE70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DF317-9B76-4BB5-B309-DDB07A67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D7C65-D182-48DF-B47B-37B649A0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02F86-2BC6-48EC-9FD1-4BE8C7C4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3BB26-57C5-49FA-A985-5864E4BC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EBB646-135C-420E-9F81-9CCAB6903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FF1D88-5B95-4832-A21F-707D1E15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766C6F-5C6A-45F3-B54E-486FA526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898F6-2C68-4D71-868A-5D0C410E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67CE-80AB-442E-970F-E3AC64F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28CF7-5096-4D8A-9F5C-747B25D8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B211BC-54F6-45B2-BFF6-D21E7CEF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F0266-B247-4C12-9ECA-AF45DF97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D7C367-EE88-46CA-BA7C-7BA7C4C9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2AC0E3-39B1-40A4-B430-A9658B5A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99C0E-2D6E-4C88-9D4E-986154D9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EBCDC-CA67-45BC-B138-AB9CC51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BCCE4-9210-4D37-8447-A65FDC7D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CBC21-FA11-45A4-A174-B665F1A63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B0989-E3B4-474F-BBFC-1AD791D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44DDB-D301-48C3-A90B-4AC5327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C6BBC-3C07-4ECA-A9AF-8856F45A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0FF3-8B75-4659-A6E0-970659A8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483A-0373-4A20-8B7B-00AE0B2A3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0893F-A0D5-424E-9C12-EDF97204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949E7-B42E-47B8-9AA3-EB4E006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4F86-73A1-418C-99BF-44B43B0D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C988E-7D3F-44AE-8B62-38C1A2D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518B34-5288-464D-B1B5-8B58611A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0584-0CE1-49CC-8494-2B986304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CD30A-C0E0-4A3E-9E75-9B86C34B3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8F69-EAC5-4C12-8077-D599C1483D0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7FF3-4895-4758-B8FC-8371B0A28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19921-3A75-40E3-8E5A-5A6358754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F65E4-B743-4441-A351-E1103387F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5" y="1122363"/>
            <a:ext cx="11517746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Hands-On Machine Learning </a:t>
            </a:r>
            <a:br>
              <a:rPr lang="en-US" altLang="ko-KR" dirty="0"/>
            </a:br>
            <a:r>
              <a:rPr lang="en-US" altLang="ko-KR" dirty="0"/>
              <a:t>with </a:t>
            </a:r>
            <a:r>
              <a:rPr lang="en-US" altLang="ko-KR" dirty="0" err="1"/>
              <a:t>Scikit</a:t>
            </a:r>
            <a:r>
              <a:rPr lang="en-US" altLang="ko-KR" dirty="0"/>
              <a:t>-Learning, </a:t>
            </a:r>
            <a:r>
              <a:rPr lang="en-US" altLang="ko-KR" dirty="0" err="1"/>
              <a:t>Keras</a:t>
            </a: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&amp; TensorFlow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EF5E0C-22CE-49DE-B8A4-B6CE3D015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3600" dirty="0"/>
              <a:t>Chapter</a:t>
            </a:r>
            <a:r>
              <a:rPr lang="ko-KR" altLang="en-US" sz="3600" dirty="0"/>
              <a:t> </a:t>
            </a:r>
            <a:r>
              <a:rPr lang="en-US" altLang="ko-KR" sz="3600" dirty="0"/>
              <a:t>4.3 ~ 4.5</a:t>
            </a:r>
            <a:r>
              <a:rPr lang="en-US" altLang="ko-KR" sz="2000" dirty="0"/>
              <a:t>(pp.177-193)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72EE0-8601-467C-A37E-7A3BA579A5E5}"/>
              </a:ext>
            </a:extLst>
          </p:cNvPr>
          <p:cNvSpPr txBox="1"/>
          <p:nvPr/>
        </p:nvSpPr>
        <p:spPr>
          <a:xfrm>
            <a:off x="8361418" y="5735637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화학데이터기반연구센터</a:t>
            </a:r>
            <a:r>
              <a:rPr lang="en-US" altLang="ko-KR" dirty="0"/>
              <a:t> </a:t>
            </a:r>
            <a:r>
              <a:rPr lang="ko-KR" altLang="en-US" dirty="0"/>
              <a:t>김동욱</a:t>
            </a:r>
          </a:p>
        </p:txBody>
      </p:sp>
    </p:spTree>
    <p:extLst>
      <p:ext uri="{BB962C8B-B14F-4D97-AF65-F5344CB8AC3E}">
        <p14:creationId xmlns:p14="http://schemas.microsoft.com/office/powerpoint/2010/main" val="5806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BC7D4-AA41-4674-95EA-C07C1D5C48C8}"/>
              </a:ext>
            </a:extLst>
          </p:cNvPr>
          <p:cNvSpPr txBox="1"/>
          <p:nvPr/>
        </p:nvSpPr>
        <p:spPr>
          <a:xfrm>
            <a:off x="2832595" y="304801"/>
            <a:ext cx="7078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4.3 </a:t>
            </a:r>
            <a:r>
              <a:rPr lang="ko-KR" altLang="en-US" sz="3200" dirty="0"/>
              <a:t>다항 회귀</a:t>
            </a:r>
            <a:r>
              <a:rPr lang="en-US" altLang="ko-KR" sz="3200" dirty="0"/>
              <a:t>(Polynomial Regression)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EB0393-1139-4233-977E-BE0F5276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4" y="1381051"/>
            <a:ext cx="3467100" cy="3057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24B411-85DB-4C69-8224-B6D9BF0B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85" y="1620264"/>
            <a:ext cx="4219575" cy="263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F772C-DE99-48CE-88D2-8790F5938186}"/>
                  </a:ext>
                </a:extLst>
              </p:cNvPr>
              <p:cNvSpPr txBox="1"/>
              <p:nvPr/>
            </p:nvSpPr>
            <p:spPr>
              <a:xfrm>
                <a:off x="5909215" y="1327586"/>
                <a:ext cx="2295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+2±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F772C-DE99-48CE-88D2-8790F5938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215" y="1327586"/>
                <a:ext cx="2295565" cy="276999"/>
              </a:xfrm>
              <a:prstGeom prst="rect">
                <a:avLst/>
              </a:prstGeom>
              <a:blipFill>
                <a:blip r:embed="rId4"/>
                <a:stretch>
                  <a:fillRect l="-1592" r="-265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4DB3AB-C44C-4AA8-A1C3-4911C4AC6639}"/>
              </a:ext>
            </a:extLst>
          </p:cNvPr>
          <p:cNvCxnSpPr/>
          <p:nvPr/>
        </p:nvCxnSpPr>
        <p:spPr>
          <a:xfrm flipH="1">
            <a:off x="2832595" y="2087422"/>
            <a:ext cx="843478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8D40DC-58BE-4BBC-97E8-490F1BD985AA}"/>
              </a:ext>
            </a:extLst>
          </p:cNvPr>
          <p:cNvCxnSpPr/>
          <p:nvPr/>
        </p:nvCxnSpPr>
        <p:spPr>
          <a:xfrm flipH="1">
            <a:off x="3731491" y="1604585"/>
            <a:ext cx="2087418" cy="116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AEBE3C-69BF-40A6-92A8-170B47995923}"/>
              </a:ext>
            </a:extLst>
          </p:cNvPr>
          <p:cNvSpPr txBox="1"/>
          <p:nvPr/>
        </p:nvSpPr>
        <p:spPr>
          <a:xfrm>
            <a:off x="3272580" y="1841201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 ~3 </a:t>
            </a:r>
            <a:r>
              <a:rPr lang="ko-KR" altLang="en-US" sz="1000" dirty="0"/>
              <a:t>사이의 </a:t>
            </a:r>
            <a:r>
              <a:rPr lang="en-US" altLang="ko-KR" sz="1000" dirty="0"/>
              <a:t>random</a:t>
            </a:r>
            <a:r>
              <a:rPr lang="ko-KR" altLang="en-US" sz="1000" dirty="0"/>
              <a:t> </a:t>
            </a:r>
            <a:r>
              <a:rPr lang="en-US" altLang="ko-KR" sz="1000" dirty="0"/>
              <a:t>number</a:t>
            </a: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045640-211C-4CE0-9384-564BACB6A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4" y="4718839"/>
            <a:ext cx="4467225" cy="1905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AD0089-B0CD-4E21-A145-15F04C5EDE8A}"/>
              </a:ext>
            </a:extLst>
          </p:cNvPr>
          <p:cNvSpPr/>
          <p:nvPr/>
        </p:nvSpPr>
        <p:spPr>
          <a:xfrm>
            <a:off x="2832595" y="4718839"/>
            <a:ext cx="1296060" cy="179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3F6378-C85C-495C-B4D7-BB126B78C9CD}"/>
              </a:ext>
            </a:extLst>
          </p:cNvPr>
          <p:cNvCxnSpPr>
            <a:stCxn id="16" idx="3"/>
          </p:cNvCxnSpPr>
          <p:nvPr/>
        </p:nvCxnSpPr>
        <p:spPr>
          <a:xfrm>
            <a:off x="4128655" y="4808783"/>
            <a:ext cx="2466109" cy="2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75FB87-0189-4CE3-932A-6E772AD72ED4}"/>
              </a:ext>
            </a:extLst>
          </p:cNvPr>
          <p:cNvSpPr txBox="1"/>
          <p:nvPr/>
        </p:nvSpPr>
        <p:spPr>
          <a:xfrm>
            <a:off x="6596775" y="4921300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다항식으로 맞추어 주는 함수</a:t>
            </a:r>
          </a:p>
        </p:txBody>
      </p:sp>
    </p:spTree>
    <p:extLst>
      <p:ext uri="{BB962C8B-B14F-4D97-AF65-F5344CB8AC3E}">
        <p14:creationId xmlns:p14="http://schemas.microsoft.com/office/powerpoint/2010/main" val="55998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59DEF4-6535-49A6-9A80-804C41F6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59" y="594447"/>
            <a:ext cx="4381500" cy="3286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8B319B-B804-417B-815C-767F0838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9" y="4034848"/>
            <a:ext cx="4276725" cy="2686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C379B7-C5E0-410F-97F5-D117CD2C8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99" y="1632816"/>
            <a:ext cx="4105275" cy="2114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8BFA12-2D1D-4422-9061-970B825F5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963" y="4053898"/>
            <a:ext cx="4114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860D30-318F-4C4F-BCD9-34858C7A4956}"/>
              </a:ext>
            </a:extLst>
          </p:cNvPr>
          <p:cNvSpPr txBox="1"/>
          <p:nvPr/>
        </p:nvSpPr>
        <p:spPr>
          <a:xfrm>
            <a:off x="2832595" y="304801"/>
            <a:ext cx="558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4.4 </a:t>
            </a:r>
            <a:r>
              <a:rPr lang="ko-KR" altLang="en-US" sz="3200" dirty="0"/>
              <a:t>학습곡선</a:t>
            </a:r>
            <a:r>
              <a:rPr lang="en-US" altLang="ko-KR" sz="3200" dirty="0"/>
              <a:t>(Learning</a:t>
            </a:r>
            <a:r>
              <a:rPr lang="ko-KR" altLang="en-US" sz="3200" dirty="0"/>
              <a:t> </a:t>
            </a:r>
            <a:r>
              <a:rPr lang="en-US" altLang="ko-KR" sz="3200" dirty="0"/>
              <a:t>Curve)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DF513F-1438-4BF6-986E-D769FAEF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484312"/>
            <a:ext cx="5353050" cy="4295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F302E7-35A2-492B-85B8-14B3B750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02" y="2308224"/>
            <a:ext cx="4286250" cy="2647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18F749-8DE6-4898-B1E1-BA88A8E276C3}"/>
              </a:ext>
            </a:extLst>
          </p:cNvPr>
          <p:cNvSpPr txBox="1"/>
          <p:nvPr/>
        </p:nvSpPr>
        <p:spPr>
          <a:xfrm>
            <a:off x="7047345" y="5200073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300 : overfitting</a:t>
            </a:r>
          </a:p>
          <a:p>
            <a:r>
              <a:rPr lang="en-US" altLang="ko-KR" dirty="0"/>
              <a:t>Degree 1 : underfitting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93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55BCCC-E935-4C09-A535-E3147FCA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4" y="312016"/>
            <a:ext cx="5741411" cy="3105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F4A07F-ECF4-4DF5-9CB0-E363DCF1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917084"/>
            <a:ext cx="4067175" cy="2628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B2A41F-8A5F-47E9-B40F-8295DB30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807" y="1343025"/>
            <a:ext cx="5248275" cy="208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BE31EE-E3C5-4853-A77A-F156D029A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975" y="3917084"/>
            <a:ext cx="4010025" cy="2628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0AD0C0-314C-4A93-815C-0676A7DB6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5" y="4453225"/>
            <a:ext cx="31527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D3A85-17FF-4BDB-A4A8-453EB71DC36F}"/>
              </a:ext>
            </a:extLst>
          </p:cNvPr>
          <p:cNvSpPr txBox="1"/>
          <p:nvPr/>
        </p:nvSpPr>
        <p:spPr>
          <a:xfrm>
            <a:off x="4950783" y="363912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선형회귀 </a:t>
            </a:r>
            <a:r>
              <a:rPr lang="en-US" altLang="ko-KR" dirty="0"/>
              <a:t>– </a:t>
            </a:r>
            <a:r>
              <a:rPr lang="ko-KR" altLang="en-US" dirty="0"/>
              <a:t>과소 적합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F1D8D-5966-49F2-BD78-AF5D40B854F5}"/>
              </a:ext>
            </a:extLst>
          </p:cNvPr>
          <p:cNvSpPr txBox="1"/>
          <p:nvPr/>
        </p:nvSpPr>
        <p:spPr>
          <a:xfrm>
            <a:off x="4793672" y="559723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오차 계속 상승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C38D2-21DF-443C-9D4C-E4AD476029A9}"/>
              </a:ext>
            </a:extLst>
          </p:cNvPr>
          <p:cNvSpPr txBox="1"/>
          <p:nvPr/>
        </p:nvSpPr>
        <p:spPr>
          <a:xfrm>
            <a:off x="5837548" y="5803473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훈련데이터 증가에도 오차 개선 안됨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1B7AB9-5DA4-40DE-AE25-D1A615D0CE70}"/>
              </a:ext>
            </a:extLst>
          </p:cNvPr>
          <p:cNvCxnSpPr/>
          <p:nvPr/>
        </p:nvCxnSpPr>
        <p:spPr>
          <a:xfrm flipH="1" flipV="1">
            <a:off x="4950783" y="5231534"/>
            <a:ext cx="129217" cy="2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AE7A98-A7EB-407A-B024-ACC85EC51DBB}"/>
              </a:ext>
            </a:extLst>
          </p:cNvPr>
          <p:cNvCxnSpPr>
            <a:cxnSpLocks/>
          </p:cNvCxnSpPr>
          <p:nvPr/>
        </p:nvCxnSpPr>
        <p:spPr>
          <a:xfrm flipH="1" flipV="1">
            <a:off x="6373091" y="5006656"/>
            <a:ext cx="304800" cy="83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5CE68B3E-B562-410C-9F36-9EE8F31C5827}"/>
              </a:ext>
            </a:extLst>
          </p:cNvPr>
          <p:cNvSpPr/>
          <p:nvPr/>
        </p:nvSpPr>
        <p:spPr>
          <a:xfrm>
            <a:off x="6584084" y="4507664"/>
            <a:ext cx="1119043" cy="71634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8D33EA-560B-4211-BB16-E356B9FE1906}"/>
              </a:ext>
            </a:extLst>
          </p:cNvPr>
          <p:cNvCxnSpPr/>
          <p:nvPr/>
        </p:nvCxnSpPr>
        <p:spPr>
          <a:xfrm flipV="1">
            <a:off x="3925455" y="5224013"/>
            <a:ext cx="2974109" cy="132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BDBCE6-A20B-434E-BA6C-6AC275EDE157}"/>
              </a:ext>
            </a:extLst>
          </p:cNvPr>
          <p:cNvSpPr txBox="1"/>
          <p:nvPr/>
        </p:nvSpPr>
        <p:spPr>
          <a:xfrm>
            <a:off x="2445753" y="6526742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수평구간</a:t>
            </a:r>
            <a:r>
              <a:rPr lang="en-US" altLang="ko-KR" sz="1000" b="1" dirty="0">
                <a:solidFill>
                  <a:srgbClr val="0070C0"/>
                </a:solidFill>
              </a:rPr>
              <a:t>, </a:t>
            </a:r>
            <a:r>
              <a:rPr lang="ko-KR" altLang="en-US" sz="1000" b="1" dirty="0">
                <a:solidFill>
                  <a:srgbClr val="0070C0"/>
                </a:solidFill>
              </a:rPr>
              <a:t>높은 오차</a:t>
            </a:r>
            <a:r>
              <a:rPr lang="en-US" altLang="ko-KR" sz="1000" b="1" dirty="0">
                <a:solidFill>
                  <a:srgbClr val="0070C0"/>
                </a:solidFill>
              </a:rPr>
              <a:t>, </a:t>
            </a:r>
            <a:r>
              <a:rPr lang="ko-KR" altLang="en-US" sz="1000" b="1" dirty="0">
                <a:solidFill>
                  <a:srgbClr val="0070C0"/>
                </a:solidFill>
              </a:rPr>
              <a:t>근접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5CEB6F-B941-468C-B53C-DBFE91B82A95}"/>
              </a:ext>
            </a:extLst>
          </p:cNvPr>
          <p:cNvSpPr/>
          <p:nvPr/>
        </p:nvSpPr>
        <p:spPr>
          <a:xfrm>
            <a:off x="1209964" y="4453225"/>
            <a:ext cx="1235789" cy="20190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EEB40A5-AE83-44AA-9BC8-225B571A9C96}"/>
              </a:ext>
            </a:extLst>
          </p:cNvPr>
          <p:cNvSpPr/>
          <p:nvPr/>
        </p:nvSpPr>
        <p:spPr>
          <a:xfrm>
            <a:off x="9966037" y="1847273"/>
            <a:ext cx="314036" cy="3047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23ED27-DA07-4102-BB28-439B787535AC}"/>
              </a:ext>
            </a:extLst>
          </p:cNvPr>
          <p:cNvSpPr/>
          <p:nvPr/>
        </p:nvSpPr>
        <p:spPr>
          <a:xfrm>
            <a:off x="10757477" y="5014646"/>
            <a:ext cx="1119043" cy="71634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15A698-19FA-45E7-B350-E1D6EFE0196A}"/>
              </a:ext>
            </a:extLst>
          </p:cNvPr>
          <p:cNvCxnSpPr/>
          <p:nvPr/>
        </p:nvCxnSpPr>
        <p:spPr>
          <a:xfrm flipV="1">
            <a:off x="11052851" y="3716551"/>
            <a:ext cx="286328" cy="130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6B5A4A-67E5-490B-9F05-0D2F5BA156E9}"/>
              </a:ext>
            </a:extLst>
          </p:cNvPr>
          <p:cNvSpPr txBox="1"/>
          <p:nvPr/>
        </p:nvSpPr>
        <p:spPr>
          <a:xfrm>
            <a:off x="10012218" y="3470330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낮은 오차</a:t>
            </a:r>
            <a:r>
              <a:rPr lang="en-US" altLang="ko-KR" sz="1000" b="1" dirty="0">
                <a:solidFill>
                  <a:srgbClr val="0070C0"/>
                </a:solidFill>
              </a:rPr>
              <a:t>, </a:t>
            </a:r>
            <a:r>
              <a:rPr lang="ko-KR" altLang="en-US" sz="1000" b="1" dirty="0">
                <a:solidFill>
                  <a:srgbClr val="0070C0"/>
                </a:solidFill>
              </a:rPr>
              <a:t>높은 오차 차이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2F9E4E-E256-4B61-8A35-7E46FF3E4FB7}"/>
              </a:ext>
            </a:extLst>
          </p:cNvPr>
          <p:cNvSpPr txBox="1"/>
          <p:nvPr/>
        </p:nvSpPr>
        <p:spPr>
          <a:xfrm>
            <a:off x="8828165" y="350642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과대 적합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BF7A79-930E-4B5B-AFA6-A828DC31B291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flipH="1">
            <a:off x="9570676" y="3593441"/>
            <a:ext cx="441542" cy="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3D25AC51-B7EA-4998-9980-1297CFE2C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5" y="3878792"/>
            <a:ext cx="4143375" cy="26479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C50C47-C67D-4FF6-94A3-6C682EC48ADF}"/>
              </a:ext>
            </a:extLst>
          </p:cNvPr>
          <p:cNvSpPr txBox="1"/>
          <p:nvPr/>
        </p:nvSpPr>
        <p:spPr>
          <a:xfrm>
            <a:off x="1192702" y="4083893"/>
            <a:ext cx="1033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Degree=2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7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 animBg="1"/>
      <p:bldP spid="22" grpId="0"/>
      <p:bldP spid="25" grpId="0" animBg="1"/>
      <p:bldP spid="28" grpId="0"/>
      <p:bldP spid="29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860D30-318F-4C4F-BCD9-34858C7A4956}"/>
              </a:ext>
            </a:extLst>
          </p:cNvPr>
          <p:cNvSpPr txBox="1"/>
          <p:nvPr/>
        </p:nvSpPr>
        <p:spPr>
          <a:xfrm>
            <a:off x="2482478" y="295564"/>
            <a:ext cx="7227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4.5 </a:t>
            </a:r>
            <a:r>
              <a:rPr lang="ko-KR" altLang="en-US" sz="3200" dirty="0"/>
              <a:t>규제</a:t>
            </a:r>
            <a:r>
              <a:rPr lang="en-US" altLang="ko-KR" sz="3200" dirty="0"/>
              <a:t>(Regulation)</a:t>
            </a:r>
            <a:r>
              <a:rPr lang="ko-KR" altLang="en-US" sz="3200" dirty="0"/>
              <a:t>가 있는 선형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D9B72-CD78-456D-AD74-F4D9EB5A55BA}"/>
              </a:ext>
            </a:extLst>
          </p:cNvPr>
          <p:cNvSpPr txBox="1"/>
          <p:nvPr/>
        </p:nvSpPr>
        <p:spPr>
          <a:xfrm>
            <a:off x="858981" y="1126838"/>
            <a:ext cx="384598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Overfitting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줄이기 위한 방법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다항식의 차수를 감소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가중치의 제한</a:t>
            </a:r>
            <a:r>
              <a:rPr lang="en-US" altLang="ko-KR" dirty="0"/>
              <a:t>(regulation)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BB259-4206-46EF-B4D4-15ED6B146A58}"/>
              </a:ext>
            </a:extLst>
          </p:cNvPr>
          <p:cNvSpPr txBox="1"/>
          <p:nvPr/>
        </p:nvSpPr>
        <p:spPr>
          <a:xfrm>
            <a:off x="858981" y="2868922"/>
            <a:ext cx="484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4.5.1 Ridge Regression(Tikhonov Regulation)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3EF290-2156-43D9-B777-29209CAF7FE3}"/>
                  </a:ext>
                </a:extLst>
              </p:cNvPr>
              <p:cNvSpPr txBox="1"/>
              <p:nvPr/>
            </p:nvSpPr>
            <p:spPr>
              <a:xfrm>
                <a:off x="8958205" y="2877214"/>
                <a:ext cx="2864950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l-GR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3EF290-2156-43D9-B777-29209CAF7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205" y="2877214"/>
                <a:ext cx="2864950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C890432-CCC1-42E7-87E2-7F2D315D2F33}"/>
              </a:ext>
            </a:extLst>
          </p:cNvPr>
          <p:cNvSpPr txBox="1"/>
          <p:nvPr/>
        </p:nvSpPr>
        <p:spPr>
          <a:xfrm>
            <a:off x="858981" y="3954925"/>
            <a:ext cx="791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4.5.2 Lasso (Least Absolute Shrinkage and Selection Operator) Regression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B3697F-F667-40FB-98D0-C900B0F91A05}"/>
                  </a:ext>
                </a:extLst>
              </p:cNvPr>
              <p:cNvSpPr txBox="1"/>
              <p:nvPr/>
            </p:nvSpPr>
            <p:spPr>
              <a:xfrm>
                <a:off x="8958205" y="3761507"/>
                <a:ext cx="2776529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ko-K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</a:rPr>
                        <m:t>α</m:t>
                      </m:r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B3697F-F667-40FB-98D0-C900B0F91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205" y="3761507"/>
                <a:ext cx="2776529" cy="756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998703-A031-4C7F-A49A-6E516C97E1B2}"/>
              </a:ext>
            </a:extLst>
          </p:cNvPr>
          <p:cNvSpPr txBox="1"/>
          <p:nvPr/>
        </p:nvSpPr>
        <p:spPr>
          <a:xfrm>
            <a:off x="858981" y="4857505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4.5.3 Elastic Net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CE709-82E6-4E0C-9956-841F1D33C17A}"/>
              </a:ext>
            </a:extLst>
          </p:cNvPr>
          <p:cNvSpPr txBox="1"/>
          <p:nvPr/>
        </p:nvSpPr>
        <p:spPr>
          <a:xfrm>
            <a:off x="1526452" y="3441379"/>
            <a:ext cx="4565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400" i="1" dirty="0">
                <a:ea typeface="맑은 고딕" panose="020B0503020000020004" pitchFamily="50" charset="-127"/>
              </a:rPr>
              <a:t>α</a:t>
            </a:r>
            <a:r>
              <a:rPr lang="ko-KR" altLang="en-US" sz="1400" dirty="0"/>
              <a:t> 증가시킬수록 직선화 </a:t>
            </a:r>
            <a:r>
              <a:rPr lang="en-US" altLang="ko-KR" sz="1400" dirty="0"/>
              <a:t>: </a:t>
            </a:r>
            <a:r>
              <a:rPr lang="ko-KR" altLang="en-US" sz="1400" dirty="0"/>
              <a:t>분산</a:t>
            </a:r>
            <a:r>
              <a:rPr lang="en-US" altLang="ko-KR" sz="1400" dirty="0"/>
              <a:t>(variance)</a:t>
            </a:r>
            <a:r>
              <a:rPr lang="ko-KR" altLang="en-US" sz="1400" dirty="0"/>
              <a:t> 줄고 </a:t>
            </a:r>
            <a:r>
              <a:rPr lang="en-US" altLang="ko-KR" sz="1400" dirty="0"/>
              <a:t>bias</a:t>
            </a:r>
            <a:r>
              <a:rPr lang="ko-KR" altLang="en-US" sz="1400" dirty="0"/>
              <a:t> 커짐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30B49-682F-43E1-A8FB-020CB099A027}"/>
              </a:ext>
            </a:extLst>
          </p:cNvPr>
          <p:cNvSpPr txBox="1"/>
          <p:nvPr/>
        </p:nvSpPr>
        <p:spPr>
          <a:xfrm>
            <a:off x="1526452" y="4401803"/>
            <a:ext cx="610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쓰이는 특성 수가 적을 때 사용 </a:t>
            </a:r>
            <a:r>
              <a:rPr lang="en-US" altLang="ko-KR" sz="1400" dirty="0"/>
              <a:t>: </a:t>
            </a:r>
            <a:r>
              <a:rPr lang="ko-KR" altLang="en-US" sz="1400" dirty="0"/>
              <a:t>불필요한 특성 가중치를 </a:t>
            </a:r>
            <a:r>
              <a:rPr lang="en-US" altLang="ko-KR" sz="1400" dirty="0"/>
              <a:t>0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가깝게 조정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02660-7DD2-40F2-9CE5-7BAA42755BAD}"/>
              </a:ext>
            </a:extLst>
          </p:cNvPr>
          <p:cNvSpPr txBox="1"/>
          <p:nvPr/>
        </p:nvSpPr>
        <p:spPr>
          <a:xfrm>
            <a:off x="1526452" y="5349527"/>
            <a:ext cx="6208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쓰이는 특성 수가 </a:t>
            </a:r>
            <a:r>
              <a:rPr lang="en-US" altLang="ko-KR" sz="1400" dirty="0"/>
              <a:t>training set </a:t>
            </a:r>
            <a:r>
              <a:rPr lang="ko-KR" altLang="en-US" sz="1400" dirty="0"/>
              <a:t>보다 많거나</a:t>
            </a:r>
            <a:r>
              <a:rPr lang="en-US" altLang="ko-KR" sz="1400" dirty="0"/>
              <a:t>, </a:t>
            </a:r>
            <a:r>
              <a:rPr lang="ko-KR" altLang="en-US" sz="1400" dirty="0"/>
              <a:t> 특성 간에</a:t>
            </a:r>
            <a:r>
              <a:rPr lang="en-US" altLang="ko-KR" sz="1400" dirty="0"/>
              <a:t> </a:t>
            </a:r>
            <a:r>
              <a:rPr lang="ko-KR" altLang="en-US" sz="1400" dirty="0"/>
              <a:t>강한 연관이 있을 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B0D324-2A2E-46C0-8A4C-99D89202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202" y="4794624"/>
            <a:ext cx="4135954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55F81-3769-4425-B0E7-043C445FE868}"/>
              </a:ext>
            </a:extLst>
          </p:cNvPr>
          <p:cNvSpPr txBox="1"/>
          <p:nvPr/>
        </p:nvSpPr>
        <p:spPr>
          <a:xfrm>
            <a:off x="554181" y="480291"/>
            <a:ext cx="341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4.5.4 </a:t>
            </a:r>
            <a:r>
              <a:rPr lang="ko-KR" altLang="en-US" dirty="0"/>
              <a:t>조기</a:t>
            </a:r>
            <a:r>
              <a:rPr lang="en-US" altLang="ko-KR" dirty="0"/>
              <a:t> </a:t>
            </a:r>
            <a:r>
              <a:rPr lang="ko-KR" altLang="en-US" dirty="0"/>
              <a:t>종료</a:t>
            </a:r>
            <a:r>
              <a:rPr lang="en-US" altLang="ko-KR" dirty="0"/>
              <a:t>(Early</a:t>
            </a:r>
            <a:r>
              <a:rPr lang="ko-KR" altLang="en-US" dirty="0"/>
              <a:t> </a:t>
            </a:r>
            <a:r>
              <a:rPr lang="en-US" altLang="ko-KR" dirty="0"/>
              <a:t>Stopping)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B539B-79AC-4AFB-9F6E-655FEB1A09F8}"/>
              </a:ext>
            </a:extLst>
          </p:cNvPr>
          <p:cNvSpPr txBox="1"/>
          <p:nvPr/>
        </p:nvSpPr>
        <p:spPr>
          <a:xfrm>
            <a:off x="1089890" y="1182254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검증 에러가 최소값에 다다르면 훈련 종료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CC1004-86D5-40A8-947F-FDCF9DF0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9" y="2382981"/>
            <a:ext cx="4309422" cy="4105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E5C6DB-A2B5-4D50-8508-7992469F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78" y="2095499"/>
            <a:ext cx="5286231" cy="33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219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Wingdings</vt:lpstr>
      <vt:lpstr>Office 테마</vt:lpstr>
      <vt:lpstr>Hands-On Machine Learning  with Scikit-Learning, Keras  &amp; TensorFlow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 Machine Learning with Scikit-Learning, Keras &amp; TensorFlow</dc:title>
  <dc:creator>Windows 사용자</dc:creator>
  <cp:lastModifiedBy>Windows 사용자</cp:lastModifiedBy>
  <cp:revision>30</cp:revision>
  <dcterms:created xsi:type="dcterms:W3CDTF">2022-04-04T05:10:52Z</dcterms:created>
  <dcterms:modified xsi:type="dcterms:W3CDTF">2022-04-26T09:11:24Z</dcterms:modified>
</cp:coreProperties>
</file>