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3" r:id="rId3"/>
    <p:sldId id="274" r:id="rId4"/>
    <p:sldId id="257" r:id="rId5"/>
    <p:sldId id="256" r:id="rId6"/>
    <p:sldId id="259" r:id="rId7"/>
    <p:sldId id="262" r:id="rId8"/>
    <p:sldId id="263" r:id="rId9"/>
    <p:sldId id="260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수(신소재공학과)" initials="김" lastIdx="1" clrIdx="0">
    <p:extLst>
      <p:ext uri="{19B8F6BF-5375-455C-9EA6-DF929625EA0E}">
        <p15:presenceInfo xmlns:p15="http://schemas.microsoft.com/office/powerpoint/2012/main" userId="S-1-5-21-218245235-2367039305-1933202573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7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6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7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9FDB-81EB-4A81-9E9D-135DAE9DD16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8D54-C388-4260-B50D-9B551BC01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#scores-probabiliti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A8D64-66FF-484A-9EBB-1BDE3130C46C}"/>
              </a:ext>
            </a:extLst>
          </p:cNvPr>
          <p:cNvSpPr txBox="1"/>
          <p:nvPr/>
        </p:nvSpPr>
        <p:spPr>
          <a:xfrm>
            <a:off x="343949" y="494950"/>
            <a:ext cx="7852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SVM</a:t>
            </a:r>
            <a:r>
              <a:rPr lang="ko-KR" altLang="en-US" sz="3600" dirty="0"/>
              <a:t> 이론</a:t>
            </a:r>
            <a:endParaRPr lang="en-US" altLang="ko-KR" sz="3600" dirty="0"/>
          </a:p>
          <a:p>
            <a:pPr algn="r"/>
            <a:endParaRPr lang="en-US" altLang="ko-KR" sz="3600" dirty="0"/>
          </a:p>
          <a:p>
            <a:r>
              <a:rPr lang="ko-KR" altLang="en-US" sz="3600" dirty="0"/>
              <a:t>선형 </a:t>
            </a:r>
            <a:r>
              <a:rPr lang="en-US" altLang="ko-KR" sz="3600" dirty="0"/>
              <a:t>SVM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하드 마진</a:t>
            </a:r>
            <a:endParaRPr lang="en-US" altLang="ko-KR" sz="3600" dirty="0"/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소프트 마진</a:t>
            </a:r>
            <a:endParaRPr lang="en-US" altLang="ko-KR" sz="3600" dirty="0"/>
          </a:p>
          <a:p>
            <a:r>
              <a:rPr lang="ko-KR" altLang="en-US" sz="3600" dirty="0"/>
              <a:t>커널 </a:t>
            </a:r>
            <a:r>
              <a:rPr lang="en-US" altLang="ko-KR" sz="3600" dirty="0"/>
              <a:t>SVM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80B45-E16C-495E-A7B3-FB9A2B4193F2}"/>
              </a:ext>
            </a:extLst>
          </p:cNvPr>
          <p:cNvSpPr txBox="1"/>
          <p:nvPr/>
        </p:nvSpPr>
        <p:spPr>
          <a:xfrm>
            <a:off x="1300294" y="4957894"/>
            <a:ext cx="729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2022.05.18 </a:t>
            </a:r>
          </a:p>
          <a:p>
            <a:pPr algn="ctr"/>
            <a:r>
              <a:rPr lang="ko-KR" altLang="en-US" dirty="0"/>
              <a:t>화학데이터기반연구센터 김진수</a:t>
            </a:r>
          </a:p>
        </p:txBody>
      </p:sp>
    </p:spTree>
    <p:extLst>
      <p:ext uri="{BB962C8B-B14F-4D97-AF65-F5344CB8AC3E}">
        <p14:creationId xmlns:p14="http://schemas.microsoft.com/office/powerpoint/2010/main" val="365699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5EE29-5188-41A8-A6E1-41DC62ABE095}"/>
                  </a:ext>
                </a:extLst>
              </p:cNvPr>
              <p:cNvSpPr txBox="1"/>
              <p:nvPr/>
            </p:nvSpPr>
            <p:spPr>
              <a:xfrm>
                <a:off x="310393" y="411061"/>
                <a:ext cx="8145710" cy="2075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r>
                  <a:rPr lang="ko-KR" altLang="en-US" dirty="0"/>
                  <a:t>는 어떻게 찾는가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support vector </a:t>
                </a:r>
                <a:r>
                  <a:rPr lang="ko-KR" altLang="en-US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이므로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  <m:sup/>
                    </m:sSup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더 안정적이고 정확한 값을 얻기 위해 모든 서포트 벡터에 대해 평균을 구함</a:t>
                </a:r>
                <a:r>
                  <a:rPr lang="en-US" altLang="ko-K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𝑆𝑉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C5EE29-5188-41A8-A6E1-41DC62AB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411061"/>
                <a:ext cx="8145710" cy="2075505"/>
              </a:xfrm>
              <a:prstGeom prst="rect">
                <a:avLst/>
              </a:prstGeom>
              <a:blipFill>
                <a:blip r:embed="rId2"/>
                <a:stretch>
                  <a:fillRect l="-674" t="-2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ADCEEA7-7CAC-4525-A284-0E0A5C372407}"/>
                  </a:ext>
                </a:extLst>
              </p:cNvPr>
              <p:cNvSpPr/>
              <p:nvPr/>
            </p:nvSpPr>
            <p:spPr>
              <a:xfrm>
                <a:off x="2888544" y="2580178"/>
                <a:ext cx="2989408" cy="848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ADCEEA7-7CAC-4525-A284-0E0A5C372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44" y="2580178"/>
                <a:ext cx="2989408" cy="84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3DB01F0-EA3D-4126-88B6-6CC6A1A99CB3}"/>
              </a:ext>
            </a:extLst>
          </p:cNvPr>
          <p:cNvSpPr/>
          <p:nvPr/>
        </p:nvSpPr>
        <p:spPr>
          <a:xfrm>
            <a:off x="2617365" y="1652631"/>
            <a:ext cx="3481431" cy="1895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7B442-498E-4156-B98D-704307AA086F}"/>
              </a:ext>
            </a:extLst>
          </p:cNvPr>
          <p:cNvSpPr txBox="1"/>
          <p:nvPr/>
        </p:nvSpPr>
        <p:spPr>
          <a:xfrm>
            <a:off x="2659310" y="3682767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 마진 선형 </a:t>
            </a:r>
            <a:r>
              <a:rPr lang="en-US" altLang="ko-KR" dirty="0"/>
              <a:t>SVM </a:t>
            </a:r>
            <a:r>
              <a:rPr lang="ko-KR" altLang="en-US" dirty="0"/>
              <a:t>문제의 답</a:t>
            </a:r>
          </a:p>
        </p:txBody>
      </p:sp>
    </p:spTree>
    <p:extLst>
      <p:ext uri="{BB962C8B-B14F-4D97-AF65-F5344CB8AC3E}">
        <p14:creationId xmlns:p14="http://schemas.microsoft.com/office/powerpoint/2010/main" val="51748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3F917-3DF0-4D20-AA2B-91A0B6B3A700}"/>
              </a:ext>
            </a:extLst>
          </p:cNvPr>
          <p:cNvSpPr txBox="1"/>
          <p:nvPr/>
        </p:nvSpPr>
        <p:spPr>
          <a:xfrm>
            <a:off x="260058" y="293615"/>
            <a:ext cx="59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 마진 선형 </a:t>
            </a:r>
            <a:r>
              <a:rPr lang="en-US" altLang="ko-KR" dirty="0"/>
              <a:t>SVM </a:t>
            </a:r>
            <a:r>
              <a:rPr lang="ko-KR" altLang="en-US" dirty="0"/>
              <a:t>문제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501FC-155D-4150-A6E6-5BFC00AF155F}"/>
                  </a:ext>
                </a:extLst>
              </p:cNvPr>
              <p:cNvSpPr txBox="1"/>
              <p:nvPr/>
            </p:nvSpPr>
            <p:spPr>
              <a:xfrm>
                <a:off x="0" y="-72881"/>
                <a:ext cx="9144000" cy="367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/>
                  <a:t> 도입하여 </a:t>
                </a:r>
                <a:r>
                  <a:rPr lang="en-US" altLang="ko-KR" dirty="0"/>
                  <a:t>training error </a:t>
                </a:r>
                <a:r>
                  <a:rPr lang="ko-KR" altLang="en-US" dirty="0"/>
                  <a:t>허용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ym typeface="Wingdings" panose="05000000000000000000" pitchFamily="2" charset="2"/>
                  </a:rPr>
                  <a:t>그렇다고 마냥 크게 할 수 없음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C</a:t>
                </a:r>
                <a:r>
                  <a:rPr lang="ko-KR" altLang="en-US" dirty="0">
                    <a:sym typeface="Wingdings" panose="05000000000000000000" pitchFamily="2" charset="2"/>
                  </a:rPr>
                  <a:t>는 </a:t>
                </a:r>
                <a:r>
                  <a:rPr lang="en-US" altLang="ko-KR" dirty="0">
                    <a:sym typeface="Wingdings" panose="05000000000000000000" pitchFamily="2" charset="2"/>
                  </a:rPr>
                  <a:t>margin</a:t>
                </a:r>
                <a:r>
                  <a:rPr lang="ko-KR" altLang="en-US" dirty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>
                    <a:sym typeface="Wingdings" panose="05000000000000000000" pitchFamily="2" charset="2"/>
                  </a:rPr>
                  <a:t>training error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대한 </a:t>
                </a:r>
                <a:r>
                  <a:rPr lang="en-US" altLang="ko-KR" dirty="0">
                    <a:sym typeface="Wingdings" panose="05000000000000000000" pitchFamily="2" charset="2"/>
                  </a:rPr>
                  <a:t>trade-off</a:t>
                </a:r>
                <a:r>
                  <a:rPr lang="ko-KR" altLang="en-US" dirty="0">
                    <a:sym typeface="Wingdings" panose="05000000000000000000" pitchFamily="2" charset="2"/>
                  </a:rPr>
                  <a:t>를 결정하는 </a:t>
                </a:r>
                <a:r>
                  <a:rPr lang="en-US" altLang="ko-KR" dirty="0">
                    <a:sym typeface="Wingdings" panose="05000000000000000000" pitchFamily="2" charset="2"/>
                  </a:rPr>
                  <a:t>tuning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prameter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Large C: training error</a:t>
                </a:r>
                <a:r>
                  <a:rPr lang="ko-KR" altLang="en-US" dirty="0">
                    <a:sym typeface="Wingdings" panose="05000000000000000000" pitchFamily="2" charset="2"/>
                  </a:rPr>
                  <a:t>를 많이 허용하지 않음</a:t>
                </a:r>
                <a:r>
                  <a:rPr lang="en-US" altLang="ko-KR" dirty="0">
                    <a:sym typeface="Wingdings" panose="05000000000000000000" pitchFamily="2" charset="2"/>
                  </a:rPr>
                  <a:t>overfit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Small C: training error</a:t>
                </a:r>
                <a:r>
                  <a:rPr lang="ko-KR" altLang="en-US" dirty="0">
                    <a:sym typeface="Wingdings" panose="05000000000000000000" pitchFamily="2" charset="2"/>
                  </a:rPr>
                  <a:t>를 많이 허용</a:t>
                </a:r>
                <a:r>
                  <a:rPr lang="en-US" altLang="ko-KR" dirty="0">
                    <a:sym typeface="Wingdings" panose="05000000000000000000" pitchFamily="2" charset="2"/>
                  </a:rPr>
                  <a:t>underfit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Training data</a:t>
                </a:r>
                <a:r>
                  <a:rPr lang="ko-KR" altLang="en-US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dirty="0">
                    <a:sym typeface="Wingdings" panose="05000000000000000000" pitchFamily="2" charset="2"/>
                  </a:rPr>
                  <a:t>linearly separable </a:t>
                </a:r>
                <a:r>
                  <a:rPr lang="ko-KR" altLang="en-US" dirty="0">
                    <a:sym typeface="Wingdings" panose="05000000000000000000" pitchFamily="2" charset="2"/>
                  </a:rPr>
                  <a:t>하지 않아도 해가 존재함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6501FC-155D-4150-A6E6-5BFC00AF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72881"/>
                <a:ext cx="9144000" cy="3674467"/>
              </a:xfrm>
              <a:prstGeom prst="rect">
                <a:avLst/>
              </a:prstGeom>
              <a:blipFill>
                <a:blip r:embed="rId2"/>
                <a:stretch>
                  <a:fillRect l="-400" b="-1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DB881BD-06A1-4267-9035-FD53A07D655E}"/>
              </a:ext>
            </a:extLst>
          </p:cNvPr>
          <p:cNvSpPr/>
          <p:nvPr/>
        </p:nvSpPr>
        <p:spPr>
          <a:xfrm>
            <a:off x="4265802" y="3545474"/>
            <a:ext cx="612396" cy="889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3BD6-FD7D-4318-936F-14C76C9ABAFC}"/>
              </a:ext>
            </a:extLst>
          </p:cNvPr>
          <p:cNvSpPr txBox="1"/>
          <p:nvPr/>
        </p:nvSpPr>
        <p:spPr>
          <a:xfrm>
            <a:off x="4949505" y="3691156"/>
            <a:ext cx="39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Lagrangian</a:t>
            </a:r>
            <a:r>
              <a:rPr lang="en-US" altLang="ko-KR" dirty="0"/>
              <a:t> Multiplier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AC55-014B-4D89-8471-D1647E760B43}"/>
                  </a:ext>
                </a:extLst>
              </p:cNvPr>
              <p:cNvSpPr txBox="1"/>
              <p:nvPr/>
            </p:nvSpPr>
            <p:spPr>
              <a:xfrm>
                <a:off x="-1132514" y="4549902"/>
                <a:ext cx="9144000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AC55-014B-4D89-8471-D1647E76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2514" y="4549902"/>
                <a:ext cx="9144000" cy="1402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2D0-9E82-4C34-924D-C718EB57E634}"/>
              </a:ext>
            </a:extLst>
          </p:cNvPr>
          <p:cNvSpPr/>
          <p:nvPr/>
        </p:nvSpPr>
        <p:spPr>
          <a:xfrm>
            <a:off x="486561" y="4549903"/>
            <a:ext cx="6409189" cy="79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A1652-22A2-4600-BCE1-EE3DEF5183E8}"/>
              </a:ext>
            </a:extLst>
          </p:cNvPr>
          <p:cNvSpPr txBox="1"/>
          <p:nvPr/>
        </p:nvSpPr>
        <p:spPr>
          <a:xfrm>
            <a:off x="7038363" y="479461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Lagrangian</a:t>
            </a:r>
            <a:r>
              <a:rPr lang="en-US" altLang="ko-KR" dirty="0"/>
              <a:t> Primal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872AEE7-6A16-44A8-8AF0-A775302158B0}"/>
              </a:ext>
            </a:extLst>
          </p:cNvPr>
          <p:cNvSpPr/>
          <p:nvPr/>
        </p:nvSpPr>
        <p:spPr>
          <a:xfrm>
            <a:off x="4337109" y="5645791"/>
            <a:ext cx="612396" cy="474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8C179E-ACDA-4998-938E-351DA3082598}"/>
                  </a:ext>
                </a:extLst>
              </p:cNvPr>
              <p:cNvSpPr txBox="1"/>
              <p:nvPr/>
            </p:nvSpPr>
            <p:spPr>
              <a:xfrm>
                <a:off x="-96474" y="5952465"/>
                <a:ext cx="9336947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8C179E-ACDA-4998-938E-351DA308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474" y="5952465"/>
                <a:ext cx="9336947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35CC5F2-39BA-4EFB-980C-7BAA4BC82FA3}"/>
              </a:ext>
            </a:extLst>
          </p:cNvPr>
          <p:cNvSpPr txBox="1"/>
          <p:nvPr/>
        </p:nvSpPr>
        <p:spPr>
          <a:xfrm>
            <a:off x="5687736" y="5827841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Lagrangian</a:t>
            </a:r>
            <a:r>
              <a:rPr lang="en-US" altLang="ko-KR" dirty="0"/>
              <a:t> 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66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444CC5C-3409-4D95-82E4-CC25172E5F97}"/>
                  </a:ext>
                </a:extLst>
              </p:cNvPr>
              <p:cNvSpPr/>
              <p:nvPr/>
            </p:nvSpPr>
            <p:spPr>
              <a:xfrm>
                <a:off x="398476" y="232589"/>
                <a:ext cx="788145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Quadratic Programming </a:t>
                </a:r>
                <a:r>
                  <a:rPr lang="ko-KR" altLang="en-US" dirty="0">
                    <a:latin typeface="+mn-ea"/>
                  </a:rPr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 를 구한 뒤</a:t>
                </a:r>
                <a:endParaRPr lang="en-US" altLang="ko-KR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KKT </a:t>
                </a:r>
                <a:r>
                  <a:rPr lang="ko-KR" altLang="en-US" dirty="0">
                    <a:latin typeface="+mn-ea"/>
                  </a:rPr>
                  <a:t>조건으로부터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  <a:sym typeface="Wingdings" panose="05000000000000000000" pitchFamily="2" charset="2"/>
                  </a:rPr>
                  <a:t>를 구한다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. </a:t>
                </a:r>
              </a:p>
              <a:p>
                <a:r>
                  <a:rPr lang="ko-KR" altLang="en-US" dirty="0">
                    <a:latin typeface="+mn-ea"/>
                    <a:sym typeface="Wingdings" panose="05000000000000000000" pitchFamily="2" charset="2"/>
                  </a:rPr>
                  <a:t>자세한 강의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: https://youtu.be/ltjhyLkHMls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444CC5C-3409-4D95-82E4-CC25172E5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6" y="232589"/>
                <a:ext cx="7881457" cy="923330"/>
              </a:xfrm>
              <a:prstGeom prst="rect">
                <a:avLst/>
              </a:prstGeom>
              <a:blipFill>
                <a:blip r:embed="rId2"/>
                <a:stretch>
                  <a:fillRect l="-619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02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810A2-3EC7-4BEF-AE9A-FAE0F2159945}"/>
              </a:ext>
            </a:extLst>
          </p:cNvPr>
          <p:cNvSpPr txBox="1"/>
          <p:nvPr/>
        </p:nvSpPr>
        <p:spPr>
          <a:xfrm>
            <a:off x="1845578" y="2122415"/>
            <a:ext cx="578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커널 </a:t>
            </a:r>
            <a:r>
              <a:rPr lang="en-US" altLang="ko-KR" sz="7200" dirty="0"/>
              <a:t>SVM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4406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C16713-7A5B-45E0-A9F4-F428F992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97"/>
            <a:ext cx="9144000" cy="64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41B35B-4F06-4EB9-83B0-D52415C6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151701"/>
            <a:ext cx="607695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A4853C-4E90-4CD9-A5FA-A79D9A90F44E}"/>
                  </a:ext>
                </a:extLst>
              </p:cNvPr>
              <p:cNvSpPr txBox="1"/>
              <p:nvPr/>
            </p:nvSpPr>
            <p:spPr>
              <a:xfrm>
                <a:off x="4106760" y="5014844"/>
                <a:ext cx="5037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/>
                  <a:t>커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는 다항식의 차수 </a:t>
                </a:r>
                <a:r>
                  <a:rPr lang="en-US" altLang="ko-KR" dirty="0"/>
                  <a:t>(degree)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hyperparameters.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A4853C-4E90-4CD9-A5FA-A79D9A90F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60" y="5014844"/>
                <a:ext cx="5037239" cy="923330"/>
              </a:xfrm>
              <a:prstGeom prst="rect">
                <a:avLst/>
              </a:prstGeom>
              <a:blipFill>
                <a:blip r:embed="rId3"/>
                <a:stretch>
                  <a:fillRect l="-1090" t="-4636" b="-1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983AB-4DCF-461C-A73F-6D97C69B2160}"/>
                  </a:ext>
                </a:extLst>
              </p:cNvPr>
              <p:cNvSpPr txBox="1"/>
              <p:nvPr/>
            </p:nvSpPr>
            <p:spPr>
              <a:xfrm>
                <a:off x="125835" y="3582099"/>
                <a:ext cx="8917497" cy="12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모든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대하여 변환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를 적용하면 앞서 살펴본 </a:t>
                </a:r>
                <a:r>
                  <a:rPr lang="en-US" altLang="ko-KR" dirty="0" err="1"/>
                  <a:t>Lagrangian</a:t>
                </a:r>
                <a:r>
                  <a:rPr lang="en-US" altLang="ko-KR" dirty="0"/>
                  <a:t> Dual </a:t>
                </a:r>
                <a:r>
                  <a:rPr lang="ko-KR" altLang="en-US" dirty="0"/>
                  <a:t>문제에 포함된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됨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대입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ko-KR" altLang="en-US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ko-KR" altLang="en-US" b="1" u="sng" dirty="0">
                    <a:solidFill>
                      <a:srgbClr val="FF0000"/>
                    </a:solidFill>
                  </a:rPr>
                  <a:t>를 몰라도 </a:t>
                </a:r>
                <a14:m>
                  <m:oMath xmlns:m="http://schemas.openxmlformats.org/officeDocument/2006/math">
                    <m:r>
                      <a:rPr lang="ko-KR" altLang="en-US" b="1" u="sng">
                        <a:solidFill>
                          <a:srgbClr val="FF0000"/>
                        </a:solidFill>
                      </a:rPr>
                      <m:t>𝜙</m:t>
                    </m:r>
                    <m:sSup>
                      <m:sSupPr>
                        <m:ctrlPr>
                          <a:rPr lang="en-US" altLang="ko-KR" b="1" u="sng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u="sng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ko-KR" b="1" u="sng">
                                <a:solidFill>
                                  <a:srgbClr val="FF0000"/>
                                </a:solidFill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ko-KR" b="1" u="sng">
                            <a:solidFill>
                              <a:srgbClr val="FF0000"/>
                            </a:solidFill>
                          </a:rPr>
                          <m:t>𝑇</m:t>
                        </m:r>
                      </m:sup>
                    </m:sSup>
                    <m:r>
                      <a:rPr lang="ko-KR" altLang="en-US" b="1" u="sng">
                        <a:solidFill>
                          <a:srgbClr val="FF0000"/>
                        </a:solidFill>
                      </a:rPr>
                      <m:t>𝜙</m:t>
                    </m:r>
                    <m:d>
                      <m:dPr>
                        <m:ctrlPr>
                          <a:rPr lang="en-US" altLang="ko-KR" b="1" u="sng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altLang="ko-KR" b="1" u="sng">
                            <a:solidFill>
                              <a:srgbClr val="FF0000"/>
                            </a:solidFill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b="1" u="sng" dirty="0">
                    <a:solidFill>
                      <a:srgbClr val="FF0000"/>
                    </a:solidFill>
                  </a:rPr>
                  <a:t> 만 알면 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(=</a:t>
                </a:r>
                <a:r>
                  <a:rPr lang="ko-KR" altLang="en-US" b="1" u="sng" dirty="0">
                    <a:solidFill>
                      <a:srgbClr val="FF0000"/>
                    </a:solidFill>
                  </a:rPr>
                  <a:t>커널 함수만 알면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b="1" u="sng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u="sng" dirty="0" err="1">
                    <a:solidFill>
                      <a:srgbClr val="FF0000"/>
                    </a:solidFill>
                  </a:rPr>
                  <a:t>Langrangian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 Dual</a:t>
                </a:r>
                <a:r>
                  <a:rPr lang="ko-KR" altLang="en-US" b="1" u="sng" dirty="0">
                    <a:solidFill>
                      <a:srgbClr val="FF0000"/>
                    </a:solidFill>
                  </a:rPr>
                  <a:t>을 풀 수 있다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!!!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3983AB-4DCF-461C-A73F-6D97C69B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3582099"/>
                <a:ext cx="8917497" cy="1279646"/>
              </a:xfrm>
              <a:prstGeom prst="rect">
                <a:avLst/>
              </a:prstGeom>
              <a:blipFill>
                <a:blip r:embed="rId4"/>
                <a:stretch>
                  <a:fillRect l="-61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3295915-247B-40B8-9DC5-228A57395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1" y="5019675"/>
            <a:ext cx="3733800" cy="1533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19821-3167-48CF-8A4B-9999A5F71FBA}"/>
                  </a:ext>
                </a:extLst>
              </p:cNvPr>
              <p:cNvSpPr txBox="1"/>
              <p:nvPr/>
            </p:nvSpPr>
            <p:spPr>
              <a:xfrm>
                <a:off x="6291743" y="151701"/>
                <a:ext cx="2852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변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거치면</a:t>
                </a:r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차원 벡터가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차원이 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19821-3167-48CF-8A4B-9999A5F7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3" y="151701"/>
                <a:ext cx="2852256" cy="1200329"/>
              </a:xfrm>
              <a:prstGeom prst="rect">
                <a:avLst/>
              </a:prstGeom>
              <a:blipFill>
                <a:blip r:embed="rId6"/>
                <a:stretch>
                  <a:fillRect l="-170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69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E9BC02-641D-41B6-BF39-99AAF2A800D5}"/>
                  </a:ext>
                </a:extLst>
              </p:cNvPr>
              <p:cNvSpPr/>
              <p:nvPr/>
            </p:nvSpPr>
            <p:spPr>
              <a:xfrm>
                <a:off x="100668" y="1095327"/>
                <a:ext cx="9043332" cy="4369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𝑆𝑉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𝑆𝑉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𝑆𝑉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E9BC02-641D-41B6-BF39-99AAF2A8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095327"/>
                <a:ext cx="9043332" cy="4369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E8516-E528-426E-BF75-0F94F301FC64}"/>
                  </a:ext>
                </a:extLst>
              </p:cNvPr>
              <p:cNvSpPr txBox="1"/>
              <p:nvPr/>
            </p:nvSpPr>
            <p:spPr>
              <a:xfrm>
                <a:off x="100668" y="100668"/>
                <a:ext cx="8783273" cy="924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를 몰라도 </a:t>
                </a:r>
                <a:r>
                  <a:rPr lang="en-US" altLang="ko-KR" dirty="0"/>
                  <a:t>Lagrangian Dual </a:t>
                </a:r>
                <a:r>
                  <a:rPr lang="ko-KR" altLang="en-US" dirty="0"/>
                  <a:t>문제를 풀 수 있다는 말은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구할 수 있다는 말이 아니라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구할 수 있다는 말이다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예측식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ko-KR" altLang="en-US" dirty="0"/>
                  <a:t> 만 알면 예측할 수 있음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E8516-E528-426E-BF75-0F94F301F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00668"/>
                <a:ext cx="8783273" cy="924805"/>
              </a:xfrm>
              <a:prstGeom prst="rect">
                <a:avLst/>
              </a:prstGeom>
              <a:blipFill>
                <a:blip r:embed="rId3"/>
                <a:stretch>
                  <a:fillRect l="-625" t="-5298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99A80F-057C-461E-9286-0318C644155C}"/>
              </a:ext>
            </a:extLst>
          </p:cNvPr>
          <p:cNvSpPr txBox="1"/>
          <p:nvPr/>
        </p:nvSpPr>
        <p:spPr>
          <a:xfrm>
            <a:off x="6140741" y="1358402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로부터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0C047-4922-4EE3-9912-0AC141E2D2D7}"/>
              </a:ext>
            </a:extLst>
          </p:cNvPr>
          <p:cNvSpPr txBox="1"/>
          <p:nvPr/>
        </p:nvSpPr>
        <p:spPr>
          <a:xfrm>
            <a:off x="6375632" y="3556318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로부터</a:t>
            </a:r>
          </a:p>
        </p:txBody>
      </p:sp>
    </p:spTree>
    <p:extLst>
      <p:ext uri="{BB962C8B-B14F-4D97-AF65-F5344CB8AC3E}">
        <p14:creationId xmlns:p14="http://schemas.microsoft.com/office/powerpoint/2010/main" val="211777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15EF8-FEB5-4332-AE60-8FECB00E571F}"/>
              </a:ext>
            </a:extLst>
          </p:cNvPr>
          <p:cNvSpPr txBox="1"/>
          <p:nvPr/>
        </p:nvSpPr>
        <p:spPr>
          <a:xfrm>
            <a:off x="360727" y="453006"/>
            <a:ext cx="823798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SVM </a:t>
            </a:r>
            <a:r>
              <a:rPr lang="ko-KR" altLang="en-US" dirty="0"/>
              <a:t>분류기가 샘플을 분류할 때 신뢰도 점수와 확률을 출력할 수 있나요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답</a:t>
            </a:r>
            <a:r>
              <a:rPr lang="en-US" altLang="ko-KR" dirty="0"/>
              <a:t>: SVM </a:t>
            </a:r>
            <a:r>
              <a:rPr lang="ko-KR" altLang="en-US" dirty="0"/>
              <a:t>분류기는 테스트 샘플과  결정 경계 사이의 거리를 출력할 수 있으므로 이를 신뢰도 점수로 사용할 수 있습니다</a:t>
            </a:r>
            <a:r>
              <a:rPr lang="en-US" altLang="ko-KR" dirty="0"/>
              <a:t>. </a:t>
            </a:r>
            <a:r>
              <a:rPr lang="ko-KR" altLang="en-US" dirty="0"/>
              <a:t>그러나 이 점수를 클래스 확률의 </a:t>
            </a:r>
            <a:r>
              <a:rPr lang="ko-KR" altLang="en-US" dirty="0" err="1"/>
              <a:t>추정값으로</a:t>
            </a:r>
            <a:r>
              <a:rPr lang="ko-KR" altLang="en-US" dirty="0"/>
              <a:t> 바로 변환할 수는 없습니다</a:t>
            </a:r>
            <a:r>
              <a:rPr lang="en-US" altLang="ko-KR" dirty="0"/>
              <a:t>. </a:t>
            </a:r>
            <a:r>
              <a:rPr lang="ko-KR" altLang="en-US" dirty="0" err="1"/>
              <a:t>사이킷런에서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모델을 만들 때 </a:t>
            </a:r>
            <a:r>
              <a:rPr lang="en-US" altLang="ko-KR" dirty="0"/>
              <a:t>probability=True</a:t>
            </a:r>
            <a:r>
              <a:rPr lang="ko-KR" altLang="en-US" dirty="0"/>
              <a:t>로 설정하면 훈련이 끝난 후 </a:t>
            </a:r>
            <a:r>
              <a:rPr lang="en-US" altLang="ko-KR" dirty="0"/>
              <a:t>(</a:t>
            </a:r>
            <a:r>
              <a:rPr lang="ko-KR" altLang="en-US" dirty="0"/>
              <a:t>훈련 데이터에 </a:t>
            </a:r>
            <a:r>
              <a:rPr lang="en-US" altLang="ko-KR" dirty="0"/>
              <a:t>5-fold </a:t>
            </a:r>
            <a:r>
              <a:rPr lang="ko-KR" altLang="en-US" dirty="0"/>
              <a:t>교차 검증을 사용하여 추가로 훈련시킨</a:t>
            </a:r>
            <a:r>
              <a:rPr lang="en-US" altLang="ko-KR" dirty="0"/>
              <a:t>) SVM</a:t>
            </a:r>
            <a:r>
              <a:rPr lang="ko-KR" altLang="en-US" dirty="0"/>
              <a:t>의 점수에 로지스틱 회귀를 훈련시켜 확률을 계산합니다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자세한 내용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https://scikit-learn.org/stable/modules/svm.html#scores-probabilities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67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6E1E9-F629-4C37-9049-20912736F255}"/>
              </a:ext>
            </a:extLst>
          </p:cNvPr>
          <p:cNvSpPr txBox="1"/>
          <p:nvPr/>
        </p:nvSpPr>
        <p:spPr>
          <a:xfrm>
            <a:off x="251670" y="360727"/>
            <a:ext cx="8355435" cy="51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서포트 벡터 </a:t>
            </a:r>
            <a:r>
              <a:rPr lang="ko-KR" altLang="en-US" sz="2400" dirty="0" err="1"/>
              <a:t>머신의</a:t>
            </a:r>
            <a:r>
              <a:rPr lang="ko-KR" altLang="en-US" sz="2400" dirty="0"/>
              <a:t> 근본 아이디어</a:t>
            </a:r>
            <a:r>
              <a:rPr lang="en-US" altLang="ko-KR" sz="2400" dirty="0"/>
              <a:t>: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/>
              <a:t>클래스 사이에 가능한 한 가장 넓은 </a:t>
            </a:r>
            <a:r>
              <a:rPr lang="en-US" altLang="ko-KR" sz="2400" dirty="0"/>
              <a:t>‘</a:t>
            </a:r>
            <a:r>
              <a:rPr lang="ko-KR" altLang="en-US" sz="2400" dirty="0"/>
              <a:t>도로‘</a:t>
            </a:r>
            <a:r>
              <a:rPr lang="en-US" altLang="ko-KR" sz="2400" dirty="0"/>
              <a:t>(</a:t>
            </a:r>
            <a:r>
              <a:rPr lang="ko-KR" altLang="en-US" sz="2400" dirty="0"/>
              <a:t>마진</a:t>
            </a:r>
            <a:r>
              <a:rPr lang="en-US" altLang="ko-KR" sz="2400" dirty="0"/>
              <a:t>)</a:t>
            </a:r>
            <a:r>
              <a:rPr lang="ko-KR" altLang="en-US" sz="2400" dirty="0"/>
              <a:t>을 내는 것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소프트 마진 분류</a:t>
            </a:r>
            <a:r>
              <a:rPr lang="en-US" altLang="ko-KR" sz="2400" dirty="0"/>
              <a:t>: </a:t>
            </a:r>
            <a:r>
              <a:rPr lang="ko-KR" altLang="en-US" sz="2400" dirty="0"/>
              <a:t>두 클래스를 완벽하게 나누는 것과 가장 넓은 도로를 내는 것 사이의 절충안을 내는 것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비선형 데이터셋에서 훈련할 때 커널 함수를 </a:t>
            </a:r>
            <a:r>
              <a:rPr lang="ko-KR" altLang="en-US" sz="2400" dirty="0" err="1"/>
              <a:t>사용하는것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68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0DD30-AF36-489D-8B4A-4F821368F077}"/>
              </a:ext>
            </a:extLst>
          </p:cNvPr>
          <p:cNvSpPr txBox="1"/>
          <p:nvPr/>
        </p:nvSpPr>
        <p:spPr>
          <a:xfrm>
            <a:off x="377505" y="276837"/>
            <a:ext cx="7952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서포트 </a:t>
            </a:r>
            <a:r>
              <a:rPr lang="ko-KR" altLang="en-US" sz="2400" dirty="0" err="1"/>
              <a:t>벡터란</a:t>
            </a:r>
            <a:r>
              <a:rPr lang="en-US" altLang="ko-KR" sz="2400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이 훈련된 후에 경계를 포함해 도로에 놓인 어떤 샘플</a:t>
            </a:r>
            <a:endParaRPr lang="en-US" altLang="ko-KR" dirty="0"/>
          </a:p>
          <a:p>
            <a:r>
              <a:rPr lang="ko-KR" altLang="en-US" dirty="0"/>
              <a:t>결정 경계로부터 마진 경계에 놓인 어떤 샘플까지 수직으로 그은 벡터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2A8D0-0949-4707-AFC5-AEA50556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8" y="1898028"/>
            <a:ext cx="6912965" cy="44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1688F2-E306-438C-939F-6FD6534D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2" y="849190"/>
            <a:ext cx="4343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CAE0A1-FF28-4E03-9571-1A5D1681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0" y="1007452"/>
            <a:ext cx="2505075" cy="857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5DCC-DDD2-4B89-B5FB-6D2335D2D18C}"/>
                  </a:ext>
                </a:extLst>
              </p:cNvPr>
              <p:cNvSpPr txBox="1"/>
              <p:nvPr/>
            </p:nvSpPr>
            <p:spPr>
              <a:xfrm>
                <a:off x="5108895" y="2122415"/>
                <a:ext cx="375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여기서는 편의상 </a:t>
                </a:r>
                <a:r>
                  <a:rPr lang="en-US" altLang="ko-KR" dirty="0"/>
                  <a:t>y=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/>
                  <a:t> 이라고 설정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35DCC-DDD2-4B89-B5FB-6D2335D2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95" y="2122415"/>
                <a:ext cx="3758268" cy="369332"/>
              </a:xfrm>
              <a:prstGeom prst="rect">
                <a:avLst/>
              </a:prstGeom>
              <a:blipFill>
                <a:blip r:embed="rId4"/>
                <a:stretch>
                  <a:fillRect l="-1297" t="-11475" r="-32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7E588-D907-49EF-B294-933BD04F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98"/>
            <a:ext cx="9144000" cy="638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8AFB4-2E40-4BF7-B8FA-3D8D76700EDE}"/>
              </a:ext>
            </a:extLst>
          </p:cNvPr>
          <p:cNvSpPr txBox="1"/>
          <p:nvPr/>
        </p:nvSpPr>
        <p:spPr>
          <a:xfrm>
            <a:off x="5486400" y="5597769"/>
            <a:ext cx="342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마진</a:t>
            </a:r>
            <a:r>
              <a:rPr lang="en-US" altLang="ko-KR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을 최대화하는 것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C106D-834F-4088-A73C-ACAA795CB7AF}"/>
                  </a:ext>
                </a:extLst>
              </p:cNvPr>
              <p:cNvSpPr txBox="1"/>
              <p:nvPr/>
            </p:nvSpPr>
            <p:spPr>
              <a:xfrm>
                <a:off x="75501" y="6056851"/>
                <a:ext cx="91440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목표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마진을 최대화하는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찾자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C106D-834F-4088-A73C-ACAA795CB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" y="6056851"/>
                <a:ext cx="9144000" cy="374526"/>
              </a:xfrm>
              <a:prstGeom prst="rect">
                <a:avLst/>
              </a:prstGeom>
              <a:blipFill>
                <a:blip r:embed="rId3"/>
                <a:stretch>
                  <a:fillRect l="-533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4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F14376-0633-4A68-A2BE-BE50DDC2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60"/>
            <a:ext cx="9144000" cy="6596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49CAF-7385-4183-B8EC-1C9AD5BE5A3F}"/>
                  </a:ext>
                </a:extLst>
              </p:cNvPr>
              <p:cNvSpPr txBox="1"/>
              <p:nvPr/>
            </p:nvSpPr>
            <p:spPr>
              <a:xfrm>
                <a:off x="5750170" y="2637692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49CAF-7385-4183-B8EC-1C9AD5BE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70" y="2637692"/>
                <a:ext cx="2362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7E4B0B-7FEE-45CC-A559-636F79D6C857}"/>
                  </a:ext>
                </a:extLst>
              </p:cNvPr>
              <p:cNvSpPr txBox="1"/>
              <p:nvPr/>
            </p:nvSpPr>
            <p:spPr>
              <a:xfrm>
                <a:off x="6518031" y="4220308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7E4B0B-7FEE-45CC-A559-636F79D6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031" y="4220308"/>
                <a:ext cx="2362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103E5-0F2F-4D58-8BB6-829417593A17}"/>
                  </a:ext>
                </a:extLst>
              </p:cNvPr>
              <p:cNvSpPr txBox="1"/>
              <p:nvPr/>
            </p:nvSpPr>
            <p:spPr>
              <a:xfrm>
                <a:off x="0" y="42672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103E5-0F2F-4D58-8BB6-829417593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083E46-1822-423A-9095-64214B1D84A9}"/>
                  </a:ext>
                </a:extLst>
              </p:cNvPr>
              <p:cNvSpPr txBox="1"/>
              <p:nvPr/>
            </p:nvSpPr>
            <p:spPr>
              <a:xfrm>
                <a:off x="3604846" y="5586046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083E46-1822-423A-9095-64214B1D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46" y="5586046"/>
                <a:ext cx="2362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D2B069-5F75-4393-9FF8-EAFF4293A8C3}"/>
              </a:ext>
            </a:extLst>
          </p:cNvPr>
          <p:cNvSpPr txBox="1"/>
          <p:nvPr/>
        </p:nvSpPr>
        <p:spPr>
          <a:xfrm>
            <a:off x="7022122" y="2061323"/>
            <a:ext cx="6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(+1)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043B1-A58F-4E6E-A2AB-627B122CB486}"/>
              </a:ext>
            </a:extLst>
          </p:cNvPr>
          <p:cNvSpPr txBox="1"/>
          <p:nvPr/>
        </p:nvSpPr>
        <p:spPr>
          <a:xfrm>
            <a:off x="2666999" y="5150354"/>
            <a:ext cx="6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(-1)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EE4137-14B9-40C7-8F70-5DADC5E37FBF}"/>
              </a:ext>
            </a:extLst>
          </p:cNvPr>
          <p:cNvCxnSpPr/>
          <p:nvPr/>
        </p:nvCxnSpPr>
        <p:spPr>
          <a:xfrm flipH="1">
            <a:off x="4815281" y="3347207"/>
            <a:ext cx="545284" cy="6627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FE62BC-A2FD-445F-A68B-5018CCB91C06}"/>
                  </a:ext>
                </a:extLst>
              </p:cNvPr>
              <p:cNvSpPr txBox="1"/>
              <p:nvPr/>
            </p:nvSpPr>
            <p:spPr>
              <a:xfrm>
                <a:off x="4572026" y="3905787"/>
                <a:ext cx="42783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FE62BC-A2FD-445F-A68B-5018CCB9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6" y="3905787"/>
                <a:ext cx="427839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716A7A-BF38-4FBA-B519-C7D2E62B92AA}"/>
                  </a:ext>
                </a:extLst>
              </p:cNvPr>
              <p:cNvSpPr txBox="1"/>
              <p:nvPr/>
            </p:nvSpPr>
            <p:spPr>
              <a:xfrm>
                <a:off x="5125673" y="3707934"/>
                <a:ext cx="461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716A7A-BF38-4FBA-B519-C7D2E62B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73" y="3707934"/>
                <a:ext cx="4613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1671FD-5B86-408F-AFFC-A6070EA715B3}"/>
                  </a:ext>
                </a:extLst>
              </p:cNvPr>
              <p:cNvSpPr txBox="1"/>
              <p:nvPr/>
            </p:nvSpPr>
            <p:spPr>
              <a:xfrm>
                <a:off x="5159229" y="2839014"/>
                <a:ext cx="42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1671FD-5B86-408F-AFFC-A6070EA7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29" y="2839014"/>
                <a:ext cx="4278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663C0-6402-4C43-912F-B63D30344324}"/>
                  </a:ext>
                </a:extLst>
              </p:cNvPr>
              <p:cNvSpPr txBox="1"/>
              <p:nvPr/>
            </p:nvSpPr>
            <p:spPr>
              <a:xfrm>
                <a:off x="3766657" y="914400"/>
                <a:ext cx="5113574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663C0-6402-4C43-912F-B63D3034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57" y="914400"/>
                <a:ext cx="5113574" cy="777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16BD-EF21-4A61-9EDA-8ED2486B5034}"/>
                  </a:ext>
                </a:extLst>
              </p:cNvPr>
              <p:cNvSpPr txBox="1"/>
              <p:nvPr/>
            </p:nvSpPr>
            <p:spPr>
              <a:xfrm>
                <a:off x="3832344" y="291786"/>
                <a:ext cx="537137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마진을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/>
                  <a:t>의 함수로 </a:t>
                </a:r>
                <a:r>
                  <a:rPr lang="ko-KR" altLang="en-US" dirty="0" err="1"/>
                  <a:t>나타내보자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16BD-EF21-4A61-9EDA-8ED2486B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44" y="291786"/>
                <a:ext cx="5371374" cy="374526"/>
              </a:xfrm>
              <a:prstGeom prst="rect">
                <a:avLst/>
              </a:prstGeom>
              <a:blipFill>
                <a:blip r:embed="rId11"/>
                <a:stretch>
                  <a:fillRect l="-1022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A8FA2-B500-47ED-972F-098AC80EEBC6}"/>
                  </a:ext>
                </a:extLst>
              </p:cNvPr>
              <p:cNvSpPr txBox="1"/>
              <p:nvPr/>
            </p:nvSpPr>
            <p:spPr>
              <a:xfrm>
                <a:off x="310393" y="176169"/>
                <a:ext cx="8380600" cy="4937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just"/>
                <a:r>
                  <a:rPr lang="en-US" altLang="ko-KR" dirty="0">
                    <a:sym typeface="Wingdings" panose="05000000000000000000" pitchFamily="2" charset="2"/>
                  </a:rPr>
                  <a:t>Margin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algn="just"/>
                <a:endParaRPr lang="en-US" altLang="ko-KR" dirty="0"/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ym typeface="Wingdings" panose="05000000000000000000" pitchFamily="2" charset="2"/>
                  </a:rPr>
                  <a:t>마진을 최대화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를 최소화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를 최소화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en-US" altLang="ko-KR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𝑚𝑖𝑛𝑖𝑚𝑖𝑧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ko-KR" altLang="en-US" dirty="0"/>
                  <a:t>어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떻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Lagrangian</a:t>
                </a:r>
                <a:r>
                  <a:rPr lang="en-US" altLang="ko-KR" dirty="0">
                    <a:sym typeface="Wingdings" panose="05000000000000000000" pitchFamily="2" charset="2"/>
                  </a:rPr>
                  <a:t> multiplier method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A8FA2-B500-47ED-972F-098AC80E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176169"/>
                <a:ext cx="8380600" cy="4937955"/>
              </a:xfrm>
              <a:prstGeom prst="rect">
                <a:avLst/>
              </a:prstGeom>
              <a:blipFill>
                <a:blip r:embed="rId2"/>
                <a:stretch>
                  <a:fillRect l="-655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164517-3441-4710-8893-99F4BDAD2D80}"/>
              </a:ext>
            </a:extLst>
          </p:cNvPr>
          <p:cNvSpPr txBox="1"/>
          <p:nvPr/>
        </p:nvSpPr>
        <p:spPr>
          <a:xfrm>
            <a:off x="453007" y="3059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하드 마진 선형 </a:t>
            </a:r>
            <a:r>
              <a:rPr lang="en-US" altLang="ko-KR" b="1" dirty="0"/>
              <a:t>SVM </a:t>
            </a:r>
            <a:r>
              <a:rPr lang="ko-KR" altLang="en-US" b="1" dirty="0"/>
              <a:t>분류기의 목적 함수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28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B19D6F-823C-4E60-BC32-3C6AB76F6C1F}"/>
                  </a:ext>
                </a:extLst>
              </p:cNvPr>
              <p:cNvSpPr txBox="1"/>
              <p:nvPr/>
            </p:nvSpPr>
            <p:spPr>
              <a:xfrm>
                <a:off x="184558" y="149227"/>
                <a:ext cx="8556770" cy="571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Lagrangian</a:t>
                </a:r>
                <a:r>
                  <a:rPr lang="en-US" altLang="ko-KR" dirty="0"/>
                  <a:t> Primal: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구해야 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altLang="ko-KR" dirty="0"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1.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B19D6F-823C-4E60-BC32-3C6AB76F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8" y="149227"/>
                <a:ext cx="8556770" cy="5718873"/>
              </a:xfrm>
              <a:prstGeom prst="rect">
                <a:avLst/>
              </a:prstGeom>
              <a:blipFill>
                <a:blip r:embed="rId2"/>
                <a:stretch>
                  <a:fillRect l="-570"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52792355-DA85-4139-9D61-83DFA231300B}"/>
              </a:ext>
            </a:extLst>
          </p:cNvPr>
          <p:cNvSpPr/>
          <p:nvPr/>
        </p:nvSpPr>
        <p:spPr>
          <a:xfrm>
            <a:off x="3703742" y="770011"/>
            <a:ext cx="813734" cy="780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769EF1-F84F-41D4-902E-E1030D549F6B}"/>
              </a:ext>
            </a:extLst>
          </p:cNvPr>
          <p:cNvSpPr/>
          <p:nvPr/>
        </p:nvSpPr>
        <p:spPr>
          <a:xfrm>
            <a:off x="4546840" y="694511"/>
            <a:ext cx="2655120" cy="855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4205C-801E-41E2-A471-6308B6971BE9}"/>
              </a:ext>
            </a:extLst>
          </p:cNvPr>
          <p:cNvSpPr txBox="1"/>
          <p:nvPr/>
        </p:nvSpPr>
        <p:spPr>
          <a:xfrm>
            <a:off x="3833776" y="402885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FE848-D6A8-4FA9-A51A-70001C91FC47}"/>
              </a:ext>
            </a:extLst>
          </p:cNvPr>
          <p:cNvSpPr txBox="1"/>
          <p:nvPr/>
        </p:nvSpPr>
        <p:spPr>
          <a:xfrm>
            <a:off x="5901656" y="402885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5CE21E-7E5A-471D-980D-8AFA75D0C3B4}"/>
                  </a:ext>
                </a:extLst>
              </p:cNvPr>
              <p:cNvSpPr txBox="1"/>
              <p:nvPr/>
            </p:nvSpPr>
            <p:spPr>
              <a:xfrm>
                <a:off x="125835" y="6233020"/>
                <a:ext cx="9018165" cy="52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Lagrangian Dual: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만 구하면 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5CE21E-7E5A-471D-980D-8AFA75D0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6233020"/>
                <a:ext cx="9018165" cy="529825"/>
              </a:xfrm>
              <a:prstGeom prst="rect">
                <a:avLst/>
              </a:prstGeom>
              <a:blipFill>
                <a:blip r:embed="rId3"/>
                <a:stretch>
                  <a:fillRect l="-609" t="-72414" b="-1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7FF03E-A318-43DB-8D41-C2E4D988AD64}"/>
                  </a:ext>
                </a:extLst>
              </p:cNvPr>
              <p:cNvSpPr txBox="1"/>
              <p:nvPr/>
            </p:nvSpPr>
            <p:spPr>
              <a:xfrm>
                <a:off x="427839" y="201336"/>
                <a:ext cx="8607104" cy="274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Lagrangian dual: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7FF03E-A318-43DB-8D41-C2E4D988A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9" y="201336"/>
                <a:ext cx="8607104" cy="2744085"/>
              </a:xfrm>
              <a:prstGeom prst="rect">
                <a:avLst/>
              </a:prstGeom>
              <a:blipFill>
                <a:blip r:embed="rId2"/>
                <a:stretch>
                  <a:fillRect l="-567"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94FF32-95D8-4A0D-B7A8-702961B218B1}"/>
                  </a:ext>
                </a:extLst>
              </p:cNvPr>
              <p:cNvSpPr txBox="1"/>
              <p:nvPr/>
            </p:nvSpPr>
            <p:spPr>
              <a:xfrm>
                <a:off x="343949" y="2600587"/>
                <a:ext cx="8472880" cy="382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목적 함수는 </a:t>
                </a:r>
                <a:r>
                  <a:rPr lang="en-US" altLang="ko-KR" dirty="0"/>
                  <a:t>quadratic, </a:t>
                </a:r>
                <a:r>
                  <a:rPr lang="ko-KR" altLang="en-US" dirty="0"/>
                  <a:t>조건은 </a:t>
                </a:r>
                <a:r>
                  <a:rPr lang="en-US" altLang="ko-KR" dirty="0" err="1"/>
                  <a:t>linear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quadratic</a:t>
                </a:r>
                <a:r>
                  <a:rPr lang="en-US" altLang="ko-KR" dirty="0">
                    <a:sym typeface="Wingdings" panose="05000000000000000000" pitchFamily="2" charset="2"/>
                  </a:rPr>
                  <a:t> programming</a:t>
                </a:r>
                <a:r>
                  <a:rPr lang="ko-KR" altLang="en-US" dirty="0">
                    <a:sym typeface="Wingdings" panose="05000000000000000000" pitchFamily="2" charset="2"/>
                  </a:rPr>
                  <a:t>전역최적해 존재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sym typeface="Wingdings" panose="05000000000000000000" pitchFamily="2" charset="2"/>
                  </a:rPr>
                  <a:t>위 </a:t>
                </a:r>
                <a:r>
                  <a:rPr lang="en-US" altLang="ko-KR" dirty="0">
                    <a:sym typeface="Wingdings" panose="05000000000000000000" pitchFamily="2" charset="2"/>
                  </a:rPr>
                  <a:t>dual program</a:t>
                </a:r>
                <a:r>
                  <a:rPr lang="ko-KR" altLang="en-US" dirty="0">
                    <a:sym typeface="Wingdings" panose="05000000000000000000" pitchFamily="2" charset="2"/>
                  </a:rPr>
                  <a:t>을 풀기 위한 </a:t>
                </a:r>
                <a:r>
                  <a:rPr lang="en-US" altLang="ko-KR" dirty="0">
                    <a:sym typeface="Wingdings" panose="05000000000000000000" pitchFamily="2" charset="2"/>
                  </a:rPr>
                  <a:t>KKT </a:t>
                </a:r>
                <a:r>
                  <a:rPr lang="ko-KR" altLang="en-US" dirty="0">
                    <a:sym typeface="Wingdings" panose="05000000000000000000" pitchFamily="2" charset="2"/>
                  </a:rPr>
                  <a:t>조건은 나오지만 정작 푸는 방법은 안 나옴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KKT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Karush</a:t>
                </a:r>
                <a:r>
                  <a:rPr lang="en-US" altLang="ko-KR" dirty="0">
                    <a:sym typeface="Wingdings" panose="05000000000000000000" pitchFamily="2" charset="2"/>
                  </a:rPr>
                  <a:t>-Kuhn-Tucker)</a:t>
                </a:r>
                <a:r>
                  <a:rPr lang="ko-KR" altLang="en-US" dirty="0">
                    <a:sym typeface="Wingdings" panose="05000000000000000000" pitchFamily="2" charset="2"/>
                  </a:rPr>
                  <a:t> 조건</a:t>
                </a:r>
                <a:r>
                  <a:rPr lang="en-US" altLang="ko-KR" dirty="0">
                    <a:sym typeface="Wingdings" panose="05000000000000000000" pitchFamily="2" charset="2"/>
                  </a:rPr>
                  <a:t>: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Stationary: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altLang="ko-KR" dirty="0"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Primal feasibility: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Dual feasibility: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)−1)=0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en-US" altLang="ko-KR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마진 위에 있음</a:t>
                </a:r>
                <a:r>
                  <a:rPr lang="en-US" altLang="ko-KR" dirty="0"/>
                  <a:t>(support vector)</a:t>
                </a: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마진 위에 있지 않음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support vector</a:t>
                </a:r>
                <a:r>
                  <a:rPr lang="ko-KR" altLang="en-US" dirty="0"/>
                  <a:t>인 경우에만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찾으면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94FF32-95D8-4A0D-B7A8-702961B2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9" y="2600587"/>
                <a:ext cx="8472880" cy="3824893"/>
              </a:xfrm>
              <a:prstGeom prst="rect">
                <a:avLst/>
              </a:prstGeom>
              <a:blipFill>
                <a:blip r:embed="rId3"/>
                <a:stretch>
                  <a:fillRect l="-576" t="-1276" b="-14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CCD2A5-7BC9-4253-9E24-07BA6A0A4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5" t="17983" r="28073" b="18047"/>
          <a:stretch/>
        </p:blipFill>
        <p:spPr>
          <a:xfrm>
            <a:off x="7323588" y="5354442"/>
            <a:ext cx="1820411" cy="15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2819</TotalTime>
  <Words>984</Words>
  <Application>Microsoft Office PowerPoint</Application>
  <PresentationFormat>화면 슬라이드 쇼(4:3)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김진수(신소재공학과)</dc:creator>
  <cp:lastModifiedBy>김진수(신소재공학과)</cp:lastModifiedBy>
  <cp:revision>34</cp:revision>
  <dcterms:created xsi:type="dcterms:W3CDTF">2022-05-16T06:01:13Z</dcterms:created>
  <dcterms:modified xsi:type="dcterms:W3CDTF">2022-05-18T05:00:59Z</dcterms:modified>
</cp:coreProperties>
</file>