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8" autoAdjust="0"/>
    <p:restoredTop sz="95883" autoAdjust="0"/>
  </p:normalViewPr>
  <p:slideViewPr>
    <p:cSldViewPr snapToGrid="0">
      <p:cViewPr varScale="1">
        <p:scale>
          <a:sx n="97" d="100"/>
          <a:sy n="97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99573-E994-4A79-AB60-1C639AC5FE5C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32A51-5C15-4559-8077-4DD70F9CF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4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전치행렬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32A51-5C15-4559-8077-4DD70F9CFB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8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8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9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7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1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8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0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7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2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4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589F-3C6A-428D-A5A3-43700A3A0232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2B11-C95F-4944-9B8A-27F7FE097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00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61517" y="6460177"/>
            <a:ext cx="2209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화학데이터기반연구센터 이주현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6379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Chapter 8. </a:t>
            </a:r>
            <a:r>
              <a:rPr lang="ko-KR" altLang="en-US" b="1" dirty="0" smtClean="0"/>
              <a:t>차원 축소</a:t>
            </a:r>
            <a:r>
              <a:rPr lang="en-US" altLang="ko-KR" b="1" dirty="0" smtClean="0"/>
              <a:t> 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3916" y="925033"/>
            <a:ext cx="91470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차원의 저주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특성이 너무 많을 때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(sample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&lt; feature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차원 축소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특성 수를 줄인다</a:t>
            </a:r>
            <a:r>
              <a:rPr lang="en-US" altLang="ko-KR" sz="1400" b="1" dirty="0" smtClean="0"/>
              <a:t>. (</a:t>
            </a:r>
            <a:r>
              <a:rPr lang="ko-KR" altLang="en-US" sz="1400" b="1" dirty="0" smtClean="0"/>
              <a:t>일부 정보가 유실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훈련 속도가 빨라질 수 있으나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시스템의 성능이 조금 저하</a:t>
            </a:r>
            <a:endParaRPr lang="en-US" altLang="ko-KR" sz="1400" b="1" dirty="0"/>
          </a:p>
          <a:p>
            <a:r>
              <a:rPr lang="en-US" altLang="ko-KR" sz="1400" b="1" dirty="0" smtClean="0"/>
              <a:t>    - </a:t>
            </a:r>
            <a:r>
              <a:rPr lang="ko-KR" altLang="en-US" sz="1400" b="1" dirty="0" smtClean="0"/>
              <a:t>데이터 시각화에 유용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하나의 압축된 그래프를 그릴 수 있다</a:t>
            </a:r>
            <a:r>
              <a:rPr lang="en-US" altLang="ko-KR" sz="1400" b="1" dirty="0" smtClean="0"/>
              <a:t>. (=</a:t>
            </a:r>
            <a:r>
              <a:rPr lang="ko-KR" altLang="en-US" sz="1400" b="1" dirty="0" smtClean="0"/>
              <a:t>시각적인 패턴 감지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- </a:t>
            </a:r>
            <a:r>
              <a:rPr lang="ko-KR" altLang="en-US" sz="1400" b="1" dirty="0" smtClean="0"/>
              <a:t>방법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투영</a:t>
            </a:r>
            <a:r>
              <a:rPr lang="en-US" altLang="ko-KR" sz="1400" b="1" dirty="0" smtClean="0"/>
              <a:t>(projection), </a:t>
            </a:r>
            <a:r>
              <a:rPr lang="ko-KR" altLang="en-US" sz="1400" b="1" dirty="0" err="1" smtClean="0"/>
              <a:t>매니폴드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학습</a:t>
            </a:r>
            <a:r>
              <a:rPr lang="en-US" altLang="ko-KR" sz="1400" b="1" dirty="0" smtClean="0"/>
              <a:t>(manifold learning), PCA, </a:t>
            </a:r>
            <a:r>
              <a:rPr lang="ko-KR" altLang="en-US" sz="1400" b="1" dirty="0" smtClean="0"/>
              <a:t>커널</a:t>
            </a:r>
            <a:r>
              <a:rPr lang="en-US" altLang="ko-KR" sz="1400" b="1" dirty="0" smtClean="0"/>
              <a:t>PCA, LLE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16" y="2143931"/>
            <a:ext cx="6754168" cy="28102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16" y="5218987"/>
            <a:ext cx="9286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차원이 작을 때는 두 점을 선택 했을 때 거리가 가깝지만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차원이 커질수록 데이터들 사이의 거리가 멀어진다</a:t>
            </a:r>
            <a:r>
              <a:rPr lang="en-US" altLang="ko-KR" sz="1400" b="1" dirty="0" smtClean="0"/>
              <a:t>. </a:t>
            </a:r>
          </a:p>
          <a:p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차원이 커질 때마다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데이터 사이의 거리가 </a:t>
            </a:r>
            <a:r>
              <a:rPr lang="ko-KR" altLang="en-US" sz="1400" b="1" dirty="0" err="1" smtClean="0"/>
              <a:t>멀어짐</a:t>
            </a:r>
            <a:r>
              <a:rPr lang="en-US" altLang="ko-KR" sz="1400" b="1" dirty="0" smtClean="0"/>
              <a:t> (</a:t>
            </a:r>
            <a:r>
              <a:rPr lang="ko-KR" altLang="en-US" sz="1400" b="1" dirty="0" smtClean="0"/>
              <a:t>컴퓨터에 </a:t>
            </a:r>
            <a:r>
              <a:rPr lang="en-US" altLang="ko-KR" sz="1400" b="1" dirty="0" smtClean="0"/>
              <a:t>0</a:t>
            </a:r>
            <a:r>
              <a:rPr lang="ko-KR" altLang="en-US" sz="1400" b="1" dirty="0" smtClean="0"/>
              <a:t>이 많아졌다는 뜻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     - </a:t>
            </a:r>
            <a:r>
              <a:rPr lang="ko-KR" altLang="en-US" sz="1400" b="1" dirty="0" smtClean="0"/>
              <a:t>정보가 적으므로 성능 저하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* </a:t>
            </a:r>
            <a:r>
              <a:rPr lang="ko-KR" altLang="en-US" sz="1400" b="1" dirty="0" smtClean="0"/>
              <a:t>해결방안 </a:t>
            </a:r>
            <a:r>
              <a:rPr lang="en-US" altLang="ko-KR" sz="1400" b="1" dirty="0" smtClean="0"/>
              <a:t>1. </a:t>
            </a:r>
            <a:r>
              <a:rPr lang="ko-KR" altLang="en-US" sz="1400" b="1" dirty="0" err="1" smtClean="0"/>
              <a:t>훈련세트</a:t>
            </a:r>
            <a:r>
              <a:rPr lang="ko-KR" altLang="en-US" sz="1400" b="1" dirty="0" smtClean="0"/>
              <a:t> 크기 키우기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불가능</a:t>
            </a:r>
            <a:r>
              <a:rPr lang="en-US" altLang="ko-KR" sz="1400" b="1" dirty="0" smtClean="0"/>
              <a:t>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차원축소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764" y="2559301"/>
            <a:ext cx="4834012" cy="19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4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379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Chapter 8.2.1 </a:t>
            </a:r>
            <a:r>
              <a:rPr lang="ko-KR" altLang="en-US" b="1" dirty="0" smtClean="0"/>
              <a:t>차원 축소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투영</a:t>
            </a:r>
            <a:r>
              <a:rPr lang="en-US" altLang="ko-KR" b="1" dirty="0" smtClean="0"/>
              <a:t>) 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5" y="2244808"/>
            <a:ext cx="5337545" cy="1772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018" y="921608"/>
            <a:ext cx="54986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일반적으로 대부분 데이터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고르게 분포되어 있지 않다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고차원 공간에서 </a:t>
            </a:r>
            <a:r>
              <a:rPr lang="ko-KR" altLang="en-US" sz="1400" b="1" dirty="0" err="1" smtClean="0"/>
              <a:t>저차원</a:t>
            </a:r>
            <a:r>
              <a:rPr lang="ko-KR" altLang="en-US" sz="1400" b="1" dirty="0" smtClean="0"/>
              <a:t> 부분 공간</a:t>
            </a:r>
            <a:r>
              <a:rPr lang="en-US" altLang="ko-KR" sz="1400" b="1" dirty="0" smtClean="0"/>
              <a:t>(subspace)</a:t>
            </a:r>
            <a:r>
              <a:rPr lang="ko-KR" altLang="en-US" sz="1400" b="1" dirty="0" smtClean="0"/>
              <a:t>에 위치해 있음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= </a:t>
            </a:r>
            <a:r>
              <a:rPr lang="ko-KR" altLang="en-US" sz="1400" b="1" dirty="0" smtClean="0"/>
              <a:t>고차원 데이터의 특성 중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일부특성으로 데이터 표현</a:t>
            </a:r>
            <a:r>
              <a:rPr lang="ko-KR" altLang="en-US" sz="1400" b="1" dirty="0" smtClean="0"/>
              <a:t>이 가능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차원 공간 데이터 →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차원 데이터 셋</a:t>
            </a:r>
            <a:endParaRPr lang="ko-KR" altLang="en-US" sz="1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44" y="4678668"/>
            <a:ext cx="6843870" cy="1908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02388" y="3922650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스위스 롤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데이터가 뒤틀려 있거나 휘어 있음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2D(x3</a:t>
            </a:r>
            <a:r>
              <a:rPr lang="ko-KR" altLang="en-US" sz="1400" b="1" dirty="0" smtClean="0"/>
              <a:t>을 버림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평면 투영</a:t>
            </a:r>
            <a:r>
              <a:rPr lang="en-US" altLang="ko-KR" sz="1400" b="1" dirty="0" smtClean="0"/>
              <a:t>) – </a:t>
            </a:r>
            <a:r>
              <a:rPr lang="ko-KR" altLang="en-US" sz="1400" b="1" dirty="0" smtClean="0"/>
              <a:t>데이터 </a:t>
            </a:r>
            <a:r>
              <a:rPr lang="ko-KR" altLang="en-US" sz="1400" b="1" dirty="0" err="1" smtClean="0"/>
              <a:t>뭉개짐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686260" y="630981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/>
              <a:t>매니폴드</a:t>
            </a:r>
            <a:r>
              <a:rPr lang="ko-KR" altLang="en-US" sz="1200" b="1" dirty="0" smtClean="0"/>
              <a:t> 예시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3561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379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Chapter 8.2.2 </a:t>
            </a:r>
            <a:r>
              <a:rPr lang="ko-KR" altLang="en-US" b="1" dirty="0" smtClean="0"/>
              <a:t>차원 축소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매니폴드</a:t>
            </a:r>
            <a:r>
              <a:rPr lang="ko-KR" altLang="en-US" b="1" dirty="0" smtClean="0"/>
              <a:t> 학습</a:t>
            </a:r>
            <a:r>
              <a:rPr lang="en-US" altLang="ko-KR" b="1" dirty="0" smtClean="0"/>
              <a:t>)  </a:t>
            </a:r>
            <a:endParaRPr lang="ko-KR" altLang="en-US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5454504" y="861987"/>
            <a:ext cx="6528390" cy="5591976"/>
            <a:chOff x="71653" y="792210"/>
            <a:chExt cx="6594960" cy="54229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53" y="792210"/>
              <a:ext cx="6415639" cy="259601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53" y="3285043"/>
              <a:ext cx="6594960" cy="2930166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16958" y="1234045"/>
            <a:ext cx="5006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매니폴드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 smtClean="0"/>
              <a:t>다양체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 학습 </a:t>
            </a:r>
            <a:r>
              <a:rPr lang="en-US" altLang="ko-KR" sz="1400" b="1" dirty="0" smtClean="0"/>
              <a:t>manifold learning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눈을 감고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학습이 되지 않은 상태에서</a:t>
            </a:r>
            <a:r>
              <a:rPr lang="en-US" altLang="ko-KR" sz="1400" b="1" dirty="0" smtClean="0"/>
              <a:t>) </a:t>
            </a:r>
            <a:r>
              <a:rPr lang="ko-KR" altLang="en-US" sz="1400" b="1" dirty="0" err="1" smtClean="0"/>
              <a:t>비유클리디안</a:t>
            </a:r>
            <a:r>
              <a:rPr lang="ko-KR" altLang="en-US" sz="1400" b="1" dirty="0" smtClean="0"/>
              <a:t> 형태를 만져가며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데이터를 이용해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모양을 이해해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모델을 학습해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나간다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매니폴드</a:t>
            </a:r>
            <a:r>
              <a:rPr lang="ko-KR" altLang="en-US" sz="1400" b="1" dirty="0" smtClean="0"/>
              <a:t> 가정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실제 고차원 데이터 셋이 더 낮은 </a:t>
            </a:r>
            <a:r>
              <a:rPr lang="ko-KR" altLang="en-US" sz="1400" b="1" dirty="0" err="1" smtClean="0"/>
              <a:t>저차원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매니폴드에</a:t>
            </a:r>
            <a:r>
              <a:rPr lang="ko-KR" altLang="en-US" sz="1400" b="1" dirty="0" smtClean="0"/>
              <a:t> 가깝게 놓여 있다</a:t>
            </a:r>
            <a:r>
              <a:rPr lang="en-US" altLang="ko-KR" sz="1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스위스 롤 </a:t>
            </a:r>
            <a:r>
              <a:rPr lang="en-US" altLang="ko-KR" sz="1400" b="1" dirty="0" smtClean="0"/>
              <a:t>2D </a:t>
            </a:r>
            <a:r>
              <a:rPr lang="ko-KR" altLang="en-US" sz="1400" b="1" dirty="0" err="1" smtClean="0"/>
              <a:t>매니폴드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 d</a:t>
            </a:r>
            <a:r>
              <a:rPr lang="ko-KR" altLang="en-US" sz="1400" b="1" dirty="0" smtClean="0"/>
              <a:t>차원 </a:t>
            </a:r>
            <a:r>
              <a:rPr lang="ko-KR" altLang="en-US" sz="1400" b="1" dirty="0" err="1" smtClean="0"/>
              <a:t>초평면으로</a:t>
            </a:r>
            <a:r>
              <a:rPr lang="ko-KR" altLang="en-US" sz="1400" b="1" dirty="0" smtClean="0"/>
              <a:t> 보일 수 있는 </a:t>
            </a:r>
            <a:r>
              <a:rPr lang="en-US" altLang="ko-KR" sz="1400" b="1" dirty="0" smtClean="0"/>
              <a:t>n</a:t>
            </a:r>
            <a:r>
              <a:rPr lang="ko-KR" altLang="en-US" sz="1400" b="1" dirty="0" smtClean="0"/>
              <a:t>차원 공간의 일부 </a:t>
            </a:r>
            <a:r>
              <a:rPr lang="en-US" altLang="ko-KR" sz="1400" b="1" dirty="0" smtClean="0"/>
              <a:t>(d&lt;n)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6958" y="5001158"/>
            <a:ext cx="525248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But, </a:t>
            </a:r>
            <a:r>
              <a:rPr lang="ko-KR" altLang="en-US" sz="1400" b="1" dirty="0"/>
              <a:t>분류나 회귀 작업을 </a:t>
            </a:r>
            <a:r>
              <a:rPr lang="ko-KR" altLang="en-US" sz="1400" b="1" dirty="0" smtClean="0"/>
              <a:t>하기 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학습데이터셋을 </a:t>
            </a:r>
            <a:r>
              <a:rPr lang="ko-KR" altLang="en-US" sz="1400" b="1" dirty="0" err="1">
                <a:solidFill>
                  <a:srgbClr val="FF0000"/>
                </a:solidFill>
              </a:rPr>
              <a:t>저차원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매니폴드</a:t>
            </a:r>
            <a:r>
              <a:rPr lang="ko-KR" altLang="en-US" sz="1400" b="1" dirty="0">
                <a:solidFill>
                  <a:srgbClr val="FF0000"/>
                </a:solidFill>
              </a:rPr>
              <a:t> 공간에 표현</a:t>
            </a:r>
            <a:r>
              <a:rPr lang="ko-KR" altLang="en-US" sz="1400" b="1" dirty="0"/>
              <a:t>한다고 </a:t>
            </a:r>
            <a:r>
              <a:rPr lang="ko-KR" altLang="en-US" sz="1400" b="1" dirty="0">
                <a:solidFill>
                  <a:srgbClr val="FF0000"/>
                </a:solidFill>
              </a:rPr>
              <a:t>더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간단 해지는 </a:t>
            </a:r>
            <a:r>
              <a:rPr lang="ko-KR" altLang="en-US" sz="1400" b="1" dirty="0">
                <a:solidFill>
                  <a:srgbClr val="FF0000"/>
                </a:solidFill>
              </a:rPr>
              <a:t>건 아니다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/>
              <a:t>= </a:t>
            </a:r>
            <a:r>
              <a:rPr lang="ko-KR" altLang="en-US" sz="1200" b="1" dirty="0" smtClean="0"/>
              <a:t>즉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모델을 훈련시키기 저니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훈련 세트의 차원을 감소시키면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훈련 속도는 빨라지지만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,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항상 더 나은 솔루션이 되는 것은 아니다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rgbClr val="0070C0"/>
                </a:solidFill>
              </a:rPr>
              <a:t> (</a:t>
            </a:r>
            <a:r>
              <a:rPr lang="ko-KR" altLang="en-US" sz="1200" b="1" dirty="0" err="1" smtClean="0">
                <a:solidFill>
                  <a:srgbClr val="0070C0"/>
                </a:solidFill>
              </a:rPr>
              <a:t>데이터셋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분석 필요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)</a:t>
            </a:r>
            <a:endParaRPr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7126" y="4019108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70C0"/>
                </a:solidFill>
              </a:rPr>
              <a:t>결정 경계 </a:t>
            </a:r>
            <a:r>
              <a:rPr lang="en-US" altLang="ko-KR" sz="1200" b="1" dirty="0" smtClean="0">
                <a:solidFill>
                  <a:srgbClr val="0070C0"/>
                </a:solidFill>
              </a:rPr>
              <a:t>X1=5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26642" y="1095545"/>
            <a:ext cx="1838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스위스 롤 </a:t>
            </a:r>
            <a:r>
              <a:rPr lang="en-US" altLang="ko-KR" sz="1200" b="1" dirty="0"/>
              <a:t>2D </a:t>
            </a:r>
            <a:r>
              <a:rPr lang="ko-KR" altLang="en-US" sz="1200" b="1" dirty="0" err="1"/>
              <a:t>매니폴드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923510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379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Chapter 8.3 PCA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1386" y="946966"/>
            <a:ext cx="68473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PCA (Principal Component Analysis) </a:t>
            </a:r>
            <a:r>
              <a:rPr lang="ko-KR" altLang="en-US" sz="1400" b="1" dirty="0" smtClean="0"/>
              <a:t>가장 대표적인 차원 축소 알고리즘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데이터에 가장 가까운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초평면을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정의</a:t>
            </a:r>
            <a:r>
              <a:rPr lang="ko-KR" altLang="en-US" sz="1400" b="1" dirty="0" smtClean="0"/>
              <a:t>한 다음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데이터를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평면에 투영</a:t>
            </a:r>
            <a:r>
              <a:rPr lang="ko-KR" altLang="en-US" sz="1400" b="1" dirty="0" smtClean="0"/>
              <a:t>시킨다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= </a:t>
            </a:r>
            <a:r>
              <a:rPr lang="ko-KR" altLang="en-US" sz="1400" b="1" dirty="0" smtClean="0"/>
              <a:t>원본데이터셋과 투영된 것 사이의 평균 제곱 거리를 최소화 하는 축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주요성분 찾기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분산이 최대 보존되는 축 찾기</a:t>
            </a:r>
            <a:endParaRPr lang="en-US" altLang="ko-KR" sz="1400" b="1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191386" y="2226328"/>
            <a:ext cx="5904614" cy="3013046"/>
            <a:chOff x="191386" y="2130635"/>
            <a:chExt cx="5904614" cy="301304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86" y="2407634"/>
              <a:ext cx="5858540" cy="273604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80121" y="2407634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분산 최대 보존</a:t>
              </a:r>
              <a:endParaRPr lang="ko-KR" altLang="en-US" sz="12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80121" y="4037408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분산 적게 보존</a:t>
              </a:r>
              <a:endParaRPr lang="ko-KR" altLang="en-US" sz="12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0218" y="2130635"/>
              <a:ext cx="3555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solidFill>
                    <a:srgbClr val="FF0000"/>
                  </a:solidFill>
                </a:rPr>
                <a:t>분산 최대 보존 </a:t>
              </a:r>
              <a:r>
                <a:rPr lang="ko-KR" altLang="en-US" sz="1200" b="1" dirty="0" smtClean="0"/>
                <a:t>축 선택 </a:t>
              </a:r>
              <a:r>
                <a:rPr lang="en-US" altLang="ko-KR" sz="1200" b="1" dirty="0" smtClean="0"/>
                <a:t>= 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정보가 가장 적게 손실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1386" y="5394738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분산이 최대인 축을 찾고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첫번째 축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2. </a:t>
            </a:r>
            <a:r>
              <a:rPr lang="ko-KR" altLang="en-US" sz="1400" b="1" dirty="0" smtClean="0"/>
              <a:t>첫번째 축에 직교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남은 분산을 최대한 보존하는 두번째 축을 찾는다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데이터 셋의 차원만큼 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번째 축 </a:t>
            </a:r>
            <a:r>
              <a:rPr lang="en-US" altLang="ko-KR" sz="1400" b="1" dirty="0" smtClean="0"/>
              <a:t>(=</a:t>
            </a:r>
            <a:r>
              <a:rPr lang="en-US" altLang="ko-KR" sz="1400" b="1" dirty="0" err="1" smtClean="0"/>
              <a:t>i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번째 주성분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을 찾는다</a:t>
            </a:r>
            <a:r>
              <a:rPr lang="en-US" altLang="ko-KR" sz="1400" b="1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13577" y="1377137"/>
            <a:ext cx="5061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특이 값 분해</a:t>
            </a:r>
            <a:r>
              <a:rPr lang="en-US" altLang="ko-KR" sz="1400" b="1" dirty="0" smtClean="0"/>
              <a:t>(Singular value decomposition)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모든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주성분</a:t>
            </a:r>
            <a:r>
              <a:rPr lang="ko-KR" altLang="en-US" sz="1400" b="1" dirty="0" smtClean="0"/>
              <a:t> 단위 벡터 행렬 </a:t>
            </a:r>
            <a:r>
              <a:rPr lang="en-US" altLang="ko-KR" sz="1400" b="1" dirty="0" smtClean="0"/>
              <a:t>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U, V</a:t>
            </a:r>
            <a:r>
              <a:rPr lang="ko-KR" altLang="en-US" sz="1400" b="1" dirty="0" smtClean="0"/>
              <a:t>는 서로 직교</a:t>
            </a:r>
            <a:endParaRPr lang="en-US" altLang="ko-KR" sz="1400" b="1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95423" y="1827618"/>
            <a:ext cx="3625703" cy="275647"/>
          </a:xfrm>
          <a:prstGeom prst="round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r="2652"/>
          <a:stretch/>
        </p:blipFill>
        <p:spPr>
          <a:xfrm>
            <a:off x="6049926" y="4006177"/>
            <a:ext cx="6017342" cy="807846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117412" y="2430478"/>
            <a:ext cx="2305372" cy="1455644"/>
            <a:chOff x="7126990" y="2663864"/>
            <a:chExt cx="2305372" cy="145564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6990" y="2663864"/>
              <a:ext cx="2305372" cy="108600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2146" y="3767034"/>
              <a:ext cx="1143160" cy="3524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09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379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Chapter 8.3 PCA</a:t>
            </a:r>
            <a:endParaRPr lang="ko-KR" altLang="en-US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20" y="2397790"/>
            <a:ext cx="5337545" cy="17724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2555" y="1546225"/>
            <a:ext cx="3216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X(60, 3)         - 60</a:t>
            </a:r>
            <a:r>
              <a:rPr lang="ko-KR" altLang="en-US" sz="1400" b="1" dirty="0" smtClean="0"/>
              <a:t>개 데이터</a:t>
            </a:r>
            <a:r>
              <a:rPr lang="en-US" altLang="ko-KR" sz="1400" b="1" dirty="0" smtClean="0"/>
              <a:t>,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/>
              <a:t>X</a:t>
            </a:r>
            <a:r>
              <a:rPr lang="en-US" altLang="ko-KR" sz="1400" b="1" baseline="-25000" dirty="0" err="1" smtClean="0"/>
              <a:t>d-proj</a:t>
            </a:r>
            <a:r>
              <a:rPr lang="en-US" altLang="ko-KR" sz="1400" b="1" baseline="-25000" dirty="0" smtClean="0"/>
              <a:t> </a:t>
            </a:r>
            <a:r>
              <a:rPr lang="en-US" altLang="ko-KR" sz="1400" b="1" dirty="0" smtClean="0"/>
              <a:t>(60,2)   -  60</a:t>
            </a:r>
            <a:r>
              <a:rPr lang="ko-KR" altLang="en-US" sz="1400" b="1" dirty="0" smtClean="0"/>
              <a:t>개 데이터</a:t>
            </a:r>
            <a:r>
              <a:rPr lang="en-US" altLang="ko-KR" sz="1400" b="1" dirty="0" smtClean="0"/>
              <a:t>, 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err="1" smtClean="0">
                <a:solidFill>
                  <a:srgbClr val="0000FF"/>
                </a:solidFill>
              </a:rPr>
              <a:t>W</a:t>
            </a:r>
            <a:r>
              <a:rPr lang="en-US" altLang="ko-KR" sz="1400" b="1" baseline="-25000" dirty="0" err="1" smtClean="0">
                <a:solidFill>
                  <a:srgbClr val="0000FF"/>
                </a:solidFill>
              </a:rPr>
              <a:t>d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= (3,2)     </a:t>
            </a:r>
            <a:r>
              <a:rPr lang="en-US" altLang="ko-KR" sz="1400" b="1" dirty="0" smtClean="0"/>
              <a:t>- </a:t>
            </a:r>
            <a:r>
              <a:rPr lang="ko-KR" altLang="en-US" sz="1400" b="1" dirty="0" smtClean="0"/>
              <a:t>주성분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55" y="676121"/>
            <a:ext cx="1552792" cy="5334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120" y="1125547"/>
            <a:ext cx="620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</a:t>
            </a:r>
            <a:r>
              <a:rPr lang="ko-KR" altLang="en-US" sz="1400" b="1" dirty="0" smtClean="0"/>
              <a:t>차원 축소된 데이터 셋 </a:t>
            </a:r>
            <a:r>
              <a:rPr lang="en-US" altLang="ko-KR" sz="1400" b="1" dirty="0" smtClean="0"/>
              <a:t>= X * </a:t>
            </a:r>
            <a:r>
              <a:rPr lang="en-US" altLang="ko-KR" sz="1400" b="1" dirty="0" err="1" smtClean="0"/>
              <a:t>W</a:t>
            </a:r>
            <a:r>
              <a:rPr lang="en-US" altLang="ko-KR" sz="1400" b="1" baseline="-25000" dirty="0" err="1" smtClean="0"/>
              <a:t>d</a:t>
            </a:r>
            <a:r>
              <a:rPr lang="en-US" altLang="ko-KR" sz="1400" b="1" dirty="0" smtClean="0"/>
              <a:t> (x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v(</a:t>
            </a:r>
            <a:r>
              <a:rPr lang="ko-KR" altLang="en-US" sz="1400" b="1" dirty="0" smtClean="0"/>
              <a:t>주성분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의 첫 </a:t>
            </a:r>
            <a:r>
              <a:rPr lang="en-US" altLang="ko-KR" sz="1400" b="1" dirty="0" smtClean="0"/>
              <a:t>d</a:t>
            </a:r>
            <a:r>
              <a:rPr lang="ko-KR" altLang="en-US" sz="1400" b="1" dirty="0" smtClean="0"/>
              <a:t>열로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구성된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행렬</a:t>
            </a:r>
            <a:r>
              <a:rPr lang="en-US" altLang="ko-KR" sz="1400" b="1" dirty="0" smtClean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7406" y="910104"/>
            <a:ext cx="30364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적절한 차원 수 선택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설명된 분산 비율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(95%)</a:t>
            </a:r>
            <a:r>
              <a:rPr lang="ko-KR" altLang="en-US" sz="1400" b="1" dirty="0" smtClean="0"/>
              <a:t>로 설정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    D=154 </a:t>
            </a:r>
            <a:r>
              <a:rPr lang="ko-KR" altLang="en-US" sz="1400" b="1" dirty="0" smtClean="0"/>
              <a:t>일 때</a:t>
            </a:r>
            <a:r>
              <a:rPr lang="en-US" altLang="ko-KR" sz="1400" b="1" dirty="0" smtClean="0"/>
              <a:t>, 0.95 </a:t>
            </a:r>
            <a:r>
              <a:rPr lang="ko-KR" altLang="en-US" sz="1400" b="1" dirty="0" smtClean="0"/>
              <a:t>이상</a:t>
            </a:r>
            <a:endParaRPr lang="en-US" altLang="ko-KR" sz="14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2555" y="4574627"/>
            <a:ext cx="71978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설명된 분산의 비율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-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개 주성분으로 전체 약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98%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분산 설명 가능</a:t>
            </a:r>
            <a:r>
              <a:rPr lang="en-US" altLang="ko-KR" sz="1400" b="1" dirty="0" smtClean="0"/>
              <a:t>, 2D </a:t>
            </a:r>
            <a:r>
              <a:rPr lang="ko-KR" altLang="en-US" sz="1400" b="1" dirty="0" smtClean="0"/>
              <a:t>투영하면서 </a:t>
            </a:r>
            <a:r>
              <a:rPr lang="en-US" altLang="ko-KR" sz="1400" b="1" dirty="0" smtClean="0"/>
              <a:t>1.11% </a:t>
            </a:r>
            <a:r>
              <a:rPr lang="ko-KR" altLang="en-US" sz="1400" b="1" dirty="0" smtClean="0"/>
              <a:t>분산 정보 잃음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설명 비율이 </a:t>
            </a:r>
            <a:r>
              <a:rPr lang="en-US" altLang="ko-KR" sz="1400" b="1" dirty="0" smtClean="0"/>
              <a:t>100% </a:t>
            </a:r>
            <a:r>
              <a:rPr lang="ko-KR" altLang="en-US" sz="1400" b="1" dirty="0" smtClean="0"/>
              <a:t>넘을 수 있다</a:t>
            </a:r>
            <a:r>
              <a:rPr lang="en-US" altLang="ko-KR" sz="1400" b="1" dirty="0" smtClean="0"/>
              <a:t>.</a:t>
            </a:r>
            <a:r>
              <a:rPr lang="ko-KR" altLang="en-US" sz="1400" b="1" dirty="0"/>
              <a:t> </a:t>
            </a:r>
            <a:r>
              <a:rPr lang="en-US" altLang="ko-KR" sz="1400" b="1" dirty="0" smtClean="0"/>
              <a:t>(PCA1, PCA2 </a:t>
            </a:r>
            <a:r>
              <a:rPr lang="ko-KR" altLang="en-US" sz="1400" b="1" dirty="0" smtClean="0"/>
              <a:t>직교 되니까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비율 확인한 후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주성분 개수</a:t>
            </a:r>
            <a:r>
              <a:rPr lang="en-US" altLang="ko-KR" sz="1400" b="1" dirty="0" smtClean="0"/>
              <a:t>(=</a:t>
            </a:r>
            <a:r>
              <a:rPr lang="ko-KR" altLang="en-US" sz="1400" b="1" dirty="0" smtClean="0"/>
              <a:t>적절한 차원 수 </a:t>
            </a:r>
            <a:r>
              <a:rPr lang="en-US" altLang="ko-KR" sz="1400" b="1" dirty="0" smtClean="0"/>
              <a:t>d)</a:t>
            </a:r>
            <a:r>
              <a:rPr lang="ko-KR" altLang="en-US" sz="1400" b="1" dirty="0" smtClean="0"/>
              <a:t>를 결정한다</a:t>
            </a:r>
            <a:r>
              <a:rPr lang="en-US" altLang="ko-KR" sz="1400" b="1" dirty="0" smtClean="0"/>
              <a:t>.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69" y="4906068"/>
            <a:ext cx="2715004" cy="73352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b="13798"/>
          <a:stretch/>
        </p:blipFill>
        <p:spPr>
          <a:xfrm>
            <a:off x="3541387" y="4901623"/>
            <a:ext cx="3219899" cy="7144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l="345"/>
          <a:stretch/>
        </p:blipFill>
        <p:spPr>
          <a:xfrm>
            <a:off x="7033200" y="1975987"/>
            <a:ext cx="3995090" cy="271596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0475" y="4797638"/>
            <a:ext cx="2849482" cy="18331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9257913" y="4520639"/>
            <a:ext cx="2074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D=100 </a:t>
            </a:r>
            <a:r>
              <a:rPr lang="ko-KR" altLang="en-US" sz="1200" b="1" dirty="0" smtClean="0"/>
              <a:t>으로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줄여도</a:t>
            </a:r>
            <a:r>
              <a:rPr lang="en-US" altLang="ko-KR" sz="1200" b="1" dirty="0"/>
              <a:t> </a:t>
            </a:r>
            <a:r>
              <a:rPr lang="ko-KR" altLang="en-US" sz="1200" b="1" dirty="0" smtClean="0"/>
              <a:t>괜찮음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576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3795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  Chapter 8.3 PCA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3" y="3974677"/>
            <a:ext cx="4944165" cy="26197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82" y="798110"/>
            <a:ext cx="2017746" cy="552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33" y="1300421"/>
            <a:ext cx="3143689" cy="600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082" y="1978523"/>
            <a:ext cx="4980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차원을 축소하고 나면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훈련 세트의 크기가 줄어든다</a:t>
            </a:r>
            <a:r>
              <a:rPr lang="en-US" altLang="ko-KR" sz="1400" b="1" dirty="0" smtClean="0"/>
              <a:t>.</a:t>
            </a:r>
          </a:p>
          <a:p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ex) </a:t>
            </a:r>
            <a:r>
              <a:rPr lang="en-US" altLang="ko-KR" sz="1400" b="1" dirty="0" err="1" smtClean="0"/>
              <a:t>mnist</a:t>
            </a:r>
            <a:r>
              <a:rPr lang="ko-KR" altLang="en-US" sz="1400" b="1" dirty="0" smtClean="0"/>
              <a:t> </a:t>
            </a:r>
            <a:r>
              <a:rPr lang="ko-KR" altLang="en-US" sz="1400" b="1" dirty="0" err="1" smtClean="0"/>
              <a:t>데이터셋</a:t>
            </a:r>
            <a:r>
              <a:rPr lang="ko-KR" altLang="en-US" sz="1400" b="1" dirty="0" smtClean="0"/>
              <a:t> 원본 </a:t>
            </a:r>
            <a:r>
              <a:rPr lang="en-US" altLang="ko-KR" sz="1400" b="1" dirty="0" smtClean="0"/>
              <a:t>784</a:t>
            </a:r>
            <a:r>
              <a:rPr lang="ko-KR" altLang="en-US" sz="1400" b="1" dirty="0" smtClean="0"/>
              <a:t>개 특성 → 차원 축소 </a:t>
            </a:r>
            <a:r>
              <a:rPr lang="en-US" altLang="ko-KR" sz="1400" b="1" dirty="0" smtClean="0"/>
              <a:t>154</a:t>
            </a:r>
            <a:r>
              <a:rPr lang="ko-KR" altLang="en-US" sz="1400" b="1" dirty="0" smtClean="0"/>
              <a:t>차원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ko-KR" altLang="en-US" sz="1400" b="1" dirty="0" smtClean="0"/>
              <a:t>원본 데이터와 비슷하지만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일정량 정보가 유실됨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inverse_transform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() </a:t>
            </a:r>
            <a:r>
              <a:rPr lang="ko-KR" altLang="en-US" sz="1400" b="1" dirty="0" smtClean="0"/>
              <a:t>메서드 사용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>
                <a:solidFill>
                  <a:srgbClr val="0000FF"/>
                </a:solidFill>
              </a:rPr>
              <a:t>복원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endParaRPr lang="en-US" altLang="ko-KR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782" y="3241150"/>
            <a:ext cx="3734321" cy="7335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33524" y="6455918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/>
              <a:t>95% </a:t>
            </a:r>
            <a:r>
              <a:rPr lang="ko-KR" altLang="en-US" sz="1200" b="1" dirty="0" smtClean="0"/>
              <a:t>유지된 모습</a:t>
            </a:r>
            <a:endParaRPr lang="en-US" altLang="ko-KR" sz="1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630" y="2204707"/>
            <a:ext cx="5372850" cy="4858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5337" y="1140576"/>
            <a:ext cx="57374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rgbClr val="FF0000"/>
                </a:solidFill>
              </a:rPr>
              <a:t>Randomized</a:t>
            </a:r>
            <a:r>
              <a:rPr lang="en-US" altLang="ko-KR" sz="1400" b="1" dirty="0" smtClean="0"/>
              <a:t> PCA </a:t>
            </a:r>
            <a:r>
              <a:rPr lang="ko-KR" altLang="en-US" sz="1400" b="1" dirty="0" smtClean="0"/>
              <a:t>라는 확률적 알고리즘을 사용해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처음 </a:t>
            </a:r>
            <a:r>
              <a:rPr lang="en-US" altLang="ko-KR" sz="1400" b="1" dirty="0" smtClean="0"/>
              <a:t>d</a:t>
            </a:r>
            <a:r>
              <a:rPr lang="ko-KR" altLang="en-US" sz="1400" b="1" dirty="0" smtClean="0"/>
              <a:t>개 주성분에 대한 근사값을 빠르게 찾음 </a:t>
            </a:r>
            <a:r>
              <a:rPr lang="en-US" altLang="ko-KR" sz="1400" b="1" dirty="0" smtClean="0"/>
              <a:t>(d&lt;&lt;n </a:t>
            </a:r>
            <a:r>
              <a:rPr lang="ko-KR" altLang="en-US" sz="1400" b="1" dirty="0" smtClean="0"/>
              <a:t>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훨씬 빠르다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기본값 </a:t>
            </a:r>
            <a:r>
              <a:rPr lang="en-US" altLang="ko-KR" sz="1400" b="1" dirty="0" smtClean="0"/>
              <a:t>auto </a:t>
            </a:r>
            <a:r>
              <a:rPr lang="ko-KR" altLang="en-US" sz="1400" b="1" dirty="0" smtClean="0"/>
              <a:t>사용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특성 </a:t>
            </a:r>
            <a:r>
              <a:rPr lang="ko-KR" altLang="en-US" sz="1400" b="1" dirty="0"/>
              <a:t>개</a:t>
            </a:r>
            <a:r>
              <a:rPr lang="ko-KR" altLang="en-US" sz="1400" b="1" dirty="0" smtClean="0"/>
              <a:t>수 </a:t>
            </a:r>
            <a:r>
              <a:rPr lang="en-US" altLang="ko-KR" sz="1400" b="1" dirty="0" smtClean="0"/>
              <a:t>m, </a:t>
            </a:r>
            <a:r>
              <a:rPr lang="ko-KR" altLang="en-US" sz="1400" b="1" dirty="0" smtClean="0"/>
              <a:t>데이터 개수 </a:t>
            </a:r>
            <a:r>
              <a:rPr lang="en-US" altLang="ko-KR" sz="1400" b="1" dirty="0" smtClean="0"/>
              <a:t>n</a:t>
            </a:r>
            <a:r>
              <a:rPr lang="ko-KR" altLang="en-US" sz="1400" b="1" dirty="0" smtClean="0"/>
              <a:t>이 크면 자동으로 </a:t>
            </a:r>
            <a:r>
              <a:rPr lang="en-US" altLang="ko-KR" sz="1400" b="1" dirty="0" smtClean="0"/>
              <a:t>random PCA </a:t>
            </a:r>
            <a:r>
              <a:rPr lang="ko-KR" altLang="en-US" sz="1400" b="1" dirty="0" smtClean="0"/>
              <a:t>알고리즘 사용함</a:t>
            </a:r>
            <a:endParaRPr lang="en-US" altLang="ko-KR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5337" y="3713067"/>
            <a:ext cx="5726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점진적 </a:t>
            </a:r>
            <a:r>
              <a:rPr lang="en-US" altLang="ko-KR" sz="1400" b="1" dirty="0" smtClean="0"/>
              <a:t>PCA (</a:t>
            </a:r>
            <a:r>
              <a:rPr lang="ko-KR" altLang="en-US" sz="1400" b="1" dirty="0" err="1" smtClean="0"/>
              <a:t>훈련세트가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클 때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미니배치로</a:t>
            </a:r>
            <a:r>
              <a:rPr lang="ko-KR" altLang="en-US" sz="1400" b="1" dirty="0" smtClean="0"/>
              <a:t> 나눈 후</a:t>
            </a:r>
            <a:r>
              <a:rPr lang="en-US" altLang="ko-KR" sz="1400" b="1" dirty="0" smtClean="0"/>
              <a:t>, IPCA </a:t>
            </a:r>
            <a:r>
              <a:rPr lang="ko-KR" altLang="en-US" sz="1400" b="1" dirty="0" smtClean="0"/>
              <a:t>이용</a:t>
            </a:r>
            <a:r>
              <a:rPr lang="en-US" altLang="ko-KR" sz="14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7630" y="4236287"/>
            <a:ext cx="3953427" cy="168616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509856" y="2806505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i="0" dirty="0" smtClean="0">
                <a:solidFill>
                  <a:srgbClr val="4A4A4A"/>
                </a:solidFill>
                <a:effectLst/>
                <a:latin typeface="+mn-ea"/>
              </a:rPr>
              <a:t>알고리즘 복잡도 </a:t>
            </a:r>
            <a:r>
              <a:rPr lang="en-US" altLang="ko-KR" sz="1200" b="1" i="0" dirty="0" smtClean="0">
                <a:solidFill>
                  <a:srgbClr val="4A4A4A"/>
                </a:solidFill>
                <a:effectLst/>
                <a:latin typeface="+mn-ea"/>
              </a:rPr>
              <a:t>: O(m×d</a:t>
            </a:r>
            <a:r>
              <a:rPr lang="en-US" altLang="ko-KR" sz="1200" b="1" i="0" baseline="30000" dirty="0" smtClean="0">
                <a:solidFill>
                  <a:srgbClr val="4A4A4A"/>
                </a:solidFill>
                <a:effectLst/>
                <a:latin typeface="+mn-ea"/>
              </a:rPr>
              <a:t>2</a:t>
            </a:r>
            <a:r>
              <a:rPr lang="en-US" altLang="ko-KR" sz="1200" b="1" i="0" dirty="0" smtClean="0">
                <a:solidFill>
                  <a:srgbClr val="4A4A4A"/>
                </a:solidFill>
                <a:effectLst/>
                <a:latin typeface="+mn-ea"/>
              </a:rPr>
              <a:t>)+O(d</a:t>
            </a:r>
            <a:r>
              <a:rPr lang="en-US" altLang="ko-KR" sz="1200" b="1" i="0" baseline="30000" dirty="0" smtClean="0">
                <a:solidFill>
                  <a:srgbClr val="4A4A4A"/>
                </a:solidFill>
                <a:effectLst/>
                <a:latin typeface="+mn-ea"/>
              </a:rPr>
              <a:t>3</a:t>
            </a:r>
            <a:r>
              <a:rPr lang="en-US" altLang="ko-KR" sz="1200" b="1" i="0" dirty="0" smtClean="0">
                <a:solidFill>
                  <a:srgbClr val="4A4A4A"/>
                </a:solidFill>
                <a:effectLst/>
                <a:latin typeface="+mn-ea"/>
              </a:rPr>
              <a:t>)</a:t>
            </a:r>
          </a:p>
          <a:p>
            <a:r>
              <a:rPr lang="en-US" altLang="ko-KR" sz="1200" b="1" dirty="0" smtClean="0">
                <a:latin typeface="+mn-ea"/>
              </a:rPr>
              <a:t>SVD      </a:t>
            </a:r>
            <a:r>
              <a:rPr lang="ko-KR" altLang="en-US" sz="1200" b="1" dirty="0" smtClean="0">
                <a:latin typeface="+mn-ea"/>
              </a:rPr>
              <a:t> 복잡도 </a:t>
            </a:r>
            <a:r>
              <a:rPr lang="en-US" altLang="ko-KR" sz="1200" b="1" dirty="0" smtClean="0">
                <a:latin typeface="+mn-ea"/>
              </a:rPr>
              <a:t>: </a:t>
            </a:r>
            <a:r>
              <a:rPr lang="en-US" altLang="ko-KR" sz="1200" b="1" dirty="0" smtClean="0"/>
              <a:t>O(m×n</a:t>
            </a:r>
            <a:r>
              <a:rPr lang="en-US" altLang="ko-KR" sz="1200" b="1" baseline="30000" dirty="0" smtClean="0"/>
              <a:t>2</a:t>
            </a:r>
            <a:r>
              <a:rPr lang="en-US" altLang="ko-KR" sz="1200" b="1" dirty="0"/>
              <a:t>)+O(n</a:t>
            </a:r>
            <a:r>
              <a:rPr lang="en-US" altLang="ko-KR" sz="1200" b="1" baseline="30000" dirty="0"/>
              <a:t>3</a:t>
            </a:r>
            <a:r>
              <a:rPr lang="en-US" altLang="ko-KR" sz="1200" b="1" dirty="0"/>
              <a:t>)</a:t>
            </a:r>
            <a:endParaRPr lang="ko-KR" altLang="en-US" sz="105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560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711</Words>
  <Application>Microsoft Office PowerPoint</Application>
  <PresentationFormat>와이드스크린</PresentationFormat>
  <Paragraphs>81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JUHYUN</dc:creator>
  <cp:lastModifiedBy>JUHYUN</cp:lastModifiedBy>
  <cp:revision>45</cp:revision>
  <dcterms:created xsi:type="dcterms:W3CDTF">2022-05-18T04:38:56Z</dcterms:created>
  <dcterms:modified xsi:type="dcterms:W3CDTF">2022-05-18T22:58:59Z</dcterms:modified>
</cp:coreProperties>
</file>