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62" r:id="rId3"/>
    <p:sldId id="292" r:id="rId4"/>
    <p:sldId id="293" r:id="rId5"/>
    <p:sldId id="281" r:id="rId6"/>
    <p:sldId id="284" r:id="rId7"/>
    <p:sldId id="294" r:id="rId8"/>
    <p:sldId id="285" r:id="rId9"/>
    <p:sldId id="28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FbA2jA8+f/o9WAmxQvFuvpg128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ct" initials="k" lastIdx="1" clrIdx="0">
    <p:extLst>
      <p:ext uri="{19B8F6BF-5375-455C-9EA6-DF929625EA0E}">
        <p15:presenceInfo xmlns:p15="http://schemas.microsoft.com/office/powerpoint/2012/main" userId="d1cb83c8af73e6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401F44-EF96-4283-8133-C22F244E49EE}">
  <a:tblStyle styleId="{68401F44-EF96-4283-8133-C22F244E49E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893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4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398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3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53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368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87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007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14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odern-manual.tistory.com/46" TargetMode="External"/><Relationship Id="rId4" Type="http://schemas.openxmlformats.org/officeDocument/2006/relationships/hyperlink" Target="https://untitledtblog.tistory.com/13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76300" y="1355725"/>
            <a:ext cx="10515600" cy="26828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Machine Learning Study</a:t>
            </a:r>
            <a:br>
              <a:rPr lang="en-US" altLang="ko-KR" sz="6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6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</a:t>
            </a:r>
            <a:r>
              <a:rPr lang="en-US" altLang="ko-KR" sz="6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9.2 ~ 9.2.1</a:t>
            </a:r>
            <a:b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0" name="제목 7"/>
          <p:cNvSpPr txBox="1">
            <a:spLocks/>
          </p:cNvSpPr>
          <p:nvPr/>
        </p:nvSpPr>
        <p:spPr>
          <a:xfrm>
            <a:off x="1247775" y="4175126"/>
            <a:ext cx="10515600" cy="13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화학소재솔루션센터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학생연구원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한요셉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2022.06.08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수요일</a:t>
            </a:r>
            <a:b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73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055" y="1596503"/>
            <a:ext cx="11873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 혼합 모델은 </a:t>
            </a:r>
            <a:r>
              <a:rPr lang="ko-KR" altLang="en-US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샘플이 파라미터가 알려지지 않은 여러 개의 혼합된 </a:t>
            </a:r>
            <a:r>
              <a:rPr lang="ko-KR" altLang="en-US" sz="1800" b="1" u="sng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</a:t>
            </a:r>
            <a:r>
              <a:rPr lang="ko-KR" altLang="en-US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분포에서 생성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되었다고 가정하는 확률 모델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샘플이 주어지면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분포 중 하나에서 생성되었다는 것을 알지만 어떤 분포인지 또 이 분포의 파라미터는 무엇인지 알지 못하므로 분포를 설명해주는 </a:t>
            </a:r>
            <a:r>
              <a:rPr lang="ko-KR" altLang="en-US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분산</a:t>
            </a:r>
            <a:r>
              <a:rPr lang="en-US" altLang="ko-KR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가중치 파라미터를</a:t>
            </a:r>
            <a:r>
              <a:rPr lang="en-US" altLang="ko-KR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추정 해야함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905" y="3583473"/>
            <a:ext cx="8229600" cy="2724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8C19E8-7D78-C5BB-BCF7-3095C82A138D}"/>
              </a:ext>
            </a:extLst>
          </p:cNvPr>
          <p:cNvSpPr txBox="1"/>
          <p:nvPr/>
        </p:nvSpPr>
        <p:spPr>
          <a:xfrm>
            <a:off x="104775" y="963749"/>
            <a:ext cx="3768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혼합 모델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77251" y="2889386"/>
                <a:ext cx="5663566" cy="3999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원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확률변수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사각형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모델의 </a:t>
                </a:r>
                <a:r>
                  <a:rPr lang="ko-KR" altLang="en-US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파라미터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고정값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큰 사각형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플레이트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(Plate),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내용이 여러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 반복되는 됨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 : m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확률변수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𝔃</m:t>
                        </m:r>
                      </m:e>
                      <m:sup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  <a:r>
                  <a:rPr lang="en-US" altLang="ko-KR" b="1" dirty="0"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𝐱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 : k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평균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𝒋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공분산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∅</m:t>
                    </m:r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: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가중치 벡터 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𝔃</m:t>
                        </m:r>
                      </m:e>
                      <m:sup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가중치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∅</m:t>
                    </m:r>
                  </m:oMath>
                </a14:m>
                <a:r>
                  <a:rPr lang="ko-KR" altLang="en-US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갖는 범주형 분포에서 샘플링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𝐱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: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클러스터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𝔃</m:t>
                        </m:r>
                      </m:e>
                      <m:sup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정의된 평균과 공분산 행렬을 사용해 정규분포에서 샘플링 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실선 화살표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조건부 의존성을 표현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구불구불한 화살표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스위치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𝔃</m:t>
                        </m:r>
                      </m:e>
                      <m:sup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따라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𝐱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b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정규분포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𝓝</m:t>
                    </m:r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𝒋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샘플링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확률변수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x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관측변수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(observed variable)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확률변수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z</a:t>
                </a:r>
                <a:r>
                  <a:rPr lang="ko-KR" altLang="en-US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잠재변수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(latent variable)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251" y="2889386"/>
                <a:ext cx="5663566" cy="3999493"/>
              </a:xfrm>
              <a:prstGeom prst="rect">
                <a:avLst/>
              </a:prstGeom>
              <a:blipFill>
                <a:blip r:embed="rId3"/>
                <a:stretch>
                  <a:fillRect l="-224" t="-316" r="-447" b="-6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499AE789-CFAA-999D-178A-59D0B3C7A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75" y="3204234"/>
            <a:ext cx="5798376" cy="2587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76E99-E85D-9D6C-1405-9AF7E9D6C7CA}"/>
                  </a:ext>
                </a:extLst>
              </p:cNvPr>
              <p:cNvSpPr txBox="1"/>
              <p:nvPr/>
            </p:nvSpPr>
            <p:spPr>
              <a:xfrm>
                <a:off x="104775" y="1363859"/>
                <a:ext cx="11898803" cy="1595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440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클러스터에서 샘플마다 랜덤하게 한 클러스터가 선택을 됨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</a:t>
                </a:r>
              </a:p>
              <a:p>
                <a:pPr marL="28440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클러스터를 선택할 확률은 클러스터의 가중치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ko-KR" altLang="en-US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∅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𝒋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정의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</a:p>
              <a:p>
                <a:pPr marL="28440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샘플을 위해 선택한 클러스터 인덱스는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𝔃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표시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440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𝔃</m:t>
                        </m:r>
                      </m:e>
                      <m:sup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 j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이면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즉 </a:t>
                </a:r>
                <a:r>
                  <a:rPr lang="en-US" altLang="ko-KR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샘플이 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클러스터에 할당되었다면 이 샘플의 위치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𝐱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평균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𝒋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이고 공분산 행렬이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 </a:t>
                </a:r>
                <a:r>
                  <a:rPr lang="ko-KR" altLang="en-US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가우시안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분포에서 </a:t>
                </a:r>
                <a:r>
                  <a:rPr lang="ko-KR" altLang="en-US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랜덤하게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샘플링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𝐱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~</m:t>
                    </m:r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𝓝</m:t>
                    </m:r>
                  </m:oMath>
                </a14:m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𝒋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76E99-E85D-9D6C-1405-9AF7E9D6C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1363859"/>
                <a:ext cx="11898803" cy="1595309"/>
              </a:xfrm>
              <a:prstGeom prst="rect">
                <a:avLst/>
              </a:prstGeom>
              <a:blipFill>
                <a:blip r:embed="rId5"/>
                <a:stretch>
                  <a:fillRect l="-213" t="-794" b="-396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1545583" y="6036901"/>
            <a:ext cx="3315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그래프모형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확률변수사이의 조건부 의존성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C19E8-7D78-C5BB-BCF7-3095C82A138D}"/>
              </a:ext>
            </a:extLst>
          </p:cNvPr>
          <p:cNvSpPr txBox="1"/>
          <p:nvPr/>
        </p:nvSpPr>
        <p:spPr>
          <a:xfrm>
            <a:off x="104774" y="963749"/>
            <a:ext cx="475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혼합 모델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 과정</a:t>
            </a:r>
          </a:p>
        </p:txBody>
      </p:sp>
    </p:spTree>
    <p:extLst>
      <p:ext uri="{BB962C8B-B14F-4D97-AF65-F5344CB8AC3E}">
        <p14:creationId xmlns:p14="http://schemas.microsoft.com/office/powerpoint/2010/main" val="258269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2BC4AF-770E-4CFD-BFEE-9BA14B64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530" y="1309423"/>
            <a:ext cx="7301885" cy="10769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E58920-0151-91D3-B9AB-3869890C5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654" y="2518128"/>
            <a:ext cx="8001000" cy="2006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AF752-4B29-CB3A-985B-364BA07FC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840" y="4350161"/>
            <a:ext cx="6821004" cy="2320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8C19E8-7D78-C5BB-BCF7-3095C82A138D}"/>
              </a:ext>
            </a:extLst>
          </p:cNvPr>
          <p:cNvSpPr txBox="1"/>
          <p:nvPr/>
        </p:nvSpPr>
        <p:spPr>
          <a:xfrm>
            <a:off x="104775" y="963749"/>
            <a:ext cx="3768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혼합 모델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42724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5" y="980370"/>
            <a:ext cx="743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혼합 모델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EM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4056" y="1533841"/>
                <a:ext cx="11650283" cy="404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b="1" u="sng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기댓값</a:t>
                </a:r>
                <a:r>
                  <a:rPr lang="en-US" altLang="ko-KR" sz="1600" b="1" u="sng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</a:t>
                </a:r>
                <a:r>
                  <a:rPr lang="ko-KR" altLang="en-US" sz="1600" b="1" u="sng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최대화</a:t>
                </a:r>
                <a:r>
                  <a:rPr lang="en-US" altLang="ko-KR" sz="1600" b="1" u="sng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(Expectation – Maximization, EM)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알고리즘을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사용하여 평균과 분산 행렬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가중치를 추정함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en-US" altLang="ko-KR" sz="16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클러스터 </a:t>
                </a:r>
                <a:r>
                  <a:rPr lang="ko-KR" altLang="en-US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파라미터를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랜덤하게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초기화하고 수렴할 때까지 두 단계를 반복한다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1)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 err="1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기댓값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단계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(Expectation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step)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샘플을 클러스터에 할당한다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endParaRPr lang="en-US" altLang="ko-KR" sz="1600" b="1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2)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최대화 단계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(Maximization step)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클러스터를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업데이트 한다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endParaRPr lang="en-US" altLang="ko-KR" sz="1600" b="1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군집입장에서 보면 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EM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클러스터 중심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𝟏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~</m:t>
                    </m:r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𝑲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),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모양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방향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l-GR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클러스터의 상대적 가중치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ko-KR" altLang="en-US" sz="1600" b="1" i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∅</m:t>
                        </m:r>
                      </m:e>
                      <m:sup>
                        <m:r>
                          <a:rPr lang="en-US" altLang="ko-KR" sz="1600" b="1" i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𝟏</m:t>
                        </m:r>
                        <m:r>
                          <a:rPr lang="en-US" altLang="ko-KR" sz="1600" b="1" i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~</m:t>
                    </m:r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ko-KR" altLang="en-US" sz="1600" b="1" i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∅</m:t>
                        </m:r>
                      </m:e>
                      <m:sup>
                        <m:r>
                          <a:rPr lang="en-US" altLang="ko-KR" sz="1600" b="1" i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𝐤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찾는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k-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평균 알고리즘의 일반화</a:t>
                </a:r>
                <a:endParaRPr lang="en-US" altLang="ko-KR" sz="16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k-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평균과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달리 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EM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하드 클러스터 할당이 아니라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소프트 클러스터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할당을 사용함</a:t>
                </a:r>
                <a:endParaRPr lang="en-US" altLang="ko-KR" sz="16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1)  </a:t>
                </a:r>
                <a:r>
                  <a:rPr lang="ko-KR" altLang="en-US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기댓값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단계에서 알고리즘은 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현재 클러스터 </a:t>
                </a:r>
                <a:r>
                  <a:rPr lang="ko-KR" altLang="en-US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파라미터에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기반하여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각 클러스터에 속할 확률을 예측함 </a:t>
                </a:r>
                <a:endParaRPr lang="en-US" altLang="ko-KR" sz="16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2) 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최대화 단계에서 각 클러스터가 데이터셋에 있는 모든 샘플을 사용해 업데이트함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클러스터에 속할 추정 확률로 샘플에 가중치가 적용되며 이때 확률은 샘플에 대한 클러스터의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책임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(responsibility)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이라고 부름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최대화 단계에서 클러스터 업데이트는 책임이 가장 많은 샘플에 크게 영향을 받음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6" y="1533841"/>
                <a:ext cx="11650283" cy="4042132"/>
              </a:xfrm>
              <a:prstGeom prst="rect">
                <a:avLst/>
              </a:prstGeom>
              <a:blipFill>
                <a:blip r:embed="rId3"/>
                <a:stretch>
                  <a:fillRect l="-218" t="-313" b="-9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474229" y="6254492"/>
            <a:ext cx="1121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EM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알고리즘의 수학적 내용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https://untitledtblog.tistory.com/133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5"/>
              </a:rPr>
              <a:t>https://modern-manual.tistory.com/46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49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5" y="1005308"/>
            <a:ext cx="743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ea typeface="나눔스퀘어_ac Bold" panose="020B0600000101010101" pitchFamily="50" charset="-127"/>
              </a:rPr>
              <a:t> 혼합 모델 </a:t>
            </a:r>
            <a:r>
              <a:rPr lang="en-US" altLang="ko-KR" sz="2000" b="1" dirty="0">
                <a:ea typeface="나눔스퀘어_ac Bold" panose="020B0600000101010101" pitchFamily="50" charset="-127"/>
              </a:rPr>
              <a:t>– </a:t>
            </a:r>
            <a:r>
              <a:rPr lang="ko-KR" altLang="en-US" sz="2000" b="1" dirty="0">
                <a:ea typeface="나눔스퀘어_ac Bold" panose="020B0600000101010101" pitchFamily="50" charset="-127"/>
              </a:rPr>
              <a:t>군집 메서드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437" y="1700677"/>
            <a:ext cx="11398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샘플을 가장 비슷한 클러스터에 손쉽게 할당</a:t>
            </a:r>
            <a:r>
              <a:rPr lang="en-US" altLang="ko-KR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 군집</a:t>
            </a:r>
            <a:r>
              <a:rPr lang="en-US" altLang="ko-KR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위해서 </a:t>
            </a:r>
            <a:r>
              <a:rPr lang="en-US" altLang="ko-KR" sz="16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predict()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 사용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클러스터에 속할 확률 예측을 위해 </a:t>
            </a:r>
            <a:r>
              <a:rPr lang="en-US" altLang="ko-KR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 군집</a:t>
            </a:r>
            <a:r>
              <a:rPr lang="en-US" altLang="ko-KR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1600" b="1" u="sng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predict_proba</a:t>
            </a:r>
            <a:r>
              <a:rPr lang="en-US" altLang="ko-KR" sz="16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 사용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C98650-63B9-E761-4077-7578C741C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47" r="29939" b="1"/>
          <a:stretch/>
        </p:blipFill>
        <p:spPr>
          <a:xfrm>
            <a:off x="3097357" y="3035314"/>
            <a:ext cx="4941050" cy="250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5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90405A-AF2A-1219-F891-688A47E0F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070"/>
          <a:stretch/>
        </p:blipFill>
        <p:spPr>
          <a:xfrm>
            <a:off x="336318" y="2868097"/>
            <a:ext cx="3126972" cy="2464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6EEBBC-6AD1-5F88-42BD-82DC2BDAE0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21171"/>
          <a:stretch/>
        </p:blipFill>
        <p:spPr>
          <a:xfrm>
            <a:off x="219939" y="5447303"/>
            <a:ext cx="4759385" cy="8052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F10460-738A-EF9B-B41F-1F63F5C41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99" y="2868097"/>
            <a:ext cx="5987960" cy="338449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9938" y="1513071"/>
            <a:ext cx="1042139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혼합모델은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u="sng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생성모델</a:t>
            </a:r>
            <a:r>
              <a:rPr lang="en-US" altLang="ko-KR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(generative model)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 새로운 샘플을 만들 수 있음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위치에서 모델의 밀도를 추정이 가능하며 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score_samples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샘플이 주어지면 그 위치의 확률 밀도 함수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(probability density function, PDF)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로그를 예측한다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850" y="1001762"/>
            <a:ext cx="377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ea typeface="나눔스퀘어_ac Bold" panose="020B0600000101010101" pitchFamily="50" charset="-127"/>
              </a:rPr>
              <a:t> 혼합 모델 </a:t>
            </a:r>
            <a:r>
              <a:rPr lang="en-US" altLang="ko-KR" sz="2000" b="1" dirty="0">
                <a:ea typeface="나눔스퀘어_ac Bold" panose="020B0600000101010101" pitchFamily="50" charset="-127"/>
              </a:rPr>
              <a:t>– </a:t>
            </a:r>
            <a:r>
              <a:rPr lang="ko-KR" altLang="en-US" sz="2000" b="1" dirty="0" err="1">
                <a:ea typeface="나눔스퀘어_ac Bold" panose="020B0600000101010101" pitchFamily="50" charset="-127"/>
              </a:rPr>
              <a:t>생성모델</a:t>
            </a:r>
            <a:endParaRPr lang="ko-KR" altLang="en-US" sz="2000" b="1" dirty="0"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60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" y="1548312"/>
            <a:ext cx="117900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특성이나 클러스터가 많거나 샘플이 적을 때는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최적의 솔루션으로 수렴하기 어려움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알고리즘이 학습할 파라미터 개수를 제한이 필요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=&gt;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클러스터의 </a:t>
            </a:r>
            <a:r>
              <a:rPr lang="ko-KR" altLang="en-US" sz="16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모양과 방향의 범위를 제한</a:t>
            </a:r>
            <a:r>
              <a:rPr lang="en-US" altLang="ko-KR" sz="16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=&gt; </a:t>
            </a:r>
            <a:r>
              <a:rPr lang="en-US" altLang="ko-KR" sz="16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공분산 행렬 제약</a:t>
            </a:r>
            <a:r>
              <a:rPr lang="en-US" altLang="ko-KR" sz="16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en-US" altLang="ko-KR" sz="1600" b="1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사이킷런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covariance_type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“full”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각 클러스터는 모양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방향에 제약이 없음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.(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각자 제약이 없는 공분산 행렬을 가짐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“spherical” 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클러스터가 원형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지름은 다를 수 있음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.(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 분산이 다름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diag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클러스터는 크기에 상관없이 어떤 타원형도 가능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타원의 축은 좌표 축과 나란해야 함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 공분산 행렬이 대각 행렬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“tied” 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클러스터가 동일한 타원 모양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방향을 가짐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.(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 모든 클러스터는 동일한 공분산 행렬을 공유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052" y="4285182"/>
            <a:ext cx="7282469" cy="2439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850" y="1001762"/>
            <a:ext cx="424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ea typeface="나눔스퀘어_ac Bold" panose="020B0600000101010101" pitchFamily="50" charset="-127"/>
              </a:rPr>
              <a:t> 혼합 모델 </a:t>
            </a:r>
            <a:r>
              <a:rPr lang="en-US" altLang="ko-KR" sz="2000" b="1" dirty="0">
                <a:ea typeface="나눔스퀘어_ac Bold" panose="020B0600000101010101" pitchFamily="50" charset="-127"/>
              </a:rPr>
              <a:t>– </a:t>
            </a:r>
            <a:r>
              <a:rPr lang="ko-KR" altLang="en-US" sz="2000" b="1" dirty="0" err="1">
                <a:ea typeface="나눔스퀘어_ac Bold" panose="020B0600000101010101" pitchFamily="50" charset="-127"/>
              </a:rPr>
              <a:t>파라미터</a:t>
            </a:r>
            <a:r>
              <a:rPr lang="ko-KR" altLang="en-US" sz="2000" b="1" dirty="0">
                <a:ea typeface="나눔스퀘어_ac Bold" panose="020B0600000101010101" pitchFamily="50" charset="-127"/>
              </a:rPr>
              <a:t> 제한</a:t>
            </a:r>
          </a:p>
        </p:txBody>
      </p:sp>
    </p:spTree>
    <p:extLst>
      <p:ext uri="{BB962C8B-B14F-4D97-AF65-F5344CB8AC3E}">
        <p14:creationId xmlns:p14="http://schemas.microsoft.com/office/powerpoint/2010/main" val="362464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5" y="963749"/>
            <a:ext cx="743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9.2.1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혼합을 사용한 이상치 탐지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311" y="1463973"/>
            <a:ext cx="118155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 탐지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(outlier detection)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보통과 많이 다른 데이터 샘플을 감지하는 작업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 샘플을 </a:t>
            </a:r>
            <a:r>
              <a:rPr lang="ko-KR" altLang="en-US" sz="16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정상치</a:t>
            </a:r>
            <a:r>
              <a:rPr lang="en-US" altLang="ko-KR" sz="16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(inlier),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보통과 다른 샘플을 </a:t>
            </a:r>
            <a:r>
              <a:rPr lang="ko-KR" altLang="en-US" sz="16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  <a:r>
              <a:rPr lang="en-US" altLang="ko-KR" sz="16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(outlier)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endParaRPr lang="en-US" altLang="ko-KR" sz="16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특이치 탐지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(novelty detection) : 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이상치로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오염되지 않은 깨끗한 데이터셋에서 훈련한다는 것이 이상치 탐지와 다름</a:t>
            </a:r>
            <a:endParaRPr lang="en-US" altLang="ko-KR" sz="16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부정거래감지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제조결함이 있는 제품감지에 사용되며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훈련하기 전에 데이터셋에서 이상치를 제거할 때 활용된다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혼합 모델을 이상치 탐지에 사용하는 방법은 </a:t>
            </a:r>
            <a:r>
              <a:rPr lang="ko-KR" altLang="en-US" sz="16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밀도가 낮은 지역에 있는 모든 샘플을 </a:t>
            </a:r>
            <a:r>
              <a:rPr lang="ko-KR" altLang="en-US" sz="1600" b="1" u="sng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가정한다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밀도 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임계값이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필요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200"/>
              </a:spcBef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결합 제품 판별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결함 제품의 비율을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4%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가정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밀도가 낮은 지역에 있는 샘플의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4%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얻을 수 있음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적절한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임계값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인가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거짓 양성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정상인 제품이 결함으로 표시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너무 많으면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임계값을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더 낮춤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거짓 음성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결함 제품이 결함으로 표시 되지 않음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너무 많으면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임곗값을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더 높임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11" y="4521858"/>
            <a:ext cx="6272927" cy="23235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742" y="4656692"/>
            <a:ext cx="4923936" cy="8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3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4769</TotalTime>
  <Words>913</Words>
  <Application>Microsoft Office PowerPoint</Application>
  <PresentationFormat>와이드스크린</PresentationFormat>
  <Paragraphs>68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 Bold</vt:lpstr>
      <vt:lpstr>나눔스퀘어 ExtraBold</vt:lpstr>
      <vt:lpstr>나눔스퀘어_ac Bold</vt:lpstr>
      <vt:lpstr>나눔스퀘어_ac ExtraBold</vt:lpstr>
      <vt:lpstr>Malgun Gothic</vt:lpstr>
      <vt:lpstr>Arial</vt:lpstr>
      <vt:lpstr>Cambria Math</vt:lpstr>
      <vt:lpstr>Office 테마</vt:lpstr>
      <vt:lpstr>Machine Learning Study Ch 9.2 ~ 9.2.1    </vt:lpstr>
      <vt:lpstr> 9. 가우시안 혼합 모델(Gaussian mixture model) </vt:lpstr>
      <vt:lpstr> 9. 가우시안 혼합 모델(Gaussian mixture model) </vt:lpstr>
      <vt:lpstr> 9. 가우시안 혼합 모델(Gaussian mixture model) </vt:lpstr>
      <vt:lpstr> 9. 가우시안 혼합 모델(Gaussian mixture model) </vt:lpstr>
      <vt:lpstr> 9. 가우시안 혼합 모델(Gaussian mixture model) </vt:lpstr>
      <vt:lpstr> 9. 가우시안 혼합 모델(Gaussian mixture model) </vt:lpstr>
      <vt:lpstr> 9. 가우시안 혼합 모델(Gaussian mixture model) </vt:lpstr>
      <vt:lpstr> 9. 가우시안 혼합 모델(Gaussian mixture model)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과제  김인 박사님 미팅</dc:title>
  <dc:creator>krict</dc:creator>
  <cp:lastModifiedBy>Yang</cp:lastModifiedBy>
  <cp:revision>290</cp:revision>
  <dcterms:created xsi:type="dcterms:W3CDTF">2022-02-16T00:26:52Z</dcterms:created>
  <dcterms:modified xsi:type="dcterms:W3CDTF">2022-06-28T05:16:58Z</dcterms:modified>
</cp:coreProperties>
</file>