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4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2AE3B-08AE-455F-94A5-088172C86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BD6606-579E-45E8-8218-3804F8B20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57461-A929-479E-8F7C-B0B8A8B9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50B81-7A16-484A-B3E9-0D261BE0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75706-1CFE-489C-AA8B-317D6D30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1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DFBC-BD43-4D44-88A7-4B137C95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FD54E-A503-4747-9509-71E05B6EC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5ED23-2E7F-4C5E-8042-8284FACE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CAE34-6842-4CBD-9D5F-2F00B282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A37F0-0102-495A-90F4-6FD07BE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1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193F12-7C7B-420F-85EB-8C393F80D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F4F72-5F8D-4C92-8C0A-DC8EB25C8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3FAAE-2A3C-4066-A91D-8356B0A8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6528B-244E-42B0-8BE9-BCC6F793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B672C-157E-4506-9D7E-0DB39AE9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34784-12C5-401D-9564-0DED9BC7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6045F-8383-4C6E-82C7-4B3B143F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42A54-0E59-4D40-B0F1-D5ED89AE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B0172-ECC4-448D-B7CD-8784A87C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FE067-69A5-4265-B9F4-74596CF9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1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C4D07-1BDA-4156-B26E-883A7882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2140F-20A7-438D-9359-8C480ADD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6A26C-9488-4559-A481-D1286215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F966F-C1F2-4B4D-AB73-CC0DAC3B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21DA5-3CAE-461B-A149-2F4BE06A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4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F11E5-BAC8-4C59-9F84-B84F6830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2964B-6984-4F68-A84E-02318E376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F6CAA-DA53-44D5-94D7-69D102B6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21BED-D1DB-4CDE-AA00-B834F59B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AE3A2-B4D3-457D-97E8-E0CFE418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E3634C-AC9E-462F-BEC3-D7EEAE70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DF317-9B76-4BB5-B309-DDB07A67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D7C65-D182-48DF-B47B-37B649A0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02F86-2BC6-48EC-9FD1-4BE8C7C4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3BB26-57C5-49FA-A985-5864E4BC5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EBB646-135C-420E-9F81-9CCAB6903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FF1D88-5B95-4832-A21F-707D1E15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766C6F-5C6A-45F3-B54E-486FA526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2898F6-2C68-4D71-868A-5D0C410E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67CE-80AB-442E-970F-E3AC64F0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28CF7-5096-4D8A-9F5C-747B25D8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B211BC-54F6-45B2-BFF6-D21E7CEF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F0266-B247-4C12-9ECA-AF45DF97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D7C367-EE88-46CA-BA7C-7BA7C4C9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2AC0E3-39B1-40A4-B430-A9658B5A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899C0E-2D6E-4C88-9D4E-986154D9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EBCDC-CA67-45BC-B138-AB9CC51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BCCE4-9210-4D37-8447-A65FDC7D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8CBC21-FA11-45A4-A174-B665F1A63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B0989-E3B4-474F-BBFC-1AD791D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44DDB-D301-48C3-A90B-4AC53279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C6BBC-3C07-4ECA-A9AF-8856F45A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0FF3-8B75-4659-A6E0-970659A8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483A-0373-4A20-8B7B-00AE0B2A3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0893F-A0D5-424E-9C12-EDF97204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949E7-B42E-47B8-9AA3-EB4E0062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E4F86-73A1-418C-99BF-44B43B0D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C988E-7D3F-44AE-8B62-38C1A2D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6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518B34-5288-464D-B1B5-8B58611A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0584-0CE1-49CC-8494-2B986304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CD30A-C0E0-4A3E-9E75-9B86C34B3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8F69-EAC5-4C12-8077-D599C1483D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7FF3-4895-4758-B8FC-8371B0A28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19921-3A75-40E3-8E5A-5A6358754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F65E4-B743-4441-A351-E1103387F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45" y="1122363"/>
            <a:ext cx="11517746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Hands-On Machine Learning </a:t>
            </a:r>
            <a:br>
              <a:rPr lang="en-US" altLang="ko-KR" dirty="0"/>
            </a:br>
            <a:r>
              <a:rPr lang="en-US" altLang="ko-KR" dirty="0"/>
              <a:t>with </a:t>
            </a:r>
            <a:r>
              <a:rPr lang="en-US" altLang="ko-KR" dirty="0" err="1"/>
              <a:t>Scikit</a:t>
            </a:r>
            <a:r>
              <a:rPr lang="en-US" altLang="ko-KR" dirty="0"/>
              <a:t>-Learning, </a:t>
            </a:r>
            <a:r>
              <a:rPr lang="en-US" altLang="ko-KR" dirty="0" err="1"/>
              <a:t>Keras</a:t>
            </a: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&amp; TensorFlow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EF5E0C-22CE-49DE-B8A4-B6CE3D015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sz="3600" dirty="0"/>
              <a:t>Chapter</a:t>
            </a:r>
            <a:r>
              <a:rPr lang="ko-KR" altLang="en-US" sz="3600" dirty="0"/>
              <a:t> </a:t>
            </a:r>
            <a:r>
              <a:rPr lang="en-US" altLang="ko-KR" sz="3600" dirty="0"/>
              <a:t>9.2.2 ~ 9.2.4</a:t>
            </a:r>
            <a:r>
              <a:rPr lang="en-US" altLang="ko-KR" sz="2000" dirty="0"/>
              <a:t>(pp.336-345)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72EE0-8601-467C-A37E-7A3BA579A5E5}"/>
              </a:ext>
            </a:extLst>
          </p:cNvPr>
          <p:cNvSpPr txBox="1"/>
          <p:nvPr/>
        </p:nvSpPr>
        <p:spPr>
          <a:xfrm>
            <a:off x="8361418" y="5735637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화학데이터기반연구센터</a:t>
            </a:r>
            <a:r>
              <a:rPr lang="en-US" altLang="ko-KR" dirty="0"/>
              <a:t> </a:t>
            </a:r>
            <a:r>
              <a:rPr lang="ko-KR" altLang="en-US" dirty="0"/>
              <a:t>김동욱</a:t>
            </a:r>
          </a:p>
        </p:txBody>
      </p:sp>
    </p:spTree>
    <p:extLst>
      <p:ext uri="{BB962C8B-B14F-4D97-AF65-F5344CB8AC3E}">
        <p14:creationId xmlns:p14="http://schemas.microsoft.com/office/powerpoint/2010/main" val="5806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9BC7D4-AA41-4674-95EA-C07C1D5C48C8}"/>
              </a:ext>
            </a:extLst>
          </p:cNvPr>
          <p:cNvSpPr txBox="1"/>
          <p:nvPr/>
        </p:nvSpPr>
        <p:spPr>
          <a:xfrm>
            <a:off x="2832595" y="304801"/>
            <a:ext cx="5578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9.2.2 </a:t>
            </a:r>
            <a:r>
              <a:rPr lang="ko-KR" altLang="en-US" sz="3200" dirty="0"/>
              <a:t>클러스터 개수 선택하기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B0D3F-F84A-4CE3-8077-64F73D34F622}"/>
              </a:ext>
            </a:extLst>
          </p:cNvPr>
          <p:cNvSpPr txBox="1"/>
          <p:nvPr/>
        </p:nvSpPr>
        <p:spPr>
          <a:xfrm>
            <a:off x="701963" y="1385455"/>
            <a:ext cx="1118728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K-means </a:t>
            </a:r>
            <a:r>
              <a:rPr lang="ko-KR" altLang="en-US" dirty="0"/>
              <a:t>방법 </a:t>
            </a:r>
            <a:r>
              <a:rPr lang="en-US" altLang="ko-KR" dirty="0"/>
              <a:t>: inertia</a:t>
            </a:r>
            <a:r>
              <a:rPr lang="ko-KR" altLang="en-US" dirty="0"/>
              <a:t> 또는</a:t>
            </a:r>
            <a:r>
              <a:rPr lang="en-US" altLang="ko-KR" dirty="0"/>
              <a:t> </a:t>
            </a:r>
            <a:r>
              <a:rPr lang="ko-KR" altLang="en-US" dirty="0"/>
              <a:t>실루엣 점수로 클러스터 수 선택 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dirty="0" err="1"/>
              <a:t>가우시안</a:t>
            </a:r>
            <a:r>
              <a:rPr lang="ko-KR" altLang="en-US" dirty="0"/>
              <a:t> 혼합 모델에서는 부적절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8808E-5982-4B87-AE1E-E50A4ADE8DFC}"/>
              </a:ext>
            </a:extLst>
          </p:cNvPr>
          <p:cNvSpPr txBox="1"/>
          <p:nvPr/>
        </p:nvSpPr>
        <p:spPr>
          <a:xfrm>
            <a:off x="332508" y="2030985"/>
            <a:ext cx="5441682" cy="1423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이론적 정보기준</a:t>
            </a:r>
            <a:r>
              <a:rPr lang="en-US" altLang="ko-KR" dirty="0"/>
              <a:t>(Theoretical</a:t>
            </a:r>
            <a:r>
              <a:rPr lang="ko-KR" altLang="en-US" dirty="0"/>
              <a:t> </a:t>
            </a:r>
            <a:r>
              <a:rPr lang="en-US" altLang="ko-KR" dirty="0"/>
              <a:t>Information Criterion)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BIC : Bayesian Information Criterion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AIC : Akaike Information Criterion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A850EA-7111-4AA8-A1DE-5195F2E3A1A8}"/>
                  </a:ext>
                </a:extLst>
              </p:cNvPr>
              <p:cNvSpPr txBox="1"/>
              <p:nvPr/>
            </p:nvSpPr>
            <p:spPr>
              <a:xfrm>
                <a:off x="7435270" y="2335626"/>
                <a:ext cx="464793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#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samples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: # of parameters to learn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: Maximum value of likelihood function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A850EA-7111-4AA8-A1DE-5195F2E3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270" y="2335626"/>
                <a:ext cx="4647939" cy="1200329"/>
              </a:xfrm>
              <a:prstGeom prst="rect">
                <a:avLst/>
              </a:prstGeom>
              <a:blipFill>
                <a:blip r:embed="rId2"/>
                <a:stretch>
                  <a:fillRect l="-1181" t="-2538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43849C-F271-47CB-B5FE-F724DCB99260}"/>
                  </a:ext>
                </a:extLst>
              </p:cNvPr>
              <p:cNvSpPr txBox="1"/>
              <p:nvPr/>
            </p:nvSpPr>
            <p:spPr>
              <a:xfrm>
                <a:off x="4570880" y="2698283"/>
                <a:ext cx="262424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BIC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43849C-F271-47CB-B5FE-F724DCB99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80" y="2698283"/>
                <a:ext cx="2624245" cy="312650"/>
              </a:xfrm>
              <a:prstGeom prst="rect">
                <a:avLst/>
              </a:prstGeom>
              <a:blipFill>
                <a:blip r:embed="rId3"/>
                <a:stretch>
                  <a:fillRect l="-1163" t="-13725" r="-7442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17361F-4850-4B5C-8481-EC59C0DA5E68}"/>
                  </a:ext>
                </a:extLst>
              </p:cNvPr>
              <p:cNvSpPr txBox="1"/>
              <p:nvPr/>
            </p:nvSpPr>
            <p:spPr>
              <a:xfrm>
                <a:off x="4570880" y="3045846"/>
                <a:ext cx="211647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AIC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17361F-4850-4B5C-8481-EC59C0DA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80" y="3045846"/>
                <a:ext cx="2116477" cy="312650"/>
              </a:xfrm>
              <a:prstGeom prst="rect">
                <a:avLst/>
              </a:prstGeom>
              <a:blipFill>
                <a:blip r:embed="rId4"/>
                <a:stretch>
                  <a:fillRect l="-1729" t="-13725" r="-9222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CD1AAF6-4C46-4533-86B2-A177788EBC2B}"/>
              </a:ext>
            </a:extLst>
          </p:cNvPr>
          <p:cNvSpPr txBox="1"/>
          <p:nvPr/>
        </p:nvSpPr>
        <p:spPr>
          <a:xfrm>
            <a:off x="332508" y="3669136"/>
            <a:ext cx="1076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the goal is prediction, AIC is preferred.</a:t>
            </a:r>
          </a:p>
          <a:p>
            <a:r>
              <a:rPr lang="en-US" altLang="ko-KR" dirty="0"/>
              <a:t>If the goal is selection, inference, or interpretation, BIC is preferred. 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BA1F40-611E-425F-A965-877A82F0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626107"/>
            <a:ext cx="5410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8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6F3DB-BD3F-46AC-BD97-DDD7A83407E5}"/>
              </a:ext>
            </a:extLst>
          </p:cNvPr>
          <p:cNvSpPr txBox="1"/>
          <p:nvPr/>
        </p:nvSpPr>
        <p:spPr>
          <a:xfrm>
            <a:off x="3263396" y="278728"/>
            <a:ext cx="56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가능도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Likelihood</a:t>
            </a:r>
            <a:r>
              <a:rPr lang="ko-KR" altLang="en-US" dirty="0"/>
              <a:t> </a:t>
            </a:r>
            <a:r>
              <a:rPr lang="en-US" altLang="ko-KR" dirty="0"/>
              <a:t>Function(</a:t>
            </a:r>
            <a:r>
              <a:rPr lang="ko-KR" altLang="en-US" dirty="0" err="1"/>
              <a:t>우도함수</a:t>
            </a:r>
            <a:r>
              <a:rPr lang="en-US" altLang="ko-KR" dirty="0"/>
              <a:t>, </a:t>
            </a:r>
            <a:r>
              <a:rPr lang="ko-KR" altLang="en-US" dirty="0"/>
              <a:t>尤度函數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83A114-9138-42F8-A091-679FBCD89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80" y="1097403"/>
            <a:ext cx="6627638" cy="37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E337AB-48E2-4495-A3E8-9AFD58FE4782}"/>
              </a:ext>
            </a:extLst>
          </p:cNvPr>
          <p:cNvSpPr txBox="1"/>
          <p:nvPr/>
        </p:nvSpPr>
        <p:spPr>
          <a:xfrm>
            <a:off x="201164" y="1616434"/>
            <a:ext cx="2505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-4</a:t>
            </a:r>
            <a:r>
              <a:rPr lang="ko-KR" altLang="en-US" sz="1000" dirty="0"/>
              <a:t>와</a:t>
            </a:r>
            <a:r>
              <a:rPr lang="en-US" altLang="ko-KR" sz="1000" dirty="0"/>
              <a:t> 1</a:t>
            </a:r>
            <a:r>
              <a:rPr lang="ko-KR" altLang="en-US" sz="1000" dirty="0"/>
              <a:t>이 중심인 두 개의 </a:t>
            </a:r>
            <a:r>
              <a:rPr lang="ko-KR" altLang="en-US" sz="1000" dirty="0" err="1"/>
              <a:t>가우시안</a:t>
            </a:r>
            <a:r>
              <a:rPr lang="ko-KR" altLang="en-US" sz="1000" dirty="0"/>
              <a:t> 분포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l-GR" altLang="ko-KR" sz="1000" dirty="0"/>
              <a:t>θ</a:t>
            </a:r>
            <a:r>
              <a:rPr lang="ko-KR" altLang="en-US" sz="1000" dirty="0"/>
              <a:t>는 두 분포의 표준편차를 제어하기 위한 </a:t>
            </a:r>
            <a:r>
              <a:rPr lang="en-US" altLang="ko-KR" sz="1000" dirty="0"/>
              <a:t>parameter</a:t>
            </a:r>
            <a:r>
              <a:rPr lang="ko-KR" altLang="en-US" sz="1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20E13-39A7-4251-9283-571107870D0E}"/>
              </a:ext>
            </a:extLst>
          </p:cNvPr>
          <p:cNvSpPr txBox="1"/>
          <p:nvPr/>
        </p:nvSpPr>
        <p:spPr>
          <a:xfrm>
            <a:off x="353016" y="3592823"/>
            <a:ext cx="1882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000" dirty="0">
                <a:ea typeface="맑은 고딕" panose="020B0503020000020004" pitchFamily="50" charset="-127"/>
              </a:rPr>
              <a:t>θ</a:t>
            </a:r>
            <a:r>
              <a:rPr lang="en-US" altLang="ko-KR" sz="1000" dirty="0"/>
              <a:t>=1.3</a:t>
            </a:r>
            <a:r>
              <a:rPr lang="ko-KR" altLang="en-US" sz="1000" dirty="0"/>
              <a:t>일</a:t>
            </a:r>
            <a:r>
              <a:rPr lang="en-US" altLang="ko-KR" sz="1000" dirty="0"/>
              <a:t> </a:t>
            </a:r>
            <a:r>
              <a:rPr lang="ko-KR" altLang="en-US" sz="1000" dirty="0"/>
              <a:t>때의 확률분포함수</a:t>
            </a:r>
          </a:p>
        </p:txBody>
      </p:sp>
      <p:sp>
        <p:nvSpPr>
          <p:cNvPr id="17" name="화살표: 오른쪽으로 구부러짐 16">
            <a:extLst>
              <a:ext uri="{FF2B5EF4-FFF2-40B4-BE49-F238E27FC236}">
                <a16:creationId xmlns:a16="http://schemas.microsoft.com/office/drawing/2014/main" id="{E73D881F-4EAB-43D4-BE69-5A662D043F07}"/>
              </a:ext>
            </a:extLst>
          </p:cNvPr>
          <p:cNvSpPr/>
          <p:nvPr/>
        </p:nvSpPr>
        <p:spPr>
          <a:xfrm rot="5061109" flipV="1">
            <a:off x="6730252" y="-512013"/>
            <a:ext cx="531936" cy="2983072"/>
          </a:xfrm>
          <a:prstGeom prst="curvedRightArrow">
            <a:avLst>
              <a:gd name="adj1" fmla="val 10084"/>
              <a:gd name="adj2" fmla="val 19691"/>
              <a:gd name="adj3" fmla="val 9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6597F4-3108-4951-AB24-563E1A8B9967}"/>
              </a:ext>
            </a:extLst>
          </p:cNvPr>
          <p:cNvSpPr txBox="1"/>
          <p:nvPr/>
        </p:nvSpPr>
        <p:spPr>
          <a:xfrm>
            <a:off x="3488761" y="4896832"/>
            <a:ext cx="222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000" i="1" dirty="0">
                <a:ea typeface="맑은 고딕" panose="020B0503020000020004" pitchFamily="50" charset="-127"/>
              </a:rPr>
              <a:t> =</a:t>
            </a:r>
            <a:r>
              <a:rPr lang="ko-KR" altLang="en-US" sz="1000" dirty="0"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ea typeface="맑은 고딕" panose="020B0503020000020004" pitchFamily="50" charset="-127"/>
              </a:rPr>
              <a:t>-2 ~ 2 </a:t>
            </a:r>
            <a:r>
              <a:rPr lang="ko-KR" altLang="en-US" sz="1000" dirty="0">
                <a:ea typeface="맑은 고딕" panose="020B0503020000020004" pitchFamily="50" charset="-127"/>
              </a:rPr>
              <a:t>일 때의 확률은 </a:t>
            </a:r>
            <a:r>
              <a:rPr lang="ko-KR" altLang="en-US" sz="1000" dirty="0" err="1">
                <a:ea typeface="맑은 고딕" panose="020B0503020000020004" pitchFamily="50" charset="-127"/>
              </a:rPr>
              <a:t>적분값</a:t>
            </a:r>
            <a:endParaRPr lang="ko-KR" altLang="en-US" sz="1000" dirty="0"/>
          </a:p>
        </p:txBody>
      </p:sp>
      <p:sp>
        <p:nvSpPr>
          <p:cNvPr id="20" name="화살표: 오른쪽으로 구부러짐 19">
            <a:extLst>
              <a:ext uri="{FF2B5EF4-FFF2-40B4-BE49-F238E27FC236}">
                <a16:creationId xmlns:a16="http://schemas.microsoft.com/office/drawing/2014/main" id="{2AD93DEC-B3D7-4228-9FD9-146434C6F921}"/>
              </a:ext>
            </a:extLst>
          </p:cNvPr>
          <p:cNvSpPr/>
          <p:nvPr/>
        </p:nvSpPr>
        <p:spPr>
          <a:xfrm rot="325141">
            <a:off x="2143739" y="2041365"/>
            <a:ext cx="1045234" cy="1625601"/>
          </a:xfrm>
          <a:prstGeom prst="curvedRightArrow">
            <a:avLst>
              <a:gd name="adj1" fmla="val 10084"/>
              <a:gd name="adj2" fmla="val 19691"/>
              <a:gd name="adj3" fmla="val 9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FD8B62-D983-45A1-91AA-7A897F62014C}"/>
              </a:ext>
            </a:extLst>
          </p:cNvPr>
          <p:cNvSpPr txBox="1"/>
          <p:nvPr/>
        </p:nvSpPr>
        <p:spPr>
          <a:xfrm>
            <a:off x="9485744" y="1770323"/>
            <a:ext cx="222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000" i="1" dirty="0">
                <a:ea typeface="맑은 고딕" panose="020B0503020000020004" pitchFamily="50" charset="-127"/>
              </a:rPr>
              <a:t> =</a:t>
            </a:r>
            <a:r>
              <a:rPr lang="ko-KR" altLang="en-US" sz="1000" dirty="0"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ea typeface="맑은 고딕" panose="020B0503020000020004" pitchFamily="50" charset="-127"/>
              </a:rPr>
              <a:t>2.5</a:t>
            </a:r>
            <a:r>
              <a:rPr lang="ko-KR" altLang="en-US" sz="1000" dirty="0">
                <a:ea typeface="맑은 고딕" panose="020B0503020000020004" pitchFamily="50" charset="-127"/>
              </a:rPr>
              <a:t>일 때의 관측</a:t>
            </a:r>
            <a:r>
              <a:rPr lang="en-US" altLang="ko-KR" sz="1000" dirty="0"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ea typeface="맑은 고딕" panose="020B0503020000020004" pitchFamily="50" charset="-127"/>
              </a:rPr>
              <a:t>경우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99F951-1659-4036-8E49-A7A9B299B1BB}"/>
              </a:ext>
            </a:extLst>
          </p:cNvPr>
          <p:cNvSpPr txBox="1"/>
          <p:nvPr/>
        </p:nvSpPr>
        <p:spPr>
          <a:xfrm>
            <a:off x="9557052" y="3592823"/>
            <a:ext cx="2157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000" dirty="0">
                <a:ea typeface="맑은 고딕" panose="020B0503020000020004" pitchFamily="50" charset="-127"/>
              </a:rPr>
              <a:t>θ</a:t>
            </a:r>
            <a:r>
              <a:rPr lang="ko-KR" altLang="en-US" sz="1000" dirty="0">
                <a:ea typeface="맑은 고딕" panose="020B0503020000020004" pitchFamily="50" charset="-127"/>
              </a:rPr>
              <a:t>의 </a:t>
            </a:r>
            <a:r>
              <a:rPr lang="ko-KR" altLang="en-US" sz="1000" dirty="0"/>
              <a:t>최대값이 </a:t>
            </a:r>
            <a:r>
              <a:rPr lang="en-US" altLang="ko-KR" sz="1000" dirty="0"/>
              <a:t>MLE</a:t>
            </a:r>
          </a:p>
          <a:p>
            <a:r>
              <a:rPr lang="en-US" altLang="ko-KR" sz="1000" dirty="0"/>
              <a:t>(Maximum Likelihood Estimate)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557DB6-BC61-4327-8197-9EED07655EC3}"/>
              </a:ext>
            </a:extLst>
          </p:cNvPr>
          <p:cNvSpPr txBox="1"/>
          <p:nvPr/>
        </p:nvSpPr>
        <p:spPr>
          <a:xfrm>
            <a:off x="934454" y="5643620"/>
            <a:ext cx="650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확률분포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(PDF, Probability Density Function)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ko-KR" altLang="en-US" dirty="0"/>
              <a:t>의 함수</a:t>
            </a:r>
            <a:endParaRPr lang="en-US" altLang="ko-KR" dirty="0"/>
          </a:p>
          <a:p>
            <a:r>
              <a:rPr lang="ko-KR" altLang="en-US" dirty="0"/>
              <a:t>가능도 함수는 </a:t>
            </a:r>
            <a:r>
              <a:rPr lang="el-GR" altLang="ko-KR" dirty="0"/>
              <a:t>θ</a:t>
            </a:r>
            <a:r>
              <a:rPr lang="ko-KR" altLang="en-US" dirty="0"/>
              <a:t>의 함수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≠</a:t>
            </a:r>
            <a:r>
              <a:rPr lang="en-US" altLang="ko-KR" dirty="0"/>
              <a:t> </a:t>
            </a:r>
            <a:r>
              <a:rPr lang="ko-KR" altLang="en-US" dirty="0"/>
              <a:t>확률분포 </a:t>
            </a:r>
          </a:p>
        </p:txBody>
      </p:sp>
    </p:spTree>
    <p:extLst>
      <p:ext uri="{BB962C8B-B14F-4D97-AF65-F5344CB8AC3E}">
        <p14:creationId xmlns:p14="http://schemas.microsoft.com/office/powerpoint/2010/main" val="407293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860D30-318F-4C4F-BCD9-34858C7A4956}"/>
              </a:ext>
            </a:extLst>
          </p:cNvPr>
          <p:cNvSpPr txBox="1"/>
          <p:nvPr/>
        </p:nvSpPr>
        <p:spPr>
          <a:xfrm>
            <a:off x="2832595" y="304801"/>
            <a:ext cx="5989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9.2.3 </a:t>
            </a:r>
            <a:r>
              <a:rPr lang="ko-KR" altLang="en-US" sz="3200" dirty="0" err="1"/>
              <a:t>베이즈</a:t>
            </a:r>
            <a:r>
              <a:rPr lang="ko-KR" altLang="en-US" sz="3200" dirty="0"/>
              <a:t> </a:t>
            </a:r>
            <a:r>
              <a:rPr lang="ko-KR" altLang="en-US" sz="3200" dirty="0" err="1"/>
              <a:t>가우시안</a:t>
            </a:r>
            <a:r>
              <a:rPr lang="ko-KR" altLang="en-US" sz="3200" dirty="0"/>
              <a:t> 혼합모델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9CD75-CC16-4F84-8CC1-7BEAF72B1136}"/>
              </a:ext>
            </a:extLst>
          </p:cNvPr>
          <p:cNvSpPr txBox="1"/>
          <p:nvPr/>
        </p:nvSpPr>
        <p:spPr>
          <a:xfrm>
            <a:off x="729673" y="1403927"/>
            <a:ext cx="104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BayesianGaussianMixture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불필요한 클러스터 가중치를 </a:t>
            </a:r>
            <a:r>
              <a:rPr lang="en-US" altLang="ko-KR" dirty="0"/>
              <a:t>0</a:t>
            </a:r>
            <a:r>
              <a:rPr lang="ko-KR" altLang="en-US" dirty="0"/>
              <a:t>으로 만들어 클러스터 수 결정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F0BD88-5C5A-423C-A29B-51481935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74" y="2067772"/>
            <a:ext cx="5061224" cy="223659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793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D181C0-A553-4FEB-A2C1-93838E4E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45" y="775707"/>
            <a:ext cx="8616510" cy="4119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71591-56D3-4332-AE45-F223C553A794}"/>
              </a:ext>
            </a:extLst>
          </p:cNvPr>
          <p:cNvSpPr txBox="1"/>
          <p:nvPr/>
        </p:nvSpPr>
        <p:spPr>
          <a:xfrm>
            <a:off x="223024" y="5056434"/>
            <a:ext cx="264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베타분포 </a:t>
            </a:r>
            <a:r>
              <a:rPr lang="en-US" altLang="ko-KR" sz="1200" dirty="0"/>
              <a:t>: </a:t>
            </a:r>
            <a:r>
              <a:rPr lang="ko-KR" altLang="en-US" sz="1200" dirty="0"/>
              <a:t>고정 범위 내의 확률분포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F7EA07-DDC5-45ED-A5DF-0EA4E8C1F2E8}"/>
              </a:ext>
            </a:extLst>
          </p:cNvPr>
          <p:cNvCxnSpPr/>
          <p:nvPr/>
        </p:nvCxnSpPr>
        <p:spPr>
          <a:xfrm flipV="1">
            <a:off x="635620" y="2743200"/>
            <a:ext cx="2687443" cy="231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38F6CB-8632-4A43-9EF5-11F39D855D5E}"/>
              </a:ext>
            </a:extLst>
          </p:cNvPr>
          <p:cNvSpPr txBox="1"/>
          <p:nvPr/>
        </p:nvSpPr>
        <p:spPr>
          <a:xfrm>
            <a:off x="9924585" y="306881"/>
            <a:ext cx="2005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Stick breaking process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64AD9B7-4BB2-4455-A9F6-4B8D0027136D}"/>
              </a:ext>
            </a:extLst>
          </p:cNvPr>
          <p:cNvCxnSpPr>
            <a:cxnSpLocks/>
          </p:cNvCxnSpPr>
          <p:nvPr/>
        </p:nvCxnSpPr>
        <p:spPr>
          <a:xfrm flipH="1">
            <a:off x="9010185" y="614658"/>
            <a:ext cx="914401" cy="366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263B97-193F-4435-8318-99FDBFB83E62}"/>
              </a:ext>
            </a:extLst>
          </p:cNvPr>
          <p:cNvSpPr txBox="1"/>
          <p:nvPr/>
        </p:nvSpPr>
        <p:spPr>
          <a:xfrm>
            <a:off x="9372648" y="4145183"/>
            <a:ext cx="264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위샤트</a:t>
            </a:r>
            <a:r>
              <a:rPr lang="en-US" altLang="ko-KR" sz="1200" dirty="0"/>
              <a:t> </a:t>
            </a:r>
            <a:r>
              <a:rPr lang="ko-KR" altLang="en-US" sz="1200" dirty="0"/>
              <a:t>분포 </a:t>
            </a:r>
            <a:r>
              <a:rPr lang="en-US" altLang="ko-KR" sz="1200" dirty="0"/>
              <a:t>: </a:t>
            </a:r>
            <a:r>
              <a:rPr lang="ko-KR" altLang="en-US" sz="1200" dirty="0"/>
              <a:t>독립 </a:t>
            </a:r>
            <a:r>
              <a:rPr lang="ko-KR" altLang="en-US" sz="1200" dirty="0" err="1"/>
              <a:t>다변량</a:t>
            </a:r>
            <a:r>
              <a:rPr lang="ko-KR" altLang="en-US" sz="1200" dirty="0"/>
              <a:t> 정규 랜덤 벡터로부터 추출된 샘플의 공분산 행렬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364CE63-7821-44E1-B2BD-9929B9521150}"/>
              </a:ext>
            </a:extLst>
          </p:cNvPr>
          <p:cNvCxnSpPr>
            <a:cxnSpLocks/>
          </p:cNvCxnSpPr>
          <p:nvPr/>
        </p:nvCxnSpPr>
        <p:spPr>
          <a:xfrm flipH="1" flipV="1">
            <a:off x="9467385" y="2835546"/>
            <a:ext cx="334537" cy="13096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27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E238F8-0879-4BCD-9C2D-A1C9E4B75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46" y="4149645"/>
            <a:ext cx="60960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2C382B4-2E40-43F5-B132-EAC35E63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122" y="639337"/>
            <a:ext cx="59721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B6CDD4-5B95-4878-8472-E7BB76BA9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0" y="1296562"/>
            <a:ext cx="4638675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7764EC-E304-482F-B36C-95F06FEE51BA}"/>
                  </a:ext>
                </a:extLst>
              </p:cNvPr>
              <p:cNvSpPr txBox="1"/>
              <p:nvPr/>
            </p:nvSpPr>
            <p:spPr>
              <a:xfrm>
                <a:off x="6774739" y="362338"/>
                <a:ext cx="11080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0.01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7764EC-E304-482F-B36C-95F06FEE5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739" y="362338"/>
                <a:ext cx="1108060" cy="276999"/>
              </a:xfrm>
              <a:prstGeom prst="rect">
                <a:avLst/>
              </a:prstGeom>
              <a:blipFill>
                <a:blip r:embed="rId5"/>
                <a:stretch>
                  <a:fillRect l="-7692" t="-28261" r="-1263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E7A236-55F0-465E-95C4-A87728406CB1}"/>
                  </a:ext>
                </a:extLst>
              </p:cNvPr>
              <p:cNvSpPr txBox="1"/>
              <p:nvPr/>
            </p:nvSpPr>
            <p:spPr>
              <a:xfrm>
                <a:off x="9514222" y="362337"/>
                <a:ext cx="1312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10000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E7A236-55F0-465E-95C4-A8772840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222" y="362337"/>
                <a:ext cx="1312475" cy="276999"/>
              </a:xfrm>
              <a:prstGeom prst="rect">
                <a:avLst/>
              </a:prstGeom>
              <a:blipFill>
                <a:blip r:embed="rId6"/>
                <a:stretch>
                  <a:fillRect l="-6512" t="-28261" r="-10698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254D8FE-04DA-41B6-AA79-1133EB46D3AD}"/>
              </a:ext>
            </a:extLst>
          </p:cNvPr>
          <p:cNvSpPr txBox="1"/>
          <p:nvPr/>
        </p:nvSpPr>
        <p:spPr>
          <a:xfrm>
            <a:off x="573334" y="3543325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가우시안</a:t>
            </a:r>
            <a:r>
              <a:rPr lang="ko-KR" altLang="en-US" dirty="0"/>
              <a:t> 혼합 모델은 타원형 클러스터에서 잘 작동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DB213-41EA-476E-A9C7-9E0180EE6CCD}"/>
              </a:ext>
            </a:extLst>
          </p:cNvPr>
          <p:cNvSpPr txBox="1"/>
          <p:nvPr/>
        </p:nvSpPr>
        <p:spPr>
          <a:xfrm>
            <a:off x="7406828" y="4728116"/>
            <a:ext cx="333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클러스터 구성은 실패했으나 이상치 탐색에는 사용 가능</a:t>
            </a:r>
          </a:p>
        </p:txBody>
      </p:sp>
    </p:spTree>
    <p:extLst>
      <p:ext uri="{BB962C8B-B14F-4D97-AF65-F5344CB8AC3E}">
        <p14:creationId xmlns:p14="http://schemas.microsoft.com/office/powerpoint/2010/main" val="43888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860D30-318F-4C4F-BCD9-34858C7A4956}"/>
              </a:ext>
            </a:extLst>
          </p:cNvPr>
          <p:cNvSpPr txBox="1"/>
          <p:nvPr/>
        </p:nvSpPr>
        <p:spPr>
          <a:xfrm>
            <a:off x="966230" y="471055"/>
            <a:ext cx="10259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9.2.4 </a:t>
            </a:r>
            <a:r>
              <a:rPr lang="ko-KR" altLang="en-US" sz="3200" dirty="0"/>
              <a:t>이상치 탐지와 특이치 탐지를 위한 다른 알고리즘</a:t>
            </a:r>
          </a:p>
        </p:txBody>
      </p:sp>
      <p:pic>
        <p:nvPicPr>
          <p:cNvPr id="5124" name="Picture 4" descr="https://blog.kakaocdn.net/dn/dmp3lc/btrrum3w5yu/nbpUC5t82mRpccabIpoNuk/img.png">
            <a:extLst>
              <a:ext uri="{FF2B5EF4-FFF2-40B4-BE49-F238E27FC236}">
                <a16:creationId xmlns:a16="http://schemas.microsoft.com/office/drawing/2014/main" id="{0DDD62A5-7178-480B-9259-96D55151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14" y="3713355"/>
            <a:ext cx="7324329" cy="275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10D168-E7A3-4F53-BAD7-6E20A3844C97}"/>
              </a:ext>
            </a:extLst>
          </p:cNvPr>
          <p:cNvSpPr txBox="1"/>
          <p:nvPr/>
        </p:nvSpPr>
        <p:spPr>
          <a:xfrm>
            <a:off x="698601" y="3133495"/>
            <a:ext cx="17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Isolation</a:t>
            </a:r>
            <a:r>
              <a:rPr lang="ko-KR" altLang="en-US" dirty="0"/>
              <a:t> </a:t>
            </a:r>
            <a:r>
              <a:rPr lang="en-US" altLang="ko-KR" dirty="0"/>
              <a:t>Forest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41D6E-E70A-4BCF-B1A3-F5EFF3CAEACD}"/>
              </a:ext>
            </a:extLst>
          </p:cNvPr>
          <p:cNvSpPr txBox="1"/>
          <p:nvPr/>
        </p:nvSpPr>
        <p:spPr>
          <a:xfrm>
            <a:off x="698601" y="1446552"/>
            <a:ext cx="793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PCA : </a:t>
            </a:r>
            <a:r>
              <a:rPr lang="ko-KR" altLang="en-US" dirty="0"/>
              <a:t>샘플</a:t>
            </a:r>
            <a:r>
              <a:rPr lang="en-US" altLang="ko-KR" dirty="0"/>
              <a:t> </a:t>
            </a:r>
            <a:r>
              <a:rPr lang="ko-KR" altLang="en-US" dirty="0"/>
              <a:t>재구성 오차 </a:t>
            </a:r>
            <a:r>
              <a:rPr lang="en-US" altLang="ko-KR" dirty="0"/>
              <a:t>&lt;&lt; </a:t>
            </a:r>
            <a:r>
              <a:rPr lang="ko-KR" altLang="en-US" dirty="0"/>
              <a:t>이상치 재구성 오차 를 이용</a:t>
            </a:r>
            <a:r>
              <a:rPr lang="en-US" altLang="ko-KR" dirty="0"/>
              <a:t>(9</a:t>
            </a:r>
            <a:r>
              <a:rPr lang="ko-KR" altLang="en-US" dirty="0"/>
              <a:t>쪽에서 다시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2BFCD-AECE-4DF3-9802-7AAF77F0E14B}"/>
              </a:ext>
            </a:extLst>
          </p:cNvPr>
          <p:cNvSpPr txBox="1"/>
          <p:nvPr/>
        </p:nvSpPr>
        <p:spPr>
          <a:xfrm>
            <a:off x="698601" y="2295599"/>
            <a:ext cx="1130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Fast-MCD(Minimum Covariance Determinant) : </a:t>
            </a:r>
            <a:r>
              <a:rPr lang="ko-KR" altLang="en-US" dirty="0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정제에 사용 </a:t>
            </a:r>
            <a:r>
              <a:rPr lang="en-US" altLang="ko-KR" dirty="0"/>
              <a:t>– </a:t>
            </a:r>
            <a:r>
              <a:rPr lang="ko-KR" altLang="en-US" dirty="0"/>
              <a:t>하나의 </a:t>
            </a:r>
            <a:r>
              <a:rPr lang="ko-KR" altLang="en-US" dirty="0" err="1"/>
              <a:t>가우시안</a:t>
            </a:r>
            <a:r>
              <a:rPr lang="ko-KR" altLang="en-US" dirty="0"/>
              <a:t> 분포</a:t>
            </a:r>
            <a:r>
              <a:rPr lang="en-US" altLang="ko-KR" dirty="0"/>
              <a:t>+</a:t>
            </a:r>
            <a:r>
              <a:rPr lang="ko-KR" altLang="en-US" dirty="0"/>
              <a:t>이상치 가정</a:t>
            </a:r>
          </a:p>
        </p:txBody>
      </p:sp>
    </p:spTree>
    <p:extLst>
      <p:ext uri="{BB962C8B-B14F-4D97-AF65-F5344CB8AC3E}">
        <p14:creationId xmlns:p14="http://schemas.microsoft.com/office/powerpoint/2010/main" val="107526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blog.kakaocdn.net/dn/bD4cpG/btrrqZA89qM/qneXwkwxGzz4uZhcGDM8J0/img.png">
            <a:extLst>
              <a:ext uri="{FF2B5EF4-FFF2-40B4-BE49-F238E27FC236}">
                <a16:creationId xmlns:a16="http://schemas.microsoft.com/office/drawing/2014/main" id="{A4706D21-1557-4C24-84D2-DEA8F617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9" y="1012202"/>
            <a:ext cx="3382769" cy="31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023B69-5436-43C1-93BE-F260CFABC9B9}"/>
              </a:ext>
            </a:extLst>
          </p:cNvPr>
          <p:cNvSpPr txBox="1"/>
          <p:nvPr/>
        </p:nvSpPr>
        <p:spPr>
          <a:xfrm>
            <a:off x="156118" y="310888"/>
            <a:ext cx="663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LOF(Local</a:t>
            </a:r>
            <a:r>
              <a:rPr lang="ko-KR" altLang="en-US" dirty="0"/>
              <a:t> </a:t>
            </a:r>
            <a:r>
              <a:rPr lang="en-US" altLang="ko-KR" dirty="0"/>
              <a:t>Outlier</a:t>
            </a:r>
            <a:r>
              <a:rPr lang="ko-KR" altLang="en-US" dirty="0"/>
              <a:t> </a:t>
            </a:r>
            <a:r>
              <a:rPr lang="en-US" altLang="ko-KR" dirty="0"/>
              <a:t>Factor)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클러스터</a:t>
            </a:r>
            <a:r>
              <a:rPr lang="en-US" altLang="ko-KR" dirty="0"/>
              <a:t>(neighbor)</a:t>
            </a:r>
            <a:r>
              <a:rPr lang="ko-KR" altLang="en-US" dirty="0"/>
              <a:t> 간의 밀도 비교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170" name="Picture 2" descr="https://blog.kakaocdn.net/dn/wDcUw/btrtb14z86K/AX5SMpo3T1ugPyLn4xk7fk/img.png">
            <a:extLst>
              <a:ext uri="{FF2B5EF4-FFF2-40B4-BE49-F238E27FC236}">
                <a16:creationId xmlns:a16="http://schemas.microsoft.com/office/drawing/2014/main" id="{175ACFB6-B889-406F-9EAE-FB2A45E9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92" y="2564780"/>
            <a:ext cx="7183399" cy="415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271131-2170-45CE-A8D5-34696562A8D9}"/>
              </a:ext>
            </a:extLst>
          </p:cNvPr>
          <p:cNvSpPr txBox="1"/>
          <p:nvPr/>
        </p:nvSpPr>
        <p:spPr>
          <a:xfrm>
            <a:off x="7593980" y="175074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One-class SVM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D2665C-16F7-4BF3-895F-6E46075C8E90}"/>
              </a:ext>
            </a:extLst>
          </p:cNvPr>
          <p:cNvSpPr txBox="1"/>
          <p:nvPr/>
        </p:nvSpPr>
        <p:spPr>
          <a:xfrm>
            <a:off x="573334" y="469445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올리베티</a:t>
            </a:r>
            <a:r>
              <a:rPr lang="ko-KR" altLang="en-US" dirty="0"/>
              <a:t> 얼굴 데이터셋을 위한 </a:t>
            </a:r>
            <a:r>
              <a:rPr lang="ko-KR" altLang="en-US" dirty="0" err="1"/>
              <a:t>가우시안</a:t>
            </a:r>
            <a:r>
              <a:rPr lang="ko-KR" altLang="en-US" dirty="0"/>
              <a:t> 혼합 모델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4DA1ED-758E-446E-980B-5CEB2378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70" y="2504586"/>
            <a:ext cx="27908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416B9-1585-4291-9085-9B8A064FF930}"/>
              </a:ext>
            </a:extLst>
          </p:cNvPr>
          <p:cNvSpPr txBox="1"/>
          <p:nvPr/>
        </p:nvSpPr>
        <p:spPr>
          <a:xfrm>
            <a:off x="692728" y="997527"/>
            <a:ext cx="433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분산의 </a:t>
            </a:r>
            <a:r>
              <a:rPr lang="en-US" altLang="ko-KR" dirty="0"/>
              <a:t>99%</a:t>
            </a:r>
            <a:r>
              <a:rPr lang="ko-KR" altLang="en-US" dirty="0"/>
              <a:t>를 유지하면서 </a:t>
            </a:r>
            <a:r>
              <a:rPr lang="en-US" altLang="ko-KR" dirty="0"/>
              <a:t>PCA</a:t>
            </a:r>
            <a:r>
              <a:rPr lang="ko-KR" altLang="en-US" dirty="0"/>
              <a:t>를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4EEE-2555-4B15-8129-DE879E682D96}"/>
              </a:ext>
            </a:extLst>
          </p:cNvPr>
          <p:cNvSpPr txBox="1"/>
          <p:nvPr/>
        </p:nvSpPr>
        <p:spPr>
          <a:xfrm>
            <a:off x="692728" y="1397566"/>
            <a:ext cx="557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sample()</a:t>
            </a:r>
            <a:r>
              <a:rPr lang="ko-KR" altLang="en-US" dirty="0"/>
              <a:t> 메소드로 새로운</a:t>
            </a:r>
            <a:r>
              <a:rPr lang="en-US" altLang="ko-KR" dirty="0"/>
              <a:t> </a:t>
            </a:r>
            <a:r>
              <a:rPr lang="ko-KR" altLang="en-US" dirty="0"/>
              <a:t>얼굴을 생성하고 시각화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66C1AE-434D-4790-BE29-63B3DDE45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70" y="1837836"/>
            <a:ext cx="4638675" cy="66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ADEDE-F070-4D0F-8AA5-BD76FE26456E}"/>
              </a:ext>
            </a:extLst>
          </p:cNvPr>
          <p:cNvSpPr txBox="1"/>
          <p:nvPr/>
        </p:nvSpPr>
        <p:spPr>
          <a:xfrm>
            <a:off x="692728" y="509110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2103A6-ED36-4A49-ABB8-47D1C1E9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15" y="5389563"/>
            <a:ext cx="27908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5B1131-DDB6-4D60-A508-F496884D8AA3}"/>
              </a:ext>
            </a:extLst>
          </p:cNvPr>
          <p:cNvSpPr txBox="1"/>
          <p:nvPr/>
        </p:nvSpPr>
        <p:spPr>
          <a:xfrm>
            <a:off x="7166036" y="997527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재구성 오차 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0D7EA7-E6FA-4B06-92AD-2EBB0DF04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078" y="1403916"/>
            <a:ext cx="3838575" cy="952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F2A25-66FB-43DE-AAAA-9C9E83ED7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7078" y="2623127"/>
            <a:ext cx="3143250" cy="135255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C3B989-F8A6-4D7D-9661-3F764B7A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637" y="5028711"/>
            <a:ext cx="27908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B85F6FA-A6B9-4538-B16F-0241630063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9415" y="4404411"/>
            <a:ext cx="45339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5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355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Times New Roman</vt:lpstr>
      <vt:lpstr>Office 테마</vt:lpstr>
      <vt:lpstr>Hands-On Machine Learning  with Scikit-Learning, Keras  &amp; TensorFlow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 Machine Learning with Scikit-Learning, Keras &amp; TensorFlow</dc:title>
  <dc:creator>Windows 사용자</dc:creator>
  <cp:lastModifiedBy>Windows 사용자</cp:lastModifiedBy>
  <cp:revision>48</cp:revision>
  <dcterms:created xsi:type="dcterms:W3CDTF">2022-04-04T05:10:52Z</dcterms:created>
  <dcterms:modified xsi:type="dcterms:W3CDTF">2022-06-14T01:56:17Z</dcterms:modified>
</cp:coreProperties>
</file>