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1" r:id="rId4"/>
    <p:sldId id="262" r:id="rId5"/>
    <p:sldId id="263" r:id="rId6"/>
    <p:sldId id="269" r:id="rId7"/>
    <p:sldId id="281" r:id="rId8"/>
    <p:sldId id="28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28" autoAdjust="0"/>
  </p:normalViewPr>
  <p:slideViewPr>
    <p:cSldViewPr snapToGrid="0" snapToObjects="1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FF576F46-A9F0-49C3-B470-2E0752612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9219" name="Gruppierung 2">
            <a:extLst>
              <a:ext uri="{FF2B5EF4-FFF2-40B4-BE49-F238E27FC236}">
                <a16:creationId xmlns:a16="http://schemas.microsoft.com/office/drawing/2014/main" id="{134F5BFC-56AB-49BA-91C3-928C2131DC64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0DC48AC-C4C5-4715-9875-7F1450233CD2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2822297-7907-45BB-A508-0014DA7AE3DF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D542C20-F9B1-45CA-9772-CF491828B054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9220" name="Rectangle 4">
            <a:extLst>
              <a:ext uri="{FF2B5EF4-FFF2-40B4-BE49-F238E27FC236}">
                <a16:creationId xmlns:a16="http://schemas.microsoft.com/office/drawing/2014/main" id="{F9FF3160-72D5-4E5E-85AD-BA0A6BFD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867FAEA3-0B4F-454D-A2DF-E08006130786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9221" name="Bild 7" descr="Logo_17pt.wmf">
            <a:extLst>
              <a:ext uri="{FF2B5EF4-FFF2-40B4-BE49-F238E27FC236}">
                <a16:creationId xmlns:a16="http://schemas.microsoft.com/office/drawing/2014/main" id="{05D89DC7-3312-445A-A5FF-BE56887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E23DC962-751A-4FB0-9EF9-356D891B6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04.06.2019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80A0DE9F-6986-4A5F-855F-19E5C44643D2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0714DAC9-DEF7-46D6-89DD-661FDB569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319BD80-D318-48AD-A2BC-7C24CED24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9CD45B63-A88C-4DEF-9F77-FE3D5F2E4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7173" name="Gruppierung 1">
            <a:extLst>
              <a:ext uri="{FF2B5EF4-FFF2-40B4-BE49-F238E27FC236}">
                <a16:creationId xmlns:a16="http://schemas.microsoft.com/office/drawing/2014/main" id="{6BAD7AD6-EFB3-416F-B129-06469A1C7F56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40BC6D9-36A2-47E9-ACEB-CCD36AA4B981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160EEFF-3480-454B-9BAA-FEC9BF8597FA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B85A860-4321-47DB-826C-7DC04E6D8E85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7174" name="Rectangle 4">
            <a:extLst>
              <a:ext uri="{FF2B5EF4-FFF2-40B4-BE49-F238E27FC236}">
                <a16:creationId xmlns:a16="http://schemas.microsoft.com/office/drawing/2014/main" id="{B981AD12-87D7-458B-B895-C37680B2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9ADE1530-3687-4446-879F-EFB7CB965394}" type="slidenum">
              <a:rPr lang="de-DE" altLang="de-DE" sz="900">
                <a:solidFill>
                  <a:srgbClr val="000000"/>
                </a:solidFill>
              </a:rPr>
              <a:pPr eaLnBrk="0" hangingPunct="0"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7175" name="Bild 7" descr="Logo_17pt.wmf">
            <a:extLst>
              <a:ext uri="{FF2B5EF4-FFF2-40B4-BE49-F238E27FC236}">
                <a16:creationId xmlns:a16="http://schemas.microsoft.com/office/drawing/2014/main" id="{6EAC2344-C8DB-48C0-961E-271E76B50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C60964F8-9F5E-419A-868E-B8B4DA94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04.06.2019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B06D9131-CB18-41BD-9E31-92D2758CFFAC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>
            <a:extLst>
              <a:ext uri="{FF2B5EF4-FFF2-40B4-BE49-F238E27FC236}">
                <a16:creationId xmlns:a16="http://schemas.microsoft.com/office/drawing/2014/main" id="{045EB603-11E1-4ACE-B377-F54B1E1B9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>
            <a:extLst>
              <a:ext uri="{FF2B5EF4-FFF2-40B4-BE49-F238E27FC236}">
                <a16:creationId xmlns:a16="http://schemas.microsoft.com/office/drawing/2014/main" id="{436E48C7-AA3E-4470-986F-FC4F853576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6000" y="4581340"/>
            <a:ext cx="10800000" cy="708217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376560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AC800C2-FCEA-4B84-A265-214A74623CD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3CAD-B6F9-4D65-8FE4-944DD6916A17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C644AF8A-C4FE-44BD-A9A5-6FABD2FA47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1035360-7FC6-4D27-A8EB-45F96E80A1F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604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58124" y="3201819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58124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A6C1334-4700-43B6-9CE1-49AB153EF087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93937-EA61-45C6-BB36-67E8F620869C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651F9CE2-FDE3-4DA1-AB9E-7046EF76D74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07460087-047F-4C3D-864D-3F865E13809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46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4493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1205090" y="4565156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5274000"/>
            <a:ext cx="10800000" cy="468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42847CE-8662-426F-A1A3-F5F5221EE4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A766-E195-4FE9-B817-F3008243AD53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956CC2C7-2DB0-4755-A4CD-836A2F7604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A52D8EC-9A39-4FAE-81AB-BBE85CFD8B2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709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913" y="680153"/>
            <a:ext cx="10809134" cy="875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55905"/>
            <a:ext cx="10799762" cy="4320000"/>
          </a:xfrm>
          <a:prstGeom prst="rect">
            <a:avLst/>
          </a:prstGeom>
        </p:spPr>
        <p:txBody>
          <a:bodyPr/>
          <a:lstStyle>
            <a:lvl2pPr marL="0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828675" indent="-28575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</a:lstStyle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8A939E2-C2A7-4CCC-A87F-984A152F31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FF11-2F25-427F-A30E-9D1F1EDC9C36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BA3F77AF-C633-4A41-BC10-88C09C2AD3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C8B8BF8-06A4-4636-B300-92E830F192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006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AE6735D-FABF-44FA-8471-58F6143953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B831-B9F9-4440-87A2-FA8724A04235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FCD73F5E-14C1-4E6E-B54C-FD638B4FF9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50CC54-B251-4BB8-826A-8346242114C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756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  <a:prstGeom prst="rect">
            <a:avLst/>
          </a:prstGeom>
        </p:spPr>
        <p:txBody>
          <a:bodyPr/>
          <a:lstStyle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18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FC7D290-0BF3-4188-BEAA-ACFFC8AA60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5739-8459-4B73-8CD2-016F421658FC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685ECEF8-D75E-4BCE-AE78-5BD1BCC67C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897855AD-DE5C-4930-9330-B552706306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343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3"/>
          </p:nvPr>
        </p:nvSpPr>
        <p:spPr>
          <a:xfrm>
            <a:off x="6800241" y="2211185"/>
            <a:ext cx="5220000" cy="3665740"/>
          </a:xfrm>
          <a:prstGeom prst="rect">
            <a:avLst/>
          </a:prstGeom>
        </p:spPr>
        <p:txBody>
          <a:bodyPr/>
          <a:lstStyle>
            <a:lvl2pPr marL="528638" indent="-342900">
              <a:lnSpc>
                <a:spcPts val="2200"/>
              </a:lnSpc>
              <a:spcBef>
                <a:spcPts val="0"/>
              </a:spcBef>
              <a:defRPr lang="de-DE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41338" indent="-185738"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>
          <a:xfrm>
            <a:off x="1200150" y="1522817"/>
            <a:ext cx="5220000" cy="688368"/>
          </a:xfrm>
          <a:prstGeom prst="rect">
            <a:avLst/>
          </a:prstGeo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800241" y="1522817"/>
            <a:ext cx="5220000" cy="68836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88C3696-C2B8-405B-A433-42A3FAC850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8EB86-F69E-4E70-A445-B1D7F5BF002E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DABC5876-A067-4F95-B7AF-4B07AAFA28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B8E98C4-A30F-4197-9D8E-2EA02CDE611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792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D470D-B7F3-45BA-87CB-8122AF5825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71122-2C49-4851-ADCE-689E3F495CB8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194BD1-2AF5-4675-8A6C-55A80A758C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0D19DAA-CAA9-4569-93EB-52C5223305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1744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EDFB37E-4AAB-4299-B9CA-3B4D3E95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A2B4-534A-4398-B0FD-711021F1DEE0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67A73E2E-CDD8-41D9-97E2-97B6FD0258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083E159-AB00-4F38-BCDB-17B5ACB1F5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8087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D603315-7514-44C5-BA12-89036DC8B1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93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64241" y="1520825"/>
            <a:ext cx="3456000" cy="274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7D23D78-5C4B-496E-A649-738055BD3F3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9AB85-4C4E-4AB5-835A-6679F0A6D620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A6CA12DC-7237-4178-8A98-1FA70AC853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37823760-03D7-41AC-8769-06DE1039AE5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735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4913" y="1548000"/>
            <a:ext cx="10799762" cy="4320000"/>
          </a:xfrm>
        </p:spPr>
        <p:txBody>
          <a:bodyPr/>
          <a:lstStyle>
            <a:lvl1pPr>
              <a:lnSpc>
                <a:spcPts val="2200"/>
              </a:lnSpc>
              <a:defRPr sz="2000">
                <a:latin typeface="Arial" pitchFamily="34" charset="0"/>
                <a:cs typeface="Arial" pitchFamily="34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0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3A842C4B-DEF0-4F1E-A1D1-55A94CB7FA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09F06-769E-42D3-87CB-BA577C2B8481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C8CCB00E-2B07-4C36-8F9B-C190C286E8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5E8DB664-5FDF-443A-A547-CBB992CF7997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701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0" y="150124"/>
            <a:ext cx="10785474" cy="215165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93213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93213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64241" y="539920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64241" y="2812230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19201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19201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906414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906414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61258" y="3201819"/>
            <a:ext cx="3456000" cy="2196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61258" y="5474129"/>
            <a:ext cx="3456000" cy="228402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ts val="1180"/>
              </a:lnSpc>
              <a:buNone/>
              <a:defRPr sz="9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EF2C4804-1D37-4D73-9191-4D7ABF3CBB8E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14D08-586F-45BF-B95C-287B12F8C6A2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E5B0BFDC-2E6B-4A0D-99B0-EA725B117B5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78387A2-4704-48E4-978F-0DF80563B01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92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204675" y="3141004"/>
            <a:ext cx="10800000" cy="1631800"/>
          </a:xfrm>
          <a:prstGeom prst="rect">
            <a:avLst/>
          </a:prstGeom>
        </p:spPr>
        <p:txBody>
          <a:bodyPr tIns="0"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206000" y="72000"/>
            <a:ext cx="10986000" cy="306715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000" y="4772804"/>
            <a:ext cx="10800000" cy="1031596"/>
          </a:xfrm>
        </p:spPr>
        <p:txBody>
          <a:bodyPr/>
          <a:lstStyle>
            <a:lvl1pPr>
              <a:lnSpc>
                <a:spcPts val="2200"/>
              </a:lnSpc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48A4009-F276-4AC4-A186-48ACD9A512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7EE80-1BD4-445C-8D43-E75CF9F96420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D33E445A-1440-4E7E-8CBD-DFDD9A4282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C70FBABC-670F-4B57-99F6-5C9622FA595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479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520825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/>
            </a:lvl1pPr>
            <a:lvl2pPr>
              <a:lnSpc>
                <a:spcPct val="150000"/>
              </a:lnSpc>
              <a:spcBef>
                <a:spcPts val="0"/>
              </a:spcBef>
              <a:defRPr sz="2000"/>
            </a:lvl2pPr>
            <a:lvl3pPr>
              <a:lnSpc>
                <a:spcPct val="150000"/>
              </a:lnSpc>
              <a:spcBef>
                <a:spcPts val="0"/>
              </a:spcBef>
              <a:defRPr sz="2000"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25" y="1520825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/>
            </a:lvl1pPr>
            <a:lvl2pPr>
              <a:lnSpc>
                <a:spcPct val="150000"/>
              </a:lnSpc>
              <a:spcBef>
                <a:spcPts val="0"/>
              </a:spcBef>
              <a:defRPr/>
            </a:lvl2pPr>
            <a:lvl3pPr>
              <a:lnSpc>
                <a:spcPct val="150000"/>
              </a:lnSpc>
              <a:spcBef>
                <a:spcPts val="0"/>
              </a:spcBef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0BFF77E-A0D6-4552-B9AC-5B75A393FB1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7611-0498-4C1A-A76B-059299AED6A4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4676D579-2EF7-4A15-9048-E4832B1ACC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724832A-C978-4BD1-8A3C-F94D7CA3E0C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69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2211185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>
                <a:latin typeface="Arial 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Arial "/>
              </a:defRPr>
            </a:lvl2pPr>
            <a:lvl3pPr>
              <a:spcBef>
                <a:spcPts val="0"/>
              </a:spcBef>
              <a:defRPr sz="2000">
                <a:latin typeface="Arial 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792149" y="2211185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40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1208242" y="1522817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92149" y="1522817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7683C133-744E-4B31-90E7-73CECC9275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FFC5E-712D-4E3F-9C52-373C7BB36FD7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1A504BBB-D051-41D1-AD95-94D3916229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B624CF3B-AB84-4C51-9DC1-F4EF1A60524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3262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ts val="300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1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FBEC7-6A2C-4375-B52E-3FCFE41D2A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4928F-D40C-401B-8B24-9663E0D7222D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3620D-62D6-4F17-B3FE-5579D9775A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1F702DB-6677-4CEF-84D7-E8528384398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1837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2A0DCB3D-8E41-4D68-AF8F-3528462E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919E7-A49A-495B-BD9E-607B928BBFB3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0D383351-F988-4390-83EF-39A6405C1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E43E368B-D026-4E6E-89DA-EA961F8A4B8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29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9B473E9-5098-4713-8641-BB100530F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3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3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6149" y="1520825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64241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0" y="521252"/>
            <a:ext cx="10800000" cy="900000"/>
          </a:xfrm>
        </p:spPr>
        <p:txBody>
          <a:bodyPr tIns="0"/>
          <a:lstStyle>
            <a:lvl1pPr>
              <a:lnSpc>
                <a:spcPts val="3000"/>
              </a:lnSpc>
              <a:defRPr sz="300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0" y="150124"/>
            <a:ext cx="10785474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97FB1CFA-212F-4E55-AD5E-BCE95E1A733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2DEC2-5F18-4DFD-936C-F117D04C733C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2" name="Foliennummernplatzhalter 4">
            <a:extLst>
              <a:ext uri="{FF2B5EF4-FFF2-40B4-BE49-F238E27FC236}">
                <a16:creationId xmlns:a16="http://schemas.microsoft.com/office/drawing/2014/main" id="{291ADC3D-B7EF-4EF9-BF7F-C24100FCEF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3942CD0-2351-4041-9E50-3CED8FCEA4C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105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D4CD9258-58EC-4E73-A044-55DFAA0D22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5AA5DCCE-1B2D-48A9-B042-43FD1812B8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0" y="1547813"/>
            <a:ext cx="107997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</p:txBody>
      </p:sp>
      <p:pic>
        <p:nvPicPr>
          <p:cNvPr id="1028" name="Bild 7" descr="Logo_17pt.wmf">
            <a:extLst>
              <a:ext uri="{FF2B5EF4-FFF2-40B4-BE49-F238E27FC236}">
                <a16:creationId xmlns:a16="http://schemas.microsoft.com/office/drawing/2014/main" id="{16DFF25E-87CB-41AC-B992-FDD937721350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5" y="6000750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E7AAB218-14AC-46F1-95E7-CAA42D86C483}"/>
              </a:ext>
            </a:extLst>
          </p:cNvPr>
          <p:cNvSpPr txBox="1">
            <a:spLocks/>
          </p:cNvSpPr>
          <p:nvPr/>
        </p:nvSpPr>
        <p:spPr>
          <a:xfrm>
            <a:off x="2590800" y="6011863"/>
            <a:ext cx="5254625" cy="549275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Aaron </a:t>
            </a:r>
            <a:r>
              <a:rPr lang="de-DE" sz="900" b="0" dirty="0" err="1"/>
              <a:t>Seggelke</a:t>
            </a:r>
            <a:r>
              <a:rPr lang="de-DE" sz="900" b="0" dirty="0"/>
              <a:t>, David </a:t>
            </a:r>
            <a:r>
              <a:rPr lang="de-DE" sz="900" b="0" dirty="0" err="1"/>
              <a:t>Kathmann</a:t>
            </a:r>
            <a:r>
              <a:rPr lang="de-DE" sz="900" b="0" dirty="0"/>
              <a:t> , Florian Marks, Kerstin </a:t>
            </a:r>
            <a:r>
              <a:rPr lang="de-DE" sz="900" b="0" dirty="0" err="1"/>
              <a:t>Dückman</a:t>
            </a:r>
            <a:r>
              <a:rPr lang="de-DE" sz="900" b="0" dirty="0"/>
              <a:t>, Valerij </a:t>
            </a:r>
            <a:r>
              <a:rPr lang="de-DE" sz="900" b="0" dirty="0" err="1"/>
              <a:t>Stelmach</a:t>
            </a:r>
            <a:endParaRPr lang="de-DE" sz="1000" dirty="0"/>
          </a:p>
        </p:txBody>
      </p:sp>
      <p:grpSp>
        <p:nvGrpSpPr>
          <p:cNvPr id="1030" name="Gruppierung 11">
            <a:extLst>
              <a:ext uri="{FF2B5EF4-FFF2-40B4-BE49-F238E27FC236}">
                <a16:creationId xmlns:a16="http://schemas.microsoft.com/office/drawing/2014/main" id="{3F028EEE-A266-4590-9AC9-2982D3244817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E5F633B-E859-4675-90D8-BA8B4CAFE393}"/>
                </a:ext>
              </a:extLst>
            </p:cNvPr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85428FE-058B-45D7-A5DB-6113CB1AE8BB}"/>
                </a:ext>
              </a:extLst>
            </p:cNvPr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0A66A5C-FD63-4BF7-ABF1-B4BA5B6E2A4B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D1F748D2-6D80-4E2E-8672-2E8D68CB8BA5}"/>
              </a:ext>
            </a:extLst>
          </p:cNvPr>
          <p:cNvCxnSpPr/>
          <p:nvPr/>
        </p:nvCxnSpPr>
        <p:spPr>
          <a:xfrm>
            <a:off x="1206500" y="5951538"/>
            <a:ext cx="109870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35CB93FE-87F6-46A8-B1D1-E8ED5B79E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3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FEE3BE-9936-45D6-8D75-1CC9DF470BD1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3BEF5FED-22DD-472E-92B7-6D342975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104CAFA7-9629-4767-AC86-A5AF9A9EF21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5" r:id="rId8"/>
    <p:sldLayoutId id="2147483714" r:id="rId9"/>
    <p:sldLayoutId id="2147483715" r:id="rId10"/>
  </p:sldLayoutIdLst>
  <p:hf hdr="0" ftr="0"/>
  <p:txStyles>
    <p:titleStyle>
      <a:lvl1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2pPr>
      <a:lvl3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3pPr>
      <a:lvl4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4pPr>
      <a:lvl5pPr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457200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457200" rtl="0" eaLnBrk="1" fontAlgn="base" hangingPunct="1">
        <a:lnSpc>
          <a:spcPts val="2600"/>
        </a:lnSpc>
        <a:spcBef>
          <a:spcPct val="0"/>
        </a:spcBef>
        <a:spcAft>
          <a:spcPts val="600"/>
        </a:spcAft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357188" indent="-171450" algn="l" defTabSz="457200" rtl="0" eaLnBrk="1" fontAlgn="base" hangingPunct="1">
        <a:lnSpc>
          <a:spcPts val="23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5738" algn="l" defTabSz="457200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/>
          <a:ea typeface="+mn-ea"/>
          <a:cs typeface="+mn-cs"/>
        </a:defRPr>
      </a:lvl3pPr>
      <a:lvl4pPr marL="714375" indent="-17145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ild 7" descr="Logo_17pt.wmf">
            <a:extLst>
              <a:ext uri="{FF2B5EF4-FFF2-40B4-BE49-F238E27FC236}">
                <a16:creationId xmlns:a16="http://schemas.microsoft.com/office/drawing/2014/main" id="{9D673993-0D0C-4DBE-84F0-1EC5E8658F3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450" y="6003925"/>
            <a:ext cx="1052513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A37FE209-1206-496C-B0A2-44CC85BF506B}"/>
              </a:ext>
            </a:extLst>
          </p:cNvPr>
          <p:cNvSpPr txBox="1">
            <a:spLocks/>
          </p:cNvSpPr>
          <p:nvPr/>
        </p:nvSpPr>
        <p:spPr>
          <a:xfrm>
            <a:off x="1200150" y="6011863"/>
            <a:ext cx="1609725" cy="1444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b="0" dirty="0"/>
              <a:t>Prof. Dr. Elisabeth Exempel</a:t>
            </a:r>
          </a:p>
        </p:txBody>
      </p:sp>
      <p:grpSp>
        <p:nvGrpSpPr>
          <p:cNvPr id="2052" name="Gruppierung 11">
            <a:extLst>
              <a:ext uri="{FF2B5EF4-FFF2-40B4-BE49-F238E27FC236}">
                <a16:creationId xmlns:a16="http://schemas.microsoft.com/office/drawing/2014/main" id="{C57EEDD0-2005-4960-93D5-7E8A96D1279A}"/>
              </a:ext>
            </a:extLst>
          </p:cNvPr>
          <p:cNvGrpSpPr>
            <a:grpSpLocks/>
          </p:cNvGrpSpPr>
          <p:nvPr/>
        </p:nvGrpSpPr>
        <p:grpSpPr bwMode="auto">
          <a:xfrm>
            <a:off x="1204913" y="0"/>
            <a:ext cx="10991850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28BA816-8A46-40B0-BB8B-1893C0213B11}"/>
                </a:ext>
              </a:extLst>
            </p:cNvPr>
            <p:cNvSpPr/>
            <p:nvPr/>
          </p:nvSpPr>
          <p:spPr bwMode="auto">
            <a:xfrm>
              <a:off x="903819" y="0"/>
              <a:ext cx="2736094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6EAEC8C-4C74-4142-BCB0-DAD1F59FE28A}"/>
                </a:ext>
              </a:extLst>
            </p:cNvPr>
            <p:cNvSpPr/>
            <p:nvPr/>
          </p:nvSpPr>
          <p:spPr bwMode="auto">
            <a:xfrm>
              <a:off x="3639913" y="0"/>
              <a:ext cx="2736094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2054849-F135-4972-B180-CFFAC391C28E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456DD92-ADAA-4A73-9494-4AD9A0486239}"/>
              </a:ext>
            </a:extLst>
          </p:cNvPr>
          <p:cNvCxnSpPr/>
          <p:nvPr/>
        </p:nvCxnSpPr>
        <p:spPr>
          <a:xfrm>
            <a:off x="1200150" y="5951538"/>
            <a:ext cx="1099978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5041E665-5113-465D-9161-54E2E7EC7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0150" y="6240463"/>
            <a:ext cx="1295400" cy="1444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BC2470-067C-433B-8ECA-8937ABAE8746}" type="datetime1">
              <a:rPr lang="de-DE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6151DB8B-E7EC-4348-A843-9147BA50B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0150" y="6469063"/>
            <a:ext cx="1295400" cy="14287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BD773E77-BC6A-485F-BCB6-4E89F0BC86D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6" name="Titelplatzhalter 1">
            <a:extLst>
              <a:ext uri="{FF2B5EF4-FFF2-40B4-BE49-F238E27FC236}">
                <a16:creationId xmlns:a16="http://schemas.microsoft.com/office/drawing/2014/main" id="{8AF48FF0-41C4-4BD8-845A-F2110F8A27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913" y="520700"/>
            <a:ext cx="1079976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D53D31BC-D6D2-404C-BE41-73B9C167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547813"/>
            <a:ext cx="10799763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6" r:id="rId8"/>
    <p:sldLayoutId id="2147483723" r:id="rId9"/>
    <p:sldLayoutId id="2147483724" r:id="rId10"/>
  </p:sldLayoutIdLst>
  <p:hf hdr="0" ftr="0"/>
  <p:txStyles>
    <p:titleStyle>
      <a:lvl1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2pPr>
      <a:lvl3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3pPr>
      <a:lvl4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4pPr>
      <a:lvl5pPr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5pPr>
      <a:lvl6pPr marL="4572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6pPr>
      <a:lvl7pPr marL="9144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7pPr>
      <a:lvl8pPr marL="13716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8pPr>
      <a:lvl9pPr marL="1828800" algn="l" defTabSz="457200" rtl="0" fontAlgn="base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457200" rtl="0" fontAlgn="base">
        <a:lnSpc>
          <a:spcPts val="2200"/>
        </a:lnSpc>
        <a:spcBef>
          <a:spcPct val="0"/>
        </a:spcBef>
        <a:spcAft>
          <a:spcPts val="400"/>
        </a:spcAft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1pPr>
      <a:lvl2pPr marL="271463" indent="-177800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Arial "/>
          <a:ea typeface="+mn-ea"/>
          <a:cs typeface="+mn-cs"/>
        </a:defRPr>
      </a:lvl2pPr>
      <a:lvl3pPr marL="541338" indent="-185738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Lucida Grande"/>
        <a:buChar char="-"/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3pPr>
      <a:lvl4pPr marL="804863" indent="-177800" algn="l" defTabSz="457200" rtl="0" fontAlgn="base">
        <a:lnSpc>
          <a:spcPts val="2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Arial"/>
          <a:ea typeface="+mn-ea"/>
          <a:cs typeface="+mn-cs"/>
        </a:defRPr>
      </a:lvl4pPr>
      <a:lvl5pPr marL="1074738" indent="-177800" algn="l" defTabSz="457200" rtl="0" fontAlgn="base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2">
            <a:extLst>
              <a:ext uri="{FF2B5EF4-FFF2-40B4-BE49-F238E27FC236}">
                <a16:creationId xmlns:a16="http://schemas.microsoft.com/office/drawing/2014/main" id="{21100B0C-46DB-49E6-8BD8-87209D96DC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204913" y="73348"/>
            <a:ext cx="9190838" cy="3837933"/>
          </a:xfrm>
        </p:spPr>
      </p:pic>
      <p:sp>
        <p:nvSpPr>
          <p:cNvPr id="5123" name="Titel 2">
            <a:extLst>
              <a:ext uri="{FF2B5EF4-FFF2-40B4-BE49-F238E27FC236}">
                <a16:creationId xmlns:a16="http://schemas.microsoft.com/office/drawing/2014/main" id="{2A6F3307-3782-49AB-A14E-75F8316D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581525"/>
            <a:ext cx="10799763" cy="708025"/>
          </a:xfrm>
        </p:spPr>
        <p:txBody>
          <a:bodyPr/>
          <a:lstStyle/>
          <a:p>
            <a:r>
              <a:rPr lang="de-DE" altLang="de-DE" dirty="0" err="1">
                <a:latin typeface="Arial" panose="020B0604020202020204" pitchFamily="34" charset="0"/>
              </a:rPr>
              <a:t>Git</a:t>
            </a:r>
            <a:r>
              <a:rPr lang="de-DE" altLang="de-DE" dirty="0">
                <a:latin typeface="Arial" panose="020B0604020202020204" pitchFamily="34" charset="0"/>
              </a:rPr>
              <a:t>-Kurs</a:t>
            </a:r>
          </a:p>
        </p:txBody>
      </p:sp>
      <p:sp>
        <p:nvSpPr>
          <p:cNvPr id="5124" name="Inhaltsplatzhalter 3">
            <a:extLst>
              <a:ext uri="{FF2B5EF4-FFF2-40B4-BE49-F238E27FC236}">
                <a16:creationId xmlns:a16="http://schemas.microsoft.com/office/drawing/2014/main" id="{FEB45CD4-81FF-41B3-912B-54E9859604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204913" y="5273675"/>
            <a:ext cx="10799762" cy="468313"/>
          </a:xfrm>
        </p:spPr>
        <p:txBody>
          <a:bodyPr/>
          <a:lstStyle/>
          <a:p>
            <a:r>
              <a:rPr lang="de-DE" altLang="de-DE" sz="2000" dirty="0">
                <a:latin typeface="Arial" panose="020B0604020202020204" pitchFamily="34" charset="0"/>
              </a:rPr>
              <a:t>Für Anfänger und </a:t>
            </a:r>
            <a:r>
              <a:rPr lang="de-DE" altLang="de-DE" sz="2000" dirty="0" err="1">
                <a:latin typeface="Arial" panose="020B0604020202020204" pitchFamily="34" charset="0"/>
              </a:rPr>
              <a:t>Auffrischer</a:t>
            </a:r>
            <a:endParaRPr lang="de-DE" altLang="de-DE" sz="2000" dirty="0">
              <a:latin typeface="Arial" panose="020B0604020202020204" pitchFamily="34" charset="0"/>
            </a:endParaRPr>
          </a:p>
        </p:txBody>
      </p:sp>
      <p:sp>
        <p:nvSpPr>
          <p:cNvPr id="5125" name="Foliennummernplatzhalter 7">
            <a:extLst>
              <a:ext uri="{FF2B5EF4-FFF2-40B4-BE49-F238E27FC236}">
                <a16:creationId xmlns:a16="http://schemas.microsoft.com/office/drawing/2014/main" id="{25A0D6BD-FEE3-4B4E-AF4C-CE8AB2ECA8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Seite </a:t>
            </a:r>
            <a:fld id="{1D5C4ED0-B097-46AD-9BC9-8F48AAD9FE8E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5126" name="Datumsplatzhalter 1">
            <a:extLst>
              <a:ext uri="{FF2B5EF4-FFF2-40B4-BE49-F238E27FC236}">
                <a16:creationId xmlns:a16="http://schemas.microsoft.com/office/drawing/2014/main" id="{65006DD7-4A49-4A19-AB50-C9BAD1601CD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7C935A-9DA8-491E-B200-BA23EED19B1C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04.06.2019</a:t>
            </a:fld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commit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-m "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Fuegt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hinzu"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readme.md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  <a:sym typeface="Wingdings" panose="05000000000000000000" pitchFamily="2" charset="2"/>
              </a:rPr>
              <a:t> für readme.md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CEFBBAE-F7E1-48C9-A979-0F0BC324FF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16725" y="1520825"/>
            <a:ext cx="5187950" cy="299479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70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diff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echo "# Aufgabe 1" &gt;&gt; readme.md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diff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cs typeface="Liberation Mono" panose="02070409020205020404" pitchFamily="49" charset="0"/>
                <a:sym typeface="Wingdings" panose="05000000000000000000" pitchFamily="2" charset="2"/>
              </a:rPr>
              <a:t> für Ändern der readme.md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log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341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 –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5F41B83-A8A3-44D9-AFA7-B988BA70CF5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branch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</a:t>
            </a: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branch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checkout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</a:t>
            </a: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feature-x.md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  <a:sym typeface="Wingdings" panose="05000000000000000000" pitchFamily="2" charset="2"/>
              </a:rPr>
              <a:t>commit</a:t>
            </a:r>
            <a:r>
              <a:rPr lang="de-DE" dirty="0">
                <a:cs typeface="Liberation Mono" panose="02070409020205020404" pitchFamily="49" charset="0"/>
                <a:sym typeface="Wingdings" panose="05000000000000000000" pitchFamily="2" charset="2"/>
              </a:rPr>
              <a:t> für feature-x.md erstellen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merge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checkout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Clr>
                <a:srgbClr val="C00009"/>
              </a:buClr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merge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feature-x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buClr>
                <a:srgbClr val="C00009"/>
              </a:buClr>
            </a:pP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lvl="1">
              <a:buClr>
                <a:srgbClr val="C00009"/>
              </a:buClr>
            </a:pP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12</a:t>
            </a:fld>
            <a:endParaRPr lang="de-DE" altLang="de-DE"/>
          </a:p>
        </p:txBody>
      </p:sp>
      <p:pic>
        <p:nvPicPr>
          <p:cNvPr id="8" name="Grafik 7" descr="Ein Bild, das Uhr, Objekt enthält.&#10;&#10;Automatisch generierte Beschreibung">
            <a:extLst>
              <a:ext uri="{FF2B5EF4-FFF2-40B4-BE49-F238E27FC236}">
                <a16:creationId xmlns:a16="http://schemas.microsoft.com/office/drawing/2014/main" id="{4242875C-7A43-476C-94FD-8CDF678D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63" y="1576224"/>
            <a:ext cx="5388884" cy="28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– </a:t>
            </a:r>
            <a:r>
              <a:rPr lang="de-DE" dirty="0" err="1"/>
              <a:t>Git</a:t>
            </a:r>
            <a:r>
              <a:rPr lang="de-DE" dirty="0"/>
              <a:t> remote: </a:t>
            </a:r>
            <a:r>
              <a:rPr lang="de-DE" dirty="0" err="1"/>
              <a:t>clone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: Dezentrales System zur Versionskontrolle</a:t>
            </a:r>
          </a:p>
          <a:p>
            <a:pPr marL="185738" lvl="1" indent="0">
              <a:buNone/>
            </a:pPr>
            <a:r>
              <a:rPr lang="de-DE" dirty="0"/>
              <a:t>GitHub: Webservice, der </a:t>
            </a:r>
            <a:r>
              <a:rPr lang="de-DE" dirty="0" err="1"/>
              <a:t>Git-Repositories</a:t>
            </a:r>
            <a:r>
              <a:rPr lang="de-DE" dirty="0"/>
              <a:t> hostet</a:t>
            </a:r>
            <a:br>
              <a:rPr lang="de-DE" dirty="0"/>
            </a:br>
            <a:r>
              <a:rPr lang="de-DE" dirty="0"/>
              <a:t>und </a:t>
            </a:r>
            <a:r>
              <a:rPr lang="de-DE" dirty="0" err="1"/>
              <a:t>Git</a:t>
            </a:r>
            <a:r>
              <a:rPr lang="de-DE" dirty="0"/>
              <a:t>- und weiter Funktionalitäten zur Verfügung stellt</a:t>
            </a:r>
          </a:p>
          <a:p>
            <a:pPr marL="185738" lvl="1" indent="0">
              <a:buNone/>
            </a:pPr>
            <a:endParaRPr lang="de-DE" dirty="0"/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Auf GitHub neues Repository anlegen;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-Link kopieren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In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Ordner wechseln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-link&gt;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&lt;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-name&gt;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21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– </a:t>
            </a:r>
            <a:r>
              <a:rPr lang="de-DE" dirty="0" err="1"/>
              <a:t>Git</a:t>
            </a:r>
            <a:r>
              <a:rPr lang="de-DE" dirty="0"/>
              <a:t> remote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remote-test.md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für remote-test.md erstellen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push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Auf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Github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readme.md anpassen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fetch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pull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27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4 – </a:t>
            </a:r>
            <a:r>
              <a:rPr lang="de-DE" dirty="0" err="1"/>
              <a:t>Merge</a:t>
            </a:r>
            <a:r>
              <a:rPr lang="de-DE" dirty="0"/>
              <a:t>-Konflikt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>
                <a:cs typeface="Liberation Mono" panose="02070409020205020404" pitchFamily="49" charset="0"/>
              </a:rPr>
              <a:t>In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-</a:t>
            </a:r>
            <a:r>
              <a:rPr lang="de-DE" dirty="0">
                <a:cs typeface="Liberation Mono" panose="02070409020205020404" pitchFamily="49" charset="0"/>
              </a:rPr>
              <a:t>Ordner wechseln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clone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https://github.com/git-kurs/aufgabe-4.git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aufgabe-4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README.md Kontaktinfos mit beliebigem </a:t>
            </a:r>
            <a:r>
              <a:rPr lang="de-DE">
                <a:latin typeface="+mn-lt"/>
                <a:cs typeface="Liberation Mono" panose="02070409020205020404" pitchFamily="49" charset="0"/>
              </a:rPr>
              <a:t>Editor anpassen </a:t>
            </a: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commit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 für README.md erstellen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pull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origin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master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+mn-lt"/>
                <a:cs typeface="Liberation Mono" panose="02070409020205020404" pitchFamily="49" charset="0"/>
              </a:rPr>
              <a:t>Merge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-Konflikt lösen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cs typeface="Liberation Mono" panose="02070409020205020404" pitchFamily="49" charset="0"/>
              </a:rPr>
              <a:t>commit</a:t>
            </a:r>
            <a:r>
              <a:rPr lang="de-DE" dirty="0">
                <a:cs typeface="Liberation Mono" panose="02070409020205020404" pitchFamily="49" charset="0"/>
              </a:rPr>
              <a:t> für </a:t>
            </a:r>
            <a:r>
              <a:rPr lang="de-DE" dirty="0" err="1">
                <a:cs typeface="Liberation Mono" panose="02070409020205020404" pitchFamily="49" charset="0"/>
              </a:rPr>
              <a:t>Merge</a:t>
            </a:r>
            <a:r>
              <a:rPr lang="de-DE" dirty="0">
                <a:cs typeface="Liberation Mono" panose="02070409020205020404" pitchFamily="49" charset="0"/>
              </a:rPr>
              <a:t>-Konflikt erstellen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85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0">
            <a:extLst>
              <a:ext uri="{FF2B5EF4-FFF2-40B4-BE49-F238E27FC236}">
                <a16:creationId xmlns:a16="http://schemas.microsoft.com/office/drawing/2014/main" id="{4E89AF41-2B23-4680-96BA-6F040882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6147" name="Datumsplatzhalter 2">
            <a:extLst>
              <a:ext uri="{FF2B5EF4-FFF2-40B4-BE49-F238E27FC236}">
                <a16:creationId xmlns:a16="http://schemas.microsoft.com/office/drawing/2014/main" id="{03780096-499D-4461-9FBE-32A77EB2014E}"/>
              </a:ext>
            </a:extLst>
          </p:cNvPr>
          <p:cNvSpPr>
            <a:spLocks noGrp="1"/>
          </p:cNvSpPr>
          <p:nvPr>
            <p:ph type="dt" sz="quarter" idx="1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B7F8BE-111F-4DFE-9796-A0A7436791A4}" type="datetime1">
              <a:rPr lang="de-DE" alt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04.06.2019</a:t>
            </a:fld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41345970-D4F4-4091-ACCC-E95525E9E3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/>
              <a:t>Seite </a:t>
            </a:r>
            <a:fld id="{B42F0932-BFFA-46A8-9E6A-3A23852FB242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6149" name="Inhaltsplatzhalter 11">
            <a:extLst>
              <a:ext uri="{FF2B5EF4-FFF2-40B4-BE49-F238E27FC236}">
                <a16:creationId xmlns:a16="http://schemas.microsoft.com/office/drawing/2014/main" id="{B7FD212C-6DB3-4C3A-8039-908E26B40D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4913" y="1547813"/>
            <a:ext cx="10799762" cy="4319587"/>
          </a:xfrm>
        </p:spPr>
        <p:txBody>
          <a:bodyPr/>
          <a:lstStyle/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Vokabular</a:t>
            </a:r>
          </a:p>
          <a:p>
            <a:pPr lvl="1"/>
            <a:r>
              <a:rPr lang="de-DE" dirty="0"/>
              <a:t>Aufgaben</a:t>
            </a:r>
            <a:endParaRPr lang="de-DE" alt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2D8ACB-7891-4A8D-A6DF-38E517C51B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06500" y="150813"/>
            <a:ext cx="10785475" cy="214312"/>
          </a:xfrm>
        </p:spPr>
        <p:txBody>
          <a:bodyPr rtlCol="0"/>
          <a:lstStyle/>
          <a:p>
            <a:pPr fontAlgn="auto">
              <a:spcBef>
                <a:spcPts val="0"/>
              </a:spcBef>
              <a:defRPr/>
            </a:pP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Versionierung?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de-DE" dirty="0"/>
              <a:t>Verfügbarkeit eines funktionierenden Standes</a:t>
            </a:r>
          </a:p>
          <a:p>
            <a:pPr lvl="1"/>
            <a:r>
              <a:rPr lang="de-DE" dirty="0"/>
              <a:t>Nachvollziehbarkeit</a:t>
            </a:r>
          </a:p>
          <a:p>
            <a:pPr lvl="1"/>
            <a:r>
              <a:rPr lang="de-DE" dirty="0"/>
              <a:t>Möglichkeit, zu vergleichen</a:t>
            </a:r>
          </a:p>
          <a:p>
            <a:pPr lvl="1"/>
            <a:r>
              <a:rPr lang="de-DE" dirty="0"/>
              <a:t>Schritte rückgängig zu machen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720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Warum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de-DE" dirty="0"/>
              <a:t>Kostenlos und quelloffen</a:t>
            </a:r>
          </a:p>
          <a:p>
            <a:pPr lvl="1"/>
            <a:r>
              <a:rPr lang="de-DE" dirty="0"/>
              <a:t>Schnell und geringer </a:t>
            </a:r>
            <a:r>
              <a:rPr lang="de-DE" dirty="0" err="1"/>
              <a:t>overhead</a:t>
            </a:r>
            <a:endParaRPr lang="de-DE" dirty="0"/>
          </a:p>
          <a:p>
            <a:pPr lvl="1"/>
            <a:r>
              <a:rPr lang="de-DE" dirty="0"/>
              <a:t>Lokal sowie zentralisiert nutzbar</a:t>
            </a:r>
          </a:p>
          <a:p>
            <a:pPr lvl="1"/>
            <a:r>
              <a:rPr lang="de-DE" dirty="0"/>
              <a:t>Anwendbar auf verschiedenste Entwicklungsparadigmen</a:t>
            </a:r>
          </a:p>
          <a:p>
            <a:pPr lvl="1"/>
            <a:r>
              <a:rPr lang="de-DE" dirty="0"/>
              <a:t>Am weitesten verbreitet (Bspw. Google, Facebook, Microsoft)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1738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2"/>
          <a:lstStyle/>
          <a:p>
            <a:pPr lvl="1">
              <a:spcAft>
                <a:spcPts val="600"/>
              </a:spcAft>
            </a:pPr>
            <a:r>
              <a:rPr lang="de-DE" dirty="0"/>
              <a:t>Working </a:t>
            </a:r>
            <a:r>
              <a:rPr lang="de-DE" dirty="0" err="1"/>
              <a:t>directory</a:t>
            </a:r>
            <a:r>
              <a:rPr lang="de-DE" dirty="0"/>
              <a:t>: Ordner/Zustand des Projekts, an dem direkt gearbeitet wird</a:t>
            </a:r>
          </a:p>
          <a:p>
            <a:pPr lvl="1">
              <a:spcAft>
                <a:spcPts val="600"/>
              </a:spcAft>
            </a:pPr>
            <a:r>
              <a:rPr lang="de-DE" dirty="0" err="1"/>
              <a:t>Staging</a:t>
            </a:r>
            <a:r>
              <a:rPr lang="de-DE" dirty="0"/>
              <a:t> Area: Vorbereitungsstufe für </a:t>
            </a:r>
            <a:r>
              <a:rPr lang="de-DE" dirty="0" err="1"/>
              <a:t>commtis</a:t>
            </a:r>
            <a:endParaRPr lang="de-DE" dirty="0"/>
          </a:p>
          <a:p>
            <a:pPr lvl="1">
              <a:spcAft>
                <a:spcPts val="600"/>
              </a:spcAft>
            </a:pPr>
            <a:r>
              <a:rPr lang="de-DE" dirty="0"/>
              <a:t>Repository: „Ort“, wo Projekt in Form von </a:t>
            </a:r>
            <a:r>
              <a:rPr lang="de-DE" dirty="0" err="1"/>
              <a:t>commits</a:t>
            </a:r>
            <a:r>
              <a:rPr lang="de-DE" dirty="0"/>
              <a:t> existiert und versioniert wird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5</a:t>
            </a:fld>
            <a:endParaRPr lang="de-DE" altLang="de-DE"/>
          </a:p>
        </p:txBody>
      </p:sp>
      <p:pic>
        <p:nvPicPr>
          <p:cNvPr id="7" name="Inhaltsplatzhalter 8">
            <a:extLst>
              <a:ext uri="{FF2B5EF4-FFF2-40B4-BE49-F238E27FC236}">
                <a16:creationId xmlns:a16="http://schemas.microsoft.com/office/drawing/2014/main" id="{C02249BE-1FA5-4315-AC28-0A292B84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03524" y="1548000"/>
            <a:ext cx="5187950" cy="299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2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2DD7C-41EC-412D-8CD9-17EAF49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F6C35-B8AE-41B9-A76C-85DA182E3C8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40BA3-D176-4B14-9A5A-AB2F242A4B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94415-97F3-45E7-853D-466ECC6363B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B2C7A40-872E-4F36-AD9F-59A1E10136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numCol="2"/>
          <a:lstStyle/>
          <a:p>
            <a:pPr lvl="1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Commit: „Schnappschuss“ des Projekts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Veränderte Dateien werden kopiert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Unveränderte Dateien werden referenziert </a:t>
            </a:r>
          </a:p>
          <a:p>
            <a:pPr lvl="2">
              <a:buClr>
                <a:srgbClr val="C00009"/>
              </a:buClr>
            </a:pPr>
            <a:r>
              <a:rPr lang="de-DE" dirty="0">
                <a:solidFill>
                  <a:srgbClr val="000000"/>
                </a:solidFill>
              </a:rPr>
              <a:t>Identifiziert durch </a:t>
            </a:r>
            <a:r>
              <a:rPr lang="de-DE" dirty="0" err="1">
                <a:solidFill>
                  <a:srgbClr val="000000"/>
                </a:solidFill>
              </a:rPr>
              <a:t>hash</a:t>
            </a:r>
            <a:r>
              <a:rPr lang="de-DE" dirty="0">
                <a:solidFill>
                  <a:srgbClr val="000000"/>
                </a:solidFill>
              </a:rPr>
              <a:t>, der aus </a:t>
            </a:r>
            <a:r>
              <a:rPr lang="de-DE" dirty="0" err="1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> berechnet wird (Veränderungen, Autor, </a:t>
            </a:r>
            <a:r>
              <a:rPr lang="de-DE" dirty="0" err="1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message</a:t>
            </a:r>
            <a:r>
              <a:rPr lang="de-DE" dirty="0">
                <a:solidFill>
                  <a:srgbClr val="000000"/>
                </a:solidFill>
              </a:rPr>
              <a:t> usw.)</a:t>
            </a:r>
          </a:p>
        </p:txBody>
      </p:sp>
      <p:pic>
        <p:nvPicPr>
          <p:cNvPr id="11" name="Grafik 10" descr="Ein Bild, das Elektronik, Tastatur enthält.&#10;&#10;Automatisch generierte Beschreibung">
            <a:extLst>
              <a:ext uri="{FF2B5EF4-FFF2-40B4-BE49-F238E27FC236}">
                <a16:creationId xmlns:a16="http://schemas.microsoft.com/office/drawing/2014/main" id="{AA2ABECD-995F-41C9-82C0-85DD6BC1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74" y="1548000"/>
            <a:ext cx="4762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7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--list</a:t>
            </a: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28650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--global user.name "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John </a:t>
            </a:r>
            <a:r>
              <a:rPr lang="de-DE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Doe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</a:p>
          <a:p>
            <a:pPr marL="628650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--global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user.email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johndoe@example.com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532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pwd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mkdir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repos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mkdir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git-kurs-aufgabe-1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cd git-kurs-aufgabe-1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init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config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--list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766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D1987-B68E-4647-90F7-3190C0F9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1 – </a:t>
            </a:r>
            <a:r>
              <a:rPr lang="de-DE" dirty="0" err="1"/>
              <a:t>Git</a:t>
            </a:r>
            <a:r>
              <a:rPr lang="de-DE" dirty="0"/>
              <a:t> lokal: 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b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2468E-7D97-4CEC-9335-9712D57D4F4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de-DE" dirty="0">
                <a:latin typeface="+mn-lt"/>
                <a:cs typeface="Liberation Mono" panose="02070409020205020404" pitchFamily="49" charset="0"/>
              </a:rPr>
              <a:t>Definiert Dateien und Verzeichnisse, die von Versionierung ausgeschlossen werden sollen</a:t>
            </a:r>
          </a:p>
          <a:p>
            <a:pPr lvl="1"/>
            <a:r>
              <a:rPr lang="de-DE" dirty="0">
                <a:latin typeface="+mn-lt"/>
                <a:cs typeface="Liberation Mono" panose="02070409020205020404" pitchFamily="49" charset="0"/>
              </a:rPr>
              <a:t>Bsp.: IDE-spezifische Daten und Einstellungen, </a:t>
            </a:r>
            <a:r>
              <a:rPr lang="de-DE" dirty="0" err="1">
                <a:latin typeface="+mn-lt"/>
                <a:cs typeface="Liberation Mono" panose="02070409020205020404" pitchFamily="49" charset="0"/>
              </a:rPr>
              <a:t>node</a:t>
            </a:r>
            <a:r>
              <a:rPr lang="de-DE" dirty="0">
                <a:latin typeface="+mn-lt"/>
                <a:cs typeface="Liberation Mono" panose="02070409020205020404" pitchFamily="49" charset="0"/>
              </a:rPr>
              <a:t>-modules usw.</a:t>
            </a:r>
          </a:p>
          <a:p>
            <a:pPr marL="185738" lvl="1" indent="0">
              <a:buNone/>
            </a:pPr>
            <a:endParaRPr lang="de-DE" dirty="0">
              <a:latin typeface="+mn-lt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echo "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no-tracking.md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" &gt;&gt;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cat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</a:rPr>
              <a:t> .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gitignore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  <a:sym typeface="Wingdings" panose="05000000000000000000" pitchFamily="2" charset="2"/>
            </a:endParaRP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touch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no-tracking.md</a:t>
            </a:r>
          </a:p>
          <a:p>
            <a:pPr marL="642938" lvl="1" indent="-457200">
              <a:buFont typeface="+mj-lt"/>
              <a:buAutoNum type="arabicPeriod"/>
            </a:pP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git</a:t>
            </a:r>
            <a:r>
              <a:rPr lang="de-DE" dirty="0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Liberation Mono" panose="02070409020205020404" pitchFamily="49" charset="0"/>
                <a:cs typeface="Liberation Mono" panose="02070409020205020404" pitchFamily="49" charset="0"/>
                <a:sym typeface="Wingdings" panose="05000000000000000000" pitchFamily="2" charset="2"/>
              </a:rPr>
              <a:t>status</a:t>
            </a:r>
            <a:endParaRPr lang="de-DE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896AF0-362C-42BB-8BEF-2517169CED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B049B3-E6A5-4CC3-B06A-227C7E757D5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2709F06-769E-42D3-87CB-BA577C2B8481}" type="datetime1">
              <a:rPr lang="de-DE" smtClean="0"/>
              <a:pPr>
                <a:defRPr/>
              </a:pPr>
              <a:t>04.06.2019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CAF671-9CFB-471D-916A-ACA8D6EA24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 altLang="de-DE"/>
              <a:t>Seite </a:t>
            </a:r>
            <a:fld id="{5E8DB664-5FDF-443A-A547-CBB992CF7997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k_ln_pptvorlage_16_9_Feb2016_V1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A564047-D60B-4EFF-AAEA-89036AD4D3C0}"/>
    </a:ext>
  </a:extLst>
</a:theme>
</file>

<file path=ppt/theme/theme2.xml><?xml version="1.0" encoding="utf-8"?>
<a:theme xmlns:a="http://schemas.openxmlformats.org/drawingml/2006/main" name="TH Köln - reduzierte Fußzeile">
  <a:themeElements>
    <a:clrScheme name="TH-Köln-Einfaches Farbklima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A00008"/>
      </a:accent4>
      <a:accent5>
        <a:srgbClr val="BB3800"/>
      </a:accent5>
      <a:accent6>
        <a:srgbClr val="740B5C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k_ln_pptvorlage_16_9_Feb2016_V1.potx" id="{A576FD44-4E46-4723-9FCD-6DC9777E0436}" vid="{1B8E3E02-26B9-4134-92ED-5FEB34D2D5F8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masterfolien_ohne_erkl_rung_16_9_neu</Template>
  <TotalTime>0</TotalTime>
  <Words>494</Words>
  <Application>Microsoft Office PowerPoint</Application>
  <PresentationFormat>Breitbild</PresentationFormat>
  <Paragraphs>140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Arial </vt:lpstr>
      <vt:lpstr>Calibri</vt:lpstr>
      <vt:lpstr>Liberation Mono</vt:lpstr>
      <vt:lpstr>Lucida Grande</vt:lpstr>
      <vt:lpstr>Symbol</vt:lpstr>
      <vt:lpstr>Wingdings</vt:lpstr>
      <vt:lpstr>thk_ln_pptvorlage_16_9_Feb2016_V1</vt:lpstr>
      <vt:lpstr>TH Köln - reduzierte Fußzeile</vt:lpstr>
      <vt:lpstr>Git-Kurs</vt:lpstr>
      <vt:lpstr>Agenda</vt:lpstr>
      <vt:lpstr>Motivation – Warum Versionierung?</vt:lpstr>
      <vt:lpstr>Motivation – Warum Git?</vt:lpstr>
      <vt:lpstr>Vokabeln</vt:lpstr>
      <vt:lpstr>Vokabeln</vt:lpstr>
      <vt:lpstr>Aufgabe 1 – Git lokal: config</vt:lpstr>
      <vt:lpstr>Aufgabe 1 – Git lokal: Initialisieren</vt:lpstr>
      <vt:lpstr>Aufgabe 1 – Git lokal: .gitignore </vt:lpstr>
      <vt:lpstr>Aufgabe 1 – Git lokal: commit</vt:lpstr>
      <vt:lpstr>Aufgabe 1 – Git lokal: diff</vt:lpstr>
      <vt:lpstr>Aufgabe 2 – Git branch</vt:lpstr>
      <vt:lpstr>Aufgabe 3 – Git remote: clone</vt:lpstr>
      <vt:lpstr>Aufgabe 3 – Git remote</vt:lpstr>
      <vt:lpstr>Aufgabe 4 – Merge-Konflikt</vt:lpstr>
    </vt:vector>
  </TitlesOfParts>
  <Company>FH Köln Campus-IT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</dc:title>
  <dc:creator>Kerstin</dc:creator>
  <cp:lastModifiedBy>Kerstin</cp:lastModifiedBy>
  <cp:revision>137</cp:revision>
  <cp:lastPrinted>2016-02-26T07:58:29Z</cp:lastPrinted>
  <dcterms:created xsi:type="dcterms:W3CDTF">2019-05-18T12:25:26Z</dcterms:created>
  <dcterms:modified xsi:type="dcterms:W3CDTF">2019-06-04T13:32:14Z</dcterms:modified>
</cp:coreProperties>
</file>