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4.xml" ContentType="application/vnd.openxmlformats-officedocument.customXmlProperties+xml"/>
  <Override PartName="/customXml/itemProps4.xml" ContentType="application/vnd.openxmlformats-officedocument.customXml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3.xml" ContentType="application/vnd.openxmlformats-officedocument.customXmlProperties+xml"/>
  <Override PartName="/customXml/itemProps5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16.xml" ContentType="application/vnd.openxmlformats-officedocument.customXmlProperties+xml"/>
  <Override PartName="/customXml/itemProps15.xml" ContentType="application/vnd.openxmlformats-officedocument.customXmlProperties+xml"/>
  <Override PartName="/customXml/itemProps17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5"/>
    <p:sldMasterId id="2147483856" r:id="rId16"/>
    <p:sldMasterId id="2147483904" r:id="rId17"/>
  </p:sldMasterIdLst>
  <p:notesMasterIdLst>
    <p:notesMasterId r:id="rId36"/>
  </p:notesMasterIdLst>
  <p:handoutMasterIdLst>
    <p:handoutMasterId r:id="rId37"/>
  </p:handoutMasterIdLst>
  <p:sldIdLst>
    <p:sldId id="808" r:id="rId18"/>
    <p:sldId id="1228" r:id="rId19"/>
    <p:sldId id="1240" r:id="rId20"/>
    <p:sldId id="1241" r:id="rId21"/>
    <p:sldId id="1263" r:id="rId22"/>
    <p:sldId id="1264" r:id="rId23"/>
    <p:sldId id="1265" r:id="rId24"/>
    <p:sldId id="1266" r:id="rId25"/>
    <p:sldId id="1258" r:id="rId26"/>
    <p:sldId id="1259" r:id="rId27"/>
    <p:sldId id="1261" r:id="rId28"/>
    <p:sldId id="1235" r:id="rId29"/>
    <p:sldId id="1236" r:id="rId30"/>
    <p:sldId id="1237" r:id="rId31"/>
    <p:sldId id="1238" r:id="rId32"/>
    <p:sldId id="832" r:id="rId33"/>
    <p:sldId id="833" r:id="rId34"/>
    <p:sldId id="1267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A1D08393-A553-4667-9E67-1E758E21DCC5}">
          <p14:sldIdLst>
            <p14:sldId id="808"/>
            <p14:sldId id="1228"/>
            <p14:sldId id="1240"/>
            <p14:sldId id="1241"/>
            <p14:sldId id="1263"/>
            <p14:sldId id="1264"/>
            <p14:sldId id="1265"/>
            <p14:sldId id="1266"/>
            <p14:sldId id="1258"/>
            <p14:sldId id="1259"/>
            <p14:sldId id="1261"/>
            <p14:sldId id="1235"/>
            <p14:sldId id="1236"/>
            <p14:sldId id="1237"/>
            <p14:sldId id="1238"/>
            <p14:sldId id="832"/>
            <p14:sldId id="833"/>
            <p14:sldId id="1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D09"/>
    <a:srgbClr val="414141"/>
    <a:srgbClr val="2D2D2D"/>
    <a:srgbClr val="0F0F0F"/>
    <a:srgbClr val="293780"/>
    <a:srgbClr val="7DA902"/>
    <a:srgbClr val="FFFFFF"/>
    <a:srgbClr val="555555"/>
    <a:srgbClr val="FFFC36"/>
    <a:srgbClr val="FCA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9" autoAdjust="0"/>
    <p:restoredTop sz="92079" autoAdjust="0"/>
  </p:normalViewPr>
  <p:slideViewPr>
    <p:cSldViewPr snapToGrid="0">
      <p:cViewPr varScale="1">
        <p:scale>
          <a:sx n="97" d="100"/>
          <a:sy n="97" d="100"/>
        </p:scale>
        <p:origin x="84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7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viewProps" Target="viewProp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customXml" Target="../customXml/item15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2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customXml" Target="../customXml/item1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customXml" Target="../customXml/item16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3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C3A9-3298-429A-AA3B-9A05CF95C9B8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442-515A-46F5-976F-C57153056C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290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629F-40DE-4CFF-B6A3-BE0291DC6611}" type="datetimeFigureOut">
              <a:rPr lang="zh-TW" altLang="en-US" smtClean="0"/>
              <a:pPr/>
              <a:t>2021/4/12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60A70-CD12-4C5B-87D6-0A055ACDB9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0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60A70-CD12-4C5B-87D6-0A055ACDB94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7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649690"/>
            <a:ext cx="7680341" cy="457048"/>
          </a:xfrm>
        </p:spPr>
        <p:txBody>
          <a:bodyPr anchor="b" anchorCtr="0"/>
          <a:lstStyle>
            <a:lvl1pPr>
              <a:defRPr sz="3300" spc="-113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4246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28680" y="4871088"/>
            <a:ext cx="7619162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1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28680" y="2503146"/>
            <a:ext cx="7619162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3300" spc="-74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Build School </a:t>
            </a:r>
            <a:r>
              <a:rPr lang="en-US" altLang="zh-TW" dirty="0" err="1"/>
              <a:t>課程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0" y="243955"/>
            <a:ext cx="1418896" cy="6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7917" y="4765988"/>
            <a:ext cx="7685690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1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Demo 1</a:t>
            </a:r>
          </a:p>
          <a:p>
            <a:pPr lvl="0"/>
            <a:r>
              <a:rPr lang="en-US" dirty="0"/>
              <a:t>Demo 2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77917" y="2534681"/>
            <a:ext cx="7685690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3300" spc="-74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Demo Slide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0" y="243955"/>
            <a:ext cx="1418896" cy="6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bg>
      <p:bgPr>
        <a:solidFill>
          <a:srgbClr val="293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448944"/>
            <a:ext cx="8363938" cy="747897"/>
          </a:xfrm>
        </p:spPr>
        <p:txBody>
          <a:bodyPr/>
          <a:lstStyle>
            <a:lvl1pPr algn="l" defTabSz="6854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cap="none" spc="-74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4679732"/>
          </a:xfrm>
          <a:prstGeom prst="rect">
            <a:avLst/>
          </a:prstGeom>
        </p:spPr>
        <p:txBody>
          <a:bodyPr/>
          <a:lstStyle>
            <a:lvl1pPr marL="213122" indent="-213122">
              <a:buFont typeface="Wingdings" pitchFamily="2" charset="2"/>
              <a:buChar char=""/>
              <a:defRPr sz="2700">
                <a:solidFill>
                  <a:srgbClr val="FFFFFF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  <a:lvl2pPr marL="388144" indent="-175022">
              <a:buFont typeface="Wingdings" pitchFamily="2" charset="2"/>
              <a:buChar char=""/>
              <a:defRPr sz="2100">
                <a:solidFill>
                  <a:srgbClr val="FFFFFF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2pPr>
            <a:lvl3pPr marL="556022" indent="-167879">
              <a:buFont typeface="Wingdings" pitchFamily="2" charset="2"/>
              <a:buChar char=""/>
              <a:tabLst/>
              <a:defRPr sz="2100">
                <a:solidFill>
                  <a:srgbClr val="FFFFFF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3pPr>
            <a:lvl4pPr marL="685800" indent="-129779">
              <a:buFont typeface="Wingdings" pitchFamily="2" charset="2"/>
              <a:buChar char=""/>
              <a:defRPr sz="1800">
                <a:solidFill>
                  <a:srgbClr val="FFFFFF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4pPr>
            <a:lvl5pPr marL="815579" indent="-129779">
              <a:buFont typeface="Wingdings" pitchFamily="2" charset="2"/>
              <a:buChar char=""/>
              <a:tabLst/>
              <a:defRPr sz="1800">
                <a:solidFill>
                  <a:srgbClr val="FFFFFF"/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2" y="6347233"/>
            <a:ext cx="1041967" cy="4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6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bg>
      <p:bgPr>
        <a:solidFill>
          <a:srgbClr val="293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36" y="448944"/>
            <a:ext cx="8363938" cy="747897"/>
          </a:xfrm>
          <a:prstGeom prst="rect">
            <a:avLst/>
          </a:prstGeom>
        </p:spPr>
        <p:txBody>
          <a:bodyPr/>
          <a:lstStyle>
            <a:lvl1pPr algn="l" defTabSz="6854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cap="none" spc="-74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 light (Headings)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2" y="6347233"/>
            <a:ext cx="1041967" cy="4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0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rgbClr val="293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970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solidFill>
          <a:srgbClr val="293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182474"/>
            <a:ext cx="9144000" cy="202720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標題 6"/>
          <p:cNvSpPr>
            <a:spLocks noGrp="1"/>
          </p:cNvSpPr>
          <p:nvPr>
            <p:ph type="title"/>
          </p:nvPr>
        </p:nvSpPr>
        <p:spPr>
          <a:xfrm>
            <a:off x="346841" y="1828695"/>
            <a:ext cx="8245067" cy="617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2" y="6347233"/>
            <a:ext cx="1041967" cy="4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只有標題">
    <p:bg>
      <p:bgPr>
        <a:solidFill>
          <a:srgbClr val="293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917" y="2534681"/>
            <a:ext cx="7685690" cy="194530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3600" spc="-74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Demo Slide</a:t>
            </a:r>
            <a:endParaRPr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823049" y="517585"/>
            <a:ext cx="7320951" cy="10984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TW" altLang="en-US" sz="4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</a:t>
            </a:r>
            <a:r>
              <a:rPr lang="zh-TW" altLang="en-US" sz="4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2" y="6347233"/>
            <a:ext cx="1041967" cy="4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9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拿出你的筆">
    <p:bg>
      <p:bgPr>
        <a:solidFill>
          <a:srgbClr val="293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4" y="924910"/>
            <a:ext cx="3173927" cy="4192598"/>
          </a:xfrm>
          <a:prstGeom prst="rect">
            <a:avLst/>
          </a:prstGeom>
        </p:spPr>
      </p:pic>
      <p:sp>
        <p:nvSpPr>
          <p:cNvPr id="3" name="文字方塊 2"/>
          <p:cNvSpPr txBox="1"/>
          <p:nvPr userDrawn="1"/>
        </p:nvSpPr>
        <p:spPr>
          <a:xfrm>
            <a:off x="3890747" y="379827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人腦編譯器時間</a:t>
            </a: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2" y="6347233"/>
            <a:ext cx="1041967" cy="44278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25766" y="1474074"/>
            <a:ext cx="4866289" cy="4453760"/>
          </a:xfrm>
          <a:prstGeom prst="rect">
            <a:avLst/>
          </a:prstGeom>
        </p:spPr>
        <p:txBody>
          <a:bodyPr/>
          <a:lstStyle>
            <a:lvl1pPr marL="213122" indent="-213122">
              <a:buFont typeface="Wingdings" pitchFamily="2" charset="2"/>
              <a:buChar char=""/>
              <a:defRPr sz="27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88144" indent="-175022">
              <a:buFont typeface="Wingdings" pitchFamily="2" charset="2"/>
              <a:buChar char=""/>
              <a:defRPr sz="21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56022" indent="-167879">
              <a:buFont typeface="Wingdings" pitchFamily="2" charset="2"/>
              <a:buChar char=""/>
              <a:tabLst/>
              <a:defRPr sz="21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685800" indent="-129779">
              <a:buFont typeface="Wingdings" pitchFamily="2" charset="2"/>
              <a:buChar char=""/>
              <a:defRPr sz="1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815579" indent="-129779">
              <a:buFont typeface="Wingdings" pitchFamily="2" charset="2"/>
              <a:buChar char=""/>
              <a:tabLst/>
              <a:defRPr sz="1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ting">
    <p:bg>
      <p:bgPr>
        <a:solidFill>
          <a:srgbClr val="293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13" y="1824653"/>
            <a:ext cx="4449093" cy="3879053"/>
          </a:xfrm>
          <a:prstGeom prst="rect">
            <a:avLst/>
          </a:prstGeom>
        </p:spPr>
      </p:pic>
      <p:sp>
        <p:nvSpPr>
          <p:cNvPr id="3" name="文字方塊 2"/>
          <p:cNvSpPr txBox="1"/>
          <p:nvPr userDrawn="1"/>
        </p:nvSpPr>
        <p:spPr>
          <a:xfrm>
            <a:off x="383628" y="1116767"/>
            <a:ext cx="1382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6181" y="1824653"/>
            <a:ext cx="3573516" cy="3879053"/>
          </a:xfrm>
          <a:prstGeom prst="rect">
            <a:avLst/>
          </a:prstGeom>
        </p:spPr>
        <p:txBody>
          <a:bodyPr/>
          <a:lstStyle>
            <a:lvl1pPr marL="213122" indent="-213122">
              <a:buFont typeface="Wingdings" pitchFamily="2" charset="2"/>
              <a:buChar char=""/>
              <a:defRPr sz="24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88144" indent="-175022">
              <a:buFont typeface="Wingdings" pitchFamily="2" charset="2"/>
              <a:buChar char=""/>
              <a:defRPr sz="1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56022" indent="-167879">
              <a:buFont typeface="Wingdings" pitchFamily="2" charset="2"/>
              <a:buChar char=""/>
              <a:tabLst/>
              <a:defRPr sz="1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685800" indent="-129779">
              <a:buFont typeface="Wingdings" pitchFamily="2" charset="2"/>
              <a:buChar char=""/>
              <a:defRPr sz="1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815579" indent="-129779">
              <a:buFont typeface="Wingdings" pitchFamily="2" charset="2"/>
              <a:buChar char=""/>
              <a:tabLst/>
              <a:defRPr sz="18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31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執行測試">
    <p:bg>
      <p:bgPr>
        <a:solidFill>
          <a:srgbClr val="293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號: 五邊形 1"/>
          <p:cNvSpPr/>
          <p:nvPr userDrawn="1"/>
        </p:nvSpPr>
        <p:spPr>
          <a:xfrm>
            <a:off x="0" y="688489"/>
            <a:ext cx="5567083" cy="1581374"/>
          </a:xfrm>
          <a:prstGeom prst="homePlate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2" y="6347233"/>
            <a:ext cx="1041967" cy="4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5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448944"/>
            <a:ext cx="8363938" cy="415498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694310"/>
          </a:xfrm>
          <a:prstGeom prst="rect">
            <a:avLst/>
          </a:prstGeom>
        </p:spPr>
        <p:txBody>
          <a:bodyPr/>
          <a:lstStyle>
            <a:lvl1pPr marL="213122" indent="-213122">
              <a:buFont typeface="Arial" panose="020B0604020202020204" pitchFamily="34" charset="0"/>
              <a:buChar char="•"/>
              <a:defRPr sz="2700"/>
            </a:lvl1pPr>
            <a:lvl2pPr marL="388144" indent="-175022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56022" indent="-167879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3pPr>
            <a:lvl4pPr marL="685800" indent="-129779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815579" indent="-129779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648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ckathon01">
    <p:bg>
      <p:bgPr>
        <a:solidFill>
          <a:srgbClr val="293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917" y="2534681"/>
            <a:ext cx="7685690" cy="1364657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3200" spc="-74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Demo Slide</a:t>
            </a:r>
            <a:endParaRPr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823049" y="517585"/>
            <a:ext cx="7320951" cy="10984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TW" altLang="en-US" sz="4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2" y="6347233"/>
            <a:ext cx="1041967" cy="442785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 userDrawn="1"/>
        </p:nvSpPr>
        <p:spPr>
          <a:xfrm>
            <a:off x="1947699" y="768514"/>
            <a:ext cx="6019143" cy="596572"/>
          </a:xfrm>
          <a:prstGeom prst="rect">
            <a:avLst/>
          </a:prstGeom>
        </p:spPr>
        <p:txBody>
          <a:bodyPr/>
          <a:lstStyle>
            <a:lvl1pPr algn="l" defTabSz="6854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00" b="0" kern="1200" cap="none" spc="-75" baseline="0" dirty="0">
                <a:ln w="3175">
                  <a:noFill/>
                </a:ln>
                <a:solidFill>
                  <a:srgbClr val="616161"/>
                </a:solidFill>
                <a:effectLst/>
                <a:latin typeface="Segoe UI Light"/>
                <a:ea typeface="+mn-ea"/>
                <a:cs typeface="Segoe ui light (Headings)"/>
              </a:defRPr>
            </a:lvl1pPr>
          </a:lstStyle>
          <a:p>
            <a:r>
              <a:rPr lang="zh-TW" altLang="en-US" sz="3600" dirty="0">
                <a:solidFill>
                  <a:srgbClr val="002060"/>
                </a:solidFill>
                <a:latin typeface="+mj-lt"/>
              </a:rPr>
              <a:t>題目</a:t>
            </a:r>
          </a:p>
        </p:txBody>
      </p:sp>
      <p:sp>
        <p:nvSpPr>
          <p:cNvPr id="5" name="星形: 五角 4"/>
          <p:cNvSpPr/>
          <p:nvPr userDrawn="1"/>
        </p:nvSpPr>
        <p:spPr>
          <a:xfrm>
            <a:off x="677917" y="4552510"/>
            <a:ext cx="540000" cy="54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430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ckathon04">
    <p:bg>
      <p:bgPr>
        <a:solidFill>
          <a:srgbClr val="293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917" y="2534681"/>
            <a:ext cx="7685690" cy="1364657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3200" spc="-74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Demo Slide</a:t>
            </a:r>
            <a:endParaRPr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823049" y="517585"/>
            <a:ext cx="7320951" cy="10984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TW" altLang="en-US" sz="4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2" y="6347233"/>
            <a:ext cx="1041967" cy="442785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 userDrawn="1"/>
        </p:nvSpPr>
        <p:spPr>
          <a:xfrm>
            <a:off x="1947699" y="768514"/>
            <a:ext cx="6019143" cy="596572"/>
          </a:xfrm>
          <a:prstGeom prst="rect">
            <a:avLst/>
          </a:prstGeom>
        </p:spPr>
        <p:txBody>
          <a:bodyPr/>
          <a:lstStyle>
            <a:lvl1pPr algn="l" defTabSz="6854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00" b="0" kern="1200" cap="none" spc="-75" baseline="0" dirty="0">
                <a:ln w="3175">
                  <a:noFill/>
                </a:ln>
                <a:solidFill>
                  <a:srgbClr val="616161"/>
                </a:solidFill>
                <a:effectLst/>
                <a:latin typeface="Segoe UI Light"/>
                <a:ea typeface="+mn-ea"/>
                <a:cs typeface="Segoe ui light (Headings)"/>
              </a:defRPr>
            </a:lvl1pPr>
          </a:lstStyle>
          <a:p>
            <a:r>
              <a:rPr lang="zh-TW" altLang="en-US" sz="3600" dirty="0">
                <a:solidFill>
                  <a:srgbClr val="002060"/>
                </a:solidFill>
                <a:latin typeface="+mj-lt"/>
              </a:rPr>
              <a:t>題目</a:t>
            </a:r>
          </a:p>
        </p:txBody>
      </p:sp>
      <p:sp>
        <p:nvSpPr>
          <p:cNvPr id="5" name="星形: 五角 4"/>
          <p:cNvSpPr/>
          <p:nvPr userDrawn="1"/>
        </p:nvSpPr>
        <p:spPr>
          <a:xfrm>
            <a:off x="677917" y="4552510"/>
            <a:ext cx="540000" cy="54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星形: 五角 6"/>
          <p:cNvSpPr/>
          <p:nvPr userDrawn="1"/>
        </p:nvSpPr>
        <p:spPr>
          <a:xfrm>
            <a:off x="1361089" y="4552510"/>
            <a:ext cx="540000" cy="54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星形: 五角 7"/>
          <p:cNvSpPr/>
          <p:nvPr userDrawn="1"/>
        </p:nvSpPr>
        <p:spPr>
          <a:xfrm>
            <a:off x="2044261" y="4552510"/>
            <a:ext cx="540000" cy="54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星形: 五角 9"/>
          <p:cNvSpPr/>
          <p:nvPr userDrawn="1"/>
        </p:nvSpPr>
        <p:spPr>
          <a:xfrm>
            <a:off x="2727433" y="4552510"/>
            <a:ext cx="540000" cy="54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747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ckathon02">
    <p:bg>
      <p:bgPr>
        <a:solidFill>
          <a:srgbClr val="2937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917" y="2534681"/>
            <a:ext cx="7685690" cy="1364657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3200" spc="-74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Demo Slide</a:t>
            </a:r>
            <a:endParaRPr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823049" y="517585"/>
            <a:ext cx="7320951" cy="10984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TW" altLang="en-US" sz="4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2" y="6347233"/>
            <a:ext cx="1041967" cy="442785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 userDrawn="1"/>
        </p:nvSpPr>
        <p:spPr>
          <a:xfrm>
            <a:off x="1947699" y="768514"/>
            <a:ext cx="6019143" cy="596572"/>
          </a:xfrm>
          <a:prstGeom prst="rect">
            <a:avLst/>
          </a:prstGeom>
        </p:spPr>
        <p:txBody>
          <a:bodyPr/>
          <a:lstStyle>
            <a:lvl1pPr algn="l" defTabSz="6854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00" b="0" kern="1200" cap="none" spc="-75" baseline="0" dirty="0">
                <a:ln w="3175">
                  <a:noFill/>
                </a:ln>
                <a:solidFill>
                  <a:srgbClr val="616161"/>
                </a:solidFill>
                <a:effectLst/>
                <a:latin typeface="Segoe UI Light"/>
                <a:ea typeface="+mn-ea"/>
                <a:cs typeface="Segoe ui light (Headings)"/>
              </a:defRPr>
            </a:lvl1pPr>
          </a:lstStyle>
          <a:p>
            <a:r>
              <a:rPr lang="zh-TW" altLang="en-US" sz="3600" b="0" kern="1200" cap="none" spc="-75" baseline="0" dirty="0">
                <a:ln w="3175">
                  <a:noFill/>
                </a:ln>
                <a:solidFill>
                  <a:srgbClr val="002060"/>
                </a:solidFill>
                <a:effectLst/>
                <a:latin typeface="Segoe UI Light"/>
                <a:ea typeface="+mn-ea"/>
                <a:cs typeface="Segoe ui light (Headings)"/>
              </a:rPr>
              <a:t>題目</a:t>
            </a:r>
          </a:p>
        </p:txBody>
      </p:sp>
      <p:sp>
        <p:nvSpPr>
          <p:cNvPr id="5" name="星形: 五角 4"/>
          <p:cNvSpPr/>
          <p:nvPr userDrawn="1"/>
        </p:nvSpPr>
        <p:spPr>
          <a:xfrm>
            <a:off x="677917" y="4552510"/>
            <a:ext cx="540000" cy="54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星形: 五角 6"/>
          <p:cNvSpPr/>
          <p:nvPr userDrawn="1"/>
        </p:nvSpPr>
        <p:spPr>
          <a:xfrm>
            <a:off x="1361089" y="4552510"/>
            <a:ext cx="540000" cy="5400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535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FBA4-1041-4ED3-8E79-F9E67B67A87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61F6-48DC-40E9-AB24-3A1617AC9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672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FBA4-1041-4ED3-8E79-F9E67B67A87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61F6-48DC-40E9-AB24-3A1617AC9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172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FBA4-1041-4ED3-8E79-F9E67B67A87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61F6-48DC-40E9-AB24-3A1617AC9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524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FBA4-1041-4ED3-8E79-F9E67B67A87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61F6-48DC-40E9-AB24-3A1617AC9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444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FBA4-1041-4ED3-8E79-F9E67B67A87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61F6-48DC-40E9-AB24-3A1617AC9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0714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FBA4-1041-4ED3-8E79-F9E67B67A87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61F6-48DC-40E9-AB24-3A1617AC9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5894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FBA4-1041-4ED3-8E79-F9E67B67A87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61F6-48DC-40E9-AB24-3A1617AC9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448944"/>
            <a:ext cx="8363938" cy="415498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694310"/>
          </a:xfrm>
          <a:prstGeom prst="rect">
            <a:avLst/>
          </a:prstGeom>
        </p:spPr>
        <p:txBody>
          <a:bodyPr/>
          <a:lstStyle>
            <a:lvl1pPr marL="213122" indent="-213122">
              <a:buFont typeface="Arial" panose="020B0604020202020204" pitchFamily="34" charset="0"/>
              <a:buChar char="•"/>
              <a:defRPr sz="2700">
                <a:solidFill>
                  <a:schemeClr val="tx2"/>
                </a:solidFill>
              </a:defRPr>
            </a:lvl1pPr>
            <a:lvl2pPr marL="388144" indent="-175022"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556022" indent="-167879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3pPr>
            <a:lvl4pPr marL="685800" indent="-129779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815579" indent="-129779">
              <a:buFont typeface="Arial" panose="020B0604020202020204" pitchFamily="34" charset="0"/>
              <a:buChar char="•"/>
              <a:tabLst/>
              <a:defRPr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8179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FBA4-1041-4ED3-8E79-F9E67B67A87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61F6-48DC-40E9-AB24-3A1617AC9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3808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FBA4-1041-4ED3-8E79-F9E67B67A87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61F6-48DC-40E9-AB24-3A1617AC9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619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FBA4-1041-4ED3-8E79-F9E67B67A87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61F6-48DC-40E9-AB24-3A1617AC9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25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89436" y="1447799"/>
            <a:ext cx="8363938" cy="1795876"/>
          </a:xfrm>
          <a:prstGeom prst="rect">
            <a:avLst/>
          </a:prstGeom>
        </p:spPr>
        <p:txBody>
          <a:bodyPr/>
          <a:lstStyle>
            <a:lvl1pPr marL="204788" indent="-204788">
              <a:spcBef>
                <a:spcPts val="1800"/>
              </a:spcBef>
              <a:buFont typeface="Arial" panose="020B0604020202020204" pitchFamily="34" charset="0"/>
              <a:buChar char="•"/>
              <a:defRPr sz="27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02431" indent="-204788">
              <a:buFont typeface="Arial" panose="020B0604020202020204" pitchFamily="34" charset="0"/>
              <a:buChar char="•"/>
              <a:defRPr sz="21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402431" indent="-204788">
              <a:buFont typeface="Arial" panose="020B0604020202020204" pitchFamily="34" charset="0"/>
              <a:buChar char="•"/>
              <a:defRPr sz="21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02431" indent="-204788">
              <a:buFont typeface="Arial" panose="020B0604020202020204" pitchFamily="34" charset="0"/>
              <a:buChar char="•"/>
              <a:defRPr sz="21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402431" indent="-204788">
              <a:buFont typeface="Arial" panose="020B0604020202020204" pitchFamily="34" charset="0"/>
              <a:buChar char="•"/>
              <a:defRPr sz="21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230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6"/>
            <a:ext cx="4047274" cy="1348061"/>
          </a:xfrm>
        </p:spPr>
        <p:txBody>
          <a:bodyPr>
            <a:spAutoFit/>
          </a:bodyPr>
          <a:lstStyle>
            <a:lvl1pPr marL="219075" indent="-219075"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"/>
              <a:defRPr sz="2400"/>
            </a:lvl1pPr>
            <a:lvl2pPr marL="390525" indent="-171450">
              <a:defRPr sz="1500"/>
            </a:lvl2pPr>
            <a:lvl3pPr marL="514350" indent="-123825">
              <a:tabLst/>
              <a:defRPr sz="1500"/>
            </a:lvl3pPr>
            <a:lvl4pPr marL="647700" indent="-133350">
              <a:defRPr sz="1500"/>
            </a:lvl4pPr>
            <a:lvl5pPr marL="771525" indent="-123825">
              <a:tabLst/>
              <a:defRPr sz="15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6"/>
            <a:ext cx="4047274" cy="1348061"/>
          </a:xfrm>
        </p:spPr>
        <p:txBody>
          <a:bodyPr>
            <a:spAutoFit/>
          </a:bodyPr>
          <a:lstStyle>
            <a:lvl1pPr marL="254794" indent="-254794">
              <a:spcBef>
                <a:spcPts val="900"/>
              </a:spcBef>
              <a:buFont typeface="Wingdings" pitchFamily="2" charset="2"/>
              <a:buChar char=""/>
              <a:defRPr lang="en-US" sz="2400" kern="1200" spc="-53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250" indent="-257175">
              <a:defRPr lang="en-US" sz="15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700" indent="-257175">
              <a:defRPr lang="en-US" sz="15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525" indent="-257175">
              <a:defRPr lang="en-US" sz="15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4875" indent="-257175">
              <a:defRPr lang="en-US" sz="15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075" marR="0" lvl="0" indent="-219075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按一下以編輯母片文字樣式</a:t>
            </a:r>
          </a:p>
          <a:p>
            <a:pPr marL="219075" marR="0" lvl="1" indent="-219075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第二層</a:t>
            </a:r>
          </a:p>
          <a:p>
            <a:pPr marL="219075" marR="0" lvl="2" indent="-219075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第三層</a:t>
            </a:r>
          </a:p>
          <a:p>
            <a:pPr marL="219075" marR="0" lvl="3" indent="-219075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第四層</a:t>
            </a:r>
          </a:p>
          <a:p>
            <a:pPr marL="219075" marR="0" lvl="4" indent="-219075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77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224" y="318576"/>
            <a:ext cx="8363938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3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6"/>
            <a:ext cx="8366320" cy="1652760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7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8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88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7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272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87946" y="2184912"/>
            <a:ext cx="7378593" cy="1994392"/>
          </a:xfrm>
        </p:spPr>
        <p:txBody>
          <a:bodyPr/>
          <a:lstStyle>
            <a:lvl1pPr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TW" dirty="0"/>
              <a:t>Demo Slide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Item 1</a:t>
            </a:r>
            <a:br>
              <a:rPr lang="en-US" altLang="zh-TW" dirty="0"/>
            </a:br>
            <a:r>
              <a:rPr lang="en-US" altLang="zh-TW" dirty="0"/>
              <a:t>Item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77510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850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20797" y="4881597"/>
            <a:ext cx="7721639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2100" b="0" i="0" spc="0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20797" y="2503145"/>
            <a:ext cx="7721639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3300" spc="-74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Build School </a:t>
            </a:r>
            <a:r>
              <a:rPr lang="en-US" altLang="zh-TW" dirty="0" err="1"/>
              <a:t>課程</a:t>
            </a:r>
            <a:endParaRPr lang="en-US" dirty="0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0" y="243955"/>
            <a:ext cx="1418896" cy="6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0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3009" y="460089"/>
            <a:ext cx="8363938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5"/>
            <a:ext cx="8366320" cy="169431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421" y="6346372"/>
            <a:ext cx="1004342" cy="4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03" r:id="rId3"/>
    <p:sldLayoutId id="2147483663" r:id="rId4"/>
    <p:sldLayoutId id="2147483665" r:id="rId5"/>
    <p:sldLayoutId id="2147483669" r:id="rId6"/>
    <p:sldLayoutId id="2147483898" r:id="rId7"/>
    <p:sldLayoutId id="2147483668" r:id="rId8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00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Arial" charset="0"/>
        </a:defRPr>
      </a:lvl1pPr>
    </p:titleStyle>
    <p:bodyStyle>
      <a:lvl1pPr marL="254794" marR="0" indent="-254794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29816" marR="0" indent="-175022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98885" marR="0" indent="-169069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885" algn="l"/>
        </a:tabLst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72716" marR="0" indent="-173831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41785" marR="0" indent="-169069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1785" algn="l"/>
        </a:tabLst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2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60" r:id="rId2"/>
    <p:sldLayoutId id="2147483901" r:id="rId3"/>
    <p:sldLayoutId id="2147483902" r:id="rId4"/>
    <p:sldLayoutId id="2147483910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5" r:id="rId12"/>
    <p:sldLayoutId id="2147483926" r:id="rId13"/>
    <p:sldLayoutId id="2147483927" r:id="rId14"/>
  </p:sldLayoutIdLst>
  <p:hf hdr="0" dt="0"/>
  <p:txStyles>
    <p:titleStyle>
      <a:lvl1pPr algn="l" defTabSz="685453" rtl="0" eaLnBrk="1" latinLnBrk="0" hangingPunct="1">
        <a:lnSpc>
          <a:spcPct val="90000"/>
        </a:lnSpc>
        <a:spcBef>
          <a:spcPct val="0"/>
        </a:spcBef>
        <a:buNone/>
        <a:defRPr lang="en-US" sz="3900" b="0" kern="1200" cap="none" spc="-75" baseline="0" dirty="0">
          <a:ln w="3175">
            <a:noFill/>
          </a:ln>
          <a:solidFill>
            <a:srgbClr val="616161"/>
          </a:solidFill>
          <a:effectLst/>
          <a:latin typeface="Segoe UI Light"/>
          <a:ea typeface="+mn-ea"/>
          <a:cs typeface="Segoe ui light (Headings)"/>
        </a:defRPr>
      </a:lvl1pPr>
    </p:titleStyle>
    <p:bodyStyle>
      <a:lvl1pPr marL="300118" indent="-300118" algn="l" defTabSz="40015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Segoe"/>
          <a:ea typeface="+mn-ea"/>
          <a:cs typeface="Segoe"/>
        </a:defRPr>
      </a:lvl1pPr>
      <a:lvl2pPr marL="650253" indent="-250099" algn="l" defTabSz="400156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Segoe"/>
          <a:ea typeface="+mn-ea"/>
          <a:cs typeface="Segoe"/>
        </a:defRPr>
      </a:lvl2pPr>
      <a:lvl3pPr marL="1000389" indent="-200078" algn="l" defTabSz="40015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Segoe"/>
          <a:ea typeface="+mn-ea"/>
          <a:cs typeface="Segoe"/>
        </a:defRPr>
      </a:lvl3pPr>
      <a:lvl4pPr marL="1400545" indent="-200078" algn="l" defTabSz="400156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Segoe"/>
          <a:ea typeface="+mn-ea"/>
          <a:cs typeface="Segoe"/>
        </a:defRPr>
      </a:lvl4pPr>
      <a:lvl5pPr marL="1800701" indent="-200078" algn="l" defTabSz="400156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Segoe"/>
          <a:ea typeface="+mn-ea"/>
          <a:cs typeface="Segoe"/>
        </a:defRPr>
      </a:lvl5pPr>
      <a:lvl6pPr marL="2200858" indent="-200078" algn="l" defTabSz="40015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1013" indent="-200078" algn="l" defTabSz="40015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1169" indent="-200078" algn="l" defTabSz="40015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1324" indent="-200078" algn="l" defTabSz="40015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0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156" algn="l" defTabSz="400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312" algn="l" defTabSz="400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68" algn="l" defTabSz="400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624" algn="l" defTabSz="400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0779" algn="l" defTabSz="400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935" algn="l" defTabSz="400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1091" algn="l" defTabSz="400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1246" algn="l" defTabSz="4001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FBA4-1041-4ED3-8E79-F9E67B67A875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161F6-48DC-40E9-AB24-3A1617AC9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7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1" r:id="rId6"/>
    <p:sldLayoutId id="2147483912" r:id="rId7"/>
    <p:sldLayoutId id="2147483913" r:id="rId8"/>
    <p:sldLayoutId id="2147483914" r:id="rId9"/>
    <p:sldLayoutId id="214748391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/>
              <a:t>Bill Chung</a:t>
            </a:r>
          </a:p>
          <a:p>
            <a:r>
              <a:rPr lang="en-US" altLang="zh-TW" dirty="0"/>
              <a:t>Build School </a:t>
            </a:r>
            <a:r>
              <a:rPr lang="zh-TW" altLang="en-US" dirty="0"/>
              <a:t>講師</a:t>
            </a:r>
            <a:endParaRPr lang="en-US" altLang="zh-TW" dirty="0"/>
          </a:p>
          <a:p>
            <a:r>
              <a:rPr lang="en-US" altLang="zh-TW" dirty="0"/>
              <a:t>V2021.2 </a:t>
            </a:r>
            <a:r>
              <a:rPr lang="zh-TW" altLang="en-US" dirty="0"/>
              <a:t>新竹尖兵班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School </a:t>
            </a:r>
            <a:r>
              <a:rPr lang="zh-TW" altLang="en-US" dirty="0"/>
              <a:t>課程 </a:t>
            </a:r>
            <a:r>
              <a:rPr lang="en-US" altLang="zh-TW" dirty="0"/>
              <a:t>– C# </a:t>
            </a:r>
            <a:r>
              <a:rPr lang="zh-TW" altLang="en-US" dirty="0"/>
              <a:t>作業</a:t>
            </a:r>
            <a:r>
              <a:rPr lang="en-US" altLang="zh-TW" dirty="0"/>
              <a:t>(3)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9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Console Application</a:t>
            </a:r>
          </a:p>
          <a:p>
            <a:r>
              <a:rPr lang="zh-TW" altLang="en-US" dirty="0"/>
              <a:t>設計出一程式，輸入四位數的阿拉伯數字，結果顯示出中文表示法</a:t>
            </a:r>
            <a:endParaRPr lang="en-US" altLang="zh-TW" dirty="0"/>
          </a:p>
          <a:p>
            <a:r>
              <a:rPr lang="zh-TW" altLang="en-US" dirty="0"/>
              <a:t>例如：</a:t>
            </a:r>
            <a:endParaRPr lang="en-US" altLang="zh-TW" dirty="0"/>
          </a:p>
          <a:p>
            <a:pPr lvl="1"/>
            <a:r>
              <a:rPr lang="zh-TW" altLang="en-US" dirty="0"/>
              <a:t>輸入 </a:t>
            </a:r>
            <a:r>
              <a:rPr lang="en-US" altLang="zh-TW" dirty="0"/>
              <a:t>9654</a:t>
            </a:r>
          </a:p>
          <a:p>
            <a:pPr lvl="1"/>
            <a:r>
              <a:rPr lang="zh-TW" altLang="en-US" dirty="0"/>
              <a:t>顯示 九六五四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396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運輸票價</a:t>
            </a:r>
          </a:p>
        </p:txBody>
      </p:sp>
    </p:spTree>
    <p:extLst>
      <p:ext uri="{BB962C8B-B14F-4D97-AF65-F5344CB8AC3E}">
        <p14:creationId xmlns:p14="http://schemas.microsoft.com/office/powerpoint/2010/main" val="219274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Windows Forms</a:t>
            </a:r>
          </a:p>
          <a:p>
            <a:r>
              <a:rPr lang="zh-TW" altLang="en-US" dirty="0"/>
              <a:t>鐵路運輸單程票價表如下：</a:t>
            </a:r>
            <a:endParaRPr lang="en-US" altLang="zh-TW" dirty="0"/>
          </a:p>
          <a:p>
            <a:pPr lvl="1"/>
            <a:r>
              <a:rPr lang="zh-TW" altLang="en-US" dirty="0"/>
              <a:t>台北 </a:t>
            </a:r>
          </a:p>
          <a:p>
            <a:pPr lvl="1"/>
            <a:r>
              <a:rPr lang="en-US" altLang="zh-TW" dirty="0"/>
              <a:t>177 </a:t>
            </a:r>
            <a:r>
              <a:rPr lang="zh-TW" altLang="en-US" dirty="0"/>
              <a:t>新竹 </a:t>
            </a:r>
          </a:p>
          <a:p>
            <a:pPr lvl="1"/>
            <a:r>
              <a:rPr lang="en-US" altLang="zh-TW" dirty="0"/>
              <a:t>375 197 </a:t>
            </a:r>
            <a:r>
              <a:rPr lang="zh-TW" altLang="en-US" dirty="0"/>
              <a:t>台中</a:t>
            </a:r>
          </a:p>
          <a:p>
            <a:pPr lvl="1"/>
            <a:r>
              <a:rPr lang="en-US" altLang="zh-TW" dirty="0"/>
              <a:t>598 421 224 </a:t>
            </a:r>
            <a:r>
              <a:rPr lang="zh-TW" altLang="en-US" dirty="0"/>
              <a:t>嘉義 </a:t>
            </a:r>
          </a:p>
          <a:p>
            <a:pPr lvl="1"/>
            <a:r>
              <a:rPr lang="en-US" altLang="zh-TW" dirty="0"/>
              <a:t>738 560 363 139 </a:t>
            </a:r>
            <a:r>
              <a:rPr lang="zh-TW" altLang="en-US" dirty="0"/>
              <a:t>台南 </a:t>
            </a:r>
          </a:p>
          <a:p>
            <a:pPr lvl="1"/>
            <a:r>
              <a:rPr lang="en-US" altLang="zh-TW" dirty="0"/>
              <a:t>842 755 469 245 106 </a:t>
            </a:r>
            <a:r>
              <a:rPr lang="zh-TW" altLang="en-US" dirty="0"/>
              <a:t>高雄</a:t>
            </a:r>
            <a:endParaRPr lang="en-US" altLang="zh-TW" dirty="0"/>
          </a:p>
          <a:p>
            <a:r>
              <a:rPr lang="zh-TW" altLang="en-US"/>
              <a:t>來回票總價九</a:t>
            </a:r>
            <a:r>
              <a:rPr lang="zh-TW" altLang="en-US" dirty="0"/>
              <a:t>折</a:t>
            </a:r>
            <a:r>
              <a:rPr lang="en-US" altLang="zh-TW" dirty="0"/>
              <a:t>(</a:t>
            </a:r>
            <a:r>
              <a:rPr lang="zh-TW" altLang="en-US" dirty="0"/>
              <a:t>無條件進位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優惠票九折</a:t>
            </a:r>
            <a:r>
              <a:rPr lang="en-US" altLang="zh-TW" dirty="0"/>
              <a:t>(</a:t>
            </a:r>
            <a:r>
              <a:rPr lang="zh-TW" altLang="en-US" dirty="0"/>
              <a:t>無條件進位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838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9AB94-AA82-466F-B62D-813F777D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7CDE4D-7C5D-4D37-9EF2-9D0EDD72F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優惠票和來回票同時成立就是八一折</a:t>
            </a:r>
            <a:r>
              <a:rPr lang="en-US" altLang="zh-TW" dirty="0"/>
              <a:t>(</a:t>
            </a:r>
            <a:r>
              <a:rPr lang="zh-TW" altLang="en-US" dirty="0"/>
              <a:t>無條件進位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設計一個系統，可以輸入起訖點，以及勾選不同的優惠，計算其票價。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207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79E47-4837-4568-857A-B72619DC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6A6F02-98B2-4183-B2CE-66BF5D86C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南下北上請使用 </a:t>
            </a:r>
            <a:r>
              <a:rPr lang="en-US" altLang="zh-TW" dirty="0" err="1"/>
              <a:t>RadioButton</a:t>
            </a:r>
            <a:endParaRPr lang="en-US" altLang="zh-TW" dirty="0"/>
          </a:p>
          <a:p>
            <a:r>
              <a:rPr lang="zh-TW" altLang="en-US" dirty="0"/>
              <a:t>起訖點請使用 </a:t>
            </a:r>
            <a:r>
              <a:rPr lang="en-US" altLang="zh-TW" dirty="0" err="1"/>
              <a:t>Combobox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優惠選擇使用 </a:t>
            </a:r>
            <a:r>
              <a:rPr lang="en-US" altLang="zh-TW" dirty="0" err="1"/>
              <a:t>CheckBox</a:t>
            </a:r>
            <a:endParaRPr lang="en-US" altLang="zh-TW" dirty="0"/>
          </a:p>
          <a:p>
            <a:r>
              <a:rPr lang="zh-TW" altLang="en-US" dirty="0"/>
              <a:t>善用事件</a:t>
            </a:r>
            <a:endParaRPr lang="en-US" altLang="zh-TW" dirty="0"/>
          </a:p>
          <a:p>
            <a:r>
              <a:rPr lang="zh-TW" altLang="en-US" dirty="0"/>
              <a:t>算錢用浮點，遲早被人扁。請使用 </a:t>
            </a:r>
            <a:r>
              <a:rPr lang="en-US" altLang="zh-TW" dirty="0"/>
              <a:t>decimal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41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195FD-05C3-4C86-9125-14A8EE8A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畫面範例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C641AF-2630-4E3D-B0FB-83E3A2615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83" y="1089720"/>
            <a:ext cx="5793323" cy="47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1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簡單數學計算</a:t>
            </a:r>
          </a:p>
        </p:txBody>
      </p:sp>
    </p:spTree>
    <p:extLst>
      <p:ext uri="{BB962C8B-B14F-4D97-AF65-F5344CB8AC3E}">
        <p14:creationId xmlns:p14="http://schemas.microsoft.com/office/powerpoint/2010/main" val="339852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389436" y="1447798"/>
            <a:ext cx="8363938" cy="5016063"/>
          </a:xfrm>
        </p:spPr>
        <p:txBody>
          <a:bodyPr/>
          <a:lstStyle/>
          <a:p>
            <a:r>
              <a:rPr lang="en-US" altLang="zh-TW" dirty="0"/>
              <a:t>Console Application</a:t>
            </a:r>
          </a:p>
          <a:p>
            <a:r>
              <a:rPr lang="zh-TW" altLang="en-US" dirty="0"/>
              <a:t>給定一個整數值 </a:t>
            </a:r>
            <a:r>
              <a:rPr lang="en-US" altLang="zh-TW" dirty="0"/>
              <a:t>max</a:t>
            </a:r>
            <a:r>
              <a:rPr lang="zh-TW" altLang="en-US" dirty="0"/>
              <a:t>，</a:t>
            </a:r>
            <a:r>
              <a:rPr lang="en-US" altLang="zh-TW" dirty="0"/>
              <a:t>max </a:t>
            </a:r>
            <a:r>
              <a:rPr lang="zh-TW" altLang="en-US"/>
              <a:t>必須大於 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計算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1-2+3-4+5-6+…+max (max </a:t>
            </a:r>
            <a:r>
              <a:rPr lang="zh-TW" altLang="en-US" dirty="0"/>
              <a:t>為奇數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或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1-2+3-4+5-6+7-…-max (max </a:t>
            </a:r>
            <a:r>
              <a:rPr lang="zh-TW" altLang="en-US" dirty="0"/>
              <a:t>為偶數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的結果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957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B34BBC7E-23C0-4C24-9D17-75AB00B3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C000"/>
                </a:solidFill>
              </a:rPr>
              <a:t>本次作業總結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CCEDBDE2-4975-4C7B-A8C1-ECE59C220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總共有六題</a:t>
            </a:r>
            <a:endParaRPr lang="en-US" altLang="zh-TW" dirty="0"/>
          </a:p>
          <a:p>
            <a:pPr lvl="1"/>
            <a:r>
              <a:rPr lang="zh-TW" altLang="en-US" dirty="0"/>
              <a:t>費式數列</a:t>
            </a:r>
            <a:endParaRPr lang="en-US" altLang="zh-TW" dirty="0"/>
          </a:p>
          <a:p>
            <a:pPr lvl="1"/>
            <a:r>
              <a:rPr lang="zh-TW" altLang="en-US" dirty="0"/>
              <a:t>滷味</a:t>
            </a:r>
            <a:endParaRPr lang="en-US" altLang="zh-TW" dirty="0"/>
          </a:p>
          <a:p>
            <a:pPr lvl="1"/>
            <a:r>
              <a:rPr lang="zh-TW" altLang="en-US" dirty="0"/>
              <a:t>停車費率</a:t>
            </a:r>
            <a:endParaRPr lang="en-US" altLang="zh-TW" dirty="0"/>
          </a:p>
          <a:p>
            <a:pPr lvl="1"/>
            <a:r>
              <a:rPr lang="zh-TW" altLang="en-US" dirty="0"/>
              <a:t>字串替換</a:t>
            </a:r>
            <a:endParaRPr lang="en-US" altLang="zh-TW" dirty="0"/>
          </a:p>
          <a:p>
            <a:pPr lvl="1"/>
            <a:r>
              <a:rPr lang="zh-TW" altLang="en-US" dirty="0"/>
              <a:t>運輸票價</a:t>
            </a:r>
            <a:endParaRPr lang="en-US" altLang="zh-TW" dirty="0"/>
          </a:p>
          <a:p>
            <a:pPr lvl="1"/>
            <a:r>
              <a:rPr lang="zh-TW" altLang="en-US" dirty="0"/>
              <a:t>簡單數學計算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6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57886" y="4792010"/>
            <a:ext cx="6407113" cy="871923"/>
          </a:xfrm>
        </p:spPr>
        <p:txBody>
          <a:bodyPr/>
          <a:lstStyle/>
          <a:p>
            <a:r>
              <a:rPr lang="zh-TW" altLang="en-US" sz="1500" dirty="0"/>
              <a:t>請尊重講師的著作權及智慧財產權</a:t>
            </a:r>
            <a:r>
              <a:rPr lang="en-US" altLang="zh-TW" sz="1500" dirty="0"/>
              <a:t>!</a:t>
            </a:r>
            <a:br>
              <a:rPr lang="en-US" altLang="zh-TW" sz="1800" dirty="0"/>
            </a:br>
            <a:br>
              <a:rPr lang="en-US" altLang="zh-TW" sz="1500" dirty="0"/>
            </a:br>
            <a:r>
              <a:rPr lang="en-US" altLang="zh-TW" sz="1500" dirty="0"/>
              <a:t>Build School </a:t>
            </a:r>
            <a:r>
              <a:rPr lang="zh-TW" altLang="en-US" sz="1500" dirty="0"/>
              <a:t>課程之</a:t>
            </a:r>
            <a:r>
              <a:rPr lang="zh-TW" altLang="zh-TW" sz="1500" dirty="0"/>
              <a:t>教材、程式碼等</a:t>
            </a:r>
            <a:r>
              <a:rPr lang="zh-TW" altLang="en-US" sz="1500" dirty="0"/>
              <a:t>、僅供</a:t>
            </a:r>
            <a:r>
              <a:rPr lang="zh-TW" altLang="zh-TW" sz="1500" dirty="0"/>
              <a:t>課程中</a:t>
            </a:r>
            <a:r>
              <a:rPr lang="zh-TW" altLang="en-US" sz="1500" dirty="0"/>
              <a:t>學習用、請不要任意</a:t>
            </a:r>
            <a:r>
              <a:rPr lang="zh-TW" altLang="zh-TW" sz="1500" dirty="0"/>
              <a:t>自行</a:t>
            </a:r>
            <a:r>
              <a:rPr lang="zh-TW" altLang="en-US" sz="1500" dirty="0"/>
              <a:t>散</a:t>
            </a:r>
            <a:r>
              <a:rPr lang="zh-TW" altLang="zh-TW" sz="1500" dirty="0"/>
              <a:t>佈、重製、</a:t>
            </a:r>
            <a:r>
              <a:rPr lang="zh-TW" altLang="en-US" sz="1500" dirty="0"/>
              <a:t>分享，謝謝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41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費式數列</a:t>
            </a:r>
          </a:p>
        </p:txBody>
      </p:sp>
    </p:spTree>
    <p:extLst>
      <p:ext uri="{BB962C8B-B14F-4D97-AF65-F5344CB8AC3E}">
        <p14:creationId xmlns:p14="http://schemas.microsoft.com/office/powerpoint/2010/main" val="85157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Console</a:t>
            </a:r>
            <a:r>
              <a:rPr lang="zh-TW" altLang="en-US" dirty="0"/>
              <a:t> </a:t>
            </a:r>
            <a:r>
              <a:rPr lang="en-US" altLang="zh-TW" dirty="0"/>
              <a:t>Application</a:t>
            </a:r>
          </a:p>
          <a:p>
            <a:r>
              <a:rPr lang="zh-TW" altLang="en-US" dirty="0"/>
              <a:t>請撰寫一個程式，顯示費氏數列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r>
              <a:rPr lang="zh-TW" altLang="en-US" dirty="0"/>
              <a:t>、</a:t>
            </a:r>
            <a:r>
              <a:rPr lang="en-US" altLang="zh-TW" dirty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13</a:t>
            </a:r>
            <a:r>
              <a:rPr lang="zh-TW" altLang="en-US" dirty="0"/>
              <a:t>、</a:t>
            </a:r>
            <a:r>
              <a:rPr lang="en-US" altLang="zh-TW" dirty="0"/>
              <a:t>21</a:t>
            </a:r>
            <a:r>
              <a:rPr lang="zh-TW" altLang="en-US" dirty="0"/>
              <a:t>、</a:t>
            </a:r>
            <a:r>
              <a:rPr lang="en-US" altLang="zh-TW" dirty="0"/>
              <a:t>…(</a:t>
            </a:r>
            <a:r>
              <a:rPr lang="zh-TW" altLang="en-US" dirty="0"/>
              <a:t>每個數字都是前</a:t>
            </a:r>
            <a:r>
              <a:rPr lang="en-US" altLang="zh-TW" dirty="0"/>
              <a:t>2</a:t>
            </a:r>
            <a:r>
              <a:rPr lang="zh-TW" altLang="en-US" dirty="0"/>
              <a:t>項的和</a:t>
            </a:r>
            <a:r>
              <a:rPr lang="en-US" altLang="zh-TW" dirty="0"/>
              <a:t>)</a:t>
            </a:r>
            <a:r>
              <a:rPr lang="zh-TW" altLang="en-US" dirty="0"/>
              <a:t>一直到</a:t>
            </a:r>
            <a:r>
              <a:rPr lang="en-US" altLang="zh-TW" dirty="0"/>
              <a:t>1836311903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595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滷味</a:t>
            </a:r>
          </a:p>
        </p:txBody>
      </p:sp>
    </p:spTree>
    <p:extLst>
      <p:ext uri="{BB962C8B-B14F-4D97-AF65-F5344CB8AC3E}">
        <p14:creationId xmlns:p14="http://schemas.microsoft.com/office/powerpoint/2010/main" val="351522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Windows Forms</a:t>
            </a:r>
          </a:p>
          <a:p>
            <a:r>
              <a:rPr lang="zh-TW" altLang="en-US" dirty="0"/>
              <a:t>某某滷味店有賣高麗菜一份</a:t>
            </a:r>
            <a:r>
              <a:rPr lang="en-US" altLang="zh-TW" dirty="0"/>
              <a:t>30</a:t>
            </a:r>
            <a:r>
              <a:rPr lang="zh-TW" altLang="en-US" dirty="0"/>
              <a:t>，豆乾一份</a:t>
            </a:r>
            <a:r>
              <a:rPr lang="en-US" altLang="zh-TW" dirty="0"/>
              <a:t>17</a:t>
            </a:r>
            <a:r>
              <a:rPr lang="zh-TW" altLang="en-US" dirty="0"/>
              <a:t>元，海帶一份</a:t>
            </a:r>
            <a:r>
              <a:rPr lang="en-US" altLang="zh-TW" dirty="0"/>
              <a:t>15</a:t>
            </a:r>
            <a:r>
              <a:rPr lang="zh-TW" altLang="en-US" dirty="0"/>
              <a:t>元，肉片一份</a:t>
            </a:r>
            <a:r>
              <a:rPr lang="en-US" altLang="zh-TW" dirty="0"/>
              <a:t>40</a:t>
            </a:r>
            <a:r>
              <a:rPr lang="zh-TW" altLang="en-US" dirty="0"/>
              <a:t>元，請設計一份點餐程式讓使用者可以自行輸入數量，系統會自動顯示購買的產品及總金額。再依據總金額換算出應收</a:t>
            </a:r>
            <a:r>
              <a:rPr lang="en-US" altLang="zh-TW" dirty="0"/>
              <a:t>1000</a:t>
            </a:r>
            <a:r>
              <a:rPr lang="zh-TW" altLang="en-US" dirty="0"/>
              <a:t>元，</a:t>
            </a:r>
            <a:r>
              <a:rPr lang="en-US" altLang="zh-TW" dirty="0"/>
              <a:t>500</a:t>
            </a:r>
            <a:r>
              <a:rPr lang="zh-TW" altLang="en-US" dirty="0"/>
              <a:t>元，</a:t>
            </a:r>
            <a:r>
              <a:rPr lang="en-US" altLang="zh-TW" dirty="0"/>
              <a:t>50</a:t>
            </a:r>
            <a:r>
              <a:rPr lang="zh-TW" altLang="en-US" dirty="0"/>
              <a:t>元，</a:t>
            </a:r>
            <a:r>
              <a:rPr lang="en-US" altLang="zh-TW" dirty="0"/>
              <a:t>10</a:t>
            </a:r>
            <a:r>
              <a:rPr lang="zh-TW" altLang="en-US" dirty="0"/>
              <a:t>元，</a:t>
            </a:r>
            <a:r>
              <a:rPr lang="en-US" altLang="zh-TW" dirty="0"/>
              <a:t>5</a:t>
            </a:r>
            <a:r>
              <a:rPr lang="zh-TW" altLang="en-US" dirty="0"/>
              <a:t>元，</a:t>
            </a:r>
            <a:r>
              <a:rPr lang="en-US" altLang="zh-TW" dirty="0"/>
              <a:t>1</a:t>
            </a:r>
            <a:r>
              <a:rPr lang="zh-TW" altLang="en-US" dirty="0"/>
              <a:t>元各為多少！例如購買總金額為</a:t>
            </a:r>
            <a:r>
              <a:rPr lang="en-US" altLang="zh-TW" dirty="0"/>
              <a:t>151</a:t>
            </a:r>
            <a:r>
              <a:rPr lang="zh-TW" altLang="en-US" dirty="0"/>
              <a:t>元，應收</a:t>
            </a:r>
            <a:r>
              <a:rPr lang="en-US" altLang="zh-TW" dirty="0"/>
              <a:t>100</a:t>
            </a:r>
            <a:r>
              <a:rPr lang="zh-TW" altLang="en-US" dirty="0"/>
              <a:t>元一張，五十元硬幣一個，一元硬幣一個！ </a:t>
            </a:r>
            <a:endParaRPr lang="en-US" altLang="zh-TW" dirty="0"/>
          </a:p>
          <a:p>
            <a:r>
              <a:rPr lang="zh-TW" altLang="en-US" dirty="0"/>
              <a:t>畫面自己想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22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停車費率</a:t>
            </a:r>
          </a:p>
        </p:txBody>
      </p:sp>
    </p:spTree>
    <p:extLst>
      <p:ext uri="{BB962C8B-B14F-4D97-AF65-F5344CB8AC3E}">
        <p14:creationId xmlns:p14="http://schemas.microsoft.com/office/powerpoint/2010/main" val="182095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Windows Forms</a:t>
            </a:r>
          </a:p>
          <a:p>
            <a:r>
              <a:rPr lang="zh-TW" altLang="en-US" dirty="0"/>
              <a:t>假設某個停車場的費率是停車</a:t>
            </a:r>
            <a:r>
              <a:rPr lang="en-US" altLang="zh-TW" dirty="0"/>
              <a:t>2</a:t>
            </a:r>
            <a:r>
              <a:rPr lang="zh-TW" altLang="en-US" dirty="0"/>
              <a:t>小時內，每半小時</a:t>
            </a:r>
            <a:r>
              <a:rPr lang="en-US" altLang="zh-TW" dirty="0"/>
              <a:t>30</a:t>
            </a:r>
            <a:r>
              <a:rPr lang="zh-TW" altLang="en-US" dirty="0"/>
              <a:t>元，超過</a:t>
            </a:r>
            <a:r>
              <a:rPr lang="en-US" altLang="zh-TW" dirty="0"/>
              <a:t>2</a:t>
            </a:r>
            <a:r>
              <a:rPr lang="zh-TW" altLang="en-US" dirty="0"/>
              <a:t>小時但未滿</a:t>
            </a:r>
            <a:r>
              <a:rPr lang="en-US" altLang="zh-TW" dirty="0"/>
              <a:t>4</a:t>
            </a:r>
            <a:r>
              <a:rPr lang="zh-TW" altLang="en-US" dirty="0"/>
              <a:t>小時，每半小時</a:t>
            </a:r>
            <a:r>
              <a:rPr lang="en-US" altLang="zh-TW" dirty="0"/>
              <a:t>40</a:t>
            </a:r>
            <a:r>
              <a:rPr lang="zh-TW" altLang="en-US" dirty="0"/>
              <a:t>元，超過</a:t>
            </a:r>
            <a:r>
              <a:rPr lang="en-US" altLang="zh-TW" dirty="0"/>
              <a:t>4</a:t>
            </a:r>
            <a:r>
              <a:rPr lang="zh-TW" altLang="en-US" dirty="0"/>
              <a:t>小時以上每半小時</a:t>
            </a:r>
            <a:r>
              <a:rPr lang="en-US" altLang="zh-TW" dirty="0"/>
              <a:t>60</a:t>
            </a:r>
            <a:r>
              <a:rPr lang="zh-TW" altLang="en-US" dirty="0"/>
              <a:t>元，未滿半小時部分不計算。請寫一程式計算共需繳交多少元停車費。</a:t>
            </a:r>
            <a:endParaRPr lang="en-US" altLang="zh-TW" dirty="0"/>
          </a:p>
          <a:p>
            <a:r>
              <a:rPr lang="zh-TW" altLang="en-US" dirty="0"/>
              <a:t>要能輸入進場日期時間和出場日期時間計算</a:t>
            </a:r>
            <a:endParaRPr lang="en-US" altLang="zh-TW" dirty="0"/>
          </a:p>
          <a:p>
            <a:r>
              <a:rPr lang="zh-TW" altLang="en-US" dirty="0"/>
              <a:t>畫面自己想</a:t>
            </a:r>
            <a:endParaRPr lang="en-US" altLang="zh-TW" dirty="0"/>
          </a:p>
          <a:p>
            <a:r>
              <a:rPr lang="zh-TW" altLang="en-US" dirty="0"/>
              <a:t>可以用 </a:t>
            </a:r>
            <a:r>
              <a:rPr lang="en-US" altLang="zh-TW" dirty="0"/>
              <a:t>DateTimePicker</a:t>
            </a:r>
          </a:p>
        </p:txBody>
      </p:sp>
    </p:spTree>
    <p:extLst>
      <p:ext uri="{BB962C8B-B14F-4D97-AF65-F5344CB8AC3E}">
        <p14:creationId xmlns:p14="http://schemas.microsoft.com/office/powerpoint/2010/main" val="364812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字串替換</a:t>
            </a:r>
          </a:p>
        </p:txBody>
      </p:sp>
    </p:spTree>
    <p:extLst>
      <p:ext uri="{BB962C8B-B14F-4D97-AF65-F5344CB8AC3E}">
        <p14:creationId xmlns:p14="http://schemas.microsoft.com/office/powerpoint/2010/main" val="3077170707"/>
      </p:ext>
    </p:extLst>
  </p:cSld>
  <p:clrMapOvr>
    <a:masterClrMapping/>
  </p:clrMapOvr>
</p:sld>
</file>

<file path=ppt/theme/theme1.xml><?xml version="1.0" encoding="utf-8"?>
<a:theme xmlns:a="http://schemas.openxmlformats.org/drawingml/2006/main" name="BuildSchool - Light">
  <a:themeElements>
    <a:clrScheme name="VS Studio 11_Light">
      <a:dk1>
        <a:srgbClr val="000000"/>
      </a:dk1>
      <a:lt1>
        <a:srgbClr val="FFFFFF"/>
      </a:lt1>
      <a:dk2>
        <a:srgbClr val="68217A"/>
      </a:dk2>
      <a:lt2>
        <a:srgbClr val="505050"/>
      </a:lt2>
      <a:accent1>
        <a:srgbClr val="68217A"/>
      </a:accent1>
      <a:accent2>
        <a:srgbClr val="00188F"/>
      </a:accent2>
      <a:accent3>
        <a:srgbClr val="BAD80A"/>
      </a:accent3>
      <a:accent4>
        <a:srgbClr val="00BCF2"/>
      </a:accent4>
      <a:accent5>
        <a:srgbClr val="FF8C00"/>
      </a:accent5>
      <a:accent6>
        <a:srgbClr val="009E49"/>
      </a:accent6>
      <a:hlink>
        <a:srgbClr val="00BCF2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時裝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000"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2400" spc="-7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2012" id="{B22671E4-08B5-4FCC-A556-7D553B18850B}" vid="{EEDBDF15-B576-4600-B0AB-EB2DEB984CDC}"/>
    </a:ext>
  </a:extLst>
</a:theme>
</file>

<file path=ppt/theme/theme2.xml><?xml version="1.0" encoding="utf-8"?>
<a:theme xmlns:a="http://schemas.openxmlformats.org/drawingml/2006/main" name="Build School - Dark">
  <a:themeElements>
    <a:clrScheme name="自訂 1">
      <a:dk1>
        <a:srgbClr val="BBFFF3"/>
      </a:dk1>
      <a:lt1>
        <a:srgbClr val="2BB8EB"/>
      </a:lt1>
      <a:dk2>
        <a:srgbClr val="293780"/>
      </a:dk2>
      <a:lt2>
        <a:srgbClr val="682A7A"/>
      </a:lt2>
      <a:accent1>
        <a:srgbClr val="E51489"/>
      </a:accent1>
      <a:accent2>
        <a:srgbClr val="E1222A"/>
      </a:accent2>
      <a:accent3>
        <a:srgbClr val="F58720"/>
      </a:accent3>
      <a:accent4>
        <a:srgbClr val="F8B417"/>
      </a:accent4>
      <a:accent5>
        <a:srgbClr val="80B841"/>
      </a:accent5>
      <a:accent6>
        <a:srgbClr val="029C49"/>
      </a:accent6>
      <a:hlink>
        <a:srgbClr val="00AD8F"/>
      </a:hlink>
      <a:folHlink>
        <a:srgbClr val="61625E"/>
      </a:folHlink>
    </a:clrScheme>
    <a:fontScheme name="自訂 1">
      <a:majorFont>
        <a:latin typeface="Consolas"/>
        <a:ea typeface="微軟正黑體"/>
        <a:cs typeface=""/>
      </a:majorFont>
      <a:minorFont>
        <a:latin typeface="Consolas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0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1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2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3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4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15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B2FF2C8E45F374ABF3DB34E2AF3C5D8" ma:contentTypeVersion="6" ma:contentTypeDescription="建立新的文件。" ma:contentTypeScope="" ma:versionID="ec66142db9aa9e272fe1358e2819ca7e">
  <xsd:schema xmlns:xsd="http://www.w3.org/2001/XMLSchema" xmlns:xs="http://www.w3.org/2001/XMLSchema" xmlns:p="http://schemas.microsoft.com/office/2006/metadata/properties" xmlns:ns2="62b7981b-507e-41dc-9d59-17abe099c0ca" targetNamespace="http://schemas.microsoft.com/office/2006/metadata/properties" ma:root="true" ma:fieldsID="0f99e63021a2040bdc2dd728656e2fd9" ns2:_="">
    <xsd:import namespace="62b7981b-507e-41dc-9d59-17abe099c0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7981b-507e-41dc-9d59-17abe099c0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3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4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5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6.xml><?xml version="1.0" encoding="utf-8"?>
<Control xmlns="http://schemas.microsoft.com/VisualStudio/2011/storyboarding/control">
  <Id Name="System.Storyboarding.MetroIcons.Settings" Revision="1" Stencil="System.Storyboarding.MetroIcons" StencilVersion="0.1"/>
</Control>
</file>

<file path=customXml/item7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8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Metro.MetroTileMedium" Revision="1" Stencil="System.Storyboarding.Metro" StencilVersion="0.1"/>
</Control>
</file>

<file path=customXml/itemProps1.xml><?xml version="1.0" encoding="utf-8"?>
<ds:datastoreItem xmlns:ds="http://schemas.openxmlformats.org/officeDocument/2006/customXml" ds:itemID="{C74CED65-89AA-439B-A554-2F41988DA2E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73EC357-B011-4CF7-8186-1A77FBC9EA5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8B39BB2-237B-4032-86FF-74EE0AD2856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7BFBEEA-141D-4673-9371-D0492E8CA1B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A105EA6-BEC7-4651-B9BF-861C1FB9D2C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D3C4B9E-630F-44CE-BD8B-C8A2498450C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EC1AE9A-29C1-4958-BCA2-B47DAF8478C9}"/>
</file>

<file path=customXml/itemProps16.xml><?xml version="1.0" encoding="utf-8"?>
<ds:datastoreItem xmlns:ds="http://schemas.openxmlformats.org/officeDocument/2006/customXml" ds:itemID="{9CD531C2-249F-4F7B-8676-FBC239863F9B}"/>
</file>

<file path=customXml/itemProps17.xml><?xml version="1.0" encoding="utf-8"?>
<ds:datastoreItem xmlns:ds="http://schemas.openxmlformats.org/officeDocument/2006/customXml" ds:itemID="{C7F8437B-2741-446D-AB4B-867EFA2C914F}"/>
</file>

<file path=customXml/itemProps2.xml><?xml version="1.0" encoding="utf-8"?>
<ds:datastoreItem xmlns:ds="http://schemas.openxmlformats.org/officeDocument/2006/customXml" ds:itemID="{E2739D47-F981-4E08-AAD7-D4675C7FB5B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9F2849E-06A6-496C-B29A-AE18AA0EBF8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7E13C55-CA44-4E9C-9C19-47F6A134C7E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EFEC62A-7981-4E91-A2E9-BFD7D64E24E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2C408EF-5F80-47A8-B59C-938198CE729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5596BEE-2870-4395-94CC-FADA9141D9B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4306D5B-9BB8-4115-ADC4-DC01837E433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1D6E272-7971-4911-85E9-D7EC4BE5F22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VS2012</Template>
  <TotalTime>0</TotalTime>
  <Words>505</Words>
  <Application>Microsoft Office PowerPoint</Application>
  <PresentationFormat>如螢幕大小 (4:3)</PresentationFormat>
  <Paragraphs>67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Segoe</vt:lpstr>
      <vt:lpstr>微軟正黑體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BuildSchool - Light</vt:lpstr>
      <vt:lpstr>Build School - Dark</vt:lpstr>
      <vt:lpstr>自訂設計</vt:lpstr>
      <vt:lpstr>Build School 課程 – C# 作業(3)</vt:lpstr>
      <vt:lpstr>請尊重講師的著作權及智慧財產權!  Build School 課程之教材、程式碼等、僅供課程中學習用、請不要任意自行散佈、重製、分享，謝謝</vt:lpstr>
      <vt:lpstr>費式數列</vt:lpstr>
      <vt:lpstr>需求</vt:lpstr>
      <vt:lpstr>滷味</vt:lpstr>
      <vt:lpstr>需求</vt:lpstr>
      <vt:lpstr>停車費率</vt:lpstr>
      <vt:lpstr>需求</vt:lpstr>
      <vt:lpstr>字串替換</vt:lpstr>
      <vt:lpstr>需求</vt:lpstr>
      <vt:lpstr>運輸票價</vt:lpstr>
      <vt:lpstr>需求</vt:lpstr>
      <vt:lpstr>PowerPoint 簡報</vt:lpstr>
      <vt:lpstr>Tips</vt:lpstr>
      <vt:lpstr>畫面範例</vt:lpstr>
      <vt:lpstr>簡單數學計算</vt:lpstr>
      <vt:lpstr>需求</vt:lpstr>
      <vt:lpstr>本次作業總結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投影片製作注意</dc:title>
  <dc:creator>Bill Chung</dc:creator>
  <cp:lastModifiedBy>Bill Chung</cp:lastModifiedBy>
  <cp:revision>500</cp:revision>
  <cp:lastPrinted>2015-09-22T04:08:09Z</cp:lastPrinted>
  <dcterms:created xsi:type="dcterms:W3CDTF">2013-01-03T02:50:48Z</dcterms:created>
  <dcterms:modified xsi:type="dcterms:W3CDTF">2021-04-12T11:07:02Z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0x010100CB2FF2C8E45F374ABF3DB34E2AF3C5D8</vt:lpwstr>
  </property>
</Properties>
</file>