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79"/>
  </p:notesMasterIdLst>
  <p:handoutMasterIdLst>
    <p:handoutMasterId r:id="rId180"/>
  </p:handoutMasterIdLst>
  <p:sldIdLst>
    <p:sldId id="256" r:id="rId3"/>
    <p:sldId id="436" r:id="rId4"/>
    <p:sldId id="265" r:id="rId5"/>
    <p:sldId id="266" r:id="rId6"/>
    <p:sldId id="267" r:id="rId7"/>
    <p:sldId id="268" r:id="rId8"/>
    <p:sldId id="269" r:id="rId9"/>
    <p:sldId id="270" r:id="rId10"/>
    <p:sldId id="271" r:id="rId11"/>
    <p:sldId id="272" r:id="rId12"/>
    <p:sldId id="273" r:id="rId13"/>
    <p:sldId id="274" r:id="rId14"/>
    <p:sldId id="440" r:id="rId15"/>
    <p:sldId id="293" r:id="rId16"/>
    <p:sldId id="294" r:id="rId17"/>
    <p:sldId id="295" r:id="rId18"/>
    <p:sldId id="296" r:id="rId19"/>
    <p:sldId id="297" r:id="rId20"/>
    <p:sldId id="298" r:id="rId21"/>
    <p:sldId id="299" r:id="rId22"/>
    <p:sldId id="300" r:id="rId23"/>
    <p:sldId id="301" r:id="rId24"/>
    <p:sldId id="302" r:id="rId25"/>
    <p:sldId id="312" r:id="rId26"/>
    <p:sldId id="313" r:id="rId27"/>
    <p:sldId id="310" r:id="rId28"/>
    <p:sldId id="311" r:id="rId29"/>
    <p:sldId id="345" r:id="rId30"/>
    <p:sldId id="346" r:id="rId31"/>
    <p:sldId id="347" r:id="rId32"/>
    <p:sldId id="348" r:id="rId33"/>
    <p:sldId id="349" r:id="rId34"/>
    <p:sldId id="303" r:id="rId35"/>
    <p:sldId id="441"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442" r:id="rId50"/>
    <p:sldId id="386" r:id="rId51"/>
    <p:sldId id="387" r:id="rId52"/>
    <p:sldId id="388" r:id="rId53"/>
    <p:sldId id="389" r:id="rId54"/>
    <p:sldId id="390" r:id="rId55"/>
    <p:sldId id="380" r:id="rId56"/>
    <p:sldId id="381" r:id="rId57"/>
    <p:sldId id="382" r:id="rId58"/>
    <p:sldId id="383" r:id="rId59"/>
    <p:sldId id="384" r:id="rId60"/>
    <p:sldId id="391" r:id="rId61"/>
    <p:sldId id="392" r:id="rId62"/>
    <p:sldId id="393" r:id="rId63"/>
    <p:sldId id="437" r:id="rId64"/>
    <p:sldId id="275" r:id="rId65"/>
    <p:sldId id="276" r:id="rId66"/>
    <p:sldId id="277" r:id="rId67"/>
    <p:sldId id="278" r:id="rId68"/>
    <p:sldId id="279" r:id="rId69"/>
    <p:sldId id="280" r:id="rId70"/>
    <p:sldId id="281" r:id="rId71"/>
    <p:sldId id="282" r:id="rId72"/>
    <p:sldId id="283" r:id="rId73"/>
    <p:sldId id="284" r:id="rId74"/>
    <p:sldId id="285" r:id="rId75"/>
    <p:sldId id="286" r:id="rId76"/>
    <p:sldId id="287" r:id="rId77"/>
    <p:sldId id="288" r:id="rId78"/>
    <p:sldId id="289" r:id="rId79"/>
    <p:sldId id="290" r:id="rId80"/>
    <p:sldId id="291" r:id="rId81"/>
    <p:sldId id="292" r:id="rId82"/>
    <p:sldId id="334" r:id="rId83"/>
    <p:sldId id="337" r:id="rId84"/>
    <p:sldId id="336" r:id="rId85"/>
    <p:sldId id="335" r:id="rId86"/>
    <p:sldId id="443" r:id="rId87"/>
    <p:sldId id="338" r:id="rId88"/>
    <p:sldId id="339" r:id="rId89"/>
    <p:sldId id="351" r:id="rId90"/>
    <p:sldId id="352" r:id="rId91"/>
    <p:sldId id="353" r:id="rId92"/>
    <p:sldId id="354" r:id="rId93"/>
    <p:sldId id="304" r:id="rId94"/>
    <p:sldId id="305" r:id="rId95"/>
    <p:sldId id="306" r:id="rId96"/>
    <p:sldId id="444" r:id="rId97"/>
    <p:sldId id="307" r:id="rId98"/>
    <p:sldId id="308" r:id="rId99"/>
    <p:sldId id="309" r:id="rId100"/>
    <p:sldId id="350" r:id="rId101"/>
    <p:sldId id="332" r:id="rId102"/>
    <p:sldId id="398" r:id="rId103"/>
    <p:sldId id="399" r:id="rId104"/>
    <p:sldId id="331" r:id="rId105"/>
    <p:sldId id="333" r:id="rId106"/>
    <p:sldId id="400" r:id="rId107"/>
    <p:sldId id="401" r:id="rId108"/>
    <p:sldId id="402" r:id="rId109"/>
    <p:sldId id="403" r:id="rId110"/>
    <p:sldId id="404" r:id="rId111"/>
    <p:sldId id="405" r:id="rId112"/>
    <p:sldId id="445" r:id="rId113"/>
    <p:sldId id="364" r:id="rId114"/>
    <p:sldId id="365" r:id="rId115"/>
    <p:sldId id="366" r:id="rId116"/>
    <p:sldId id="367" r:id="rId117"/>
    <p:sldId id="394" r:id="rId118"/>
    <p:sldId id="395" r:id="rId119"/>
    <p:sldId id="377" r:id="rId120"/>
    <p:sldId id="379" r:id="rId121"/>
    <p:sldId id="378" r:id="rId122"/>
    <p:sldId id="396" r:id="rId123"/>
    <p:sldId id="397" r:id="rId124"/>
    <p:sldId id="342" r:id="rId125"/>
    <p:sldId id="446" r:id="rId126"/>
    <p:sldId id="407" r:id="rId127"/>
    <p:sldId id="408" r:id="rId128"/>
    <p:sldId id="409" r:id="rId129"/>
    <p:sldId id="410" r:id="rId130"/>
    <p:sldId id="411" r:id="rId131"/>
    <p:sldId id="412" r:id="rId132"/>
    <p:sldId id="413" r:id="rId133"/>
    <p:sldId id="414" r:id="rId134"/>
    <p:sldId id="341" r:id="rId135"/>
    <p:sldId id="415" r:id="rId136"/>
    <p:sldId id="406" r:id="rId137"/>
    <p:sldId id="417" r:id="rId138"/>
    <p:sldId id="438" r:id="rId139"/>
    <p:sldId id="344" r:id="rId140"/>
    <p:sldId id="355" r:id="rId141"/>
    <p:sldId id="356" r:id="rId142"/>
    <p:sldId id="357" r:id="rId143"/>
    <p:sldId id="358" r:id="rId144"/>
    <p:sldId id="359" r:id="rId145"/>
    <p:sldId id="360" r:id="rId146"/>
    <p:sldId id="361" r:id="rId147"/>
    <p:sldId id="362" r:id="rId148"/>
    <p:sldId id="363" r:id="rId149"/>
    <p:sldId id="368" r:id="rId150"/>
    <p:sldId id="376" r:id="rId151"/>
    <p:sldId id="369" r:id="rId152"/>
    <p:sldId id="370" r:id="rId153"/>
    <p:sldId id="371" r:id="rId154"/>
    <p:sldId id="372" r:id="rId155"/>
    <p:sldId id="374" r:id="rId156"/>
    <p:sldId id="375" r:id="rId157"/>
    <p:sldId id="373" r:id="rId158"/>
    <p:sldId id="418" r:id="rId159"/>
    <p:sldId id="447"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9" r:id="rId17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DC4C51-F65A-4830-969D-8AAF20E02D06}">
          <p14:sldIdLst>
            <p14:sldId id="256"/>
          </p14:sldIdLst>
        </p14:section>
        <p14:section name="PART 1" id="{8D24BB83-429C-4D99-A2FA-9DFAB81754AC}">
          <p14:sldIdLst>
            <p14:sldId id="436"/>
            <p14:sldId id="265"/>
            <p14:sldId id="266"/>
            <p14:sldId id="267"/>
            <p14:sldId id="268"/>
            <p14:sldId id="269"/>
            <p14:sldId id="270"/>
            <p14:sldId id="271"/>
            <p14:sldId id="272"/>
            <p14:sldId id="273"/>
            <p14:sldId id="274"/>
            <p14:sldId id="440"/>
            <p14:sldId id="293"/>
            <p14:sldId id="294"/>
            <p14:sldId id="295"/>
            <p14:sldId id="296"/>
            <p14:sldId id="297"/>
            <p14:sldId id="298"/>
            <p14:sldId id="299"/>
            <p14:sldId id="300"/>
            <p14:sldId id="301"/>
            <p14:sldId id="302"/>
            <p14:sldId id="312"/>
            <p14:sldId id="313"/>
            <p14:sldId id="310"/>
            <p14:sldId id="311"/>
            <p14:sldId id="345"/>
            <p14:sldId id="346"/>
            <p14:sldId id="347"/>
            <p14:sldId id="348"/>
            <p14:sldId id="349"/>
            <p14:sldId id="303"/>
            <p14:sldId id="441"/>
            <p14:sldId id="318"/>
            <p14:sldId id="319"/>
            <p14:sldId id="320"/>
            <p14:sldId id="321"/>
            <p14:sldId id="322"/>
            <p14:sldId id="323"/>
            <p14:sldId id="324"/>
            <p14:sldId id="325"/>
            <p14:sldId id="326"/>
            <p14:sldId id="327"/>
            <p14:sldId id="328"/>
            <p14:sldId id="329"/>
            <p14:sldId id="330"/>
            <p14:sldId id="442"/>
            <p14:sldId id="386"/>
            <p14:sldId id="387"/>
            <p14:sldId id="388"/>
            <p14:sldId id="389"/>
            <p14:sldId id="390"/>
            <p14:sldId id="380"/>
            <p14:sldId id="381"/>
            <p14:sldId id="382"/>
            <p14:sldId id="383"/>
            <p14:sldId id="384"/>
            <p14:sldId id="391"/>
            <p14:sldId id="392"/>
            <p14:sldId id="393"/>
          </p14:sldIdLst>
        </p14:section>
        <p14:section name="PART 2" id="{94F830B6-BCB4-48BF-9200-67589039450B}">
          <p14:sldIdLst>
            <p14:sldId id="437"/>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34"/>
            <p14:sldId id="337"/>
            <p14:sldId id="336"/>
            <p14:sldId id="335"/>
            <p14:sldId id="443"/>
            <p14:sldId id="338"/>
            <p14:sldId id="339"/>
            <p14:sldId id="351"/>
            <p14:sldId id="352"/>
            <p14:sldId id="353"/>
            <p14:sldId id="354"/>
            <p14:sldId id="304"/>
            <p14:sldId id="305"/>
            <p14:sldId id="306"/>
            <p14:sldId id="444"/>
            <p14:sldId id="307"/>
            <p14:sldId id="308"/>
            <p14:sldId id="309"/>
            <p14:sldId id="350"/>
            <p14:sldId id="332"/>
            <p14:sldId id="398"/>
            <p14:sldId id="399"/>
            <p14:sldId id="331"/>
            <p14:sldId id="333"/>
            <p14:sldId id="400"/>
            <p14:sldId id="401"/>
            <p14:sldId id="402"/>
            <p14:sldId id="403"/>
            <p14:sldId id="404"/>
            <p14:sldId id="405"/>
            <p14:sldId id="445"/>
            <p14:sldId id="364"/>
            <p14:sldId id="365"/>
            <p14:sldId id="366"/>
            <p14:sldId id="367"/>
            <p14:sldId id="394"/>
            <p14:sldId id="395"/>
            <p14:sldId id="377"/>
            <p14:sldId id="379"/>
            <p14:sldId id="378"/>
            <p14:sldId id="396"/>
            <p14:sldId id="397"/>
            <p14:sldId id="342"/>
            <p14:sldId id="446"/>
            <p14:sldId id="407"/>
            <p14:sldId id="408"/>
            <p14:sldId id="409"/>
            <p14:sldId id="410"/>
            <p14:sldId id="411"/>
            <p14:sldId id="412"/>
            <p14:sldId id="413"/>
            <p14:sldId id="414"/>
            <p14:sldId id="341"/>
            <p14:sldId id="415"/>
            <p14:sldId id="406"/>
            <p14:sldId id="417"/>
          </p14:sldIdLst>
        </p14:section>
        <p14:section name="PART 3" id="{A91F5287-0467-49E8-8409-D74FF5575587}">
          <p14:sldIdLst>
            <p14:sldId id="438"/>
            <p14:sldId id="344"/>
            <p14:sldId id="355"/>
            <p14:sldId id="356"/>
            <p14:sldId id="357"/>
            <p14:sldId id="358"/>
            <p14:sldId id="359"/>
            <p14:sldId id="360"/>
            <p14:sldId id="361"/>
            <p14:sldId id="362"/>
            <p14:sldId id="363"/>
            <p14:sldId id="368"/>
            <p14:sldId id="376"/>
            <p14:sldId id="369"/>
            <p14:sldId id="370"/>
            <p14:sldId id="371"/>
            <p14:sldId id="372"/>
            <p14:sldId id="374"/>
            <p14:sldId id="375"/>
            <p14:sldId id="373"/>
            <p14:sldId id="418"/>
            <p14:sldId id="447"/>
            <p14:sldId id="419"/>
            <p14:sldId id="420"/>
            <p14:sldId id="421"/>
            <p14:sldId id="422"/>
            <p14:sldId id="423"/>
            <p14:sldId id="424"/>
            <p14:sldId id="425"/>
            <p14:sldId id="426"/>
            <p14:sldId id="427"/>
            <p14:sldId id="428"/>
            <p14:sldId id="429"/>
            <p14:sldId id="430"/>
            <p14:sldId id="431"/>
            <p14:sldId id="432"/>
            <p14:sldId id="433"/>
            <p14:sldId id="434"/>
            <p14:sldId id="435"/>
          </p14:sldIdLst>
        </p14:section>
        <p14:section name="PART 4" id="{AA38536C-06E7-4CE9-A9F7-88DD848E97BE}">
          <p14:sldIdLst>
            <p14:sldId id="439"/>
          </p14:sldIdLst>
        </p14:section>
      </p14:sectionLst>
    </p:ex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55" autoAdjust="0"/>
    <p:restoredTop sz="87577" autoAdjust="0"/>
  </p:normalViewPr>
  <p:slideViewPr>
    <p:cSldViewPr>
      <p:cViewPr varScale="1">
        <p:scale>
          <a:sx n="69" d="100"/>
          <a:sy n="69" d="100"/>
        </p:scale>
        <p:origin x="528" y="5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7" d="100"/>
          <a:sy n="97" d="100"/>
        </p:scale>
        <p:origin x="36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theme" Target="theme/theme1.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6/18/2021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6/18/2021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Measuring_programming_language_popularity" TargetMode="External"/><Relationship Id="rId13" Type="http://schemas.openxmlformats.org/officeDocument/2006/relationships/hyperlink" Target="https://en.wikipedia.org/wiki/Web_applications" TargetMode="External"/><Relationship Id="rId18" Type="http://schemas.openxmlformats.org/officeDocument/2006/relationships/hyperlink" Target="https://en.wikipedia.org/wiki/Java_(software_platform)" TargetMode="External"/><Relationship Id="rId3" Type="http://schemas.openxmlformats.org/officeDocument/2006/relationships/hyperlink" Target="https://en.wikipedia.org/wiki/General-purpose_language" TargetMode="External"/><Relationship Id="rId21" Type="http://schemas.openxmlformats.org/officeDocument/2006/relationships/hyperlink" Target="https://en.wikipedia.org/wiki/Oracle_Corporation" TargetMode="External"/><Relationship Id="rId7" Type="http://schemas.openxmlformats.org/officeDocument/2006/relationships/hyperlink" Target="https://en.wikipedia.org/wiki/Dependency_(computer_science)" TargetMode="External"/><Relationship Id="rId12" Type="http://schemas.openxmlformats.org/officeDocument/2006/relationships/hyperlink" Target="https://en.wikipedia.org/wiki/Client%E2%80%93server" TargetMode="External"/><Relationship Id="rId17" Type="http://schemas.openxmlformats.org/officeDocument/2006/relationships/hyperlink" Target="https://en.wikipedia.org/wiki/Sun_acquisition_by_Oracle" TargetMode="External"/><Relationship Id="rId2" Type="http://schemas.openxmlformats.org/officeDocument/2006/relationships/slide" Target="../slides/slide3.xml"/><Relationship Id="rId16" Type="http://schemas.openxmlformats.org/officeDocument/2006/relationships/hyperlink" Target="https://en.wikipedia.org/wiki/Sun_Microsystems" TargetMode="External"/><Relationship Id="rId20" Type="http://schemas.openxmlformats.org/officeDocument/2006/relationships/hyperlink" Target="https://en.wikipedia.org/wiki/Long-term_support" TargetMode="External"/><Relationship Id="rId1" Type="http://schemas.openxmlformats.org/officeDocument/2006/relationships/notesMaster" Target="../notesMasters/notesMaster1.xml"/><Relationship Id="rId6" Type="http://schemas.openxmlformats.org/officeDocument/2006/relationships/hyperlink" Target="https://en.wikipedia.org/wiki/Object-oriented_programming" TargetMode="External"/><Relationship Id="rId11" Type="http://schemas.openxmlformats.org/officeDocument/2006/relationships/hyperlink" Target="https://en.wikipedia.org/wiki/Java_(programming_language)#cite_note-18" TargetMode="External"/><Relationship Id="rId5" Type="http://schemas.openxmlformats.org/officeDocument/2006/relationships/hyperlink" Target="https://en.wikipedia.org/wiki/Class-based_programming" TargetMode="External"/><Relationship Id="rId15" Type="http://schemas.openxmlformats.org/officeDocument/2006/relationships/hyperlink" Target="https://en.wikipedia.org/wiki/James_Gosling" TargetMode="External"/><Relationship Id="rId23" Type="http://schemas.openxmlformats.org/officeDocument/2006/relationships/hyperlink" Target="https://en.wikipedia.org/wiki/Java_(programming_language)#cite_note-20" TargetMode="External"/><Relationship Id="rId10" Type="http://schemas.openxmlformats.org/officeDocument/2006/relationships/hyperlink" Target="https://en.wikipedia.org/wiki/Java_(programming_language)#cite_note-:0-17" TargetMode="External"/><Relationship Id="rId19" Type="http://schemas.openxmlformats.org/officeDocument/2006/relationships/hyperlink" Target="https://en.wikipedia.org/wiki/Java_version_history"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GitHub" TargetMode="External"/><Relationship Id="rId14" Type="http://schemas.openxmlformats.org/officeDocument/2006/relationships/hyperlink" Target="https://en.wikipedia.org/wiki/Java_(programming_language)#cite_note-19" TargetMode="External"/><Relationship Id="rId22" Type="http://schemas.openxmlformats.org/officeDocument/2006/relationships/hyperlink" Target="https://en.wikipedia.org/wiki/Legacy_syste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Reference_implementation" TargetMode="External"/><Relationship Id="rId13" Type="http://schemas.openxmlformats.org/officeDocument/2006/relationships/hyperlink" Target="https://en.wikipedia.org/wiki/Software_relicensing" TargetMode="External"/><Relationship Id="rId18" Type="http://schemas.openxmlformats.org/officeDocument/2006/relationships/hyperlink" Target="https://en.wikipedia.org/wiki/Application_developer" TargetMode="External"/><Relationship Id="rId3" Type="http://schemas.openxmlformats.org/officeDocument/2006/relationships/hyperlink" Target="https://en.wikipedia.org/wiki/Syntax_(programming_languages)" TargetMode="External"/><Relationship Id="rId21" Type="http://schemas.openxmlformats.org/officeDocument/2006/relationships/hyperlink" Target="https://en.wikipedia.org/wiki/Java_bytecode" TargetMode="External"/><Relationship Id="rId7" Type="http://schemas.openxmlformats.org/officeDocument/2006/relationships/hyperlink" Target="https://en.wikipedia.org/wiki/Low-level_programming_language" TargetMode="External"/><Relationship Id="rId12" Type="http://schemas.openxmlformats.org/officeDocument/2006/relationships/hyperlink" Target="https://en.wikipedia.org/wiki/Java_Community_Process" TargetMode="External"/><Relationship Id="rId17" Type="http://schemas.openxmlformats.org/officeDocument/2006/relationships/hyperlink" Target="https://en.wikipedia.org/wiki/IcedTea" TargetMode="External"/><Relationship Id="rId2" Type="http://schemas.openxmlformats.org/officeDocument/2006/relationships/slide" Target="../slides/slide4.xml"/><Relationship Id="rId16" Type="http://schemas.openxmlformats.org/officeDocument/2006/relationships/hyperlink" Target="https://en.wikipedia.org/wiki/GNU_Classpath" TargetMode="External"/><Relationship Id="rId20" Type="http://schemas.openxmlformats.org/officeDocument/2006/relationships/hyperlink" Target="https://en.wikipedia.org/wiki/Java_(programming_language)#cite_note-design_goals-16" TargetMode="External"/><Relationship Id="rId1" Type="http://schemas.openxmlformats.org/officeDocument/2006/relationships/notesMaster" Target="../notesMasters/notesMaster1.xml"/><Relationship Id="rId6" Type="http://schemas.openxmlformats.org/officeDocument/2006/relationships/hyperlink" Target="https://en.wikipedia.org/wiki/C++" TargetMode="External"/><Relationship Id="rId11" Type="http://schemas.openxmlformats.org/officeDocument/2006/relationships/hyperlink" Target="https://en.wikipedia.org/wiki/Proprietary_license" TargetMode="External"/><Relationship Id="rId5" Type="http://schemas.openxmlformats.org/officeDocument/2006/relationships/hyperlink" Target="https://en.wikipedia.org/wiki/C_(programming_language)" TargetMode="External"/><Relationship Id="rId15" Type="http://schemas.openxmlformats.org/officeDocument/2006/relationships/hyperlink" Target="https://en.wikipedia.org/wiki/GNU_Compiler_for_Java" TargetMode="External"/><Relationship Id="rId23" Type="http://schemas.openxmlformats.org/officeDocument/2006/relationships/hyperlink" Target="https://en.wikipedia.org/wiki/Computer_architecture" TargetMode="External"/><Relationship Id="rId10" Type="http://schemas.openxmlformats.org/officeDocument/2006/relationships/hyperlink" Target="https://en.wikipedia.org/wiki/Library_(computing)" TargetMode="External"/><Relationship Id="rId19" Type="http://schemas.openxmlformats.org/officeDocument/2006/relationships/hyperlink" Target="https://en.wikipedia.org/wiki/Java_(programming_language)#cite_note-15" TargetMode="External"/><Relationship Id="rId4" Type="http://schemas.openxmlformats.org/officeDocument/2006/relationships/hyperlink" Target="https://en.wikipedia.org/wiki/Java_(software_platform)" TargetMode="External"/><Relationship Id="rId9" Type="http://schemas.openxmlformats.org/officeDocument/2006/relationships/hyperlink" Target="https://en.wikipedia.org/wiki/Compiler" TargetMode="External"/><Relationship Id="rId14" Type="http://schemas.openxmlformats.org/officeDocument/2006/relationships/hyperlink" Target="https://en.wikipedia.org/wiki/GNU_General_Public_License" TargetMode="External"/><Relationship Id="rId22" Type="http://schemas.openxmlformats.org/officeDocument/2006/relationships/hyperlink" Target="https://en.wikipedia.org/wiki/Java_virtual_machin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Introduzione: Java core</a:t>
            </a:r>
          </a:p>
          <a:p>
            <a:r>
              <a:rPr lang="en-GB" sz="1200" kern="1200" dirty="0">
                <a:solidFill>
                  <a:schemeClr val="tx1"/>
                </a:solidFill>
                <a:effectLst/>
                <a:latin typeface="+mn-lt"/>
                <a:ea typeface="+mn-ea"/>
                <a:cs typeface="+mn-cs"/>
              </a:rPr>
              <a:t>NON OOP solo </a:t>
            </a:r>
            <a:r>
              <a:rPr lang="en-GB" sz="1200" kern="1200" dirty="0" err="1">
                <a:solidFill>
                  <a:schemeClr val="tx1"/>
                </a:solidFill>
                <a:effectLst/>
                <a:latin typeface="+mn-lt"/>
                <a:ea typeface="+mn-ea"/>
                <a:cs typeface="+mn-cs"/>
              </a:rPr>
              <a:t>classi</a:t>
            </a:r>
            <a:r>
              <a:rPr lang="en-GB" sz="1200" kern="1200" dirty="0">
                <a:solidFill>
                  <a:schemeClr val="tx1"/>
                </a:solidFill>
                <a:effectLst/>
                <a:latin typeface="+mn-lt"/>
                <a:ea typeface="+mn-ea"/>
                <a:cs typeface="+mn-cs"/>
              </a:rPr>
              <a:t> senza </a:t>
            </a:r>
            <a:r>
              <a:rPr lang="en-GB" sz="1200" kern="1200" dirty="0" err="1">
                <a:solidFill>
                  <a:schemeClr val="tx1"/>
                </a:solidFill>
                <a:effectLst/>
                <a:latin typeface="+mn-lt"/>
                <a:ea typeface="+mn-ea"/>
                <a:cs typeface="+mn-cs"/>
              </a:rPr>
              <a:t>ereditarietà</a:t>
            </a:r>
            <a:r>
              <a:rPr lang="en-GB" sz="1200" kern="1200" baseline="0" dirty="0">
                <a:solidFill>
                  <a:schemeClr val="tx1"/>
                </a:solidFill>
                <a:effectLst/>
                <a:latin typeface="+mn-lt"/>
                <a:ea typeface="+mn-ea"/>
                <a:cs typeface="+mn-cs"/>
              </a:rPr>
              <a:t> 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polimorfismo</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solo command line senza </a:t>
            </a:r>
            <a:r>
              <a:rPr lang="en-GB" sz="1200" kern="1200" dirty="0" err="1">
                <a:solidFill>
                  <a:schemeClr val="tx1"/>
                </a:solidFill>
                <a:effectLst/>
                <a:latin typeface="+mn-lt"/>
                <a:ea typeface="+mn-ea"/>
                <a:cs typeface="+mn-cs"/>
              </a:rPr>
              <a:t>interfaccia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grafica</a:t>
            </a:r>
            <a:r>
              <a:rPr lang="en-GB" sz="1200" kern="1200" dirty="0">
                <a:solidFill>
                  <a:schemeClr val="tx1"/>
                </a:solidFill>
                <a:effectLst/>
                <a:latin typeface="+mn-lt"/>
                <a:ea typeface="+mn-ea"/>
                <a:cs typeface="+mn-cs"/>
              </a:rPr>
              <a:t> o web</a:t>
            </a:r>
          </a:p>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1</a:t>
            </a:fld>
            <a:endParaRPr lang="it-IT" dirty="0"/>
          </a:p>
        </p:txBody>
      </p:sp>
    </p:spTree>
    <p:extLst>
      <p:ext uri="{BB962C8B-B14F-4D97-AF65-F5344CB8AC3E}">
        <p14:creationId xmlns:p14="http://schemas.microsoft.com/office/powerpoint/2010/main" val="366387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facciamo esempio di compilazione da </a:t>
            </a:r>
            <a:r>
              <a:rPr lang="it-IT" dirty="0" err="1"/>
              <a:t>command</a:t>
            </a:r>
            <a:r>
              <a:rPr lang="it-IT" dirty="0"/>
              <a:t> line</a:t>
            </a:r>
          </a:p>
          <a:p>
            <a:r>
              <a:rPr lang="it-IT" dirty="0"/>
              <a:t>Vedremo in </a:t>
            </a:r>
            <a:r>
              <a:rPr lang="it-IT" dirty="0" err="1"/>
              <a:t>eclipse</a:t>
            </a:r>
            <a:r>
              <a:rPr lang="it-IT" dirty="0"/>
              <a:t> come</a:t>
            </a:r>
            <a:r>
              <a:rPr lang="it-IT" baseline="0" dirty="0"/>
              <a:t> ricavare le linee di comando con i parametri corretti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12</a:t>
            </a:fld>
            <a:endParaRPr lang="it-IT" dirty="0"/>
          </a:p>
        </p:txBody>
      </p:sp>
    </p:spTree>
    <p:extLst>
      <p:ext uri="{BB962C8B-B14F-4D97-AF65-F5344CB8AC3E}">
        <p14:creationId xmlns:p14="http://schemas.microsoft.com/office/powerpoint/2010/main" val="73824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Tutti rappresentano 19</a:t>
            </a:r>
          </a:p>
        </p:txBody>
      </p:sp>
      <p:sp>
        <p:nvSpPr>
          <p:cNvPr id="4" name="Segnaposto numero diapositiva 3"/>
          <p:cNvSpPr>
            <a:spLocks noGrp="1"/>
          </p:cNvSpPr>
          <p:nvPr>
            <p:ph type="sldNum" sz="quarter" idx="10"/>
          </p:nvPr>
        </p:nvSpPr>
        <p:spPr/>
        <p:txBody>
          <a:bodyPr/>
          <a:lstStyle/>
          <a:p>
            <a:fld id="{01F2A70B-78F2-4DCF-B53B-C990D2FAFB8A}" type="slidenum">
              <a:rPr lang="it-IT" smtClean="0"/>
              <a:t>15</a:t>
            </a:fld>
            <a:endParaRPr lang="it-IT" dirty="0"/>
          </a:p>
        </p:txBody>
      </p:sp>
    </p:spTree>
    <p:extLst>
      <p:ext uri="{BB962C8B-B14F-4D97-AF65-F5344CB8AC3E}">
        <p14:creationId xmlns:p14="http://schemas.microsoft.com/office/powerpoint/2010/main" val="127543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Dimostrazione</a:t>
            </a:r>
            <a:r>
              <a:rPr lang="it-IT" baseline="0" dirty="0"/>
              <a:t> di </a:t>
            </a:r>
            <a:r>
              <a:rPr lang="it-IT" baseline="0" dirty="0" err="1"/>
              <a:t>println</a:t>
            </a:r>
            <a:r>
              <a:rPr lang="it-IT" baseline="0" dirty="0"/>
              <a:t> con </a:t>
            </a:r>
            <a:r>
              <a:rPr lang="it-IT" baseline="0" dirty="0" err="1"/>
              <a:t>escape</a:t>
            </a:r>
            <a:r>
              <a:rPr lang="it-IT" baseline="0" dirty="0"/>
              <a:t> e altri citati in slide precedenti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23</a:t>
            </a:fld>
            <a:endParaRPr lang="it-IT" dirty="0"/>
          </a:p>
        </p:txBody>
      </p:sp>
    </p:spTree>
    <p:extLst>
      <p:ext uri="{BB962C8B-B14F-4D97-AF65-F5344CB8AC3E}">
        <p14:creationId xmlns:p14="http://schemas.microsoft.com/office/powerpoint/2010/main" val="137470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Premessa per clonazione, segue spiegazione oggetti per arrivare a</a:t>
            </a:r>
            <a:r>
              <a:rPr lang="it-IT" baseline="0" dirty="0"/>
              <a:t> dimostrazione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33</a:t>
            </a:fld>
            <a:endParaRPr lang="it-IT" dirty="0"/>
          </a:p>
        </p:txBody>
      </p:sp>
    </p:spTree>
    <p:extLst>
      <p:ext uri="{BB962C8B-B14F-4D97-AF65-F5344CB8AC3E}">
        <p14:creationId xmlns:p14="http://schemas.microsoft.com/office/powerpoint/2010/main" val="1018610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Lista dei componenti spiegati</a:t>
            </a:r>
            <a:r>
              <a:rPr lang="it-IT" baseline="0" dirty="0"/>
              <a:t> nelle slide successive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63</a:t>
            </a:fld>
            <a:endParaRPr lang="it-IT" dirty="0"/>
          </a:p>
        </p:txBody>
      </p:sp>
    </p:spTree>
    <p:extLst>
      <p:ext uri="{BB962C8B-B14F-4D97-AF65-F5344CB8AC3E}">
        <p14:creationId xmlns:p14="http://schemas.microsoft.com/office/powerpoint/2010/main" val="571961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Maiuscola e </a:t>
            </a:r>
            <a:r>
              <a:rPr lang="it-IT" dirty="0" err="1"/>
              <a:t>CamelCase</a:t>
            </a:r>
            <a:endParaRPr lang="it-IT" dirty="0"/>
          </a:p>
          <a:p>
            <a:r>
              <a:rPr lang="it-IT" dirty="0" err="1"/>
              <a:t>Eclipse</a:t>
            </a:r>
            <a:r>
              <a:rPr lang="it-IT" dirty="0"/>
              <a:t> rinomina automaticamente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64</a:t>
            </a:fld>
            <a:endParaRPr lang="it-IT" dirty="0"/>
          </a:p>
        </p:txBody>
      </p:sp>
    </p:spTree>
    <p:extLst>
      <p:ext uri="{BB962C8B-B14F-4D97-AF65-F5344CB8AC3E}">
        <p14:creationId xmlns:p14="http://schemas.microsoft.com/office/powerpoint/2010/main" val="357339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Eclipse</a:t>
            </a:r>
            <a:r>
              <a:rPr lang="it-IT" baseline="0" dirty="0"/>
              <a:t> genera automaticamente gli </a:t>
            </a:r>
            <a:r>
              <a:rPr lang="it-IT" baseline="0" dirty="0" err="1"/>
              <a:t>accessor</a:t>
            </a:r>
            <a:r>
              <a:rPr lang="it-IT" baseline="0" dirty="0"/>
              <a:t> </a:t>
            </a:r>
            <a:r>
              <a:rPr lang="it-IT" baseline="0" dirty="0" err="1"/>
              <a:t>getter</a:t>
            </a:r>
            <a:r>
              <a:rPr lang="it-IT" baseline="0" dirty="0"/>
              <a:t> e setter</a:t>
            </a:r>
          </a:p>
          <a:p>
            <a:r>
              <a:rPr lang="it-IT" baseline="0" dirty="0"/>
              <a:t>Membri spiegati in slide successiva</a:t>
            </a:r>
          </a:p>
          <a:p>
            <a:r>
              <a:rPr lang="it-IT" baseline="0" dirty="0"/>
              <a:t>Ordine di scrittura dei membri: variabili (costruttori) metodi </a:t>
            </a:r>
            <a:r>
              <a:rPr lang="it-IT" baseline="0" dirty="0" err="1"/>
              <a:t>accessor</a:t>
            </a:r>
            <a:r>
              <a:rPr lang="it-IT" baseline="0" dirty="0"/>
              <a:t>, metodi, </a:t>
            </a:r>
            <a:r>
              <a:rPr lang="it-IT" baseline="0" dirty="0" err="1"/>
              <a:t>main</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65</a:t>
            </a:fld>
            <a:endParaRPr lang="it-IT" dirty="0"/>
          </a:p>
        </p:txBody>
      </p:sp>
    </p:spTree>
    <p:extLst>
      <p:ext uri="{BB962C8B-B14F-4D97-AF65-F5344CB8AC3E}">
        <p14:creationId xmlns:p14="http://schemas.microsoft.com/office/powerpoint/2010/main" val="3561033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di</a:t>
            </a:r>
            <a:r>
              <a:rPr lang="it-IT" baseline="0" dirty="0"/>
              <a:t> metodo che fa qualcosa, da riprendere nelle dimostrazioni</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68</a:t>
            </a:fld>
            <a:endParaRPr lang="it-IT" dirty="0"/>
          </a:p>
        </p:txBody>
      </p:sp>
    </p:spTree>
    <p:extLst>
      <p:ext uri="{BB962C8B-B14F-4D97-AF65-F5344CB8AC3E}">
        <p14:creationId xmlns:p14="http://schemas.microsoft.com/office/powerpoint/2010/main" val="2165024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Istanziazione</a:t>
            </a:r>
            <a:r>
              <a:rPr lang="it-IT" dirty="0"/>
              <a:t>: New Dog() slide successiva</a:t>
            </a:r>
          </a:p>
        </p:txBody>
      </p:sp>
      <p:sp>
        <p:nvSpPr>
          <p:cNvPr id="4" name="Segnaposto numero diapositiva 3"/>
          <p:cNvSpPr>
            <a:spLocks noGrp="1"/>
          </p:cNvSpPr>
          <p:nvPr>
            <p:ph type="sldNum" sz="quarter" idx="10"/>
          </p:nvPr>
        </p:nvSpPr>
        <p:spPr/>
        <p:txBody>
          <a:bodyPr/>
          <a:lstStyle/>
          <a:p>
            <a:fld id="{01F2A70B-78F2-4DCF-B53B-C990D2FAFB8A}" type="slidenum">
              <a:rPr lang="it-IT" smtClean="0"/>
              <a:t>69</a:t>
            </a:fld>
            <a:endParaRPr lang="it-IT" dirty="0"/>
          </a:p>
        </p:txBody>
      </p:sp>
    </p:spTree>
    <p:extLst>
      <p:ext uri="{BB962C8B-B14F-4D97-AF65-F5344CB8AC3E}">
        <p14:creationId xmlns:p14="http://schemas.microsoft.com/office/powerpoint/2010/main" val="3563609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Istanziazione</a:t>
            </a:r>
            <a:r>
              <a:rPr lang="it-IT" dirty="0"/>
              <a:t>: New Dog()</a:t>
            </a:r>
          </a:p>
        </p:txBody>
      </p:sp>
      <p:sp>
        <p:nvSpPr>
          <p:cNvPr id="4" name="Segnaposto numero diapositiva 3"/>
          <p:cNvSpPr>
            <a:spLocks noGrp="1"/>
          </p:cNvSpPr>
          <p:nvPr>
            <p:ph type="sldNum" sz="quarter" idx="10"/>
          </p:nvPr>
        </p:nvSpPr>
        <p:spPr/>
        <p:txBody>
          <a:bodyPr/>
          <a:lstStyle/>
          <a:p>
            <a:fld id="{01F2A70B-78F2-4DCF-B53B-C990D2FAFB8A}" type="slidenum">
              <a:rPr lang="it-IT" smtClean="0"/>
              <a:t>70</a:t>
            </a:fld>
            <a:endParaRPr lang="it-IT" dirty="0"/>
          </a:p>
        </p:txBody>
      </p:sp>
    </p:spTree>
    <p:extLst>
      <p:ext uri="{BB962C8B-B14F-4D97-AF65-F5344CB8AC3E}">
        <p14:creationId xmlns:p14="http://schemas.microsoft.com/office/powerpoint/2010/main" val="113936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Java</a:t>
            </a:r>
            <a:r>
              <a:rPr lang="en-GB" sz="1200" b="0" i="0" kern="1200" dirty="0">
                <a:solidFill>
                  <a:schemeClr val="tx1"/>
                </a:solidFill>
                <a:effectLst/>
                <a:latin typeface="+mn-lt"/>
                <a:ea typeface="+mn-ea"/>
                <a:cs typeface="+mn-cs"/>
              </a:rPr>
              <a:t> is a </a:t>
            </a:r>
            <a:r>
              <a:rPr lang="en-GB" sz="1200" b="0" i="0" u="none" strike="noStrike" kern="1200" dirty="0">
                <a:solidFill>
                  <a:schemeClr val="tx1"/>
                </a:solidFill>
                <a:effectLst/>
                <a:latin typeface="+mn-lt"/>
                <a:ea typeface="+mn-ea"/>
                <a:cs typeface="+mn-cs"/>
                <a:hlinkClick r:id="rId3" tooltip="General-purpose language"/>
              </a:rPr>
              <a:t>general-purpose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 tooltip="Programming language"/>
              </a:rPr>
              <a:t>programming language</a:t>
            </a:r>
            <a:r>
              <a:rPr lang="en-GB" sz="1200" b="0" i="0" kern="1200" dirty="0">
                <a:solidFill>
                  <a:schemeClr val="tx1"/>
                </a:solidFill>
                <a:effectLst/>
                <a:latin typeface="+mn-lt"/>
                <a:ea typeface="+mn-ea"/>
                <a:cs typeface="+mn-cs"/>
              </a:rPr>
              <a:t> that is </a:t>
            </a:r>
            <a:r>
              <a:rPr lang="en-GB" sz="1200" b="0" i="0" u="none" strike="noStrike" kern="1200" dirty="0">
                <a:solidFill>
                  <a:schemeClr val="tx1"/>
                </a:solidFill>
                <a:effectLst/>
                <a:latin typeface="+mn-lt"/>
                <a:ea typeface="+mn-ea"/>
                <a:cs typeface="+mn-cs"/>
                <a:hlinkClick r:id="rId5" tooltip="Class-based programming"/>
              </a:rPr>
              <a:t>class-based</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tooltip="Object-oriented programming"/>
              </a:rPr>
              <a:t>object-oriented</a:t>
            </a:r>
            <a:r>
              <a:rPr lang="en-GB" sz="1200" b="0" i="0" kern="1200" dirty="0">
                <a:solidFill>
                  <a:schemeClr val="tx1"/>
                </a:solidFill>
                <a:effectLst/>
                <a:latin typeface="+mn-lt"/>
                <a:ea typeface="+mn-ea"/>
                <a:cs typeface="+mn-cs"/>
              </a:rPr>
              <a:t>, and designed to have as few implementation </a:t>
            </a:r>
            <a:r>
              <a:rPr lang="en-GB" sz="1200" b="0" i="0" u="none" strike="noStrike" kern="1200" dirty="0">
                <a:solidFill>
                  <a:schemeClr val="tx1"/>
                </a:solidFill>
                <a:effectLst/>
                <a:latin typeface="+mn-lt"/>
                <a:ea typeface="+mn-ea"/>
                <a:cs typeface="+mn-cs"/>
                <a:hlinkClick r:id="rId7" tooltip="Dependency (computer science)"/>
              </a:rPr>
              <a:t>dependencies</a:t>
            </a:r>
            <a:r>
              <a:rPr lang="en-GB" sz="1200" b="0" i="0" kern="1200" dirty="0">
                <a:solidFill>
                  <a:schemeClr val="tx1"/>
                </a:solidFill>
                <a:effectLst/>
                <a:latin typeface="+mn-lt"/>
                <a:ea typeface="+mn-ea"/>
                <a:cs typeface="+mn-cs"/>
              </a:rPr>
              <a:t> as possible.</a:t>
            </a:r>
          </a:p>
          <a:p>
            <a:r>
              <a:rPr lang="en-GB" sz="1200" b="0" i="0" kern="1200" dirty="0">
                <a:solidFill>
                  <a:schemeClr val="tx1"/>
                </a:solidFill>
                <a:effectLst/>
                <a:latin typeface="+mn-lt"/>
                <a:ea typeface="+mn-ea"/>
                <a:cs typeface="+mn-cs"/>
              </a:rPr>
              <a:t>As of 2019, Java was one of the most </a:t>
            </a:r>
            <a:r>
              <a:rPr lang="en-GB" sz="1200" b="0" i="0" u="none" strike="noStrike" kern="1200" dirty="0">
                <a:solidFill>
                  <a:schemeClr val="tx1"/>
                </a:solidFill>
                <a:effectLst/>
                <a:latin typeface="+mn-lt"/>
                <a:ea typeface="+mn-ea"/>
                <a:cs typeface="+mn-cs"/>
                <a:hlinkClick r:id="rId8" tooltip="Measuring programming language popularity"/>
              </a:rPr>
              <a:t>popular programming languages in use</a:t>
            </a:r>
            <a:r>
              <a:rPr lang="en-GB" sz="1200" b="0" i="0" kern="1200" dirty="0">
                <a:solidFill>
                  <a:schemeClr val="tx1"/>
                </a:solidFill>
                <a:effectLst/>
                <a:latin typeface="+mn-lt"/>
                <a:ea typeface="+mn-ea"/>
                <a:cs typeface="+mn-cs"/>
              </a:rPr>
              <a:t> according to </a:t>
            </a:r>
            <a:r>
              <a:rPr lang="en-GB" sz="1200" b="0" i="0" u="none" strike="noStrike" kern="1200" dirty="0">
                <a:solidFill>
                  <a:schemeClr val="tx1"/>
                </a:solidFill>
                <a:effectLst/>
                <a:latin typeface="+mn-lt"/>
                <a:ea typeface="+mn-ea"/>
                <a:cs typeface="+mn-cs"/>
                <a:hlinkClick r:id="rId9" tooltip="GitHub"/>
              </a:rPr>
              <a:t>GitHub</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10"/>
              </a:rPr>
              <a:t>[17]</a:t>
            </a:r>
            <a:r>
              <a:rPr lang="en-GB" sz="1200" b="0" i="0" u="none" strike="noStrike" kern="1200" baseline="30000" dirty="0">
                <a:solidFill>
                  <a:schemeClr val="tx1"/>
                </a:solidFill>
                <a:effectLst/>
                <a:latin typeface="+mn-lt"/>
                <a:ea typeface="+mn-ea"/>
                <a:cs typeface="+mn-cs"/>
                <a:hlinkClick r:id="rId11"/>
              </a:rPr>
              <a:t>[18]</a:t>
            </a:r>
            <a:r>
              <a:rPr lang="en-GB" sz="1200" b="0" i="0" kern="1200" dirty="0">
                <a:solidFill>
                  <a:schemeClr val="tx1"/>
                </a:solidFill>
                <a:effectLst/>
                <a:latin typeface="+mn-lt"/>
                <a:ea typeface="+mn-ea"/>
                <a:cs typeface="+mn-cs"/>
              </a:rPr>
              <a:t> particularly for </a:t>
            </a:r>
            <a:r>
              <a:rPr lang="en-GB" sz="1200" b="0" i="0" u="none" strike="noStrike" kern="1200" dirty="0">
                <a:solidFill>
                  <a:schemeClr val="tx1"/>
                </a:solidFill>
                <a:effectLst/>
                <a:latin typeface="+mn-lt"/>
                <a:ea typeface="+mn-ea"/>
                <a:cs typeface="+mn-cs"/>
                <a:hlinkClick r:id="rId12" tooltip="Client–server"/>
              </a:rPr>
              <a:t>client-server</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tooltip="Web applications"/>
              </a:rPr>
              <a:t>web applications</a:t>
            </a:r>
            <a:r>
              <a:rPr lang="en-GB" sz="1200" b="0" i="0" kern="1200" dirty="0">
                <a:solidFill>
                  <a:schemeClr val="tx1"/>
                </a:solidFill>
                <a:effectLst/>
                <a:latin typeface="+mn-lt"/>
                <a:ea typeface="+mn-ea"/>
                <a:cs typeface="+mn-cs"/>
              </a:rPr>
              <a:t>, with a reported 9 million developers.</a:t>
            </a:r>
            <a:r>
              <a:rPr lang="en-GB" sz="1200" b="0" i="0" u="none" strike="noStrike" kern="1200" baseline="30000" dirty="0">
                <a:solidFill>
                  <a:schemeClr val="tx1"/>
                </a:solidFill>
                <a:effectLst/>
                <a:latin typeface="+mn-lt"/>
                <a:ea typeface="+mn-ea"/>
                <a:cs typeface="+mn-cs"/>
                <a:hlinkClick r:id="rId14"/>
              </a:rPr>
              <a:t>[19]</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Java was originally developed by </a:t>
            </a:r>
            <a:r>
              <a:rPr lang="en-GB" sz="1200" b="0" i="0" u="none" strike="noStrike" kern="1200" dirty="0">
                <a:solidFill>
                  <a:schemeClr val="tx1"/>
                </a:solidFill>
                <a:effectLst/>
                <a:latin typeface="+mn-lt"/>
                <a:ea typeface="+mn-ea"/>
                <a:cs typeface="+mn-cs"/>
                <a:hlinkClick r:id="rId15" tooltip="James Gosling"/>
              </a:rPr>
              <a:t>James Gosling</a:t>
            </a:r>
            <a:r>
              <a:rPr lang="en-GB" sz="1200" b="0" i="0" kern="1200" dirty="0">
                <a:solidFill>
                  <a:schemeClr val="tx1"/>
                </a:solidFill>
                <a:effectLst/>
                <a:latin typeface="+mn-lt"/>
                <a:ea typeface="+mn-ea"/>
                <a:cs typeface="+mn-cs"/>
              </a:rPr>
              <a:t> at </a:t>
            </a:r>
            <a:r>
              <a:rPr lang="en-GB" sz="1200" b="0" i="0" u="none" strike="noStrike" kern="1200" dirty="0">
                <a:solidFill>
                  <a:schemeClr val="tx1"/>
                </a:solidFill>
                <a:effectLst/>
                <a:latin typeface="+mn-lt"/>
                <a:ea typeface="+mn-ea"/>
                <a:cs typeface="+mn-cs"/>
                <a:hlinkClick r:id="rId16" tooltip="Sun Microsystems"/>
              </a:rPr>
              <a:t>Sun Microsystems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tooltip="Sun acquisition by Oracle"/>
              </a:rPr>
              <a:t>which has since been acquired by Oracle</a:t>
            </a:r>
            <a:r>
              <a:rPr lang="en-GB" sz="1200" b="0" i="0" kern="1200" dirty="0">
                <a:solidFill>
                  <a:schemeClr val="tx1"/>
                </a:solidFill>
                <a:effectLst/>
                <a:latin typeface="+mn-lt"/>
                <a:ea typeface="+mn-ea"/>
                <a:cs typeface="+mn-cs"/>
              </a:rPr>
              <a:t>) and released in 1995 as a core component of Sun Microsystems' </a:t>
            </a:r>
            <a:r>
              <a:rPr lang="en-GB" sz="1200" b="0" i="0" u="none" strike="noStrike" kern="1200" dirty="0">
                <a:solidFill>
                  <a:schemeClr val="tx1"/>
                </a:solidFill>
                <a:effectLst/>
                <a:latin typeface="+mn-lt"/>
                <a:ea typeface="+mn-ea"/>
                <a:cs typeface="+mn-cs"/>
                <a:hlinkClick r:id="rId18" tooltip="Java (software platform)"/>
              </a:rPr>
              <a:t>Java platform</a:t>
            </a:r>
            <a:r>
              <a:rPr lang="en-GB" sz="1200" b="0" i="0" kern="1200" dirty="0">
                <a:solidFill>
                  <a:schemeClr val="tx1"/>
                </a:solidFill>
                <a:effectLst/>
                <a:latin typeface="+mn-lt"/>
                <a:ea typeface="+mn-ea"/>
                <a:cs typeface="+mn-cs"/>
              </a:rPr>
              <a:t>.</a:t>
            </a:r>
          </a:p>
          <a:p>
            <a:br>
              <a:rPr lang="en-GB" dirty="0"/>
            </a:br>
            <a:r>
              <a:rPr lang="en-GB" sz="1200" b="0" i="0" kern="1200" dirty="0">
                <a:solidFill>
                  <a:schemeClr val="tx1"/>
                </a:solidFill>
                <a:effectLst/>
                <a:latin typeface="+mn-lt"/>
                <a:ea typeface="+mn-ea"/>
                <a:cs typeface="+mn-cs"/>
              </a:rPr>
              <a:t>The latest versions are </a:t>
            </a:r>
            <a:r>
              <a:rPr lang="en-GB" sz="1200" b="0" i="0" u="none" strike="noStrike" kern="1200" dirty="0">
                <a:solidFill>
                  <a:schemeClr val="tx1"/>
                </a:solidFill>
                <a:effectLst/>
                <a:latin typeface="+mn-lt"/>
                <a:ea typeface="+mn-ea"/>
                <a:cs typeface="+mn-cs"/>
                <a:hlinkClick r:id="rId19" tooltip="Java version history"/>
              </a:rPr>
              <a:t>Java 13</a:t>
            </a:r>
            <a:r>
              <a:rPr lang="en-GB" sz="1200" b="0" i="0" kern="1200" dirty="0">
                <a:solidFill>
                  <a:schemeClr val="tx1"/>
                </a:solidFill>
                <a:effectLst/>
                <a:latin typeface="+mn-lt"/>
                <a:ea typeface="+mn-ea"/>
                <a:cs typeface="+mn-cs"/>
              </a:rPr>
              <a:t>, released in September 2019, and Java 11, a currently supported </a:t>
            </a:r>
            <a:r>
              <a:rPr lang="en-GB" sz="1200" b="0" i="0" u="none" strike="noStrike" kern="1200" dirty="0">
                <a:solidFill>
                  <a:schemeClr val="tx1"/>
                </a:solidFill>
                <a:effectLst/>
                <a:latin typeface="+mn-lt"/>
                <a:ea typeface="+mn-ea"/>
                <a:cs typeface="+mn-cs"/>
                <a:hlinkClick r:id="rId20" tooltip="Long-term support"/>
              </a:rPr>
              <a:t>long-term support</a:t>
            </a:r>
            <a:r>
              <a:rPr lang="en-GB" sz="1200" b="0" i="0" kern="1200" dirty="0">
                <a:solidFill>
                  <a:schemeClr val="tx1"/>
                </a:solidFill>
                <a:effectLst/>
                <a:latin typeface="+mn-lt"/>
                <a:ea typeface="+mn-ea"/>
                <a:cs typeface="+mn-cs"/>
              </a:rPr>
              <a:t> (LTS) version, released on September 25, 2018; </a:t>
            </a:r>
            <a:r>
              <a:rPr lang="en-GB" sz="1200" b="0" i="0" u="none" strike="noStrike" kern="1200" dirty="0">
                <a:solidFill>
                  <a:schemeClr val="tx1"/>
                </a:solidFill>
                <a:effectLst/>
                <a:latin typeface="+mn-lt"/>
                <a:ea typeface="+mn-ea"/>
                <a:cs typeface="+mn-cs"/>
                <a:hlinkClick r:id="rId21" tooltip="Oracle Corporation"/>
              </a:rPr>
              <a:t>Oracle</a:t>
            </a:r>
            <a:r>
              <a:rPr lang="en-GB" sz="1200" b="0" i="0" kern="1200" dirty="0">
                <a:solidFill>
                  <a:schemeClr val="tx1"/>
                </a:solidFill>
                <a:effectLst/>
                <a:latin typeface="+mn-lt"/>
                <a:ea typeface="+mn-ea"/>
                <a:cs typeface="+mn-cs"/>
              </a:rPr>
              <a:t> released for the </a:t>
            </a:r>
            <a:r>
              <a:rPr lang="en-GB" sz="1200" b="0" i="0" u="none" strike="noStrike" kern="1200" dirty="0">
                <a:solidFill>
                  <a:schemeClr val="tx1"/>
                </a:solidFill>
                <a:effectLst/>
                <a:latin typeface="+mn-lt"/>
                <a:ea typeface="+mn-ea"/>
                <a:cs typeface="+mn-cs"/>
                <a:hlinkClick r:id="rId22" tooltip="Legacy system"/>
              </a:rPr>
              <a:t>legacy</a:t>
            </a:r>
            <a:r>
              <a:rPr lang="en-GB" sz="1200" b="0" i="0" kern="1200" dirty="0">
                <a:solidFill>
                  <a:schemeClr val="tx1"/>
                </a:solidFill>
                <a:effectLst/>
                <a:latin typeface="+mn-lt"/>
                <a:ea typeface="+mn-ea"/>
                <a:cs typeface="+mn-cs"/>
              </a:rPr>
              <a:t> Java 8 LTS the last free public update in January 2019 for commercial use, while it will otherwise still support Java 8 with public updates for personal use up to at least December 2020. Oracle (and others) highly recommend uninstalling older versions of Java because of serious risks due to unresolved security issues.</a:t>
            </a:r>
            <a:r>
              <a:rPr lang="en-GB" sz="1200" b="0" i="0" u="none" strike="noStrike" kern="1200" baseline="30000" dirty="0">
                <a:solidFill>
                  <a:schemeClr val="tx1"/>
                </a:solidFill>
                <a:effectLst/>
                <a:latin typeface="+mn-lt"/>
                <a:ea typeface="+mn-ea"/>
                <a:cs typeface="+mn-cs"/>
                <a:hlinkClick r:id="rId23"/>
              </a:rPr>
              <a:t>[20]</a:t>
            </a:r>
            <a:r>
              <a:rPr lang="en-GB" sz="1200" b="0" i="0" kern="1200" dirty="0">
                <a:solidFill>
                  <a:schemeClr val="tx1"/>
                </a:solidFill>
                <a:effectLst/>
                <a:latin typeface="+mn-lt"/>
                <a:ea typeface="+mn-ea"/>
                <a:cs typeface="+mn-cs"/>
              </a:rPr>
              <a:t> Since Java 9 (and 10 and 12) is no longer supported, Oracle advises its users to immediately transition to the latest version (currently Java 13) or an LTS release.</a:t>
            </a:r>
          </a:p>
          <a:p>
            <a:br>
              <a:rPr lang="en-GB" dirty="0"/>
            </a:br>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3</a:t>
            </a:fld>
            <a:endParaRPr lang="it-IT" dirty="0"/>
          </a:p>
        </p:txBody>
      </p:sp>
    </p:spTree>
    <p:extLst>
      <p:ext uri="{BB962C8B-B14F-4D97-AF65-F5344CB8AC3E}">
        <p14:creationId xmlns:p14="http://schemas.microsoft.com/office/powerpoint/2010/main" val="923060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Esercitazioni</a:t>
            </a:r>
            <a:r>
              <a:rPr lang="it-IT" baseline="0" dirty="0"/>
              <a:t> in </a:t>
            </a:r>
            <a:r>
              <a:rPr lang="it-IT" baseline="0" dirty="0" err="1"/>
              <a:t>eclipse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72</a:t>
            </a:fld>
            <a:endParaRPr lang="it-IT" dirty="0"/>
          </a:p>
        </p:txBody>
      </p:sp>
    </p:spTree>
    <p:extLst>
      <p:ext uri="{BB962C8B-B14F-4D97-AF65-F5344CB8AC3E}">
        <p14:creationId xmlns:p14="http://schemas.microsoft.com/office/powerpoint/2010/main" val="397894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FQN</a:t>
            </a:r>
          </a:p>
        </p:txBody>
      </p:sp>
      <p:sp>
        <p:nvSpPr>
          <p:cNvPr id="4" name="Segnaposto numero diapositiva 3"/>
          <p:cNvSpPr>
            <a:spLocks noGrp="1"/>
          </p:cNvSpPr>
          <p:nvPr>
            <p:ph type="sldNum" sz="quarter" idx="10"/>
          </p:nvPr>
        </p:nvSpPr>
        <p:spPr/>
        <p:txBody>
          <a:bodyPr/>
          <a:lstStyle/>
          <a:p>
            <a:fld id="{01F2A70B-78F2-4DCF-B53B-C990D2FAFB8A}" type="slidenum">
              <a:rPr lang="it-IT" smtClean="0"/>
              <a:t>75</a:t>
            </a:fld>
            <a:endParaRPr lang="it-IT" dirty="0"/>
          </a:p>
        </p:txBody>
      </p:sp>
    </p:spTree>
    <p:extLst>
      <p:ext uri="{BB962C8B-B14F-4D97-AF65-F5344CB8AC3E}">
        <p14:creationId xmlns:p14="http://schemas.microsoft.com/office/powerpoint/2010/main" val="199547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Generazione automatica in </a:t>
            </a:r>
            <a:r>
              <a:rPr lang="it-IT" dirty="0" err="1"/>
              <a:t>eclipse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82</a:t>
            </a:fld>
            <a:endParaRPr lang="it-IT" dirty="0"/>
          </a:p>
        </p:txBody>
      </p:sp>
    </p:spTree>
    <p:extLst>
      <p:ext uri="{BB962C8B-B14F-4D97-AF65-F5344CB8AC3E}">
        <p14:creationId xmlns:p14="http://schemas.microsoft.com/office/powerpoint/2010/main" val="103079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Esercizio di </a:t>
            </a:r>
            <a:r>
              <a:rPr lang="it-IT" dirty="0" err="1"/>
              <a:t>compareTo</a:t>
            </a:r>
            <a:endParaRPr lang="it-IT" dirty="0"/>
          </a:p>
          <a:p>
            <a:r>
              <a:rPr lang="it-IT" dirty="0"/>
              <a:t>Mele di tipo diverso lancio</a:t>
            </a:r>
            <a:r>
              <a:rPr lang="it-IT" baseline="0" dirty="0"/>
              <a:t> eccezione</a:t>
            </a:r>
            <a:endParaRPr lang="it-IT" dirty="0"/>
          </a:p>
          <a:p>
            <a:r>
              <a:rPr lang="it-IT" dirty="0"/>
              <a:t>Come confronto mele e pere? Avrei bisogno di una classe «frutta»</a:t>
            </a:r>
          </a:p>
          <a:p>
            <a:r>
              <a:rPr lang="it-IT" dirty="0"/>
              <a:t>oppure devo implementare ciascun </a:t>
            </a:r>
            <a:r>
              <a:rPr lang="it-IT" dirty="0" err="1"/>
              <a:t>compareTo</a:t>
            </a:r>
            <a:r>
              <a:rPr lang="it-IT" dirty="0"/>
              <a:t>(Mela</a:t>
            </a:r>
            <a:r>
              <a:rPr lang="it-IT" baseline="0" dirty="0"/>
              <a:t> </a:t>
            </a:r>
            <a:r>
              <a:rPr lang="it-IT" baseline="0" dirty="0" err="1"/>
              <a:t>mela</a:t>
            </a:r>
            <a:r>
              <a:rPr lang="it-IT" baseline="0" dirty="0"/>
              <a:t>) </a:t>
            </a:r>
            <a:r>
              <a:rPr lang="it-IT" baseline="0" dirty="0" err="1"/>
              <a:t>compareTo</a:t>
            </a:r>
            <a:r>
              <a:rPr lang="it-IT" baseline="0" dirty="0"/>
              <a:t>(Pera </a:t>
            </a:r>
            <a:r>
              <a:rPr lang="it-IT" baseline="0" dirty="0" err="1"/>
              <a:t>pera</a:t>
            </a:r>
            <a:r>
              <a:rPr lang="it-IT" baseline="0" dirty="0"/>
              <a:t>) in ogni classe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87</a:t>
            </a:fld>
            <a:endParaRPr lang="it-IT" dirty="0"/>
          </a:p>
        </p:txBody>
      </p:sp>
    </p:spTree>
    <p:extLst>
      <p:ext uri="{BB962C8B-B14F-4D97-AF65-F5344CB8AC3E}">
        <p14:creationId xmlns:p14="http://schemas.microsoft.com/office/powerpoint/2010/main" val="33245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Dimostrazione implementazione </a:t>
            </a:r>
            <a:r>
              <a:rPr lang="it-IT" dirty="0" err="1"/>
              <a:t>toString</a:t>
            </a:r>
            <a:r>
              <a:rPr lang="it-IT" dirty="0"/>
              <a:t> più utile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91</a:t>
            </a:fld>
            <a:endParaRPr lang="it-IT" dirty="0"/>
          </a:p>
        </p:txBody>
      </p:sp>
    </p:spTree>
    <p:extLst>
      <p:ext uri="{BB962C8B-B14F-4D97-AF65-F5344CB8AC3E}">
        <p14:creationId xmlns:p14="http://schemas.microsoft.com/office/powerpoint/2010/main" val="814130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dimostrazione</a:t>
            </a:r>
            <a:r>
              <a:rPr lang="it-IT" baseline="0" dirty="0"/>
              <a:t> classe Dog cane</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93</a:t>
            </a:fld>
            <a:endParaRPr lang="it-IT" dirty="0"/>
          </a:p>
        </p:txBody>
      </p:sp>
    </p:spTree>
    <p:extLst>
      <p:ext uri="{BB962C8B-B14F-4D97-AF65-F5344CB8AC3E}">
        <p14:creationId xmlns:p14="http://schemas.microsoft.com/office/powerpoint/2010/main" val="96999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Esempio </a:t>
            </a:r>
            <a:r>
              <a:rPr lang="it-IT" dirty="0" err="1"/>
              <a:t>int</a:t>
            </a:r>
            <a:r>
              <a:rPr lang="it-IT" dirty="0"/>
              <a:t> i =5 e Dog cane…</a:t>
            </a:r>
          </a:p>
        </p:txBody>
      </p:sp>
      <p:sp>
        <p:nvSpPr>
          <p:cNvPr id="4" name="Segnaposto numero diapositiva 3"/>
          <p:cNvSpPr>
            <a:spLocks noGrp="1"/>
          </p:cNvSpPr>
          <p:nvPr>
            <p:ph type="sldNum" sz="quarter" idx="10"/>
          </p:nvPr>
        </p:nvSpPr>
        <p:spPr/>
        <p:txBody>
          <a:bodyPr/>
          <a:lstStyle/>
          <a:p>
            <a:fld id="{01F2A70B-78F2-4DCF-B53B-C990D2FAFB8A}" type="slidenum">
              <a:rPr lang="it-IT" smtClean="0"/>
              <a:t>94</a:t>
            </a:fld>
            <a:endParaRPr lang="it-IT" dirty="0"/>
          </a:p>
        </p:txBody>
      </p:sp>
    </p:spTree>
    <p:extLst>
      <p:ext uri="{BB962C8B-B14F-4D97-AF65-F5344CB8AC3E}">
        <p14:creationId xmlns:p14="http://schemas.microsoft.com/office/powerpoint/2010/main" val="357119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u="none" strike="noStrike" kern="1200" dirty="0">
                <a:solidFill>
                  <a:schemeClr val="tx1"/>
                </a:solidFill>
                <a:effectLst/>
                <a:latin typeface="+mn-lt"/>
                <a:ea typeface="+mn-ea"/>
                <a:cs typeface="+mn-cs"/>
                <a:hlinkClick r:id="rId3" tooltip="Syntax (programming languages)"/>
              </a:rPr>
              <a:t>syntax</a:t>
            </a:r>
            <a:r>
              <a:rPr lang="en-GB" sz="1200" b="0" i="0" kern="1200" dirty="0">
                <a:solidFill>
                  <a:schemeClr val="tx1"/>
                </a:solidFill>
                <a:effectLst/>
                <a:latin typeface="+mn-lt"/>
                <a:ea typeface="+mn-ea"/>
                <a:cs typeface="+mn-cs"/>
              </a:rPr>
              <a:t> of </a:t>
            </a:r>
            <a:r>
              <a:rPr lang="en-GB" sz="1200" b="0" i="0" u="none" strike="noStrike" kern="1200" dirty="0">
                <a:solidFill>
                  <a:schemeClr val="tx1"/>
                </a:solidFill>
                <a:effectLst/>
                <a:latin typeface="+mn-lt"/>
                <a:ea typeface="+mn-ea"/>
                <a:cs typeface="+mn-cs"/>
                <a:hlinkClick r:id="rId4" tooltip="Java (software platform)"/>
              </a:rPr>
              <a:t>Java</a:t>
            </a:r>
            <a:r>
              <a:rPr lang="en-GB" sz="1200" b="0" i="0" kern="1200" dirty="0">
                <a:solidFill>
                  <a:schemeClr val="tx1"/>
                </a:solidFill>
                <a:effectLst/>
                <a:latin typeface="+mn-lt"/>
                <a:ea typeface="+mn-ea"/>
                <a:cs typeface="+mn-cs"/>
              </a:rPr>
              <a:t> is similar to </a:t>
            </a:r>
            <a:r>
              <a:rPr lang="en-GB" sz="1200" b="0" i="0" u="none" strike="noStrike" kern="1200" dirty="0">
                <a:solidFill>
                  <a:schemeClr val="tx1"/>
                </a:solidFill>
                <a:effectLst/>
                <a:latin typeface="+mn-lt"/>
                <a:ea typeface="+mn-ea"/>
                <a:cs typeface="+mn-cs"/>
                <a:hlinkClick r:id="rId5" tooltip="C (programming language)"/>
              </a:rPr>
              <a:t>C</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6" tooltip="C++"/>
              </a:rPr>
              <a:t>C++</a:t>
            </a:r>
            <a:r>
              <a:rPr lang="en-GB" sz="1200" b="0" i="0" kern="1200" dirty="0">
                <a:solidFill>
                  <a:schemeClr val="tx1"/>
                </a:solidFill>
                <a:effectLst/>
                <a:latin typeface="+mn-lt"/>
                <a:ea typeface="+mn-ea"/>
                <a:cs typeface="+mn-cs"/>
              </a:rPr>
              <a:t>, but it has fewer </a:t>
            </a:r>
            <a:r>
              <a:rPr lang="en-GB" sz="1200" b="0" i="0" u="none" strike="noStrike" kern="1200" dirty="0">
                <a:solidFill>
                  <a:schemeClr val="tx1"/>
                </a:solidFill>
                <a:effectLst/>
                <a:latin typeface="+mn-lt"/>
                <a:ea typeface="+mn-ea"/>
                <a:cs typeface="+mn-cs"/>
                <a:hlinkClick r:id="rId7" tooltip="Low-level programming language"/>
              </a:rPr>
              <a:t>low-level</a:t>
            </a:r>
            <a:r>
              <a:rPr lang="en-GB" sz="1200" b="0" i="0" kern="1200" dirty="0">
                <a:solidFill>
                  <a:schemeClr val="tx1"/>
                </a:solidFill>
                <a:effectLst/>
                <a:latin typeface="+mn-lt"/>
                <a:ea typeface="+mn-ea"/>
                <a:cs typeface="+mn-cs"/>
              </a:rPr>
              <a:t> facilities than either of them. </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original and </a:t>
            </a:r>
            <a:r>
              <a:rPr lang="en-GB" sz="1200" b="0" i="0" u="none" strike="noStrike" kern="1200" dirty="0">
                <a:solidFill>
                  <a:schemeClr val="tx1"/>
                </a:solidFill>
                <a:effectLst/>
                <a:latin typeface="+mn-lt"/>
                <a:ea typeface="+mn-ea"/>
                <a:cs typeface="+mn-cs"/>
                <a:hlinkClick r:id="rId8" tooltip="Reference implementation"/>
              </a:rPr>
              <a:t>reference implementation</a:t>
            </a:r>
            <a:r>
              <a:rPr lang="en-GB" sz="1200" b="0" i="0" kern="1200" dirty="0">
                <a:solidFill>
                  <a:schemeClr val="tx1"/>
                </a:solidFill>
                <a:effectLst/>
                <a:latin typeface="+mn-lt"/>
                <a:ea typeface="+mn-ea"/>
                <a:cs typeface="+mn-cs"/>
              </a:rPr>
              <a:t> Java </a:t>
            </a:r>
            <a:r>
              <a:rPr lang="en-GB" sz="1200" b="0" i="0" u="none" strike="noStrike" kern="1200" dirty="0">
                <a:solidFill>
                  <a:schemeClr val="tx1"/>
                </a:solidFill>
                <a:effectLst/>
                <a:latin typeface="+mn-lt"/>
                <a:ea typeface="+mn-ea"/>
                <a:cs typeface="+mn-cs"/>
                <a:hlinkClick r:id="rId9" tooltip="Compiler"/>
              </a:rPr>
              <a:t>compilers</a:t>
            </a:r>
            <a:r>
              <a:rPr lang="en-GB" sz="1200" b="0" i="0" kern="1200" dirty="0">
                <a:solidFill>
                  <a:schemeClr val="tx1"/>
                </a:solidFill>
                <a:effectLst/>
                <a:latin typeface="+mn-lt"/>
                <a:ea typeface="+mn-ea"/>
                <a:cs typeface="+mn-cs"/>
              </a:rPr>
              <a:t>, virtual machines, and </a:t>
            </a:r>
            <a:r>
              <a:rPr lang="en-GB" sz="1200" b="0" i="0" u="none" strike="noStrike" kern="1200" dirty="0">
                <a:solidFill>
                  <a:schemeClr val="tx1"/>
                </a:solidFill>
                <a:effectLst/>
                <a:latin typeface="+mn-lt"/>
                <a:ea typeface="+mn-ea"/>
                <a:cs typeface="+mn-cs"/>
                <a:hlinkClick r:id="rId10" tooltip="Library (computing)"/>
              </a:rPr>
              <a:t>class libraries</a:t>
            </a:r>
            <a:r>
              <a:rPr lang="en-GB" sz="1200" b="0" i="0" kern="1200" dirty="0">
                <a:solidFill>
                  <a:schemeClr val="tx1"/>
                </a:solidFill>
                <a:effectLst/>
                <a:latin typeface="+mn-lt"/>
                <a:ea typeface="+mn-ea"/>
                <a:cs typeface="+mn-cs"/>
              </a:rPr>
              <a:t> were originally released by Sun under </a:t>
            </a:r>
            <a:r>
              <a:rPr lang="en-GB" sz="1200" b="0" i="0" u="none" strike="noStrike" kern="1200" dirty="0">
                <a:solidFill>
                  <a:schemeClr val="tx1"/>
                </a:solidFill>
                <a:effectLst/>
                <a:latin typeface="+mn-lt"/>
                <a:ea typeface="+mn-ea"/>
                <a:cs typeface="+mn-cs"/>
                <a:hlinkClick r:id="rId11" tooltip="Proprietary license"/>
              </a:rPr>
              <a:t>proprietary licenses</a:t>
            </a:r>
            <a:r>
              <a:rPr lang="en-GB" sz="1200" b="0" i="0" kern="1200" dirty="0">
                <a:solidFill>
                  <a:schemeClr val="tx1"/>
                </a:solidFill>
                <a:effectLst/>
                <a:latin typeface="+mn-lt"/>
                <a:ea typeface="+mn-ea"/>
                <a:cs typeface="+mn-cs"/>
              </a:rPr>
              <a:t>. As of May 2007, in compliance with the specifications of the </a:t>
            </a:r>
            <a:r>
              <a:rPr lang="en-GB" sz="1200" b="0" i="0" u="none" strike="noStrike" kern="1200" dirty="0">
                <a:solidFill>
                  <a:schemeClr val="tx1"/>
                </a:solidFill>
                <a:effectLst/>
                <a:latin typeface="+mn-lt"/>
                <a:ea typeface="+mn-ea"/>
                <a:cs typeface="+mn-cs"/>
                <a:hlinkClick r:id="rId12" tooltip="Java Community Process"/>
              </a:rPr>
              <a:t>Java Community Process</a:t>
            </a:r>
            <a:r>
              <a:rPr lang="en-GB" sz="1200" b="0" i="0" kern="1200" dirty="0">
                <a:solidFill>
                  <a:schemeClr val="tx1"/>
                </a:solidFill>
                <a:effectLst/>
                <a:latin typeface="+mn-lt"/>
                <a:ea typeface="+mn-ea"/>
                <a:cs typeface="+mn-cs"/>
              </a:rPr>
              <a:t>, Sun had </a:t>
            </a:r>
            <a:r>
              <a:rPr lang="en-GB" sz="1200" b="0" i="0" u="none" strike="noStrike" kern="1200" dirty="0">
                <a:solidFill>
                  <a:schemeClr val="tx1"/>
                </a:solidFill>
                <a:effectLst/>
                <a:latin typeface="+mn-lt"/>
                <a:ea typeface="+mn-ea"/>
                <a:cs typeface="+mn-cs"/>
                <a:hlinkClick r:id="rId13" tooltip="Software relicensing"/>
              </a:rPr>
              <a:t>relicensed</a:t>
            </a:r>
            <a:r>
              <a:rPr lang="en-GB" sz="1200" b="0" i="0" kern="1200" dirty="0">
                <a:solidFill>
                  <a:schemeClr val="tx1"/>
                </a:solidFill>
                <a:effectLst/>
                <a:latin typeface="+mn-lt"/>
                <a:ea typeface="+mn-ea"/>
                <a:cs typeface="+mn-cs"/>
              </a:rPr>
              <a:t> most of its Java technologies under the </a:t>
            </a:r>
            <a:r>
              <a:rPr lang="en-GB" sz="1200" b="0" i="0" u="none" strike="noStrike" kern="1200" dirty="0">
                <a:solidFill>
                  <a:schemeClr val="tx1"/>
                </a:solidFill>
                <a:effectLst/>
                <a:latin typeface="+mn-lt"/>
                <a:ea typeface="+mn-ea"/>
                <a:cs typeface="+mn-cs"/>
                <a:hlinkClick r:id="rId14" tooltip="GNU General Public License"/>
              </a:rPr>
              <a:t>GNU General Public License</a:t>
            </a:r>
            <a:r>
              <a:rPr lang="en-GB" sz="1200" b="0" i="0" kern="1200" dirty="0">
                <a:solidFill>
                  <a:schemeClr val="tx1"/>
                </a:solidFill>
                <a:effectLst/>
                <a:latin typeface="+mn-lt"/>
                <a:ea typeface="+mn-ea"/>
                <a:cs typeface="+mn-cs"/>
              </a:rPr>
              <a:t>. Meanwhile, others have developed alternative implementations of these Sun technologies, such as the </a:t>
            </a:r>
            <a:r>
              <a:rPr lang="en-GB" sz="1200" b="0" i="0" u="none" strike="noStrike" kern="1200" dirty="0">
                <a:solidFill>
                  <a:schemeClr val="tx1"/>
                </a:solidFill>
                <a:effectLst/>
                <a:latin typeface="+mn-lt"/>
                <a:ea typeface="+mn-ea"/>
                <a:cs typeface="+mn-cs"/>
                <a:hlinkClick r:id="rId15" tooltip="GNU Compiler for Java"/>
              </a:rPr>
              <a:t>GNU Compiler for Java</a:t>
            </a:r>
            <a:r>
              <a:rPr lang="en-GB" sz="1200" b="0" i="0" kern="1200" dirty="0">
                <a:solidFill>
                  <a:schemeClr val="tx1"/>
                </a:solidFill>
                <a:effectLst/>
                <a:latin typeface="+mn-lt"/>
                <a:ea typeface="+mn-ea"/>
                <a:cs typeface="+mn-cs"/>
              </a:rPr>
              <a:t> (bytecode compiler), </a:t>
            </a:r>
            <a:r>
              <a:rPr lang="en-GB" sz="1200" b="0" i="0" u="none" strike="noStrike" kern="1200" dirty="0">
                <a:solidFill>
                  <a:schemeClr val="tx1"/>
                </a:solidFill>
                <a:effectLst/>
                <a:latin typeface="+mn-lt"/>
                <a:ea typeface="+mn-ea"/>
                <a:cs typeface="+mn-cs"/>
                <a:hlinkClick r:id="rId16" tooltip="GNU Classpath"/>
              </a:rPr>
              <a:t>GNU </a:t>
            </a:r>
            <a:r>
              <a:rPr lang="en-GB" sz="1200" b="0" i="0" u="none" strike="noStrike" kern="1200" dirty="0" err="1">
                <a:solidFill>
                  <a:schemeClr val="tx1"/>
                </a:solidFill>
                <a:effectLst/>
                <a:latin typeface="+mn-lt"/>
                <a:ea typeface="+mn-ea"/>
                <a:cs typeface="+mn-cs"/>
                <a:hlinkClick r:id="rId16" tooltip="GNU Classpath"/>
              </a:rPr>
              <a:t>Classpath</a:t>
            </a:r>
            <a:r>
              <a:rPr lang="en-GB" sz="1200" b="0" i="0" kern="1200" dirty="0">
                <a:solidFill>
                  <a:schemeClr val="tx1"/>
                </a:solidFill>
                <a:effectLst/>
                <a:latin typeface="+mn-lt"/>
                <a:ea typeface="+mn-ea"/>
                <a:cs typeface="+mn-cs"/>
              </a:rPr>
              <a:t> (standard libraries), and </a:t>
            </a:r>
            <a:r>
              <a:rPr lang="en-GB" sz="1200" b="0" i="0" u="none" strike="noStrike" kern="1200" dirty="0" err="1">
                <a:solidFill>
                  <a:schemeClr val="tx1"/>
                </a:solidFill>
                <a:effectLst/>
                <a:latin typeface="+mn-lt"/>
                <a:ea typeface="+mn-ea"/>
                <a:cs typeface="+mn-cs"/>
                <a:hlinkClick r:id="rId17" tooltip="IcedTea"/>
              </a:rPr>
              <a:t>IcedTea</a:t>
            </a:r>
            <a:r>
              <a:rPr lang="en-GB" sz="1200" b="0" i="0" kern="1200" dirty="0">
                <a:solidFill>
                  <a:schemeClr val="tx1"/>
                </a:solidFill>
                <a:effectLst/>
                <a:latin typeface="+mn-lt"/>
                <a:ea typeface="+mn-ea"/>
                <a:cs typeface="+mn-cs"/>
              </a:rPr>
              <a:t>-Web (browser plugin for applets).</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is intended to let </a:t>
            </a:r>
            <a:r>
              <a:rPr lang="en-GB" sz="1200" b="0" i="0" u="none" strike="noStrike" kern="1200" dirty="0">
                <a:solidFill>
                  <a:schemeClr val="tx1"/>
                </a:solidFill>
                <a:effectLst/>
                <a:latin typeface="+mn-lt"/>
                <a:ea typeface="+mn-ea"/>
                <a:cs typeface="+mn-cs"/>
                <a:hlinkClick r:id="rId18" tooltip="Application developer"/>
              </a:rPr>
              <a:t>application developers</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write once, run anywhere</a:t>
            </a:r>
            <a:r>
              <a:rPr lang="en-GB" sz="1200" b="0" i="0" kern="1200" dirty="0">
                <a:solidFill>
                  <a:schemeClr val="tx1"/>
                </a:solidFill>
                <a:effectLst/>
                <a:latin typeface="+mn-lt"/>
                <a:ea typeface="+mn-ea"/>
                <a:cs typeface="+mn-cs"/>
              </a:rPr>
              <a:t> (WORA),</a:t>
            </a:r>
            <a:r>
              <a:rPr lang="en-GB" sz="1200" b="0" i="0" u="none" strike="noStrike" kern="1200" baseline="30000" dirty="0">
                <a:solidFill>
                  <a:schemeClr val="tx1"/>
                </a:solidFill>
                <a:effectLst/>
                <a:latin typeface="+mn-lt"/>
                <a:ea typeface="+mn-ea"/>
                <a:cs typeface="+mn-cs"/>
                <a:hlinkClick r:id="rId19"/>
              </a:rPr>
              <a:t>[15]</a:t>
            </a:r>
            <a:r>
              <a:rPr lang="en-GB" sz="1200" b="0" i="0" kern="1200" dirty="0">
                <a:solidFill>
                  <a:schemeClr val="tx1"/>
                </a:solidFill>
                <a:effectLst/>
                <a:latin typeface="+mn-lt"/>
                <a:ea typeface="+mn-ea"/>
                <a:cs typeface="+mn-cs"/>
              </a:rPr>
              <a:t> meaning that </a:t>
            </a:r>
            <a:r>
              <a:rPr lang="en-GB" sz="1200" b="0" i="0" u="none" strike="noStrike" kern="1200" dirty="0">
                <a:solidFill>
                  <a:schemeClr val="tx1"/>
                </a:solidFill>
                <a:effectLst/>
                <a:latin typeface="+mn-lt"/>
                <a:ea typeface="+mn-ea"/>
                <a:cs typeface="+mn-cs"/>
                <a:hlinkClick r:id="rId9" tooltip="Compiler"/>
              </a:rPr>
              <a:t>compiled</a:t>
            </a:r>
            <a:r>
              <a:rPr lang="en-GB" sz="1200" b="0" i="0" kern="1200" dirty="0">
                <a:solidFill>
                  <a:schemeClr val="tx1"/>
                </a:solidFill>
                <a:effectLst/>
                <a:latin typeface="+mn-lt"/>
                <a:ea typeface="+mn-ea"/>
                <a:cs typeface="+mn-cs"/>
              </a:rPr>
              <a:t> Java code can run on all platforms that support Java without the need for recompilation.</a:t>
            </a:r>
            <a:r>
              <a:rPr lang="en-GB" sz="1200" b="0" i="0" u="none" strike="noStrike" kern="1200" baseline="30000" dirty="0">
                <a:solidFill>
                  <a:schemeClr val="tx1"/>
                </a:solidFill>
                <a:effectLst/>
                <a:latin typeface="+mn-lt"/>
                <a:ea typeface="+mn-ea"/>
                <a:cs typeface="+mn-cs"/>
                <a:hlinkClick r:id="rId20"/>
              </a:rPr>
              <a:t>[16]</a:t>
            </a:r>
            <a:r>
              <a:rPr lang="en-GB" sz="1200" b="0" i="0" kern="1200" dirty="0">
                <a:solidFill>
                  <a:schemeClr val="tx1"/>
                </a:solidFill>
                <a:effectLst/>
                <a:latin typeface="+mn-lt"/>
                <a:ea typeface="+mn-ea"/>
                <a:cs typeface="+mn-cs"/>
              </a:rPr>
              <a:t> Java applications are typically compiled to </a:t>
            </a:r>
            <a:r>
              <a:rPr lang="en-GB" sz="1200" b="0" i="0" u="none" strike="noStrike" kern="1200" dirty="0">
                <a:solidFill>
                  <a:schemeClr val="tx1"/>
                </a:solidFill>
                <a:effectLst/>
                <a:latin typeface="+mn-lt"/>
                <a:ea typeface="+mn-ea"/>
                <a:cs typeface="+mn-cs"/>
                <a:hlinkClick r:id="rId21" tooltip="Java bytecode"/>
              </a:rPr>
              <a:t>bytecode</a:t>
            </a:r>
            <a:r>
              <a:rPr lang="en-GB" sz="1200" b="0" i="0" kern="1200" dirty="0">
                <a:solidFill>
                  <a:schemeClr val="tx1"/>
                </a:solidFill>
                <a:effectLst/>
                <a:latin typeface="+mn-lt"/>
                <a:ea typeface="+mn-ea"/>
                <a:cs typeface="+mn-cs"/>
              </a:rPr>
              <a:t> that can run on any </a:t>
            </a:r>
            <a:r>
              <a:rPr lang="en-GB" sz="1200" b="0" i="0" u="none" strike="noStrike" kern="1200" dirty="0">
                <a:solidFill>
                  <a:schemeClr val="tx1"/>
                </a:solidFill>
                <a:effectLst/>
                <a:latin typeface="+mn-lt"/>
                <a:ea typeface="+mn-ea"/>
                <a:cs typeface="+mn-cs"/>
                <a:hlinkClick r:id="rId22" tooltip="Java virtual machine"/>
              </a:rPr>
              <a:t>Java virtual machine</a:t>
            </a:r>
            <a:r>
              <a:rPr lang="en-GB" sz="1200" b="0" i="0" kern="1200" dirty="0">
                <a:solidFill>
                  <a:schemeClr val="tx1"/>
                </a:solidFill>
                <a:effectLst/>
                <a:latin typeface="+mn-lt"/>
                <a:ea typeface="+mn-ea"/>
                <a:cs typeface="+mn-cs"/>
              </a:rPr>
              <a:t> (JVM) regardless of the underlying </a:t>
            </a:r>
            <a:r>
              <a:rPr lang="en-GB" sz="1200" b="0" i="0" u="none" strike="noStrike" kern="1200" dirty="0">
                <a:solidFill>
                  <a:schemeClr val="tx1"/>
                </a:solidFill>
                <a:effectLst/>
                <a:latin typeface="+mn-lt"/>
                <a:ea typeface="+mn-ea"/>
                <a:cs typeface="+mn-cs"/>
                <a:hlinkClick r:id="rId23" tooltip="Computer architecture"/>
              </a:rPr>
              <a:t>computer architecture</a:t>
            </a:r>
            <a:r>
              <a:rPr lang="en-GB" sz="1200" b="0" i="0" kern="1200" dirty="0">
                <a:solidFill>
                  <a:schemeClr val="tx1"/>
                </a:solidFill>
                <a:effectLst/>
                <a:latin typeface="+mn-lt"/>
                <a:ea typeface="+mn-ea"/>
                <a:cs typeface="+mn-cs"/>
              </a:rPr>
              <a:t>. </a:t>
            </a:r>
          </a:p>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4</a:t>
            </a:fld>
            <a:endParaRPr lang="it-IT" dirty="0"/>
          </a:p>
        </p:txBody>
      </p:sp>
    </p:spTree>
    <p:extLst>
      <p:ext uri="{BB962C8B-B14F-4D97-AF65-F5344CB8AC3E}">
        <p14:creationId xmlns:p14="http://schemas.microsoft.com/office/powerpoint/2010/main" val="69561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01F2A70B-78F2-4DCF-B53B-C990D2FAFB8A}" type="slidenum">
              <a:rPr lang="it-IT" smtClean="0"/>
              <a:t>5</a:t>
            </a:fld>
            <a:endParaRPr lang="it-IT" dirty="0"/>
          </a:p>
        </p:txBody>
      </p:sp>
    </p:spTree>
    <p:extLst>
      <p:ext uri="{BB962C8B-B14F-4D97-AF65-F5344CB8AC3E}">
        <p14:creationId xmlns:p14="http://schemas.microsoft.com/office/powerpoint/2010/main" val="367556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WORE</a:t>
            </a:r>
          </a:p>
        </p:txBody>
      </p:sp>
      <p:sp>
        <p:nvSpPr>
          <p:cNvPr id="4" name="Slide Number Placeholder 3"/>
          <p:cNvSpPr>
            <a:spLocks noGrp="1"/>
          </p:cNvSpPr>
          <p:nvPr>
            <p:ph type="sldNum" sz="quarter" idx="5"/>
          </p:nvPr>
        </p:nvSpPr>
        <p:spPr/>
        <p:txBody>
          <a:bodyPr/>
          <a:lstStyle/>
          <a:p>
            <a:fld id="{01F2A70B-78F2-4DCF-B53B-C990D2FAFB8A}" type="slidenum">
              <a:rPr lang="it-IT" smtClean="0"/>
              <a:t>7</a:t>
            </a:fld>
            <a:endParaRPr lang="it-IT" dirty="0"/>
          </a:p>
        </p:txBody>
      </p:sp>
    </p:spTree>
    <p:extLst>
      <p:ext uri="{BB962C8B-B14F-4D97-AF65-F5344CB8AC3E}">
        <p14:creationId xmlns:p14="http://schemas.microsoft.com/office/powerpoint/2010/main" val="7108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Path</a:t>
            </a:r>
            <a:r>
              <a:rPr lang="it-IT" dirty="0"/>
              <a:t> di installazione di JRE e JDK</a:t>
            </a:r>
          </a:p>
          <a:p>
            <a:r>
              <a:rPr lang="it-IT" dirty="0"/>
              <a:t>JRE incluso in JDK</a:t>
            </a:r>
            <a:endParaRPr lang="it-IT" u="sng" dirty="0"/>
          </a:p>
          <a:p>
            <a:r>
              <a:rPr lang="it-IT" u="sng" dirty="0"/>
              <a:t>Esempi </a:t>
            </a:r>
            <a:r>
              <a:rPr lang="it-IT" u="sng" dirty="0" err="1"/>
              <a:t>javadoc</a:t>
            </a:r>
            <a:r>
              <a:rPr lang="it-IT" u="sng" dirty="0"/>
              <a:t> nei commenti /* */ con prefisso chiocciola @</a:t>
            </a:r>
          </a:p>
          <a:p>
            <a:r>
              <a:rPr lang="it-IT" u="none" dirty="0"/>
              <a:t>Tre elementi di documentazione: descrizione, input (</a:t>
            </a:r>
            <a:r>
              <a:rPr lang="it-IT" u="none" dirty="0" err="1"/>
              <a:t>param</a:t>
            </a:r>
            <a:r>
              <a:rPr lang="it-IT" u="none" dirty="0"/>
              <a:t>) e output (</a:t>
            </a:r>
            <a:r>
              <a:rPr lang="it-IT" u="none" dirty="0" err="1"/>
              <a:t>return</a:t>
            </a:r>
            <a:r>
              <a:rPr lang="it-IT" u="none" dirty="0"/>
              <a:t> </a:t>
            </a:r>
            <a:r>
              <a:rPr lang="it-IT" u="none" dirty="0" err="1"/>
              <a:t>value</a:t>
            </a:r>
            <a:r>
              <a:rPr lang="it-IT" u="none" dirty="0"/>
              <a:t>)</a:t>
            </a:r>
          </a:p>
        </p:txBody>
      </p:sp>
      <p:sp>
        <p:nvSpPr>
          <p:cNvPr id="4" name="Segnaposto numero diapositiva 3"/>
          <p:cNvSpPr>
            <a:spLocks noGrp="1"/>
          </p:cNvSpPr>
          <p:nvPr>
            <p:ph type="sldNum" sz="quarter" idx="10"/>
          </p:nvPr>
        </p:nvSpPr>
        <p:spPr/>
        <p:txBody>
          <a:bodyPr/>
          <a:lstStyle/>
          <a:p>
            <a:fld id="{01F2A70B-78F2-4DCF-B53B-C990D2FAFB8A}" type="slidenum">
              <a:rPr lang="it-IT" smtClean="0"/>
              <a:t>8</a:t>
            </a:fld>
            <a:endParaRPr lang="it-IT" dirty="0"/>
          </a:p>
        </p:txBody>
      </p:sp>
    </p:spTree>
    <p:extLst>
      <p:ext uri="{BB962C8B-B14F-4D97-AF65-F5344CB8AC3E}">
        <p14:creationId xmlns:p14="http://schemas.microsoft.com/office/powerpoint/2010/main" val="182146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Eclipse</a:t>
            </a:r>
            <a:endParaRPr lang="it-IT" dirty="0"/>
          </a:p>
          <a:p>
            <a:r>
              <a:rPr lang="it-IT" dirty="0"/>
              <a:t>.java</a:t>
            </a:r>
          </a:p>
          <a:p>
            <a:r>
              <a:rPr lang="it-IT" dirty="0"/>
              <a:t>.</a:t>
            </a:r>
            <a:r>
              <a:rPr lang="it-IT" dirty="0" err="1"/>
              <a:t>class</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9</a:t>
            </a:fld>
            <a:endParaRPr lang="it-IT" dirty="0"/>
          </a:p>
        </p:txBody>
      </p:sp>
    </p:spTree>
    <p:extLst>
      <p:ext uri="{BB962C8B-B14F-4D97-AF65-F5344CB8AC3E}">
        <p14:creationId xmlns:p14="http://schemas.microsoft.com/office/powerpoint/2010/main" val="117147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a:t>
            </a:r>
            <a:r>
              <a:rPr lang="it-IT" dirty="0" err="1"/>
              <a:t>jar</a:t>
            </a:r>
            <a:r>
              <a:rPr lang="it-IT" dirty="0"/>
              <a:t> .war .</a:t>
            </a:r>
            <a:r>
              <a:rPr lang="it-IT" dirty="0" err="1"/>
              <a:t>ear</a:t>
            </a:r>
            <a:endParaRPr lang="it-IT" dirty="0"/>
          </a:p>
          <a:p>
            <a:r>
              <a:rPr lang="it-IT" dirty="0"/>
              <a:t>Sono archivi zip con dentro i .</a:t>
            </a:r>
            <a:r>
              <a:rPr lang="it-IT" dirty="0" err="1"/>
              <a:t>class</a:t>
            </a:r>
            <a:r>
              <a:rPr lang="it-IT" dirty="0"/>
              <a:t> e altri file di supporto</a:t>
            </a:r>
          </a:p>
        </p:txBody>
      </p:sp>
      <p:sp>
        <p:nvSpPr>
          <p:cNvPr id="4" name="Segnaposto numero diapositiva 3"/>
          <p:cNvSpPr>
            <a:spLocks noGrp="1"/>
          </p:cNvSpPr>
          <p:nvPr>
            <p:ph type="sldNum" sz="quarter" idx="10"/>
          </p:nvPr>
        </p:nvSpPr>
        <p:spPr/>
        <p:txBody>
          <a:bodyPr/>
          <a:lstStyle/>
          <a:p>
            <a:fld id="{01F2A70B-78F2-4DCF-B53B-C990D2FAFB8A}" type="slidenum">
              <a:rPr lang="it-IT" smtClean="0"/>
              <a:t>10</a:t>
            </a:fld>
            <a:endParaRPr lang="it-IT" dirty="0"/>
          </a:p>
        </p:txBody>
      </p:sp>
    </p:spTree>
    <p:extLst>
      <p:ext uri="{BB962C8B-B14F-4D97-AF65-F5344CB8AC3E}">
        <p14:creationId xmlns:p14="http://schemas.microsoft.com/office/powerpoint/2010/main" val="425998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Ecco il </a:t>
            </a:r>
            <a:r>
              <a:rPr lang="it-IT" dirty="0" err="1"/>
              <a:t>javadoc</a:t>
            </a:r>
            <a:r>
              <a:rPr lang="it-IT" dirty="0"/>
              <a:t> (</a:t>
            </a:r>
            <a:r>
              <a:rPr lang="it-IT" dirty="0" err="1"/>
              <a:t>autogenerato</a:t>
            </a:r>
            <a:r>
              <a:rPr lang="it-IT" dirty="0"/>
              <a:t>)</a:t>
            </a:r>
          </a:p>
          <a:p>
            <a:r>
              <a:rPr lang="it-IT" dirty="0"/>
              <a:t>Breve spiegazione di </a:t>
            </a:r>
            <a:r>
              <a:rPr lang="it-IT" dirty="0" err="1"/>
              <a:t>args</a:t>
            </a:r>
            <a:endParaRPr lang="it-IT" dirty="0"/>
          </a:p>
        </p:txBody>
      </p:sp>
      <p:sp>
        <p:nvSpPr>
          <p:cNvPr id="4" name="Segnaposto numero diapositiva 3"/>
          <p:cNvSpPr>
            <a:spLocks noGrp="1"/>
          </p:cNvSpPr>
          <p:nvPr>
            <p:ph type="sldNum" sz="quarter" idx="10"/>
          </p:nvPr>
        </p:nvSpPr>
        <p:spPr/>
        <p:txBody>
          <a:bodyPr/>
          <a:lstStyle/>
          <a:p>
            <a:fld id="{01F2A70B-78F2-4DCF-B53B-C990D2FAFB8A}" type="slidenum">
              <a:rPr lang="it-IT" smtClean="0"/>
              <a:t>11</a:t>
            </a:fld>
            <a:endParaRPr lang="it-IT" dirty="0"/>
          </a:p>
        </p:txBody>
      </p:sp>
    </p:spTree>
    <p:extLst>
      <p:ext uri="{BB962C8B-B14F-4D97-AF65-F5344CB8AC3E}">
        <p14:creationId xmlns:p14="http://schemas.microsoft.com/office/powerpoint/2010/main" val="307754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p>
          </p:txBody>
        </p:sp>
      </p:grpSp>
      <p:sp>
        <p:nvSpPr>
          <p:cNvPr id="4" name="Date Placeholder 3"/>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dirty="0">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accent1">
            <a:lumMod val="7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6/18/2021</a:t>
            </a:fld>
            <a:endParaRPr lang="en-US"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424732"/>
          </a:xfrm>
          <a:prstGeom prst="rect">
            <a:avLst/>
          </a:prstGeom>
          <a:noFill/>
        </p:spPr>
        <p:txBody>
          <a:bodyPr wrap="square" rtlCol="0">
            <a:spAutoFit/>
          </a:bodyPr>
          <a:lstStyle/>
          <a:p>
            <a:pPr algn="r">
              <a:lnSpc>
                <a:spcPct val="90000"/>
              </a:lnSpc>
            </a:pPr>
            <a:r>
              <a:rPr lang="en-US" sz="2400" dirty="0">
                <a:solidFill>
                  <a:schemeClr val="bg1"/>
                </a:solidFill>
              </a:rPr>
              <a:t>Gruppo Euris </a:t>
            </a:r>
            <a:r>
              <a:rPr lang="en-US" sz="2400" dirty="0" err="1">
                <a:solidFill>
                  <a:schemeClr val="bg1"/>
                </a:solidFill>
              </a:rPr>
              <a:t>S.p.a</a:t>
            </a:r>
            <a:r>
              <a:rPr lang="en-US" sz="2400" dirty="0">
                <a:solidFill>
                  <a:schemeClr val="bg1"/>
                </a:solidFill>
              </a:rPr>
              <a:t>.</a:t>
            </a:r>
          </a:p>
        </p:txBody>
      </p:sp>
      <p:sp>
        <p:nvSpPr>
          <p:cNvPr id="7" name="TextBox 6"/>
          <p:cNvSpPr txBox="1"/>
          <p:nvPr/>
        </p:nvSpPr>
        <p:spPr>
          <a:xfrm>
            <a:off x="1522412" y="609600"/>
            <a:ext cx="4571999" cy="424732"/>
          </a:xfrm>
          <a:prstGeom prst="rect">
            <a:avLst/>
          </a:prstGeom>
          <a:noFill/>
        </p:spPr>
        <p:txBody>
          <a:bodyPr wrap="square" rtlCol="0">
            <a:spAutoFit/>
          </a:bodyPr>
          <a:lstStyle/>
          <a:p>
            <a:pPr>
              <a:lnSpc>
                <a:spcPct val="90000"/>
              </a:lnSpc>
            </a:pPr>
            <a:r>
              <a:rPr lang="en-US" sz="2400" dirty="0">
                <a:solidFill>
                  <a:schemeClr val="bg1"/>
                </a:solidFill>
              </a:rPr>
              <a:t>2020</a:t>
            </a:r>
          </a:p>
        </p:txBody>
      </p:sp>
      <p:sp>
        <p:nvSpPr>
          <p:cNvPr id="5" name="Subtitle 4"/>
          <p:cNvSpPr>
            <a:spLocks noGrp="1"/>
          </p:cNvSpPr>
          <p:nvPr>
            <p:ph type="subTitle" idx="1"/>
          </p:nvPr>
        </p:nvSpPr>
        <p:spPr/>
        <p:txBody>
          <a:bodyPr/>
          <a:lstStyle/>
          <a:p>
            <a:pPr algn="ctr"/>
            <a:r>
              <a:rPr lang="en-US" dirty="0"/>
              <a:t>Corso di </a:t>
            </a:r>
            <a:r>
              <a:rPr lang="it-IT" dirty="0"/>
              <a:t>programmazione</a:t>
            </a:r>
            <a:r>
              <a:rPr lang="en-US" dirty="0"/>
              <a:t> in Java 8</a:t>
            </a:r>
          </a:p>
        </p:txBody>
      </p:sp>
      <p:sp>
        <p:nvSpPr>
          <p:cNvPr id="4" name="Title 3"/>
          <p:cNvSpPr>
            <a:spLocks noGrp="1"/>
          </p:cNvSpPr>
          <p:nvPr>
            <p:ph type="ctrTitle"/>
          </p:nvPr>
        </p:nvSpPr>
        <p:spPr/>
        <p:txBody>
          <a:bodyPr/>
          <a:lstStyle/>
          <a:p>
            <a:pPr algn="ctr"/>
            <a:r>
              <a:rPr lang="it-IT" dirty="0"/>
              <a:t>Corso</a:t>
            </a:r>
            <a:r>
              <a:rPr lang="en-US" dirty="0"/>
              <a:t> di </a:t>
            </a:r>
            <a:r>
              <a:rPr lang="it-IT" dirty="0"/>
              <a:t>Java</a:t>
            </a: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Singola Classe:  .</a:t>
            </a:r>
            <a:r>
              <a:rPr lang="it-IT" dirty="0" err="1"/>
              <a:t>class</a:t>
            </a:r>
            <a:endParaRPr lang="it-IT" dirty="0"/>
          </a:p>
          <a:p>
            <a:r>
              <a:rPr lang="it-IT" dirty="0"/>
              <a:t>Archivio di classi: .</a:t>
            </a:r>
            <a:r>
              <a:rPr lang="it-IT" dirty="0" err="1"/>
              <a:t>jar</a:t>
            </a:r>
            <a:endParaRPr lang="it-IT" dirty="0"/>
          </a:p>
          <a:p>
            <a:r>
              <a:rPr lang="it-IT" dirty="0"/>
              <a:t>Archivio di applicazioni web: .war</a:t>
            </a:r>
          </a:p>
          <a:p>
            <a:r>
              <a:rPr lang="it-IT" dirty="0"/>
              <a:t>Applicazioni Enterprise: .</a:t>
            </a:r>
            <a:r>
              <a:rPr lang="it-IT" dirty="0" err="1"/>
              <a:t>ear</a:t>
            </a:r>
            <a:endParaRPr lang="it-IT" dirty="0"/>
          </a:p>
          <a:p>
            <a:endParaRPr lang="it-IT" dirty="0"/>
          </a:p>
        </p:txBody>
      </p:sp>
      <p:sp>
        <p:nvSpPr>
          <p:cNvPr id="3" name="Title 2"/>
          <p:cNvSpPr>
            <a:spLocks noGrp="1"/>
          </p:cNvSpPr>
          <p:nvPr>
            <p:ph type="title"/>
          </p:nvPr>
        </p:nvSpPr>
        <p:spPr/>
        <p:txBody>
          <a:bodyPr/>
          <a:lstStyle/>
          <a:p>
            <a:r>
              <a:rPr lang="it-IT" dirty="0"/>
              <a:t>Distribuzione Programmi Java</a:t>
            </a:r>
          </a:p>
        </p:txBody>
      </p:sp>
    </p:spTree>
    <p:extLst>
      <p:ext uri="{BB962C8B-B14F-4D97-AF65-F5344CB8AC3E}">
        <p14:creationId xmlns:p14="http://schemas.microsoft.com/office/powerpoint/2010/main" val="283926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460104"/>
          </a:xfrm>
        </p:spPr>
        <p:txBody>
          <a:bodyPr>
            <a:normAutofit lnSpcReduction="10000"/>
          </a:bodyPr>
          <a:lstStyle/>
          <a:p>
            <a:pPr marL="0" indent="0">
              <a:buNone/>
            </a:pPr>
            <a:r>
              <a:rPr lang="it-IT" dirty="0"/>
              <a:t>E’ possibile iterare le collezioni anche tramite l’uso di un oggetto di tipo Iterator&lt;E&gt; fornito dalla libreria standard.</a:t>
            </a:r>
          </a:p>
          <a:p>
            <a:pPr marL="0" indent="0">
              <a:buNone/>
            </a:pPr>
            <a:r>
              <a:rPr lang="it-IT" dirty="0"/>
              <a:t>Esso implementa l’Iterator Pattern, molto utile quando si vuole cancellare un elemento di una collezione mentre la si itera.</a:t>
            </a:r>
          </a:p>
          <a:p>
            <a:pPr marL="0" indent="0">
              <a:buNone/>
            </a:pPr>
            <a:r>
              <a:rPr lang="it-IT" dirty="0"/>
              <a:t>Esempio:</a:t>
            </a:r>
          </a:p>
        </p:txBody>
      </p:sp>
      <p:sp>
        <p:nvSpPr>
          <p:cNvPr id="3" name="Title 2"/>
          <p:cNvSpPr>
            <a:spLocks noGrp="1"/>
          </p:cNvSpPr>
          <p:nvPr>
            <p:ph type="title"/>
          </p:nvPr>
        </p:nvSpPr>
        <p:spPr/>
        <p:txBody>
          <a:bodyPr/>
          <a:lstStyle/>
          <a:p>
            <a:r>
              <a:rPr lang="it-IT" dirty="0"/>
              <a:t>Iteratori</a:t>
            </a:r>
          </a:p>
        </p:txBody>
      </p:sp>
      <p:sp>
        <p:nvSpPr>
          <p:cNvPr id="4" name="Rectangle 3"/>
          <p:cNvSpPr/>
          <p:nvPr/>
        </p:nvSpPr>
        <p:spPr>
          <a:xfrm>
            <a:off x="1522414" y="4437112"/>
            <a:ext cx="9396534" cy="2246769"/>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List&lt;String&gt; </a:t>
            </a:r>
            <a:r>
              <a:rPr lang="en-US" sz="1400" dirty="0">
                <a:solidFill>
                  <a:srgbClr val="6A3E3E"/>
                </a:solidFill>
                <a:latin typeface="Consolas" panose="020B0609020204030204" pitchFamily="49" charset="0"/>
              </a:rPr>
              <a:t>list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Arrays.</a:t>
            </a:r>
            <a:r>
              <a:rPr lang="en-US" sz="1400" i="1" dirty="0" err="1">
                <a:solidFill>
                  <a:srgbClr val="000000"/>
                </a:solidFill>
                <a:latin typeface="Consolas" panose="020B0609020204030204" pitchFamily="49" charset="0"/>
              </a:rPr>
              <a:t>asList</a:t>
            </a:r>
            <a:r>
              <a:rPr lang="en-US" sz="1400" i="1" dirty="0">
                <a:solidFill>
                  <a:srgbClr val="000000"/>
                </a:solidFill>
                <a:latin typeface="Consolas" panose="020B0609020204030204" pitchFamily="49" charset="0"/>
              </a:rPr>
              <a:t>(</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String[]{</a:t>
            </a:r>
            <a:r>
              <a:rPr lang="en-US" sz="1400" b="1" i="1" dirty="0">
                <a:solidFill>
                  <a:srgbClr val="2A00FF"/>
                </a:solidFill>
                <a:latin typeface="Consolas" panose="020B0609020204030204" pitchFamily="49" charset="0"/>
              </a:rPr>
              <a:t>"a"</a:t>
            </a:r>
            <a:r>
              <a:rPr lang="en-US" sz="1400" b="1" i="1" dirty="0">
                <a:solidFill>
                  <a:srgbClr val="000000"/>
                </a:solidFill>
                <a:latin typeface="Consolas" panose="020B0609020204030204" pitchFamily="49" charset="0"/>
              </a:rPr>
              <a:t>, </a:t>
            </a:r>
            <a:r>
              <a:rPr lang="en-US" sz="1400" b="1" i="1" dirty="0">
                <a:solidFill>
                  <a:srgbClr val="2A00FF"/>
                </a:solidFill>
                <a:latin typeface="Consolas" panose="020B0609020204030204" pitchFamily="49" charset="0"/>
              </a:rPr>
              <a:t>"b"</a:t>
            </a:r>
            <a:r>
              <a:rPr lang="en-US" sz="1400" b="1" i="1" dirty="0">
                <a:solidFill>
                  <a:srgbClr val="000000"/>
                </a:solidFill>
                <a:latin typeface="Consolas" panose="020B0609020204030204" pitchFamily="49" charset="0"/>
              </a:rPr>
              <a:t>, </a:t>
            </a:r>
            <a:r>
              <a:rPr lang="en-US" sz="1400" b="1" i="1" dirty="0">
                <a:solidFill>
                  <a:srgbClr val="2A00FF"/>
                </a:solidFill>
                <a:latin typeface="Consolas" panose="020B0609020204030204" pitchFamily="49" charset="0"/>
              </a:rPr>
              <a:t>"c"</a:t>
            </a:r>
            <a:r>
              <a:rPr lang="en-US" sz="1400" b="1" i="1"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Iterator&lt;</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&gt; </a:t>
            </a:r>
            <a:r>
              <a:rPr lang="it-IT" sz="1400" dirty="0">
                <a:solidFill>
                  <a:srgbClr val="6A3E3E"/>
                </a:solidFill>
                <a:latin typeface="Consolas" panose="020B0609020204030204" pitchFamily="49" charset="0"/>
              </a:rPr>
              <a:t>i</a:t>
            </a:r>
            <a:r>
              <a:rPr lang="it-IT" sz="1400" dirty="0">
                <a:solidFill>
                  <a:srgbClr val="000000"/>
                </a:solidFill>
                <a:latin typeface="Consolas" panose="020B0609020204030204" pitchFamily="49" charset="0"/>
              </a:rPr>
              <a:t> = </a:t>
            </a:r>
            <a:r>
              <a:rPr lang="it-IT" sz="1400" dirty="0" err="1">
                <a:solidFill>
                  <a:srgbClr val="6A3E3E"/>
                </a:solidFill>
                <a:latin typeface="Consolas" panose="020B0609020204030204" pitchFamily="49" charset="0"/>
              </a:rPr>
              <a:t>list</a:t>
            </a:r>
            <a:r>
              <a:rPr lang="it-IT" sz="1400" dirty="0" err="1">
                <a:solidFill>
                  <a:srgbClr val="000000"/>
                </a:solidFill>
                <a:latin typeface="Consolas" panose="020B0609020204030204" pitchFamily="49" charset="0"/>
              </a:rPr>
              <a:t>.iterator</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err="1">
                <a:solidFill>
                  <a:srgbClr val="7F0055"/>
                </a:solidFill>
                <a:latin typeface="Consolas" panose="020B0609020204030204" pitchFamily="49" charset="0"/>
              </a:rPr>
              <a:t>while</a:t>
            </a:r>
            <a:r>
              <a:rPr lang="it-IT" sz="1400" b="1" dirty="0">
                <a:solidFill>
                  <a:srgbClr val="000000"/>
                </a:solidFill>
                <a:latin typeface="Consolas" panose="020B0609020204030204" pitchFamily="49" charset="0"/>
              </a:rPr>
              <a:t>(</a:t>
            </a:r>
            <a:r>
              <a:rPr lang="it-IT" sz="1400" b="1" dirty="0" err="1">
                <a:solidFill>
                  <a:srgbClr val="6A3E3E"/>
                </a:solidFill>
                <a:latin typeface="Consolas" panose="020B0609020204030204" pitchFamily="49" charset="0"/>
              </a:rPr>
              <a:t>i</a:t>
            </a:r>
            <a:r>
              <a:rPr lang="it-IT" sz="1400" b="1" dirty="0" err="1">
                <a:solidFill>
                  <a:srgbClr val="000000"/>
                </a:solidFill>
                <a:latin typeface="Consolas" panose="020B0609020204030204" pitchFamily="49" charset="0"/>
              </a:rPr>
              <a:t>.hasNext</a:t>
            </a:r>
            <a:r>
              <a:rPr lang="it-IT"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el</a:t>
            </a:r>
            <a:r>
              <a:rPr lang="it-IT" sz="1400" dirty="0">
                <a:solidFill>
                  <a:srgbClr val="000000"/>
                </a:solidFill>
                <a:latin typeface="Consolas" panose="020B0609020204030204" pitchFamily="49" charset="0"/>
              </a:rPr>
              <a:t> = </a:t>
            </a:r>
            <a:r>
              <a:rPr lang="it-IT" sz="1400" dirty="0" err="1">
                <a:solidFill>
                  <a:srgbClr val="6A3E3E"/>
                </a:solidFill>
                <a:latin typeface="Consolas" panose="020B0609020204030204" pitchFamily="49" charset="0"/>
              </a:rPr>
              <a:t>i</a:t>
            </a:r>
            <a:r>
              <a:rPr lang="it-IT" sz="1400" dirty="0" err="1">
                <a:solidFill>
                  <a:srgbClr val="000000"/>
                </a:solidFill>
                <a:latin typeface="Consolas" panose="020B0609020204030204" pitchFamily="49" charset="0"/>
              </a:rPr>
              <a:t>.next</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a:t>
            </a:r>
            <a:r>
              <a:rPr lang="it-IT" sz="1400" b="1" dirty="0" err="1">
                <a:solidFill>
                  <a:srgbClr val="6A3E3E"/>
                </a:solidFill>
                <a:latin typeface="Consolas" panose="020B0609020204030204" pitchFamily="49" charset="0"/>
              </a:rPr>
              <a:t>el</a:t>
            </a:r>
            <a:r>
              <a:rPr lang="it-IT" sz="1400" b="1" dirty="0" err="1">
                <a:solidFill>
                  <a:srgbClr val="000000"/>
                </a:solidFill>
                <a:latin typeface="Consolas" panose="020B0609020204030204" pitchFamily="49" charset="0"/>
              </a:rPr>
              <a:t>.equals</a:t>
            </a:r>
            <a:r>
              <a:rPr lang="it-IT" sz="1400" b="1" dirty="0">
                <a:solidFill>
                  <a:srgbClr val="000000"/>
                </a:solidFill>
                <a:latin typeface="Consolas" panose="020B0609020204030204" pitchFamily="49" charset="0"/>
              </a:rPr>
              <a:t>(</a:t>
            </a:r>
            <a:r>
              <a:rPr lang="it-IT" sz="1400" b="1" dirty="0">
                <a:solidFill>
                  <a:srgbClr val="2A00FF"/>
                </a:solidFill>
                <a:latin typeface="Consolas" panose="020B0609020204030204" pitchFamily="49" charset="0"/>
              </a:rPr>
              <a:t>"a"</a:t>
            </a:r>
            <a:r>
              <a:rPr lang="it-IT" sz="1400" b="1" dirty="0">
                <a:solidFill>
                  <a:srgbClr val="000000"/>
                </a:solidFill>
                <a:latin typeface="Consolas" panose="020B0609020204030204" pitchFamily="49" charset="0"/>
              </a:rPr>
              <a:t>))</a:t>
            </a: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i</a:t>
            </a:r>
            <a:r>
              <a:rPr lang="it-IT" sz="1400" dirty="0" err="1">
                <a:solidFill>
                  <a:srgbClr val="000000"/>
                </a:solidFill>
                <a:latin typeface="Consolas" panose="020B0609020204030204" pitchFamily="49" charset="0"/>
              </a:rPr>
              <a:t>.remove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9165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Si definisce Classe astratta una classe che definisce almeno 1 metodo Abstract.</a:t>
            </a:r>
          </a:p>
          <a:p>
            <a:pPr marL="0" indent="0">
              <a:buNone/>
            </a:pPr>
            <a:r>
              <a:rPr lang="it-IT" dirty="0"/>
              <a:t>Una Classe astratta modella un concetto non direttamente istanziabile miscelando metodi abstract e non abstract.</a:t>
            </a:r>
          </a:p>
          <a:p>
            <a:pPr marL="0" indent="0">
              <a:buNone/>
            </a:pPr>
            <a:r>
              <a:rPr lang="it-IT" dirty="0"/>
              <a:t>Molto utili per definire gerarchi di Classi.</a:t>
            </a:r>
          </a:p>
          <a:p>
            <a:pPr marL="0" indent="0">
              <a:buNone/>
            </a:pPr>
            <a:r>
              <a:rPr lang="it-IT" dirty="0"/>
              <a:t>Per definire una Classe astratta si usa il modificatore </a:t>
            </a:r>
            <a:r>
              <a:rPr lang="it-IT" b="1" dirty="0"/>
              <a:t>abstract</a:t>
            </a:r>
            <a:r>
              <a:rPr lang="it-IT" dirty="0"/>
              <a:t>.</a:t>
            </a:r>
          </a:p>
          <a:p>
            <a:pPr marL="0" indent="0">
              <a:buNone/>
            </a:pPr>
            <a:r>
              <a:rPr lang="it-IT" dirty="0"/>
              <a:t>Un metodo </a:t>
            </a:r>
            <a:r>
              <a:rPr lang="it-IT" b="1" dirty="0" err="1"/>
              <a:t>abstrac</a:t>
            </a:r>
            <a:r>
              <a:rPr lang="it-IT" b="1" dirty="0"/>
              <a:t> </a:t>
            </a:r>
            <a:r>
              <a:rPr lang="it-IT" dirty="0"/>
              <a:t>non ha corpo, esso deve essere definito da tutte le classi che estendono la classe astratta che lo contiene.</a:t>
            </a:r>
          </a:p>
          <a:p>
            <a:pPr marL="0" indent="0">
              <a:buNone/>
            </a:pPr>
            <a:r>
              <a:rPr lang="it-IT" dirty="0"/>
              <a:t>Una classe che voglia implementare solo alcuni metodi di un’interfaccia deve necessariamente essere </a:t>
            </a:r>
            <a:r>
              <a:rPr lang="it-IT" b="1" dirty="0"/>
              <a:t>abstract</a:t>
            </a:r>
            <a:r>
              <a:rPr lang="it-IT" dirty="0"/>
              <a:t>.</a:t>
            </a:r>
          </a:p>
        </p:txBody>
      </p:sp>
      <p:sp>
        <p:nvSpPr>
          <p:cNvPr id="3" name="Title 2"/>
          <p:cNvSpPr>
            <a:spLocks noGrp="1"/>
          </p:cNvSpPr>
          <p:nvPr>
            <p:ph type="title"/>
          </p:nvPr>
        </p:nvSpPr>
        <p:spPr/>
        <p:txBody>
          <a:bodyPr/>
          <a:lstStyle/>
          <a:p>
            <a:r>
              <a:rPr lang="it-IT" dirty="0"/>
              <a:t>Classi Astratte 1</a:t>
            </a:r>
          </a:p>
        </p:txBody>
      </p:sp>
    </p:spTree>
    <p:extLst>
      <p:ext uri="{BB962C8B-B14F-4D97-AF65-F5344CB8AC3E}">
        <p14:creationId xmlns:p14="http://schemas.microsoft.com/office/powerpoint/2010/main" val="386633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Classi Astratte 2</a:t>
            </a:r>
          </a:p>
        </p:txBody>
      </p:sp>
      <p:sp>
        <p:nvSpPr>
          <p:cNvPr id="4" name="Rectangle 3"/>
          <p:cNvSpPr/>
          <p:nvPr/>
        </p:nvSpPr>
        <p:spPr>
          <a:xfrm>
            <a:off x="1626169" y="2420888"/>
            <a:ext cx="2736303" cy="3888244"/>
          </a:xfrm>
          <a:prstGeom prst="rect">
            <a:avLst/>
          </a:prstGeom>
          <a:solidFill>
            <a:schemeClr val="bg1"/>
          </a:solidFill>
        </p:spPr>
        <p:txBody>
          <a:bodyPr wrap="square">
            <a:spAutoFit/>
          </a:bodyPr>
          <a:lstStyle/>
          <a:p>
            <a:pPr>
              <a:lnSpc>
                <a:spcPts val="8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abstract</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Animal</a:t>
            </a:r>
            <a:r>
              <a:rPr lang="it-IT" sz="1000" b="1"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private</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Animal</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this</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abstract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scream</a:t>
            </a:r>
            <a:r>
              <a:rPr lang="it-IT" sz="1000" b="1" dirty="0">
                <a:solidFill>
                  <a:srgbClr val="000000"/>
                </a:solidFill>
                <a:latin typeface="Consolas" panose="020B0609020204030204" pitchFamily="49" charset="0"/>
              </a:rPr>
              <a:t>();</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setName</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this</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name</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name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getSex</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setSex</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sex</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sex</a:t>
            </a:r>
            <a:r>
              <a:rPr lang="it-IT" sz="1000" b="1" dirty="0">
                <a:solidFill>
                  <a:srgbClr val="000000"/>
                </a:solidFill>
                <a:latin typeface="Consolas" panose="020B0609020204030204" pitchFamily="49" charset="0"/>
              </a:rPr>
              <a:t> = </a:t>
            </a:r>
            <a:r>
              <a:rPr lang="it-IT" sz="1000" b="1" dirty="0">
                <a:solidFill>
                  <a:srgbClr val="6A3E3E"/>
                </a:solidFill>
                <a:latin typeface="Consolas" panose="020B0609020204030204" pitchFamily="49" charset="0"/>
              </a:rPr>
              <a:t>sex</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getAge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p>
          <a:p>
            <a:pPr>
              <a:lnSpc>
                <a:spcPts val="800"/>
              </a:lnSpc>
            </a:pPr>
            <a:endParaRPr lang="it-IT" sz="1000" dirty="0">
              <a:latin typeface="Consolas" panose="020B0609020204030204" pitchFamily="49" charset="0"/>
            </a:endParaRPr>
          </a:p>
          <a:p>
            <a:pPr>
              <a:lnSpc>
                <a:spcPts val="800"/>
              </a:lnSpc>
            </a:pPr>
            <a:r>
              <a:rPr lang="it-IT" sz="1000" b="1" dirty="0">
                <a:solidFill>
                  <a:srgbClr val="7F0055"/>
                </a:solidFill>
                <a:latin typeface="Consolas" panose="020B0609020204030204" pitchFamily="49" charset="0"/>
              </a:rPr>
              <a:t>    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void</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setAge</a:t>
            </a:r>
            <a:r>
              <a:rPr lang="it-IT" sz="1000" b="1" dirty="0">
                <a:solidFill>
                  <a:srgbClr val="000000"/>
                </a:solidFill>
                <a:latin typeface="Consolas" panose="020B0609020204030204" pitchFamily="49" charset="0"/>
              </a:rPr>
              <a:t>(</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age</a:t>
            </a:r>
            <a:r>
              <a:rPr lang="it-IT" sz="1000" b="1" dirty="0">
                <a:solidFill>
                  <a:srgbClr val="000000"/>
                </a:solidFill>
                <a:latin typeface="Consolas" panose="020B0609020204030204" pitchFamily="49" charset="0"/>
              </a:rPr>
              <a:t>) {</a:t>
            </a:r>
          </a:p>
          <a:p>
            <a:pPr>
              <a:lnSpc>
                <a:spcPts val="800"/>
              </a:lnSpc>
            </a:pPr>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age</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age</a:t>
            </a:r>
            <a:r>
              <a:rPr lang="it-IT" sz="1000" b="1" dirty="0">
                <a:solidFill>
                  <a:srgbClr val="000000"/>
                </a:solidFill>
                <a:latin typeface="Consolas" panose="020B0609020204030204" pitchFamily="49" charset="0"/>
              </a:rPr>
              <a:t>;</a:t>
            </a:r>
          </a:p>
          <a:p>
            <a:pPr>
              <a:lnSpc>
                <a:spcPts val="800"/>
              </a:lnSpc>
            </a:pPr>
            <a:r>
              <a:rPr lang="it-IT" sz="1000" dirty="0">
                <a:solidFill>
                  <a:srgbClr val="000000"/>
                </a:solidFill>
                <a:latin typeface="Consolas" panose="020B0609020204030204" pitchFamily="49" charset="0"/>
              </a:rPr>
              <a:t>    }</a:t>
            </a:r>
            <a:endParaRPr lang="it-IT" dirty="0"/>
          </a:p>
        </p:txBody>
      </p:sp>
      <p:sp>
        <p:nvSpPr>
          <p:cNvPr id="5" name="Rectangle 4"/>
          <p:cNvSpPr/>
          <p:nvPr/>
        </p:nvSpPr>
        <p:spPr>
          <a:xfrm>
            <a:off x="4465511" y="2438748"/>
            <a:ext cx="2983981" cy="3046988"/>
          </a:xfrm>
          <a:prstGeom prst="rect">
            <a:avLst/>
          </a:prstGeom>
          <a:solidFill>
            <a:schemeClr val="bg1"/>
          </a:solidFill>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Cat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Animal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Cat</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species</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err="1">
                <a:solidFill>
                  <a:srgbClr val="6A3E3E"/>
                </a:solidFill>
                <a:latin typeface="Consolas" panose="020B0609020204030204" pitchFamily="49" charset="0"/>
              </a:rPr>
              <a:t>species</a:t>
            </a:r>
            <a:r>
              <a:rPr lang="it-IT" sz="1200" b="1" dirty="0">
                <a:solidFill>
                  <a:srgbClr val="000000"/>
                </a:solidFill>
                <a:latin typeface="Consolas" panose="020B0609020204030204" pitchFamily="49" charset="0"/>
              </a:rPr>
              <a:t>);</a:t>
            </a:r>
            <a:endParaRPr lang="it-IT" sz="1200" dirty="0">
              <a:latin typeface="Consolas" panose="020B0609020204030204" pitchFamily="49" charset="0"/>
            </a:endParaRPr>
          </a:p>
          <a:p>
            <a:r>
              <a:rPr lang="it-IT" sz="1200" dirty="0">
                <a:solidFill>
                  <a:srgbClr val="3F7F5F"/>
                </a:solidFill>
                <a:latin typeface="Consolas" panose="020B0609020204030204" pitchFamily="49" charset="0"/>
              </a:rPr>
              <a:t>        //do </a:t>
            </a:r>
            <a:r>
              <a:rPr lang="it-IT" sz="1200" dirty="0" err="1">
                <a:solidFill>
                  <a:srgbClr val="3F7F5F"/>
                </a:solidFill>
                <a:latin typeface="Consolas" panose="020B0609020204030204" pitchFamily="49" charset="0"/>
              </a:rPr>
              <a:t>other</a:t>
            </a:r>
            <a:r>
              <a:rPr lang="it-IT" sz="1200" dirty="0">
                <a:solidFill>
                  <a:srgbClr val="3F7F5F"/>
                </a:solidFill>
                <a:latin typeface="Consolas" panose="020B0609020204030204" pitchFamily="49" charset="0"/>
              </a:rPr>
              <a:t> </a:t>
            </a:r>
            <a:r>
              <a:rPr lang="it-IT" sz="1200" dirty="0" err="1">
                <a:solidFill>
                  <a:srgbClr val="3F7F5F"/>
                </a:solidFill>
                <a:latin typeface="Consolas" panose="020B0609020204030204" pitchFamily="49" charset="0"/>
              </a:rPr>
              <a:t>stuffs</a:t>
            </a:r>
            <a:r>
              <a:rPr lang="it-IT" sz="1200" dirty="0">
                <a:solidFill>
                  <a:srgbClr val="3F7F5F"/>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solidFill>
                <a:srgbClr val="646464"/>
              </a:solidFill>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scream</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"Miao"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purr</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a:t>
            </a:r>
            <a:r>
              <a:rPr lang="it-IT" sz="1200" b="1" dirty="0" err="1">
                <a:solidFill>
                  <a:srgbClr val="2A00FF"/>
                </a:solidFill>
                <a:latin typeface="Consolas" panose="020B0609020204030204" pitchFamily="49" charset="0"/>
              </a:rPr>
              <a:t>Puuuur</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
        <p:nvSpPr>
          <p:cNvPr id="6" name="Rectangle 5"/>
          <p:cNvSpPr/>
          <p:nvPr/>
        </p:nvSpPr>
        <p:spPr>
          <a:xfrm>
            <a:off x="7552531" y="2438748"/>
            <a:ext cx="3113881" cy="3416320"/>
          </a:xfrm>
          <a:prstGeom prst="rect">
            <a:avLst/>
          </a:prstGeom>
          <a:solidFill>
            <a:schemeClr val="bg1"/>
          </a:solidFill>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Lion </a:t>
            </a:r>
            <a:r>
              <a:rPr lang="en-US" sz="1200" b="1" dirty="0">
                <a:solidFill>
                  <a:srgbClr val="7F0055"/>
                </a:solidFill>
                <a:latin typeface="Consolas" panose="020B0609020204030204" pitchFamily="49" charset="0"/>
              </a:rPr>
              <a:t>extends</a:t>
            </a:r>
            <a:r>
              <a:rPr lang="en-US" sz="1200" b="1" dirty="0">
                <a:solidFill>
                  <a:srgbClr val="000000"/>
                </a:solidFill>
                <a:latin typeface="Consolas" panose="020B0609020204030204" pitchFamily="49" charset="0"/>
              </a:rPr>
              <a:t> Animal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Lion(</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sharpNails</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caress</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Animal</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a</a:t>
            </a:r>
            <a:r>
              <a:rPr lang="it-IT" sz="1200" b="1" dirty="0">
                <a:solidFill>
                  <a:srgbClr val="000000"/>
                </a:solidFill>
                <a:latin typeface="Consolas" panose="020B0609020204030204" pitchFamily="49" charset="0"/>
              </a:rPr>
              <a:t>) {</a:t>
            </a:r>
          </a:p>
          <a:p>
            <a:r>
              <a:rPr lang="it-IT" sz="1200" dirty="0">
                <a:solidFill>
                  <a:srgbClr val="3F7F5F"/>
                </a:solidFill>
                <a:latin typeface="Consolas" panose="020B0609020204030204" pitchFamily="49" charset="0"/>
              </a:rPr>
              <a:t>        //do </a:t>
            </a:r>
            <a:r>
              <a:rPr lang="it-IT" sz="1200" dirty="0" err="1">
                <a:solidFill>
                  <a:srgbClr val="3F7F5F"/>
                </a:solidFill>
                <a:latin typeface="Consolas" panose="020B0609020204030204" pitchFamily="49" charset="0"/>
              </a:rPr>
              <a:t>stuff</a:t>
            </a:r>
            <a:endParaRPr lang="it-IT" sz="1200" dirty="0">
              <a:solidFill>
                <a:srgbClr val="3F7F5F"/>
              </a:solidFill>
              <a:latin typeface="Consolas" panose="020B0609020204030204" pitchFamily="49" charset="0"/>
            </a:endParaRP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pPr lvl="0"/>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scream</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2A00FF"/>
                </a:solidFill>
                <a:latin typeface="Consolas" panose="020B0609020204030204" pitchFamily="49" charset="0"/>
              </a:rPr>
              <a:t>"</a:t>
            </a:r>
            <a:r>
              <a:rPr lang="it-IT" sz="1200" b="1" dirty="0" err="1">
                <a:solidFill>
                  <a:srgbClr val="2A00FF"/>
                </a:solidFill>
                <a:latin typeface="Consolas" panose="020B0609020204030204" pitchFamily="49" charset="0"/>
              </a:rPr>
              <a:t>Roaaar</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402863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all’interno di una Classe, è possibile avere metodi con lo stesso nome.</a:t>
            </a:r>
          </a:p>
          <a:p>
            <a:pPr marL="0" indent="0">
              <a:buNone/>
            </a:pPr>
            <a:r>
              <a:rPr lang="it-IT" dirty="0"/>
              <a:t>E’ necessario però che ognuno di essi abbia una </a:t>
            </a:r>
            <a:r>
              <a:rPr lang="it-IT" b="1" dirty="0" err="1"/>
              <a:t>signature</a:t>
            </a:r>
            <a:r>
              <a:rPr lang="it-IT" dirty="0"/>
              <a:t> (</a:t>
            </a:r>
            <a:r>
              <a:rPr lang="it-IT" b="1" dirty="0"/>
              <a:t>firma</a:t>
            </a:r>
            <a:r>
              <a:rPr lang="it-IT" dirty="0"/>
              <a:t>) diversa.</a:t>
            </a:r>
          </a:p>
          <a:p>
            <a:pPr marL="0" indent="0">
              <a:buNone/>
            </a:pPr>
            <a:r>
              <a:rPr lang="it-IT" dirty="0"/>
              <a:t>La </a:t>
            </a:r>
            <a:r>
              <a:rPr lang="it-IT" b="1" dirty="0" err="1"/>
              <a:t>signature</a:t>
            </a:r>
            <a:r>
              <a:rPr lang="it-IT" b="1" dirty="0"/>
              <a:t> </a:t>
            </a:r>
            <a:r>
              <a:rPr lang="it-IT" dirty="0"/>
              <a:t>di un metodo è composta dal nome del metodo e dal tipo dei parametri che accetta in input.</a:t>
            </a:r>
          </a:p>
          <a:p>
            <a:pPr marL="0" indent="0">
              <a:buNone/>
            </a:pPr>
            <a:r>
              <a:rPr lang="it-IT" dirty="0"/>
              <a:t>Questo comportamento si applica sia ai normali metodi che ai costruttori.</a:t>
            </a:r>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Overload di Metodi 1</a:t>
            </a:r>
          </a:p>
        </p:txBody>
      </p:sp>
    </p:spTree>
    <p:extLst>
      <p:ext uri="{BB962C8B-B14F-4D97-AF65-F5344CB8AC3E}">
        <p14:creationId xmlns:p14="http://schemas.microsoft.com/office/powerpoint/2010/main" val="132975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Overload di Metodi 2</a:t>
            </a:r>
          </a:p>
        </p:txBody>
      </p:sp>
      <p:sp>
        <p:nvSpPr>
          <p:cNvPr id="4" name="Rectangle 3"/>
          <p:cNvSpPr/>
          <p:nvPr/>
        </p:nvSpPr>
        <p:spPr>
          <a:xfrm>
            <a:off x="1629916" y="2564904"/>
            <a:ext cx="9217024" cy="3785652"/>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class</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DataArtist</a:t>
            </a:r>
            <a:r>
              <a:rPr lang="it-IT" sz="1600" b="1"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s)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i)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draw</a:t>
            </a:r>
            <a:r>
              <a:rPr lang="it-IT" sz="1600" b="1" dirty="0">
                <a:solidFill>
                  <a:srgbClr val="000000"/>
                </a:solidFill>
                <a:latin typeface="Consolas" panose="020B0609020204030204" pitchFamily="49" charset="0"/>
              </a:rPr>
              <a:t>(</a:t>
            </a:r>
            <a:r>
              <a:rPr lang="it-IT" sz="1600" b="1" dirty="0">
                <a:solidFill>
                  <a:srgbClr val="7F0055"/>
                </a:solidFill>
                <a:latin typeface="Consolas" panose="020B0609020204030204" pitchFamily="49" charset="0"/>
              </a:rPr>
              <a:t>double</a:t>
            </a:r>
            <a:r>
              <a:rPr lang="it-IT" sz="1600" b="1" dirty="0">
                <a:solidFill>
                  <a:srgbClr val="000000"/>
                </a:solidFill>
                <a:latin typeface="Consolas" panose="020B0609020204030204" pitchFamily="49" charset="0"/>
              </a:rPr>
              <a:t> f)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draw(</a:t>
            </a:r>
            <a:r>
              <a:rPr lang="en-US" sz="1600" b="1" dirty="0" err="1">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double</a:t>
            </a:r>
            <a:r>
              <a:rPr lang="en-US" sz="1600" b="1" dirty="0">
                <a:solidFill>
                  <a:srgbClr val="000000"/>
                </a:solidFill>
                <a:latin typeface="Consolas" panose="020B0609020204030204" pitchFamily="49" charset="0"/>
              </a:rPr>
              <a:t> f)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10095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t-IT" sz="3200" dirty="0"/>
              <a:t>I </a:t>
            </a:r>
            <a:r>
              <a:rPr lang="it-IT" sz="3200" dirty="0" err="1"/>
              <a:t>Generics</a:t>
            </a:r>
            <a:r>
              <a:rPr lang="it-IT" sz="3200" dirty="0"/>
              <a:t>, introdotti a partire da java 1.5, permettono la parametrizzazione della classi, specificando per esse, i tipi dati su cui vanno ad operare (Classi).</a:t>
            </a:r>
          </a:p>
          <a:p>
            <a:pPr marL="0" indent="0" algn="just">
              <a:buNone/>
            </a:pPr>
            <a:r>
              <a:rPr lang="it-IT" sz="3200" dirty="0"/>
              <a:t>Essi permettono una programmazione più astratta e il riutilizzo del codice.</a:t>
            </a:r>
          </a:p>
        </p:txBody>
      </p:sp>
      <p:sp>
        <p:nvSpPr>
          <p:cNvPr id="3" name="Title 2"/>
          <p:cNvSpPr>
            <a:spLocks noGrp="1"/>
          </p:cNvSpPr>
          <p:nvPr>
            <p:ph type="title"/>
          </p:nvPr>
        </p:nvSpPr>
        <p:spPr/>
        <p:txBody>
          <a:bodyPr/>
          <a:lstStyle/>
          <a:p>
            <a:r>
              <a:rPr lang="it-IT" dirty="0" err="1"/>
              <a:t>Generics</a:t>
            </a:r>
            <a:r>
              <a:rPr lang="it-IT" dirty="0"/>
              <a:t> 1</a:t>
            </a:r>
          </a:p>
        </p:txBody>
      </p:sp>
    </p:spTree>
    <p:extLst>
      <p:ext uri="{BB962C8B-B14F-4D97-AF65-F5344CB8AC3E}">
        <p14:creationId xmlns:p14="http://schemas.microsoft.com/office/powerpoint/2010/main" val="21588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260304"/>
          </a:xfrm>
        </p:spPr>
        <p:txBody>
          <a:bodyPr>
            <a:normAutofit/>
          </a:bodyPr>
          <a:lstStyle/>
          <a:p>
            <a:pPr marL="0" indent="0">
              <a:buNone/>
            </a:pPr>
            <a:r>
              <a:rPr lang="it-IT" dirty="0"/>
              <a:t>Per specificare un tipo parametrico si utilizzano i simboli &lt;&gt;.</a:t>
            </a:r>
          </a:p>
          <a:p>
            <a:pPr marL="0" indent="0">
              <a:buNone/>
            </a:pPr>
            <a:r>
              <a:rPr lang="it-IT" dirty="0"/>
              <a:t>Esempio: &lt;E&gt; </a:t>
            </a:r>
          </a:p>
          <a:p>
            <a:pPr marL="0" indent="0">
              <a:buNone/>
            </a:pPr>
            <a:r>
              <a:rPr lang="it-IT" dirty="0"/>
              <a:t>Di solito i tipi parametrici sono indicati da lettere maiuscole.</a:t>
            </a:r>
          </a:p>
          <a:p>
            <a:pPr marL="0" indent="0">
              <a:buNone/>
            </a:pPr>
            <a:r>
              <a:rPr lang="it-IT" dirty="0"/>
              <a:t>Posso dichiararne più di uno intervallandoli con il carattere ,</a:t>
            </a:r>
          </a:p>
          <a:p>
            <a:pPr marL="0" indent="0">
              <a:buNone/>
            </a:pPr>
            <a:r>
              <a:rPr lang="it-IT" dirty="0"/>
              <a:t>Esempio &lt;E,T,K&gt;</a:t>
            </a:r>
          </a:p>
          <a:p>
            <a:pPr marL="0" indent="0">
              <a:buNone/>
            </a:pPr>
            <a:r>
              <a:rPr lang="it-IT" dirty="0"/>
              <a:t>La definizione di un tipo </a:t>
            </a:r>
            <a:r>
              <a:rPr lang="it-IT" dirty="0" err="1"/>
              <a:t>Generic</a:t>
            </a:r>
            <a:r>
              <a:rPr lang="it-IT" dirty="0"/>
              <a:t> può essere fatta a livello</a:t>
            </a:r>
            <a:r>
              <a:rPr lang="it-IT" u="sng" dirty="0"/>
              <a:t> di classe</a:t>
            </a:r>
            <a:r>
              <a:rPr lang="it-IT" dirty="0"/>
              <a:t> e a livello </a:t>
            </a:r>
            <a:r>
              <a:rPr lang="it-IT" u="sng" dirty="0"/>
              <a:t>di metodo</a:t>
            </a:r>
            <a:r>
              <a:rPr lang="it-IT" dirty="0"/>
              <a:t>.</a:t>
            </a:r>
            <a:endParaRPr lang="it-IT" u="sng" dirty="0"/>
          </a:p>
          <a:p>
            <a:pPr marL="0" indent="0">
              <a:buNone/>
            </a:pPr>
            <a:endParaRPr lang="it-IT" dirty="0"/>
          </a:p>
        </p:txBody>
      </p:sp>
      <p:sp>
        <p:nvSpPr>
          <p:cNvPr id="3" name="Title 2"/>
          <p:cNvSpPr>
            <a:spLocks noGrp="1"/>
          </p:cNvSpPr>
          <p:nvPr>
            <p:ph type="title"/>
          </p:nvPr>
        </p:nvSpPr>
        <p:spPr/>
        <p:txBody>
          <a:bodyPr/>
          <a:lstStyle/>
          <a:p>
            <a:r>
              <a:rPr lang="it-IT" dirty="0" err="1"/>
              <a:t>Generics</a:t>
            </a:r>
            <a:r>
              <a:rPr lang="it-IT" dirty="0"/>
              <a:t> 2</a:t>
            </a:r>
          </a:p>
        </p:txBody>
      </p:sp>
    </p:spTree>
    <p:extLst>
      <p:ext uri="{BB962C8B-B14F-4D97-AF65-F5344CB8AC3E}">
        <p14:creationId xmlns:p14="http://schemas.microsoft.com/office/powerpoint/2010/main" val="422116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err="1"/>
              <a:t>Generics</a:t>
            </a:r>
            <a:r>
              <a:rPr lang="it-IT" dirty="0"/>
              <a:t> 3</a:t>
            </a:r>
          </a:p>
        </p:txBody>
      </p:sp>
      <p:sp>
        <p:nvSpPr>
          <p:cNvPr id="4" name="Rectangle 3"/>
          <p:cNvSpPr/>
          <p:nvPr/>
        </p:nvSpPr>
        <p:spPr>
          <a:xfrm>
            <a:off x="1629916" y="2420888"/>
            <a:ext cx="9145016" cy="4247317"/>
          </a:xfrm>
          <a:prstGeom prst="rect">
            <a:avLst/>
          </a:prstGeom>
          <a:solidFill>
            <a:schemeClr val="bg1"/>
          </a:solidFill>
        </p:spPr>
        <p:txBody>
          <a:bodyPr wrap="square">
            <a:spAutoFit/>
          </a:bodyPr>
          <a:lstStyle/>
          <a:p>
            <a:r>
              <a:rPr lang="it-IT" b="1" dirty="0">
                <a:solidFill>
                  <a:srgbClr val="7F0055"/>
                </a:solidFill>
                <a:latin typeface="Consolas" panose="020B0609020204030204" pitchFamily="49" charset="0"/>
              </a:rPr>
              <a:t>package</a:t>
            </a:r>
            <a:r>
              <a:rPr lang="it-IT" b="1" dirty="0">
                <a:solidFill>
                  <a:srgbClr val="000000"/>
                </a:solidFill>
                <a:latin typeface="Consolas" panose="020B0609020204030204" pitchFamily="49" charset="0"/>
              </a:rPr>
              <a:t> </a:t>
            </a:r>
            <a:r>
              <a:rPr lang="it-IT" b="1" err="1">
                <a:solidFill>
                  <a:srgbClr val="000000"/>
                </a:solidFill>
                <a:latin typeface="Consolas" panose="020B0609020204030204" pitchFamily="49" charset="0"/>
              </a:rPr>
              <a:t>it</a:t>
            </a:r>
            <a:r>
              <a:rPr lang="it-IT" b="1">
                <a:solidFill>
                  <a:srgbClr val="000000"/>
                </a:solidFill>
                <a:latin typeface="Consolas" panose="020B0609020204030204" pitchFamily="49" charset="0"/>
              </a:rPr>
              <a:t>.ires.</a:t>
            </a:r>
            <a:r>
              <a:rPr lang="it-IT" b="1" dirty="0" err="1">
                <a:solidFill>
                  <a:srgbClr val="000000"/>
                </a:solidFill>
                <a:latin typeface="Consolas" panose="020B0609020204030204" pitchFamily="49" charset="0"/>
              </a:rPr>
              <a:t>corso</a:t>
            </a:r>
            <a:r>
              <a:rPr lang="it-IT" b="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Bottiglia&lt;T&gt;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T </a:t>
            </a:r>
            <a:r>
              <a:rPr lang="it-IT" b="1" dirty="0">
                <a:solidFill>
                  <a:srgbClr val="0000C0"/>
                </a:solidFill>
                <a:latin typeface="Consolas" panose="020B0609020204030204" pitchFamily="49" charset="0"/>
              </a:rPr>
              <a:t>contenuto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Bottiglia(T </a:t>
            </a:r>
            <a:r>
              <a:rPr lang="it-IT" b="1" dirty="0" err="1">
                <a:solidFill>
                  <a:srgbClr val="6A3E3E"/>
                </a:solidFill>
                <a:latin typeface="Consolas" panose="020B0609020204030204" pitchFamily="49" charset="0"/>
              </a:rPr>
              <a:t>t</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a:solidFill>
                  <a:srgbClr val="0000C0"/>
                </a:solidFill>
                <a:latin typeface="Consolas" panose="020B0609020204030204" pitchFamily="49" charset="0"/>
              </a:rPr>
              <a:t>contenuto</a:t>
            </a:r>
            <a:r>
              <a:rPr lang="it-IT" dirty="0">
                <a:solidFill>
                  <a:srgbClr val="000000"/>
                </a:solidFill>
                <a:latin typeface="Consolas" panose="020B0609020204030204" pitchFamily="49" charset="0"/>
              </a:rPr>
              <a:t>=</a:t>
            </a:r>
            <a:r>
              <a:rPr lang="it-IT" dirty="0">
                <a:solidFill>
                  <a:srgbClr val="6A3E3E"/>
                </a:solidFill>
                <a:latin typeface="Consolas" panose="020B0609020204030204" pitchFamily="49" charset="0"/>
              </a:rPr>
              <a:t>t</a:t>
            </a:r>
            <a:r>
              <a:rPr lang="it-IT"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T </a:t>
            </a:r>
            <a:r>
              <a:rPr lang="it-IT" b="1" dirty="0" err="1">
                <a:solidFill>
                  <a:srgbClr val="000000"/>
                </a:solidFill>
                <a:latin typeface="Consolas" panose="020B0609020204030204" pitchFamily="49" charset="0"/>
              </a:rPr>
              <a:t>getContenuto</a:t>
            </a:r>
            <a:r>
              <a:rPr lang="it-IT"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contenuto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47021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Altro Esempio: </a:t>
            </a:r>
            <a:r>
              <a:rPr lang="it-IT" dirty="0" err="1"/>
              <a:t>cfr</a:t>
            </a:r>
            <a:r>
              <a:rPr lang="it-IT" dirty="0"/>
              <a:t> progetto.</a:t>
            </a:r>
          </a:p>
          <a:p>
            <a:pPr marL="0" indent="0">
              <a:buNone/>
            </a:pPr>
            <a:r>
              <a:rPr lang="it-IT" dirty="0"/>
              <a:t>Posso anche limitare il tipo di classi parametriche:</a:t>
            </a:r>
          </a:p>
          <a:p>
            <a:r>
              <a:rPr lang="it-IT" dirty="0"/>
              <a:t>Lower </a:t>
            </a:r>
            <a:r>
              <a:rPr lang="it-IT" dirty="0" err="1"/>
              <a:t>Bound</a:t>
            </a:r>
            <a:r>
              <a:rPr lang="it-IT" dirty="0"/>
              <a:t>: &lt;E </a:t>
            </a:r>
            <a:r>
              <a:rPr lang="it-IT" b="1" dirty="0" err="1"/>
              <a:t>extends</a:t>
            </a:r>
            <a:r>
              <a:rPr lang="it-IT" b="1" dirty="0"/>
              <a:t> </a:t>
            </a:r>
            <a:r>
              <a:rPr lang="it-IT" dirty="0"/>
              <a:t>T&gt; (incluso T)</a:t>
            </a:r>
          </a:p>
          <a:p>
            <a:r>
              <a:rPr lang="it-IT" dirty="0" err="1"/>
              <a:t>Upper</a:t>
            </a:r>
            <a:r>
              <a:rPr lang="it-IT" dirty="0"/>
              <a:t> </a:t>
            </a:r>
            <a:r>
              <a:rPr lang="it-IT" dirty="0" err="1"/>
              <a:t>Bound</a:t>
            </a:r>
            <a:r>
              <a:rPr lang="it-IT" dirty="0"/>
              <a:t> &lt;E </a:t>
            </a:r>
            <a:r>
              <a:rPr lang="it-IT" b="1" dirty="0"/>
              <a:t>super </a:t>
            </a:r>
            <a:r>
              <a:rPr lang="it-IT" dirty="0"/>
              <a:t>T&gt; (poco comune) (T è escluso)</a:t>
            </a:r>
          </a:p>
          <a:p>
            <a:endParaRPr lang="it-IT" dirty="0"/>
          </a:p>
          <a:p>
            <a:pPr marL="0" indent="0">
              <a:buNone/>
            </a:pPr>
            <a:r>
              <a:rPr lang="it-IT" dirty="0"/>
              <a:t>Nel primo caso </a:t>
            </a:r>
            <a:r>
              <a:rPr lang="it-IT" b="1" dirty="0" err="1"/>
              <a:t>extends</a:t>
            </a:r>
            <a:r>
              <a:rPr lang="it-IT" b="1" dirty="0"/>
              <a:t> </a:t>
            </a:r>
            <a:r>
              <a:rPr lang="it-IT" dirty="0"/>
              <a:t>si riferisce anche alle interfacce.</a:t>
            </a:r>
          </a:p>
          <a:p>
            <a:pPr marL="0" indent="0">
              <a:buNone/>
            </a:pPr>
            <a:endParaRPr lang="it-IT" b="1" dirty="0"/>
          </a:p>
        </p:txBody>
      </p:sp>
      <p:sp>
        <p:nvSpPr>
          <p:cNvPr id="3" name="Title 2"/>
          <p:cNvSpPr>
            <a:spLocks noGrp="1"/>
          </p:cNvSpPr>
          <p:nvPr>
            <p:ph type="title"/>
          </p:nvPr>
        </p:nvSpPr>
        <p:spPr/>
        <p:txBody>
          <a:bodyPr/>
          <a:lstStyle/>
          <a:p>
            <a:r>
              <a:rPr lang="it-IT" dirty="0" err="1"/>
              <a:t>Generics</a:t>
            </a:r>
            <a:r>
              <a:rPr lang="it-IT" dirty="0"/>
              <a:t> 4</a:t>
            </a:r>
          </a:p>
        </p:txBody>
      </p:sp>
    </p:spTree>
    <p:extLst>
      <p:ext uri="{BB962C8B-B14F-4D97-AF65-F5344CB8AC3E}">
        <p14:creationId xmlns:p14="http://schemas.microsoft.com/office/powerpoint/2010/main" val="118512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 possibile usare anche il carattere </a:t>
            </a:r>
            <a:r>
              <a:rPr lang="it-IT" b="1" dirty="0"/>
              <a:t>?</a:t>
            </a:r>
            <a:r>
              <a:rPr lang="it-IT" dirty="0"/>
              <a:t> come </a:t>
            </a:r>
            <a:r>
              <a:rPr lang="it-IT" i="1" dirty="0" err="1"/>
              <a:t>wildcard</a:t>
            </a:r>
            <a:r>
              <a:rPr lang="it-IT" dirty="0"/>
              <a:t> per intendere parametri di cui non si conosce il tipo.</a:t>
            </a:r>
          </a:p>
          <a:p>
            <a:pPr marL="0" indent="0">
              <a:buNone/>
            </a:pPr>
            <a:r>
              <a:rPr lang="it-IT" dirty="0"/>
              <a:t>Anche per la </a:t>
            </a:r>
            <a:r>
              <a:rPr lang="it-IT" dirty="0" err="1"/>
              <a:t>wildcard</a:t>
            </a:r>
            <a:r>
              <a:rPr lang="it-IT" dirty="0"/>
              <a:t> è possibile specificare un </a:t>
            </a:r>
            <a:r>
              <a:rPr lang="it-IT" dirty="0" err="1"/>
              <a:t>lower</a:t>
            </a:r>
            <a:r>
              <a:rPr lang="it-IT" dirty="0"/>
              <a:t> o </a:t>
            </a:r>
            <a:r>
              <a:rPr lang="it-IT" dirty="0" err="1"/>
              <a:t>upper</a:t>
            </a:r>
            <a:r>
              <a:rPr lang="it-IT" dirty="0"/>
              <a:t> </a:t>
            </a:r>
            <a:r>
              <a:rPr lang="it-IT" dirty="0" err="1"/>
              <a:t>bound</a:t>
            </a:r>
            <a:r>
              <a:rPr lang="it-IT" dirty="0"/>
              <a:t>.</a:t>
            </a:r>
          </a:p>
          <a:p>
            <a:pPr marL="0" indent="0">
              <a:buNone/>
            </a:pPr>
            <a:r>
              <a:rPr lang="it-IT" dirty="0"/>
              <a:t>Esempio: &lt;? </a:t>
            </a:r>
            <a:r>
              <a:rPr lang="it-IT" dirty="0" err="1"/>
              <a:t>extends</a:t>
            </a:r>
            <a:r>
              <a:rPr lang="it-IT" dirty="0"/>
              <a:t> T&gt; o &lt;? super T&gt;</a:t>
            </a:r>
          </a:p>
        </p:txBody>
      </p:sp>
      <p:sp>
        <p:nvSpPr>
          <p:cNvPr id="3" name="Title 2"/>
          <p:cNvSpPr>
            <a:spLocks noGrp="1"/>
          </p:cNvSpPr>
          <p:nvPr>
            <p:ph type="title"/>
          </p:nvPr>
        </p:nvSpPr>
        <p:spPr/>
        <p:txBody>
          <a:bodyPr/>
          <a:lstStyle/>
          <a:p>
            <a:r>
              <a:rPr lang="it-IT" dirty="0" err="1"/>
              <a:t>Generics</a:t>
            </a:r>
            <a:r>
              <a:rPr lang="it-IT" dirty="0"/>
              <a:t> 5	</a:t>
            </a:r>
          </a:p>
        </p:txBody>
      </p:sp>
    </p:spTree>
    <p:extLst>
      <p:ext uri="{BB962C8B-B14F-4D97-AF65-F5344CB8AC3E}">
        <p14:creationId xmlns:p14="http://schemas.microsoft.com/office/powerpoint/2010/main" val="328532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Struttura di un programma Java</a:t>
            </a:r>
          </a:p>
        </p:txBody>
      </p:sp>
      <p:sp>
        <p:nvSpPr>
          <p:cNvPr id="29" name="Rectangle 28"/>
          <p:cNvSpPr/>
          <p:nvPr/>
        </p:nvSpPr>
        <p:spPr>
          <a:xfrm>
            <a:off x="837828" y="1772815"/>
            <a:ext cx="10009112" cy="4939814"/>
          </a:xfrm>
          <a:prstGeom prst="rect">
            <a:avLst/>
          </a:prstGeom>
          <a:solidFill>
            <a:schemeClr val="bg1"/>
          </a:solidFill>
        </p:spPr>
        <p:txBody>
          <a:bodyPr wrap="square">
            <a:spAutoFit/>
          </a:bodyPr>
          <a:lstStyle/>
          <a:p>
            <a:r>
              <a:rPr lang="it-IT" sz="1500" dirty="0">
                <a:solidFill>
                  <a:srgbClr val="3F5FBF"/>
                </a:solidFill>
                <a:latin typeface="Consolas" panose="020B0609020204030204" pitchFamily="49" charset="0"/>
              </a:rPr>
              <a:t>/**</a:t>
            </a:r>
          </a:p>
          <a:p>
            <a:r>
              <a:rPr lang="it-IT" sz="1500" dirty="0">
                <a:solidFill>
                  <a:srgbClr val="3F5FBF"/>
                </a:solidFill>
                <a:latin typeface="Consolas" panose="020B0609020204030204" pitchFamily="49" charset="0"/>
              </a:rPr>
              <a:t> *  </a:t>
            </a:r>
            <a:r>
              <a:rPr lang="it-IT" sz="1500" u="sng" dirty="0">
                <a:solidFill>
                  <a:srgbClr val="3F5FBF"/>
                </a:solidFill>
                <a:latin typeface="Consolas" panose="020B0609020204030204" pitchFamily="49" charset="0"/>
              </a:rPr>
              <a:t>Commento </a:t>
            </a:r>
            <a:r>
              <a:rPr lang="it-IT" sz="1500" u="sng" dirty="0" err="1">
                <a:solidFill>
                  <a:srgbClr val="3F5FBF"/>
                </a:solidFill>
                <a:latin typeface="Consolas" panose="020B0609020204030204" pitchFamily="49" charset="0"/>
              </a:rPr>
              <a:t>javadoc</a:t>
            </a:r>
            <a:endParaRPr lang="it-IT" sz="1500" u="sng" dirty="0">
              <a:solidFill>
                <a:srgbClr val="3F5FBF"/>
              </a:solidFill>
              <a:latin typeface="Consolas" panose="020B0609020204030204" pitchFamily="49" charset="0"/>
            </a:endParaRPr>
          </a:p>
          <a:p>
            <a:r>
              <a:rPr lang="it-IT" sz="1500" dirty="0">
                <a:solidFill>
                  <a:srgbClr val="3F5FBF"/>
                </a:solidFill>
                <a:latin typeface="Consolas" panose="020B0609020204030204" pitchFamily="49" charset="0"/>
              </a:rPr>
              <a:t> */</a:t>
            </a:r>
          </a:p>
          <a:p>
            <a:r>
              <a:rPr lang="it-IT" sz="1500" b="1" dirty="0">
                <a:solidFill>
                  <a:srgbClr val="7F0055"/>
                </a:solidFill>
                <a:latin typeface="Consolas" panose="020B0609020204030204" pitchFamily="49" charset="0"/>
              </a:rPr>
              <a:t>package</a:t>
            </a:r>
            <a:r>
              <a:rPr lang="it-IT" sz="1500" b="1" dirty="0">
                <a:solidFill>
                  <a:srgbClr val="000000"/>
                </a:solidFill>
                <a:latin typeface="Consolas" panose="020B0609020204030204" pitchFamily="49" charset="0"/>
              </a:rPr>
              <a:t> </a:t>
            </a:r>
            <a:r>
              <a:rPr lang="it-IT" sz="1500" b="1" err="1">
                <a:solidFill>
                  <a:srgbClr val="000000"/>
                </a:solidFill>
                <a:latin typeface="Consolas" panose="020B0609020204030204" pitchFamily="49" charset="0"/>
              </a:rPr>
              <a:t>it</a:t>
            </a:r>
            <a:r>
              <a:rPr lang="it-IT" sz="1500" b="1">
                <a:solidFill>
                  <a:srgbClr val="000000"/>
                </a:solidFill>
                <a:latin typeface="Consolas" panose="020B0609020204030204" pitchFamily="49" charset="0"/>
              </a:rPr>
              <a:t>.ires.</a:t>
            </a:r>
            <a:r>
              <a:rPr lang="it-IT" sz="1500" b="1" dirty="0" err="1">
                <a:solidFill>
                  <a:srgbClr val="000000"/>
                </a:solidFill>
                <a:latin typeface="Consolas" panose="020B0609020204030204" pitchFamily="49" charset="0"/>
              </a:rPr>
              <a:t>corso</a:t>
            </a:r>
            <a:r>
              <a:rPr lang="it-IT" sz="1500" b="1" dirty="0">
                <a:solidFill>
                  <a:srgbClr val="000000"/>
                </a:solidFill>
                <a:latin typeface="Consolas" panose="020B0609020204030204" pitchFamily="49" charset="0"/>
              </a:rPr>
              <a:t>;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Nome package</a:t>
            </a:r>
          </a:p>
          <a:p>
            <a:endParaRPr lang="it-IT" sz="1500" dirty="0">
              <a:latin typeface="Consolas" panose="020B0609020204030204" pitchFamily="49" charset="0"/>
            </a:endParaRPr>
          </a:p>
          <a:p>
            <a:r>
              <a:rPr lang="it-IT" sz="1500" dirty="0">
                <a:solidFill>
                  <a:srgbClr val="3F5FBF"/>
                </a:solidFill>
                <a:latin typeface="Consolas" panose="020B0609020204030204" pitchFamily="49" charset="0"/>
              </a:rPr>
              <a:t>/**</a:t>
            </a:r>
          </a:p>
          <a:p>
            <a:r>
              <a:rPr lang="it-IT" sz="1500" dirty="0">
                <a:solidFill>
                  <a:srgbClr val="3F5FBF"/>
                </a:solidFill>
                <a:latin typeface="Consolas" panose="020B0609020204030204" pitchFamily="49" charset="0"/>
              </a:rPr>
              <a:t> * </a:t>
            </a:r>
            <a:r>
              <a:rPr lang="it-IT" sz="1500" b="1" dirty="0">
                <a:solidFill>
                  <a:srgbClr val="7F9FBF"/>
                </a:solidFill>
                <a:latin typeface="Consolas" panose="020B0609020204030204" pitchFamily="49" charset="0"/>
              </a:rPr>
              <a:t>@</a:t>
            </a:r>
            <a:r>
              <a:rPr lang="it-IT" sz="1500" b="1" dirty="0" err="1">
                <a:solidFill>
                  <a:srgbClr val="7F9FBF"/>
                </a:solidFill>
                <a:latin typeface="Consolas" panose="020B0609020204030204" pitchFamily="49" charset="0"/>
              </a:rPr>
              <a:t>author</a:t>
            </a:r>
            <a:r>
              <a:rPr lang="it-IT" sz="1500" b="1" dirty="0">
                <a:solidFill>
                  <a:srgbClr val="3F5FBF"/>
                </a:solidFill>
                <a:latin typeface="Consolas" panose="020B0609020204030204" pitchFamily="49" charset="0"/>
              </a:rPr>
              <a:t> </a:t>
            </a:r>
            <a:r>
              <a:rPr lang="it-IT" sz="1500" b="1" u="sng" dirty="0">
                <a:solidFill>
                  <a:srgbClr val="3F5FBF"/>
                </a:solidFill>
                <a:latin typeface="Consolas" panose="020B0609020204030204" pitchFamily="49" charset="0"/>
              </a:rPr>
              <a:t>username</a:t>
            </a:r>
          </a:p>
          <a:p>
            <a:r>
              <a:rPr lang="it-IT" sz="1500" dirty="0">
                <a:solidFill>
                  <a:srgbClr val="3F5FBF"/>
                </a:solidFill>
                <a:latin typeface="Consolas" panose="020B0609020204030204" pitchFamily="49" charset="0"/>
              </a:rPr>
              <a:t> *</a:t>
            </a:r>
          </a:p>
          <a:p>
            <a:r>
              <a:rPr lang="it-IT" sz="1500" dirty="0">
                <a:solidFill>
                  <a:srgbClr val="3F5FBF"/>
                </a:solidFill>
                <a:latin typeface="Consolas" panose="020B0609020204030204" pitchFamily="49" charset="0"/>
              </a:rPr>
              <a:t> */</a:t>
            </a:r>
          </a:p>
          <a:p>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class</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HelloWorld</a:t>
            </a:r>
            <a:r>
              <a:rPr lang="it-IT" sz="1500" b="1" dirty="0">
                <a:solidFill>
                  <a:srgbClr val="000000"/>
                </a:solidFill>
                <a:latin typeface="Consolas" panose="020B0609020204030204" pitchFamily="49" charset="0"/>
              </a:rPr>
              <a:t> {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Nome classe preceduto da modificatore</a:t>
            </a:r>
          </a:p>
          <a:p>
            <a:endParaRPr lang="it-IT" sz="1500" dirty="0">
              <a:latin typeface="Consolas" panose="020B0609020204030204" pitchFamily="49" charset="0"/>
            </a:endParaRPr>
          </a:p>
          <a:p>
            <a:pPr lvl="1"/>
            <a:r>
              <a:rPr lang="it-IT" sz="1500" dirty="0">
                <a:solidFill>
                  <a:srgbClr val="3F5FBF"/>
                </a:solidFill>
                <a:latin typeface="Consolas" panose="020B0609020204030204" pitchFamily="49" charset="0"/>
              </a:rPr>
              <a:t>/**</a:t>
            </a:r>
          </a:p>
          <a:p>
            <a:pPr lvl="1"/>
            <a:r>
              <a:rPr lang="it-IT" sz="1500" dirty="0">
                <a:solidFill>
                  <a:srgbClr val="3F5FBF"/>
                </a:solidFill>
                <a:latin typeface="Consolas" panose="020B0609020204030204" pitchFamily="49" charset="0"/>
              </a:rPr>
              <a:t> * </a:t>
            </a:r>
            <a:r>
              <a:rPr lang="it-IT" sz="1500" b="1" dirty="0">
                <a:solidFill>
                  <a:srgbClr val="7F9FBF"/>
                </a:solidFill>
                <a:latin typeface="Consolas" panose="020B0609020204030204" pitchFamily="49" charset="0"/>
              </a:rPr>
              <a:t>@</a:t>
            </a:r>
            <a:r>
              <a:rPr lang="it-IT" sz="1500" b="1" dirty="0" err="1">
                <a:solidFill>
                  <a:srgbClr val="7F9FBF"/>
                </a:solidFill>
                <a:latin typeface="Consolas" panose="020B0609020204030204" pitchFamily="49" charset="0"/>
              </a:rPr>
              <a:t>param</a:t>
            </a:r>
            <a:r>
              <a:rPr lang="it-IT" sz="1500" b="1" dirty="0">
                <a:solidFill>
                  <a:srgbClr val="3F5FBF"/>
                </a:solidFill>
                <a:latin typeface="Consolas" panose="020B0609020204030204" pitchFamily="49" charset="0"/>
              </a:rPr>
              <a:t> </a:t>
            </a:r>
            <a:r>
              <a:rPr lang="it-IT" sz="1500" b="1" dirty="0" err="1">
                <a:solidFill>
                  <a:srgbClr val="3F5FBF"/>
                </a:solidFill>
                <a:latin typeface="Consolas" panose="020B0609020204030204" pitchFamily="49" charset="0"/>
              </a:rPr>
              <a:t>args</a:t>
            </a:r>
            <a:r>
              <a:rPr lang="it-IT" sz="1500" b="1" dirty="0">
                <a:solidFill>
                  <a:srgbClr val="3F5FBF"/>
                </a:solidFill>
                <a:latin typeface="Consolas" panose="020B0609020204030204" pitchFamily="49" charset="0"/>
              </a:rPr>
              <a:t> Your First </a:t>
            </a:r>
            <a:r>
              <a:rPr lang="it-IT" sz="1500" b="1" dirty="0" err="1">
                <a:solidFill>
                  <a:srgbClr val="3F5FBF"/>
                </a:solidFill>
                <a:latin typeface="Consolas" panose="020B0609020204030204" pitchFamily="49" charset="0"/>
              </a:rPr>
              <a:t>name</a:t>
            </a:r>
            <a:endParaRPr lang="it-IT" sz="1500" b="1" dirty="0">
              <a:solidFill>
                <a:srgbClr val="3F5FBF"/>
              </a:solidFill>
              <a:latin typeface="Consolas" panose="020B0609020204030204" pitchFamily="49" charset="0"/>
            </a:endParaRPr>
          </a:p>
          <a:p>
            <a:pPr lvl="1"/>
            <a:r>
              <a:rPr lang="it-IT" sz="1500" dirty="0">
                <a:solidFill>
                  <a:srgbClr val="3F5FBF"/>
                </a:solidFill>
                <a:latin typeface="Consolas" panose="020B0609020204030204" pitchFamily="49" charset="0"/>
              </a:rPr>
              <a:t> */</a:t>
            </a:r>
          </a:p>
          <a:p>
            <a:pPr lvl="1"/>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static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void</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main</a:t>
            </a:r>
            <a:r>
              <a:rPr lang="it-IT" sz="1500" b="1" dirty="0">
                <a:solidFill>
                  <a:srgbClr val="000000"/>
                </a:solidFill>
                <a:latin typeface="Consolas" panose="020B0609020204030204" pitchFamily="49" charset="0"/>
              </a:rPr>
              <a:t>(</a:t>
            </a:r>
            <a:r>
              <a:rPr lang="it-IT" sz="1500" b="1" dirty="0" err="1">
                <a:solidFill>
                  <a:srgbClr val="000000"/>
                </a:solidFill>
                <a:latin typeface="Consolas" panose="020B0609020204030204" pitchFamily="49" charset="0"/>
              </a:rPr>
              <a:t>String</a:t>
            </a:r>
            <a:r>
              <a:rPr lang="it-IT" sz="1500" b="1" dirty="0">
                <a:solidFill>
                  <a:srgbClr val="000000"/>
                </a:solidFill>
                <a:latin typeface="Consolas" panose="020B0609020204030204" pitchFamily="49" charset="0"/>
              </a:rPr>
              <a:t>[] </a:t>
            </a:r>
            <a:r>
              <a:rPr lang="it-IT" sz="1500" b="1" dirty="0" err="1">
                <a:solidFill>
                  <a:srgbClr val="6A3E3E"/>
                </a:solidFill>
                <a:latin typeface="Consolas" panose="020B0609020204030204" pitchFamily="49" charset="0"/>
              </a:rPr>
              <a:t>args</a:t>
            </a:r>
            <a:r>
              <a:rPr lang="it-IT" sz="1500" b="1" dirty="0">
                <a:solidFill>
                  <a:srgbClr val="000000"/>
                </a:solidFill>
                <a:latin typeface="Consolas" panose="020B0609020204030204" pitchFamily="49" charset="0"/>
              </a:rPr>
              <a:t>) { </a:t>
            </a:r>
            <a:r>
              <a:rPr lang="it-IT" sz="1500" b="1" dirty="0">
                <a:solidFill>
                  <a:srgbClr val="3F7F5F"/>
                </a:solidFill>
                <a:latin typeface="Consolas" panose="020B0609020204030204" pitchFamily="49" charset="0"/>
              </a:rPr>
              <a:t>//</a:t>
            </a:r>
            <a:r>
              <a:rPr lang="it-IT" sz="1500" b="1" u="sng" dirty="0">
                <a:solidFill>
                  <a:srgbClr val="3F7F5F"/>
                </a:solidFill>
                <a:latin typeface="Consolas" panose="020B0609020204030204" pitchFamily="49" charset="0"/>
              </a:rPr>
              <a:t>Metodo della classe</a:t>
            </a:r>
          </a:p>
          <a:p>
            <a:pPr lvl="1"/>
            <a:endParaRPr lang="it-IT" sz="1500" dirty="0">
              <a:latin typeface="Consolas" panose="020B0609020204030204" pitchFamily="49" charset="0"/>
            </a:endParaRPr>
          </a:p>
          <a:p>
            <a:pPr lvl="1"/>
            <a:r>
              <a:rPr lang="it-IT" sz="1500" dirty="0">
                <a:solidFill>
                  <a:srgbClr val="000000"/>
                </a:solidFill>
                <a:latin typeface="Consolas" panose="020B0609020204030204" pitchFamily="49" charset="0"/>
              </a:rPr>
              <a:t>	</a:t>
            </a:r>
            <a:r>
              <a:rPr lang="it-IT" sz="1500" dirty="0" err="1">
                <a:solidFill>
                  <a:srgbClr val="000000"/>
                </a:solidFill>
                <a:latin typeface="Consolas" panose="020B0609020204030204" pitchFamily="49" charset="0"/>
              </a:rPr>
              <a:t>System.</a:t>
            </a:r>
            <a:r>
              <a:rPr lang="it-IT" sz="1500" b="1" i="1" dirty="0" err="1">
                <a:solidFill>
                  <a:srgbClr val="0000C0"/>
                </a:solidFill>
                <a:highlight>
                  <a:srgbClr val="D4D4D4"/>
                </a:highlight>
                <a:latin typeface="Consolas" panose="020B0609020204030204" pitchFamily="49" charset="0"/>
              </a:rPr>
              <a:t>out</a:t>
            </a:r>
            <a:r>
              <a:rPr lang="it-IT" sz="1500" b="1" i="1" dirty="0" err="1">
                <a:solidFill>
                  <a:srgbClr val="000000"/>
                </a:solidFill>
                <a:highlight>
                  <a:srgbClr val="D4D4D4"/>
                </a:highlight>
                <a:latin typeface="Consolas" panose="020B0609020204030204" pitchFamily="49" charset="0"/>
              </a:rPr>
              <a:t>.println</a:t>
            </a:r>
            <a:r>
              <a:rPr lang="it-IT" sz="1500" b="1" i="1">
                <a:solidFill>
                  <a:srgbClr val="000000"/>
                </a:solidFill>
                <a:highlight>
                  <a:srgbClr val="D4D4D4"/>
                </a:highlight>
                <a:latin typeface="Consolas" panose="020B0609020204030204" pitchFamily="49" charset="0"/>
              </a:rPr>
              <a:t>(</a:t>
            </a:r>
            <a:r>
              <a:rPr lang="it-IT" sz="1500" b="1" i="1">
                <a:solidFill>
                  <a:srgbClr val="2A00FF"/>
                </a:solidFill>
                <a:highlight>
                  <a:srgbClr val="D4D4D4"/>
                </a:highlight>
                <a:latin typeface="Consolas" panose="020B0609020204030204" pitchFamily="49" charset="0"/>
              </a:rPr>
              <a:t>"Hello IRES"</a:t>
            </a:r>
            <a:r>
              <a:rPr lang="it-IT" sz="1500" b="1" i="1">
                <a:solidFill>
                  <a:srgbClr val="000000"/>
                </a:solidFill>
                <a:highlight>
                  <a:srgbClr val="D4D4D4"/>
                </a:highlight>
                <a:latin typeface="Consolas" panose="020B0609020204030204" pitchFamily="49" charset="0"/>
              </a:rPr>
              <a:t>); </a:t>
            </a:r>
            <a:endParaRPr lang="it-IT" sz="1500" b="1" i="1" dirty="0">
              <a:solidFill>
                <a:srgbClr val="000000"/>
              </a:solidFill>
              <a:highlight>
                <a:srgbClr val="D4D4D4"/>
              </a:highlight>
              <a:latin typeface="Consolas" panose="020B0609020204030204" pitchFamily="49" charset="0"/>
            </a:endParaRPr>
          </a:p>
          <a:p>
            <a:pPr lvl="1"/>
            <a:r>
              <a:rPr lang="it-IT" sz="1500" b="1" i="1" dirty="0">
                <a:solidFill>
                  <a:srgbClr val="000000"/>
                </a:solidFill>
                <a:highlight>
                  <a:srgbClr val="D4D4D4"/>
                </a:highlight>
                <a:latin typeface="Consolas" panose="020B0609020204030204" pitchFamily="49" charset="0"/>
              </a:rPr>
              <a:t>	</a:t>
            </a:r>
            <a:r>
              <a:rPr lang="it-IT" sz="1500" b="1" i="1" dirty="0">
                <a:solidFill>
                  <a:srgbClr val="3F7F5F"/>
                </a:solidFill>
                <a:highlight>
                  <a:srgbClr val="D4D4D4"/>
                </a:highlight>
                <a:latin typeface="Consolas" panose="020B0609020204030204" pitchFamily="49" charset="0"/>
              </a:rPr>
              <a:t>//</a:t>
            </a:r>
            <a:r>
              <a:rPr lang="it-IT" sz="1500" b="1" i="1" u="sng" dirty="0">
                <a:solidFill>
                  <a:srgbClr val="3F7F5F"/>
                </a:solidFill>
                <a:highlight>
                  <a:srgbClr val="D4D4D4"/>
                </a:highlight>
                <a:latin typeface="Consolas" panose="020B0609020204030204" pitchFamily="49" charset="0"/>
              </a:rPr>
              <a:t>Chiamata allo standard output</a:t>
            </a:r>
          </a:p>
          <a:p>
            <a:pPr lvl="1"/>
            <a:r>
              <a:rPr lang="it-IT" sz="1500"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8643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235968"/>
          </a:xfrm>
        </p:spPr>
        <p:txBody>
          <a:bodyPr>
            <a:normAutofit lnSpcReduction="10000"/>
          </a:bodyPr>
          <a:lstStyle/>
          <a:p>
            <a:pPr marL="0" indent="0">
              <a:buNone/>
            </a:pPr>
            <a:r>
              <a:rPr lang="it-IT" u="sng" dirty="0"/>
              <a:t>Non esiste compatibilità tra tipi dati generici </a:t>
            </a:r>
            <a:r>
              <a:rPr lang="it-IT" dirty="0"/>
              <a:t>a meno di usare </a:t>
            </a:r>
            <a:r>
              <a:rPr lang="it-IT" dirty="0" err="1"/>
              <a:t>wildcard</a:t>
            </a:r>
            <a:r>
              <a:rPr lang="it-IT" dirty="0"/>
              <a:t> con eventuali </a:t>
            </a:r>
            <a:r>
              <a:rPr lang="it-IT" dirty="0" err="1"/>
              <a:t>lower</a:t>
            </a:r>
            <a:r>
              <a:rPr lang="it-IT" dirty="0"/>
              <a:t> o </a:t>
            </a:r>
            <a:r>
              <a:rPr lang="it-IT" dirty="0" err="1"/>
              <a:t>upper</a:t>
            </a:r>
            <a:r>
              <a:rPr lang="it-IT" dirty="0"/>
              <a:t> </a:t>
            </a:r>
            <a:r>
              <a:rPr lang="it-IT" dirty="0" err="1"/>
              <a:t>bound</a:t>
            </a:r>
            <a:r>
              <a:rPr lang="it-IT" dirty="0"/>
              <a:t>.</a:t>
            </a:r>
          </a:p>
          <a:p>
            <a:pPr marL="0" indent="0">
              <a:buNone/>
            </a:pPr>
            <a:r>
              <a:rPr lang="it-IT" dirty="0"/>
              <a:t>Esempio:</a:t>
            </a:r>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err="1"/>
              <a:t>Generics</a:t>
            </a:r>
            <a:r>
              <a:rPr lang="it-IT" dirty="0"/>
              <a:t> 6</a:t>
            </a:r>
          </a:p>
        </p:txBody>
      </p:sp>
      <p:sp>
        <p:nvSpPr>
          <p:cNvPr id="4" name="Rectangle 3"/>
          <p:cNvSpPr/>
          <p:nvPr/>
        </p:nvSpPr>
        <p:spPr>
          <a:xfrm>
            <a:off x="1629916" y="3501008"/>
            <a:ext cx="9145016" cy="2554545"/>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List&lt;</a:t>
            </a:r>
            <a:r>
              <a:rPr lang="it-IT" sz="2000" dirty="0" err="1">
                <a:solidFill>
                  <a:srgbClr val="000000"/>
                </a:solidFill>
                <a:latin typeface="Consolas" panose="020B0609020204030204" pitchFamily="49" charset="0"/>
              </a:rPr>
              <a:t>Number</a:t>
            </a:r>
            <a:r>
              <a:rPr lang="it-IT" sz="2000" dirty="0">
                <a:solidFill>
                  <a:srgbClr val="000000"/>
                </a:solidFill>
                <a:latin typeface="Consolas" panose="020B0609020204030204" pitchFamily="49" charset="0"/>
              </a:rPr>
              <a:t>&gt; list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//Errore</a:t>
            </a:r>
          </a:p>
          <a:p>
            <a:r>
              <a:rPr lang="it-IT" sz="2000" dirty="0">
                <a:solidFill>
                  <a:srgbClr val="000000"/>
                </a:solidFill>
                <a:latin typeface="Consolas" panose="020B0609020204030204" pitchFamily="49" charset="0"/>
              </a:rPr>
              <a:t>List&lt;?&gt; list2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  OK</a:t>
            </a:r>
          </a:p>
          <a:p>
            <a:r>
              <a:rPr lang="it-IT" sz="2000" dirty="0">
                <a:solidFill>
                  <a:srgbClr val="000000"/>
                </a:solidFill>
                <a:latin typeface="Consolas" panose="020B0609020204030204" pitchFamily="49" charset="0"/>
              </a:rPr>
              <a:t>List&lt;? </a:t>
            </a:r>
            <a:r>
              <a:rPr lang="it-IT" sz="2000" b="1" dirty="0" err="1">
                <a:solidFill>
                  <a:srgbClr val="7F0055"/>
                </a:solidFill>
                <a:latin typeface="Consolas" panose="020B0609020204030204" pitchFamily="49" charset="0"/>
              </a:rPr>
              <a:t>extends</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Number</a:t>
            </a:r>
            <a:r>
              <a:rPr lang="it-IT" sz="2000" b="1" dirty="0">
                <a:solidFill>
                  <a:srgbClr val="000000"/>
                </a:solidFill>
                <a:latin typeface="Consolas" panose="020B0609020204030204" pitchFamily="49" charset="0"/>
              </a:rPr>
              <a:t>&gt; list3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ArrayList</a:t>
            </a:r>
            <a:r>
              <a:rPr lang="it-IT" sz="2000" b="1" dirty="0">
                <a:solidFill>
                  <a:srgbClr val="000000"/>
                </a:solidFill>
                <a:latin typeface="Consolas" panose="020B0609020204030204" pitchFamily="49" charset="0"/>
              </a:rPr>
              <a:t>&lt;</a:t>
            </a:r>
            <a:r>
              <a:rPr lang="it-IT" sz="2000" b="1" dirty="0" err="1">
                <a:solidFill>
                  <a:srgbClr val="000000"/>
                </a:solidFill>
                <a:latin typeface="Consolas" panose="020B0609020204030204" pitchFamily="49" charset="0"/>
              </a:rPr>
              <a:t>Integer</a:t>
            </a:r>
            <a:r>
              <a:rPr lang="it-IT" sz="2000" b="1" dirty="0">
                <a:solidFill>
                  <a:srgbClr val="000000"/>
                </a:solidFill>
                <a:latin typeface="Consolas" panose="020B0609020204030204" pitchFamily="49" charset="0"/>
              </a:rPr>
              <a:t>&gt;(); </a:t>
            </a:r>
            <a:r>
              <a:rPr lang="it-IT" sz="2000" b="1" dirty="0">
                <a:solidFill>
                  <a:srgbClr val="3F7F5F"/>
                </a:solidFill>
                <a:latin typeface="Consolas" panose="020B0609020204030204" pitchFamily="49" charset="0"/>
              </a:rPr>
              <a:t>//OK</a:t>
            </a:r>
          </a:p>
          <a:p>
            <a:endParaRPr lang="it-IT" sz="2000" dirty="0">
              <a:latin typeface="Consolas" panose="020B0609020204030204" pitchFamily="49" charset="0"/>
            </a:endParaRPr>
          </a:p>
          <a:p>
            <a:r>
              <a:rPr lang="it-IT" sz="2000" dirty="0">
                <a:solidFill>
                  <a:srgbClr val="3F7F5F"/>
                </a:solidFill>
                <a:latin typeface="Consolas" panose="020B0609020204030204" pitchFamily="49" charset="0"/>
              </a:rPr>
              <a:t>// MA ATTENZIONE</a:t>
            </a:r>
          </a:p>
          <a:p>
            <a:endParaRPr lang="it-IT" sz="2000" dirty="0">
              <a:latin typeface="Consolas" panose="020B0609020204030204" pitchFamily="49" charset="0"/>
            </a:endParaRPr>
          </a:p>
          <a:p>
            <a:r>
              <a:rPr lang="en-US" sz="2000" b="1" dirty="0" err="1">
                <a:solidFill>
                  <a:srgbClr val="7F0055"/>
                </a:solidFill>
                <a:latin typeface="Consolas" panose="020B0609020204030204" pitchFamily="49" charset="0"/>
              </a:rPr>
              <a:t>int</a:t>
            </a:r>
            <a:r>
              <a:rPr lang="en-US" sz="2000" b="1" dirty="0">
                <a:solidFill>
                  <a:srgbClr val="000000"/>
                </a:solidFill>
                <a:latin typeface="Consolas" panose="020B0609020204030204" pitchFamily="49" charset="0"/>
              </a:rPr>
              <a:t> a = list2.get(0).</a:t>
            </a:r>
            <a:r>
              <a:rPr lang="en-US" sz="2000" b="1" dirty="0" err="1">
                <a:solidFill>
                  <a:srgbClr val="000000"/>
                </a:solidFill>
                <a:latin typeface="Consolas" panose="020B0609020204030204" pitchFamily="49" charset="0"/>
              </a:rPr>
              <a:t>intValue</a:t>
            </a:r>
            <a:r>
              <a:rPr lang="en-US" sz="2000" b="1" dirty="0">
                <a:solidFill>
                  <a:srgbClr val="000000"/>
                </a:solidFill>
                <a:latin typeface="Consolas" panose="020B0609020204030204" pitchFamily="49" charset="0"/>
              </a:rPr>
              <a:t>(); </a:t>
            </a:r>
            <a:r>
              <a:rPr lang="en-US" sz="2000" b="1" dirty="0">
                <a:solidFill>
                  <a:srgbClr val="3F7F5F"/>
                </a:solidFill>
                <a:latin typeface="Consolas" panose="020B0609020204030204" pitchFamily="49" charset="0"/>
              </a:rPr>
              <a:t>// NO è un object</a:t>
            </a:r>
          </a:p>
          <a:p>
            <a:r>
              <a:rPr lang="it-IT" sz="2000" dirty="0">
                <a:solidFill>
                  <a:srgbClr val="6A3E3E"/>
                </a:solidFill>
                <a:latin typeface="Consolas" panose="020B0609020204030204" pitchFamily="49" charset="0"/>
              </a:rPr>
              <a:t>a</a:t>
            </a:r>
            <a:r>
              <a:rPr lang="it-IT" sz="2000" dirty="0">
                <a:solidFill>
                  <a:srgbClr val="000000"/>
                </a:solidFill>
                <a:latin typeface="Consolas" panose="020B0609020204030204" pitchFamily="49" charset="0"/>
              </a:rPr>
              <a:t> = list3.get(0).</a:t>
            </a:r>
            <a:r>
              <a:rPr lang="it-IT" sz="2000" dirty="0" err="1">
                <a:solidFill>
                  <a:srgbClr val="000000"/>
                </a:solidFill>
                <a:latin typeface="Consolas" panose="020B0609020204030204" pitchFamily="49" charset="0"/>
              </a:rPr>
              <a:t>intValue</a:t>
            </a:r>
            <a:r>
              <a:rPr lang="it-IT" sz="2000" dirty="0">
                <a:solidFill>
                  <a:srgbClr val="000000"/>
                </a:solidFill>
                <a:latin typeface="Consolas" panose="020B0609020204030204" pitchFamily="49" charset="0"/>
              </a:rPr>
              <a:t>(); </a:t>
            </a:r>
            <a:r>
              <a:rPr lang="it-IT" sz="2000" dirty="0">
                <a:solidFill>
                  <a:srgbClr val="3F7F5F"/>
                </a:solidFill>
                <a:latin typeface="Consolas" panose="020B0609020204030204" pitchFamily="49" charset="0"/>
              </a:rPr>
              <a:t>// OK</a:t>
            </a:r>
            <a:endParaRPr lang="it-IT" sz="2000" dirty="0"/>
          </a:p>
        </p:txBody>
      </p:sp>
    </p:spTree>
    <p:extLst>
      <p:ext uri="{BB962C8B-B14F-4D97-AF65-F5344CB8AC3E}">
        <p14:creationId xmlns:p14="http://schemas.microsoft.com/office/powerpoint/2010/main" val="124855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2.4</a:t>
            </a:r>
            <a:endParaRPr lang="en-GB">
              <a:solidFill>
                <a:schemeClr val="tx1"/>
              </a:solidFill>
            </a:endParaRPr>
          </a:p>
        </p:txBody>
      </p:sp>
    </p:spTree>
    <p:extLst>
      <p:ext uri="{BB962C8B-B14F-4D97-AF65-F5344CB8AC3E}">
        <p14:creationId xmlns:p14="http://schemas.microsoft.com/office/powerpoint/2010/main" val="227961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gestire le collezioni di dati Java offre tutta una serie di classi e interfacce che vanno a costituire il cosiddetto Java Collection Framework.</a:t>
            </a:r>
          </a:p>
          <a:p>
            <a:pPr marL="0" indent="0">
              <a:buNone/>
            </a:pPr>
            <a:r>
              <a:rPr lang="it-IT" dirty="0"/>
              <a:t>Il JCF è costituito da:</a:t>
            </a:r>
          </a:p>
          <a:p>
            <a:r>
              <a:rPr lang="it-IT" dirty="0"/>
              <a:t>Un insieme di interfacce che definiscono le operazioni classiche che si possono fare su una collezione di oggetti.</a:t>
            </a:r>
          </a:p>
          <a:p>
            <a:r>
              <a:rPr lang="it-IT" dirty="0"/>
              <a:t>Le classi concrete che implementano le interfacce e usano differenti tipi di strutture dati.</a:t>
            </a:r>
          </a:p>
          <a:p>
            <a:r>
              <a:rPr lang="it-IT" dirty="0"/>
              <a:t>Vari algoritmi di ricerca e ordinamento dei dati.</a:t>
            </a:r>
          </a:p>
        </p:txBody>
      </p:sp>
      <p:sp>
        <p:nvSpPr>
          <p:cNvPr id="3" name="Title 2"/>
          <p:cNvSpPr>
            <a:spLocks noGrp="1"/>
          </p:cNvSpPr>
          <p:nvPr>
            <p:ph type="title"/>
          </p:nvPr>
        </p:nvSpPr>
        <p:spPr/>
        <p:txBody>
          <a:bodyPr/>
          <a:lstStyle/>
          <a:p>
            <a:r>
              <a:rPr lang="it-IT" dirty="0"/>
              <a:t>Java Collection Framework (JCF) 1</a:t>
            </a:r>
          </a:p>
        </p:txBody>
      </p:sp>
    </p:spTree>
    <p:extLst>
      <p:ext uri="{BB962C8B-B14F-4D97-AF65-F5344CB8AC3E}">
        <p14:creationId xmlns:p14="http://schemas.microsoft.com/office/powerpoint/2010/main" val="332119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interfacce sono divise in 2 </a:t>
            </a:r>
            <a:r>
              <a:rPr lang="it-IT" dirty="0" err="1"/>
              <a:t>macrocategorie</a:t>
            </a:r>
            <a:r>
              <a:rPr lang="it-IT" dirty="0"/>
              <a:t>:</a:t>
            </a:r>
          </a:p>
          <a:p>
            <a:r>
              <a:rPr lang="it-IT" dirty="0" err="1"/>
              <a:t>java.util.Collection</a:t>
            </a:r>
            <a:r>
              <a:rPr lang="it-IT" dirty="0"/>
              <a:t>: ottimizzate per operazioni CRUD(Create, </a:t>
            </a:r>
            <a:r>
              <a:rPr lang="it-IT" dirty="0" err="1"/>
              <a:t>Remove</a:t>
            </a:r>
            <a:r>
              <a:rPr lang="it-IT" dirty="0"/>
              <a:t>, Update, Delete).</a:t>
            </a:r>
          </a:p>
          <a:p>
            <a:r>
              <a:rPr lang="it-IT" dirty="0" err="1"/>
              <a:t>java.util.Map</a:t>
            </a:r>
            <a:r>
              <a:rPr lang="it-IT" dirty="0"/>
              <a:t>: ottimizzate per la ricerca.</a:t>
            </a:r>
          </a:p>
        </p:txBody>
      </p:sp>
      <p:sp>
        <p:nvSpPr>
          <p:cNvPr id="3" name="Title 2"/>
          <p:cNvSpPr>
            <a:spLocks noGrp="1"/>
          </p:cNvSpPr>
          <p:nvPr>
            <p:ph type="title"/>
          </p:nvPr>
        </p:nvSpPr>
        <p:spPr/>
        <p:txBody>
          <a:bodyPr/>
          <a:lstStyle/>
          <a:p>
            <a:r>
              <a:rPr lang="it-IT" dirty="0"/>
              <a:t>JCF 2</a:t>
            </a:r>
          </a:p>
        </p:txBody>
      </p:sp>
    </p:spTree>
    <p:extLst>
      <p:ext uri="{BB962C8B-B14F-4D97-AF65-F5344CB8AC3E}">
        <p14:creationId xmlns:p14="http://schemas.microsoft.com/office/powerpoint/2010/main" val="3383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Diagramma di organizzazione del JCF:</a:t>
            </a:r>
          </a:p>
        </p:txBody>
      </p:sp>
      <p:sp>
        <p:nvSpPr>
          <p:cNvPr id="3" name="Title 2"/>
          <p:cNvSpPr>
            <a:spLocks noGrp="1"/>
          </p:cNvSpPr>
          <p:nvPr>
            <p:ph type="title"/>
          </p:nvPr>
        </p:nvSpPr>
        <p:spPr/>
        <p:txBody>
          <a:bodyPr/>
          <a:lstStyle/>
          <a:p>
            <a:r>
              <a:rPr lang="it-IT" dirty="0"/>
              <a:t>JCF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3" y="2322718"/>
            <a:ext cx="6350000" cy="4457700"/>
          </a:xfrm>
          <a:prstGeom prst="rect">
            <a:avLst/>
          </a:prstGeom>
        </p:spPr>
      </p:pic>
    </p:spTree>
    <p:extLst>
      <p:ext uri="{BB962C8B-B14F-4D97-AF65-F5344CB8AC3E}">
        <p14:creationId xmlns:p14="http://schemas.microsoft.com/office/powerpoint/2010/main" val="236291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Alcuni metodi di uso comune dell’interfaccia </a:t>
            </a:r>
            <a:r>
              <a:rPr lang="it-IT" b="1" dirty="0" err="1"/>
              <a:t>java.util.Collection</a:t>
            </a:r>
            <a:r>
              <a:rPr lang="it-IT" dirty="0"/>
              <a:t> sono:</a:t>
            </a:r>
          </a:p>
          <a:p>
            <a:r>
              <a:rPr lang="en-US" dirty="0"/>
              <a:t>boolean add(E e)</a:t>
            </a:r>
          </a:p>
          <a:p>
            <a:r>
              <a:rPr lang="en-US" dirty="0"/>
              <a:t>boolean remove(Object o)</a:t>
            </a:r>
          </a:p>
          <a:p>
            <a:r>
              <a:rPr lang="en-US" dirty="0"/>
              <a:t>boolean contains(Object o)</a:t>
            </a:r>
          </a:p>
          <a:p>
            <a:r>
              <a:rPr lang="en-US" dirty="0"/>
              <a:t>boolean </a:t>
            </a:r>
            <a:r>
              <a:rPr lang="en-US" dirty="0" err="1"/>
              <a:t>isEmpty</a:t>
            </a:r>
            <a:r>
              <a:rPr lang="en-US" dirty="0"/>
              <a:t>()</a:t>
            </a:r>
          </a:p>
          <a:p>
            <a:r>
              <a:rPr lang="en-US" dirty="0"/>
              <a:t>void clear()</a:t>
            </a:r>
          </a:p>
          <a:p>
            <a:r>
              <a:rPr lang="en-US" dirty="0" err="1"/>
              <a:t>int</a:t>
            </a:r>
            <a:r>
              <a:rPr lang="en-US" dirty="0"/>
              <a:t> size()</a:t>
            </a:r>
          </a:p>
          <a:p>
            <a:r>
              <a:rPr lang="en-US" dirty="0"/>
              <a:t>Iterator&lt;E&gt; iterator()</a:t>
            </a:r>
            <a:endParaRPr lang="it-IT" dirty="0"/>
          </a:p>
        </p:txBody>
      </p:sp>
      <p:sp>
        <p:nvSpPr>
          <p:cNvPr id="3" name="Title 2"/>
          <p:cNvSpPr>
            <a:spLocks noGrp="1"/>
          </p:cNvSpPr>
          <p:nvPr>
            <p:ph type="title"/>
          </p:nvPr>
        </p:nvSpPr>
        <p:spPr/>
        <p:txBody>
          <a:bodyPr/>
          <a:lstStyle/>
          <a:p>
            <a:r>
              <a:rPr lang="it-IT" dirty="0"/>
              <a:t>JCF 4 – Interfaccia Collection </a:t>
            </a:r>
          </a:p>
        </p:txBody>
      </p:sp>
    </p:spTree>
    <p:extLst>
      <p:ext uri="{BB962C8B-B14F-4D97-AF65-F5344CB8AC3E}">
        <p14:creationId xmlns:p14="http://schemas.microsoft.com/office/powerpoint/2010/main" val="153939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L’interfaccia </a:t>
            </a:r>
            <a:r>
              <a:rPr lang="it-IT" b="1" dirty="0" err="1"/>
              <a:t>java.util.List</a:t>
            </a:r>
            <a:r>
              <a:rPr lang="it-IT" dirty="0"/>
              <a:t> estende l’interfaccia </a:t>
            </a:r>
            <a:r>
              <a:rPr lang="it-IT" b="1" dirty="0"/>
              <a:t>Collection</a:t>
            </a:r>
            <a:r>
              <a:rPr lang="it-IT" dirty="0"/>
              <a:t> aggiungendo i comportamenti tipici di una list: mantenere l’ordine di inserimento e avere un indice:</a:t>
            </a:r>
          </a:p>
          <a:p>
            <a:r>
              <a:rPr lang="en-US" dirty="0"/>
              <a:t>add(</a:t>
            </a:r>
            <a:r>
              <a:rPr lang="en-US" dirty="0" err="1"/>
              <a:t>int</a:t>
            </a:r>
            <a:r>
              <a:rPr lang="en-US" dirty="0"/>
              <a:t> index, E element)</a:t>
            </a:r>
          </a:p>
          <a:p>
            <a:r>
              <a:rPr lang="en-US" dirty="0"/>
              <a:t>E get(</a:t>
            </a:r>
            <a:r>
              <a:rPr lang="en-US" dirty="0" err="1"/>
              <a:t>int</a:t>
            </a:r>
            <a:r>
              <a:rPr lang="en-US" dirty="0"/>
              <a:t> index)</a:t>
            </a:r>
          </a:p>
          <a:p>
            <a:r>
              <a:rPr lang="en-US" dirty="0" err="1"/>
              <a:t>int</a:t>
            </a:r>
            <a:r>
              <a:rPr lang="en-US" dirty="0"/>
              <a:t> </a:t>
            </a:r>
            <a:r>
              <a:rPr lang="en-US" dirty="0" err="1"/>
              <a:t>indexOf</a:t>
            </a:r>
            <a:r>
              <a:rPr lang="en-US" dirty="0"/>
              <a:t>(Object o)</a:t>
            </a:r>
          </a:p>
          <a:p>
            <a:r>
              <a:rPr lang="en-US" dirty="0"/>
              <a:t>E remove(</a:t>
            </a:r>
            <a:r>
              <a:rPr lang="en-US" dirty="0" err="1"/>
              <a:t>int</a:t>
            </a:r>
            <a:r>
              <a:rPr lang="en-US" dirty="0"/>
              <a:t> index)</a:t>
            </a:r>
            <a:endParaRPr lang="it-IT" dirty="0"/>
          </a:p>
        </p:txBody>
      </p:sp>
      <p:sp>
        <p:nvSpPr>
          <p:cNvPr id="3" name="Title 2"/>
          <p:cNvSpPr>
            <a:spLocks noGrp="1"/>
          </p:cNvSpPr>
          <p:nvPr>
            <p:ph type="title"/>
          </p:nvPr>
        </p:nvSpPr>
        <p:spPr/>
        <p:txBody>
          <a:bodyPr/>
          <a:lstStyle/>
          <a:p>
            <a:r>
              <a:rPr lang="it-IT" dirty="0"/>
              <a:t>JCF 5 – Interfaccia List</a:t>
            </a:r>
          </a:p>
        </p:txBody>
      </p:sp>
    </p:spTree>
    <p:extLst>
      <p:ext uri="{BB962C8B-B14F-4D97-AF65-F5344CB8AC3E}">
        <p14:creationId xmlns:p14="http://schemas.microsoft.com/office/powerpoint/2010/main" val="322295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L’interfaccia </a:t>
            </a:r>
            <a:r>
              <a:rPr lang="it-IT" b="1" dirty="0" err="1"/>
              <a:t>java.util.Set</a:t>
            </a:r>
            <a:r>
              <a:rPr lang="it-IT" b="1" dirty="0"/>
              <a:t> </a:t>
            </a:r>
            <a:r>
              <a:rPr lang="it-IT" dirty="0" err="1"/>
              <a:t>eprime</a:t>
            </a:r>
            <a:r>
              <a:rPr lang="it-IT" dirty="0"/>
              <a:t> una collezione che non ammette duplicati e senza un ordinamento.</a:t>
            </a:r>
          </a:p>
          <a:p>
            <a:pPr marL="0" indent="0">
              <a:buNone/>
            </a:pPr>
            <a:r>
              <a:rPr lang="it-IT" dirty="0"/>
              <a:t>Per il confronto utilizzano il metodo </a:t>
            </a:r>
            <a:r>
              <a:rPr lang="it-IT" dirty="0" err="1"/>
              <a:t>equals</a:t>
            </a:r>
            <a:r>
              <a:rPr lang="it-IT" dirty="0"/>
              <a:t>() dell’oggetto contenuto e il metodo </a:t>
            </a:r>
            <a:r>
              <a:rPr lang="it-IT" dirty="0" err="1"/>
              <a:t>hashcode</a:t>
            </a:r>
            <a:r>
              <a:rPr lang="it-IT" dirty="0"/>
              <a:t>().</a:t>
            </a:r>
          </a:p>
          <a:p>
            <a:pPr marL="0" indent="0">
              <a:buNone/>
            </a:pPr>
            <a:r>
              <a:rPr lang="it-IT" dirty="0"/>
              <a:t>Esiste un’interfaccia per insiemi ordinati </a:t>
            </a:r>
            <a:r>
              <a:rPr lang="it-IT" b="1" dirty="0" err="1"/>
              <a:t>java.util.SortedSet</a:t>
            </a: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JCF 6 – Interfaccia Set</a:t>
            </a:r>
          </a:p>
        </p:txBody>
      </p:sp>
    </p:spTree>
    <p:extLst>
      <p:ext uri="{BB962C8B-B14F-4D97-AF65-F5344CB8AC3E}">
        <p14:creationId xmlns:p14="http://schemas.microsoft.com/office/powerpoint/2010/main" val="341770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iterare le collezioni possiamo un oggetto che implementa l’interfaccia Iterator&lt;E&gt;, che contiene i seguenti metodi:</a:t>
            </a:r>
          </a:p>
          <a:p>
            <a:r>
              <a:rPr lang="en-US" dirty="0"/>
              <a:t>boolean </a:t>
            </a:r>
            <a:r>
              <a:rPr lang="en-US" dirty="0" err="1"/>
              <a:t>hasNext</a:t>
            </a:r>
            <a:r>
              <a:rPr lang="en-US" dirty="0"/>
              <a:t>()</a:t>
            </a:r>
          </a:p>
          <a:p>
            <a:r>
              <a:rPr lang="en-US" dirty="0"/>
              <a:t>E next()</a:t>
            </a:r>
          </a:p>
          <a:p>
            <a:r>
              <a:rPr lang="en-US" dirty="0"/>
              <a:t>void remove()</a:t>
            </a:r>
          </a:p>
          <a:p>
            <a:endParaRPr lang="en-US" dirty="0"/>
          </a:p>
          <a:p>
            <a:endParaRPr lang="it-IT" dirty="0"/>
          </a:p>
        </p:txBody>
      </p:sp>
      <p:sp>
        <p:nvSpPr>
          <p:cNvPr id="3" name="Title 2"/>
          <p:cNvSpPr>
            <a:spLocks noGrp="1"/>
          </p:cNvSpPr>
          <p:nvPr>
            <p:ph type="title"/>
          </p:nvPr>
        </p:nvSpPr>
        <p:spPr/>
        <p:txBody>
          <a:bodyPr/>
          <a:lstStyle/>
          <a:p>
            <a:r>
              <a:rPr lang="it-IT" dirty="0"/>
              <a:t>JCF 7 – Interfaccia Iterator </a:t>
            </a:r>
          </a:p>
        </p:txBody>
      </p:sp>
    </p:spTree>
    <p:extLst>
      <p:ext uri="{BB962C8B-B14F-4D97-AF65-F5344CB8AC3E}">
        <p14:creationId xmlns:p14="http://schemas.microsoft.com/office/powerpoint/2010/main" val="30088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Alcuni metodi di uso comune dell’</a:t>
            </a:r>
            <a:r>
              <a:rPr lang="it-IT" dirty="0" err="1"/>
              <a:t>iterfaccia</a:t>
            </a:r>
            <a:r>
              <a:rPr lang="it-IT" dirty="0"/>
              <a:t> </a:t>
            </a:r>
            <a:r>
              <a:rPr lang="it-IT" b="1" dirty="0" err="1"/>
              <a:t>java.util.Map</a:t>
            </a:r>
            <a:r>
              <a:rPr lang="it-IT" dirty="0"/>
              <a:t>:</a:t>
            </a:r>
          </a:p>
          <a:p>
            <a:r>
              <a:rPr lang="en-US" dirty="0"/>
              <a:t>V put(K key, V value);</a:t>
            </a:r>
          </a:p>
          <a:p>
            <a:r>
              <a:rPr lang="en-US" dirty="0"/>
              <a:t>V get(Object key);</a:t>
            </a:r>
          </a:p>
          <a:p>
            <a:r>
              <a:rPr lang="en-US" dirty="0"/>
              <a:t>boolean </a:t>
            </a:r>
            <a:r>
              <a:rPr lang="en-US" dirty="0" err="1"/>
              <a:t>containsKey</a:t>
            </a:r>
            <a:r>
              <a:rPr lang="en-US" dirty="0"/>
              <a:t>(Object key);</a:t>
            </a:r>
          </a:p>
          <a:p>
            <a:r>
              <a:rPr lang="en-US" dirty="0"/>
              <a:t>void clear();</a:t>
            </a:r>
          </a:p>
          <a:p>
            <a:r>
              <a:rPr lang="en-US" dirty="0"/>
              <a:t>Set&lt;K&gt; </a:t>
            </a:r>
            <a:r>
              <a:rPr lang="en-US" dirty="0" err="1"/>
              <a:t>keySet</a:t>
            </a:r>
            <a:r>
              <a:rPr lang="en-US" dirty="0"/>
              <a:t>();</a:t>
            </a:r>
          </a:p>
          <a:p>
            <a:r>
              <a:rPr lang="en-US" dirty="0"/>
              <a:t>Collection&lt;V&gt; values();</a:t>
            </a:r>
          </a:p>
          <a:p>
            <a:pPr marL="0" indent="0">
              <a:buNone/>
            </a:pPr>
            <a:endParaRPr lang="en-US" dirty="0"/>
          </a:p>
          <a:p>
            <a:pPr marL="0" indent="0">
              <a:buNone/>
            </a:pPr>
            <a:r>
              <a:rPr lang="en-US" dirty="0" err="1"/>
              <a:t>N.b.</a:t>
            </a:r>
            <a:r>
              <a:rPr lang="en-US" dirty="0"/>
              <a:t> la </a:t>
            </a:r>
            <a:r>
              <a:rPr lang="en-US" dirty="0" err="1"/>
              <a:t>Chiave</a:t>
            </a:r>
            <a:r>
              <a:rPr lang="en-US" dirty="0"/>
              <a:t> è </a:t>
            </a:r>
            <a:r>
              <a:rPr lang="en-US" dirty="0" err="1"/>
              <a:t>unica</a:t>
            </a:r>
            <a:endParaRPr lang="it-IT" dirty="0"/>
          </a:p>
        </p:txBody>
      </p:sp>
      <p:sp>
        <p:nvSpPr>
          <p:cNvPr id="3" name="Title 2"/>
          <p:cNvSpPr>
            <a:spLocks noGrp="1"/>
          </p:cNvSpPr>
          <p:nvPr>
            <p:ph type="title"/>
          </p:nvPr>
        </p:nvSpPr>
        <p:spPr/>
        <p:txBody>
          <a:bodyPr/>
          <a:lstStyle/>
          <a:p>
            <a:r>
              <a:rPr lang="it-IT" dirty="0"/>
              <a:t>JCF 8 – Interfaccia </a:t>
            </a:r>
            <a:r>
              <a:rPr lang="it-IT" dirty="0" err="1"/>
              <a:t>Map</a:t>
            </a:r>
            <a:r>
              <a:rPr lang="it-IT" dirty="0"/>
              <a:t> </a:t>
            </a:r>
          </a:p>
        </p:txBody>
      </p:sp>
    </p:spTree>
    <p:extLst>
      <p:ext uri="{BB962C8B-B14F-4D97-AF65-F5344CB8AC3E}">
        <p14:creationId xmlns:p14="http://schemas.microsoft.com/office/powerpoint/2010/main" val="25467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&gt;</a:t>
            </a:r>
            <a:r>
              <a:rPr lang="it-IT" dirty="0" err="1"/>
              <a:t>javac</a:t>
            </a:r>
            <a:r>
              <a:rPr lang="it-IT" dirty="0"/>
              <a:t> HelloWorld.java (nome del file = nome della classe)</a:t>
            </a:r>
          </a:p>
          <a:p>
            <a:r>
              <a:rPr lang="it-IT" dirty="0"/>
              <a:t>Creare una struttura di directory uguale al package (</a:t>
            </a:r>
            <a:r>
              <a:rPr lang="it-IT" err="1"/>
              <a:t>it</a:t>
            </a:r>
            <a:r>
              <a:rPr lang="it-IT"/>
              <a:t>/ires/corso)</a:t>
            </a:r>
            <a:endParaRPr lang="it-IT" dirty="0"/>
          </a:p>
          <a:p>
            <a:r>
              <a:rPr lang="it-IT" dirty="0"/>
              <a:t>&gt;java </a:t>
            </a:r>
            <a:r>
              <a:rPr lang="it-IT" err="1"/>
              <a:t>it</a:t>
            </a:r>
            <a:r>
              <a:rPr lang="it-IT"/>
              <a:t>.ires.</a:t>
            </a:r>
            <a:r>
              <a:rPr lang="it-IT" dirty="0" err="1"/>
              <a:t>corso.HelloWorld</a:t>
            </a:r>
            <a:r>
              <a:rPr lang="it-IT" dirty="0"/>
              <a:t> Mario</a:t>
            </a:r>
          </a:p>
          <a:p>
            <a:endParaRPr lang="it-IT" dirty="0"/>
          </a:p>
          <a:p>
            <a:pPr marL="0" indent="0" algn="ctr">
              <a:buNone/>
            </a:pPr>
            <a:r>
              <a:rPr lang="it-IT" dirty="0"/>
              <a:t>Output: Hello Mario, </a:t>
            </a:r>
            <a:r>
              <a:rPr lang="it-IT" dirty="0" err="1"/>
              <a:t>this</a:t>
            </a:r>
            <a:r>
              <a:rPr lang="it-IT" dirty="0"/>
              <a:t> </a:t>
            </a:r>
            <a:r>
              <a:rPr lang="it-IT" dirty="0" err="1"/>
              <a:t>is</a:t>
            </a:r>
            <a:r>
              <a:rPr lang="it-IT" dirty="0"/>
              <a:t> </a:t>
            </a:r>
            <a:r>
              <a:rPr lang="it-IT" dirty="0" err="1"/>
              <a:t>your</a:t>
            </a:r>
            <a:r>
              <a:rPr lang="it-IT" dirty="0"/>
              <a:t> first Java Program!</a:t>
            </a:r>
          </a:p>
        </p:txBody>
      </p:sp>
      <p:sp>
        <p:nvSpPr>
          <p:cNvPr id="3" name="Title 2"/>
          <p:cNvSpPr>
            <a:spLocks noGrp="1"/>
          </p:cNvSpPr>
          <p:nvPr>
            <p:ph type="title"/>
          </p:nvPr>
        </p:nvSpPr>
        <p:spPr/>
        <p:txBody>
          <a:bodyPr/>
          <a:lstStyle/>
          <a:p>
            <a:r>
              <a:rPr lang="it-IT" dirty="0"/>
              <a:t>Compilare ed eseguire un programma Java</a:t>
            </a:r>
          </a:p>
        </p:txBody>
      </p:sp>
    </p:spTree>
    <p:extLst>
      <p:ext uri="{BB962C8B-B14F-4D97-AF65-F5344CB8AC3E}">
        <p14:creationId xmlns:p14="http://schemas.microsoft.com/office/powerpoint/2010/main" val="34354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Classi </a:t>
            </a:r>
            <a:r>
              <a:rPr lang="it-IT" b="1" dirty="0" err="1"/>
              <a:t>java.util.Collections</a:t>
            </a:r>
            <a:r>
              <a:rPr lang="it-IT" b="1" dirty="0"/>
              <a:t> </a:t>
            </a:r>
            <a:r>
              <a:rPr lang="it-IT" dirty="0"/>
              <a:t>e </a:t>
            </a:r>
            <a:r>
              <a:rPr lang="it-IT" b="1" dirty="0" err="1"/>
              <a:t>java.util.Arrays</a:t>
            </a:r>
            <a:r>
              <a:rPr lang="it-IT" b="1" dirty="0"/>
              <a:t> </a:t>
            </a:r>
            <a:r>
              <a:rPr lang="it-IT" dirty="0"/>
              <a:t>contengono vari metodi di utilità per lavorare sulle collezioni.</a:t>
            </a:r>
          </a:p>
          <a:p>
            <a:pPr marL="0" indent="0">
              <a:buNone/>
            </a:pPr>
            <a:r>
              <a:rPr lang="it-IT" dirty="0"/>
              <a:t>Ordinamenti, copie, scambi di elementi, conversioni etc…</a:t>
            </a:r>
          </a:p>
          <a:p>
            <a:pPr marL="0" indent="0">
              <a:buNone/>
            </a:pPr>
            <a:r>
              <a:rPr lang="it-IT" dirty="0"/>
              <a:t>Le Classi che vogliamo ordinare DEVONO implementare l’interfaccia </a:t>
            </a:r>
            <a:r>
              <a:rPr lang="it-IT" b="1" dirty="0" err="1"/>
              <a:t>Comparable</a:t>
            </a:r>
            <a:r>
              <a:rPr lang="it-IT" dirty="0"/>
              <a:t> o deve essere creata una classe che implementa </a:t>
            </a:r>
            <a:r>
              <a:rPr lang="it-IT" b="1" dirty="0" err="1"/>
              <a:t>Comparator</a:t>
            </a:r>
            <a:r>
              <a:rPr lang="it-IT" dirty="0"/>
              <a:t> e la fornisce al metodo.</a:t>
            </a:r>
          </a:p>
          <a:p>
            <a:pPr marL="0" indent="0">
              <a:buNone/>
            </a:pPr>
            <a:endParaRPr lang="it-IT" dirty="0"/>
          </a:p>
        </p:txBody>
      </p:sp>
      <p:sp>
        <p:nvSpPr>
          <p:cNvPr id="3" name="Title 2"/>
          <p:cNvSpPr>
            <a:spLocks noGrp="1"/>
          </p:cNvSpPr>
          <p:nvPr>
            <p:ph type="title"/>
          </p:nvPr>
        </p:nvSpPr>
        <p:spPr/>
        <p:txBody>
          <a:bodyPr/>
          <a:lstStyle/>
          <a:p>
            <a:r>
              <a:rPr lang="it-IT" dirty="0"/>
              <a:t>JCF 9– Metodi di utilità</a:t>
            </a:r>
          </a:p>
        </p:txBody>
      </p:sp>
    </p:spTree>
    <p:extLst>
      <p:ext uri="{BB962C8B-B14F-4D97-AF65-F5344CB8AC3E}">
        <p14:creationId xmlns:p14="http://schemas.microsoft.com/office/powerpoint/2010/main" val="343323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JFC 10 - Esempi</a:t>
            </a:r>
          </a:p>
        </p:txBody>
      </p:sp>
      <p:sp>
        <p:nvSpPr>
          <p:cNvPr id="5" name="Rectangle 4"/>
          <p:cNvSpPr/>
          <p:nvPr/>
        </p:nvSpPr>
        <p:spPr>
          <a:xfrm>
            <a:off x="1629916" y="1916832"/>
            <a:ext cx="9217024" cy="3785652"/>
          </a:xfrm>
          <a:prstGeom prst="rect">
            <a:avLst/>
          </a:prstGeom>
          <a:solidFill>
            <a:schemeClr val="bg1"/>
          </a:solidFill>
        </p:spPr>
        <p:txBody>
          <a:bodyPr wrap="square">
            <a:spAutoFit/>
          </a:bodyPr>
          <a:lstStyle/>
          <a:p>
            <a:r>
              <a:rPr lang="it-IT" sz="1600" dirty="0">
                <a:solidFill>
                  <a:srgbClr val="3F7F5F"/>
                </a:solidFill>
                <a:latin typeface="Consolas" panose="020B0609020204030204" pitchFamily="49" charset="0"/>
              </a:rPr>
              <a:t>/*</a:t>
            </a:r>
            <a:r>
              <a:rPr lang="it-IT" sz="1600" u="sng" dirty="0">
                <a:solidFill>
                  <a:srgbClr val="3F7F5F"/>
                </a:solidFill>
                <a:latin typeface="Consolas" panose="020B0609020204030204" pitchFamily="49" charset="0"/>
              </a:rPr>
              <a:t>Da Java 8 posso omettere il tipo nell'</a:t>
            </a:r>
            <a:r>
              <a:rPr lang="it-IT" sz="1600" u="sng" dirty="0" err="1">
                <a:solidFill>
                  <a:srgbClr val="3F7F5F"/>
                </a:solidFill>
                <a:latin typeface="Consolas" panose="020B0609020204030204" pitchFamily="49" charset="0"/>
              </a:rPr>
              <a:t>istanziazione</a:t>
            </a:r>
            <a:r>
              <a:rPr lang="it-IT" sz="1600" u="sng" dirty="0">
                <a:solidFill>
                  <a:srgbClr val="3F7F5F"/>
                </a:solidFill>
                <a:latin typeface="Consolas" panose="020B0609020204030204" pitchFamily="49" charset="0"/>
              </a:rPr>
              <a:t> a dx ma in questo caso</a:t>
            </a:r>
          </a:p>
          <a:p>
            <a:r>
              <a:rPr lang="it-IT" sz="1600" dirty="0">
                <a:solidFill>
                  <a:srgbClr val="3F7F5F"/>
                </a:solidFill>
                <a:latin typeface="Consolas" panose="020B0609020204030204" pitchFamily="49" charset="0"/>
              </a:rPr>
              <a:t>  </a:t>
            </a:r>
            <a:r>
              <a:rPr lang="it-IT" sz="1600" u="sng" dirty="0">
                <a:solidFill>
                  <a:srgbClr val="3F7F5F"/>
                </a:solidFill>
                <a:latin typeface="Consolas" panose="020B0609020204030204" pitchFamily="49" charset="0"/>
              </a:rPr>
              <a:t>li mettiamo ugualmente*/</a:t>
            </a:r>
          </a:p>
          <a:p>
            <a:r>
              <a:rPr lang="it-IT" sz="1600" dirty="0">
                <a:solidFill>
                  <a:srgbClr val="000000"/>
                </a:solidFill>
                <a:latin typeface="Consolas" panose="020B0609020204030204" pitchFamily="49" charset="0"/>
              </a:rPr>
              <a:t>List&lt;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a:solidFill>
                  <a:srgbClr val="6A3E3E"/>
                </a:solidFill>
                <a:latin typeface="Consolas" panose="020B0609020204030204" pitchFamily="49" charset="0"/>
              </a:rPr>
              <a:t>nomi</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ArrayList</a:t>
            </a:r>
            <a:r>
              <a:rPr lang="it-IT" sz="1600" b="1" dirty="0">
                <a:solidFill>
                  <a:srgbClr val="000000"/>
                </a:solidFill>
                <a:latin typeface="Consolas" panose="020B0609020204030204" pitchFamily="49" charset="0"/>
              </a:rPr>
              <a:t>&lt;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&gt;(); </a:t>
            </a:r>
            <a:r>
              <a:rPr lang="it-IT" sz="1600" b="1" dirty="0">
                <a:solidFill>
                  <a:srgbClr val="3F7F5F"/>
                </a:solidFill>
                <a:latin typeface="Consolas" panose="020B0609020204030204" pitchFamily="49" charset="0"/>
              </a:rPr>
              <a:t>// </a:t>
            </a:r>
            <a:r>
              <a:rPr lang="it-IT" sz="1600" b="1" u="sng" dirty="0">
                <a:solidFill>
                  <a:srgbClr val="3F7F5F"/>
                </a:solidFill>
                <a:latin typeface="Consolas" panose="020B0609020204030204" pitchFamily="49" charset="0"/>
              </a:rPr>
              <a:t>Più veloce in accesso e memorizzazione</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a:t>
            </a:r>
          </a:p>
          <a:p>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dimensioneNomi</a:t>
            </a:r>
            <a:r>
              <a:rPr lang="it-IT" sz="1600" b="1" u="sng" dirty="0">
                <a:solidFill>
                  <a:srgbClr val="000000"/>
                </a:solidFill>
                <a:latin typeface="Consolas" panose="020B0609020204030204" pitchFamily="49" charset="0"/>
              </a:rPr>
              <a:t> = </a:t>
            </a:r>
            <a:r>
              <a:rPr lang="it-IT" sz="1600" b="1" u="sng" dirty="0" err="1">
                <a:solidFill>
                  <a:srgbClr val="6A3E3E"/>
                </a:solidFill>
                <a:latin typeface="Consolas" panose="020B0609020204030204" pitchFamily="49" charset="0"/>
              </a:rPr>
              <a:t>nomi</a:t>
            </a:r>
            <a:r>
              <a:rPr lang="it-IT" sz="1600" b="1" u="sng" dirty="0" err="1">
                <a:solidFill>
                  <a:srgbClr val="000000"/>
                </a:solidFill>
                <a:latin typeface="Consolas" panose="020B0609020204030204" pitchFamily="49" charset="0"/>
              </a:rPr>
              <a:t>.size</a:t>
            </a:r>
            <a:r>
              <a:rPr lang="it-IT" sz="1600" b="1" u="sng"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boolean</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isEmpty</a:t>
            </a:r>
            <a:r>
              <a:rPr lang="it-IT" sz="1600" b="1" u="sng" dirty="0">
                <a:solidFill>
                  <a:srgbClr val="000000"/>
                </a:solidFill>
                <a:latin typeface="Consolas" panose="020B0609020204030204" pitchFamily="49" charset="0"/>
              </a:rPr>
              <a:t> = </a:t>
            </a:r>
            <a:r>
              <a:rPr lang="it-IT" sz="1600" b="1" u="sng" dirty="0" err="1">
                <a:solidFill>
                  <a:srgbClr val="6A3E3E"/>
                </a:solidFill>
                <a:latin typeface="Consolas" panose="020B0609020204030204" pitchFamily="49" charset="0"/>
              </a:rPr>
              <a:t>nomi</a:t>
            </a:r>
            <a:r>
              <a:rPr lang="it-IT" sz="1600" b="1" u="sng" dirty="0" err="1">
                <a:solidFill>
                  <a:srgbClr val="000000"/>
                </a:solidFill>
                <a:latin typeface="Consolas" panose="020B0609020204030204" pitchFamily="49" charset="0"/>
              </a:rPr>
              <a:t>.isEmpty</a:t>
            </a:r>
            <a:r>
              <a:rPr lang="it-IT" sz="1600" b="1" u="sng" dirty="0">
                <a:solidFill>
                  <a:srgbClr val="000000"/>
                </a:solidFill>
                <a:latin typeface="Consolas" panose="020B0609020204030204" pitchFamily="49" charset="0"/>
              </a:rPr>
              <a:t>();</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.remove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a:t>
            </a:r>
            <a:r>
              <a:rPr lang="it-IT" sz="1600" u="sng" dirty="0">
                <a:solidFill>
                  <a:srgbClr val="3F7F5F"/>
                </a:solidFill>
                <a:latin typeface="Consolas" panose="020B0609020204030204" pitchFamily="49" charset="0"/>
              </a:rPr>
              <a:t>Usa </a:t>
            </a:r>
            <a:r>
              <a:rPr lang="it-IT" sz="1600" u="sng" dirty="0" err="1">
                <a:solidFill>
                  <a:srgbClr val="3F7F5F"/>
                </a:solidFill>
                <a:latin typeface="Consolas" panose="020B0609020204030204" pitchFamily="49" charset="0"/>
              </a:rPr>
              <a:t>equals</a:t>
            </a:r>
            <a:r>
              <a:rPr lang="it-IT" sz="1600" u="sng" dirty="0">
                <a:solidFill>
                  <a:srgbClr val="3F7F5F"/>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List&lt;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a:solidFill>
                  <a:srgbClr val="6A3E3E"/>
                </a:solidFill>
                <a:latin typeface="Consolas" panose="020B0609020204030204" pitchFamily="49" charset="0"/>
              </a:rPr>
              <a:t>nomi2</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LinkedList</a:t>
            </a:r>
            <a:r>
              <a:rPr lang="it-IT" sz="1600" b="1" dirty="0">
                <a:solidFill>
                  <a:srgbClr val="000000"/>
                </a:solidFill>
                <a:latin typeface="Consolas" panose="020B0609020204030204" pitchFamily="49" charset="0"/>
              </a:rPr>
              <a:t>&lt;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&gt;(); </a:t>
            </a:r>
            <a:r>
              <a:rPr lang="it-IT" sz="1600" b="1" dirty="0">
                <a:solidFill>
                  <a:srgbClr val="3F7F5F"/>
                </a:solidFill>
                <a:latin typeface="Consolas" panose="020B0609020204030204" pitchFamily="49" charset="0"/>
              </a:rPr>
              <a:t>//</a:t>
            </a:r>
            <a:r>
              <a:rPr lang="it-IT" sz="1600" b="1" u="sng" dirty="0">
                <a:solidFill>
                  <a:srgbClr val="3F7F5F"/>
                </a:solidFill>
                <a:latin typeface="Consolas" panose="020B0609020204030204" pitchFamily="49" charset="0"/>
              </a:rPr>
              <a:t>Più veloce in manipolazione</a:t>
            </a:r>
          </a:p>
          <a:p>
            <a:r>
              <a:rPr lang="it-IT" sz="1600" dirty="0" err="1">
                <a:solidFill>
                  <a:srgbClr val="6A3E3E"/>
                </a:solidFill>
                <a:latin typeface="Consolas" panose="020B0609020204030204" pitchFamily="49" charset="0"/>
              </a:rPr>
              <a:t>nomi</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"Mario"</a:t>
            </a:r>
            <a:r>
              <a:rPr lang="it-IT" sz="1600"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boolean</a:t>
            </a:r>
            <a:r>
              <a:rPr lang="it-IT" sz="1600" b="1" dirty="0">
                <a:solidFill>
                  <a:srgbClr val="000000"/>
                </a:solidFill>
                <a:latin typeface="Consolas" panose="020B0609020204030204" pitchFamily="49" charset="0"/>
              </a:rPr>
              <a:t> </a:t>
            </a:r>
            <a:r>
              <a:rPr lang="it-IT" sz="1600" b="1" u="sng" dirty="0" err="1">
                <a:solidFill>
                  <a:srgbClr val="6A3E3E"/>
                </a:solidFill>
                <a:latin typeface="Consolas" panose="020B0609020204030204" pitchFamily="49" charset="0"/>
              </a:rPr>
              <a:t>contains</a:t>
            </a:r>
            <a:r>
              <a:rPr lang="it-IT" sz="1600" b="1" u="sng" dirty="0">
                <a:solidFill>
                  <a:srgbClr val="000000"/>
                </a:solidFill>
                <a:latin typeface="Consolas" panose="020B0609020204030204" pitchFamily="49" charset="0"/>
              </a:rPr>
              <a:t> = </a:t>
            </a:r>
            <a:r>
              <a:rPr lang="it-IT" sz="1600" b="1" u="sng" dirty="0">
                <a:solidFill>
                  <a:srgbClr val="6A3E3E"/>
                </a:solidFill>
                <a:latin typeface="Consolas" panose="020B0609020204030204" pitchFamily="49" charset="0"/>
              </a:rPr>
              <a:t>nomi2</a:t>
            </a:r>
            <a:r>
              <a:rPr lang="it-IT" sz="1600" b="1" u="sng" dirty="0">
                <a:solidFill>
                  <a:srgbClr val="000000"/>
                </a:solidFill>
                <a:latin typeface="Consolas" panose="020B0609020204030204" pitchFamily="49" charset="0"/>
              </a:rPr>
              <a:t>.contains(</a:t>
            </a:r>
            <a:r>
              <a:rPr lang="it-IT" sz="1600" dirty="0">
                <a:solidFill>
                  <a:srgbClr val="2A00FF"/>
                </a:solidFill>
                <a:latin typeface="Consolas" panose="020B0609020204030204" pitchFamily="49" charset="0"/>
              </a:rPr>
              <a:t>"Mario"</a:t>
            </a:r>
            <a:r>
              <a:rPr lang="it-IT" sz="1600" b="1" u="sng" dirty="0">
                <a:solidFill>
                  <a:srgbClr val="000000"/>
                </a:solidFill>
                <a:latin typeface="Consolas" panose="020B0609020204030204" pitchFamily="49" charset="0"/>
              </a:rPr>
              <a:t>); </a:t>
            </a:r>
            <a:r>
              <a:rPr lang="it-IT" sz="1600" b="1" u="sng" dirty="0">
                <a:solidFill>
                  <a:srgbClr val="3F7F5F"/>
                </a:solidFill>
                <a:latin typeface="Consolas" panose="020B0609020204030204" pitchFamily="49" charset="0"/>
              </a:rPr>
              <a:t>// Usa </a:t>
            </a:r>
            <a:r>
              <a:rPr lang="it-IT" sz="1600" b="1" u="sng" dirty="0" err="1">
                <a:solidFill>
                  <a:srgbClr val="3F7F5F"/>
                </a:solidFill>
                <a:latin typeface="Consolas" panose="020B0609020204030204" pitchFamily="49" charset="0"/>
              </a:rPr>
              <a:t>equals</a:t>
            </a:r>
            <a:r>
              <a:rPr lang="it-IT" sz="1600" b="1" u="sng" dirty="0">
                <a:solidFill>
                  <a:srgbClr val="3F7F5F"/>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for</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nome</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nomi2</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System.</a:t>
            </a:r>
            <a:r>
              <a:rPr lang="it-IT" sz="1600" b="1" i="1" dirty="0" err="1">
                <a:solidFill>
                  <a:srgbClr val="0000C0"/>
                </a:solidFill>
                <a:latin typeface="Consolas" panose="020B0609020204030204" pitchFamily="49" charset="0"/>
              </a:rPr>
              <a:t>out</a:t>
            </a:r>
            <a:r>
              <a:rPr lang="it-IT" sz="1600" b="1" i="1" dirty="0" err="1">
                <a:solidFill>
                  <a:srgbClr val="000000"/>
                </a:solidFill>
                <a:latin typeface="Consolas" panose="020B0609020204030204" pitchFamily="49" charset="0"/>
              </a:rPr>
              <a:t>.println</a:t>
            </a:r>
            <a:r>
              <a:rPr lang="it-IT" sz="1600" b="1" i="1" dirty="0">
                <a:solidFill>
                  <a:srgbClr val="000000"/>
                </a:solidFill>
                <a:latin typeface="Consolas" panose="020B0609020204030204" pitchFamily="49" charset="0"/>
              </a:rPr>
              <a:t>(</a:t>
            </a:r>
            <a:r>
              <a:rPr lang="it-IT" sz="1600" b="1" i="1" dirty="0">
                <a:solidFill>
                  <a:srgbClr val="6A3E3E"/>
                </a:solidFill>
                <a:latin typeface="Consolas" panose="020B0609020204030204" pitchFamily="49" charset="0"/>
              </a:rPr>
              <a:t>nome</a:t>
            </a:r>
            <a:r>
              <a:rPr lang="it-IT" sz="1600" b="1" i="1"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86312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JFC 11 - Esempi</a:t>
            </a:r>
          </a:p>
        </p:txBody>
      </p:sp>
      <p:sp>
        <p:nvSpPr>
          <p:cNvPr id="2" name="Rectangle 1"/>
          <p:cNvSpPr/>
          <p:nvPr/>
        </p:nvSpPr>
        <p:spPr>
          <a:xfrm>
            <a:off x="1629916" y="1772816"/>
            <a:ext cx="9721080" cy="4955203"/>
          </a:xfrm>
          <a:prstGeom prst="rect">
            <a:avLst/>
          </a:prstGeom>
          <a:solidFill>
            <a:schemeClr val="bg1"/>
          </a:solidFill>
        </p:spPr>
        <p:txBody>
          <a:bodyPr wrap="square">
            <a:spAutoFit/>
          </a:bodyPr>
          <a:lstStyle/>
          <a:p>
            <a:r>
              <a:rPr lang="it-IT" sz="1200" dirty="0">
                <a:solidFill>
                  <a:srgbClr val="000000"/>
                </a:solidFill>
                <a:latin typeface="Consolas" panose="020B0609020204030204" pitchFamily="49" charset="0"/>
              </a:rPr>
              <a:t>Set&lt;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&gt; </a:t>
            </a:r>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HashSet</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&gt;();</a:t>
            </a:r>
          </a:p>
          <a:p>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nomi3</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a:t>
            </a:r>
          </a:p>
          <a:p>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dimensioneNomi3</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nomi3</a:t>
            </a:r>
            <a:r>
              <a:rPr lang="it-IT" sz="1200" b="1" dirty="0">
                <a:solidFill>
                  <a:srgbClr val="000000"/>
                </a:solidFill>
                <a:latin typeface="Consolas" panose="020B0609020204030204" pitchFamily="49" charset="0"/>
              </a:rPr>
              <a:t>.size(); </a:t>
            </a:r>
            <a:r>
              <a:rPr lang="it-IT" sz="1200" b="1" dirty="0">
                <a:solidFill>
                  <a:srgbClr val="3F7F5F"/>
                </a:solidFill>
                <a:latin typeface="Consolas" panose="020B0609020204030204" pitchFamily="49" charset="0"/>
              </a:rPr>
              <a:t>// vale 1 !! I set non contengono </a:t>
            </a:r>
            <a:r>
              <a:rPr lang="it-IT" sz="1200" b="1" dirty="0" err="1">
                <a:solidFill>
                  <a:srgbClr val="3F7F5F"/>
                </a:solidFill>
                <a:latin typeface="Consolas" panose="020B0609020204030204" pitchFamily="49" charset="0"/>
              </a:rPr>
              <a:t>dublicati</a:t>
            </a:r>
            <a:endParaRPr lang="it-IT" sz="1200" b="1" dirty="0">
              <a:solidFill>
                <a:srgbClr val="3F7F5F"/>
              </a:solidFill>
              <a:latin typeface="Consolas" panose="020B0609020204030204" pitchFamily="49" charset="0"/>
            </a:endParaRPr>
          </a:p>
          <a:p>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eliminato</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nomi3</a:t>
            </a:r>
            <a:r>
              <a:rPr lang="it-IT" sz="1200" b="1" dirty="0">
                <a:solidFill>
                  <a:srgbClr val="000000"/>
                </a:solidFill>
                <a:latin typeface="Consolas" panose="020B0609020204030204" pitchFamily="49" charset="0"/>
              </a:rPr>
              <a:t>.remove(</a:t>
            </a:r>
            <a:r>
              <a:rPr lang="it-IT" sz="1200" dirty="0">
                <a:solidFill>
                  <a:srgbClr val="2A00FF"/>
                </a:solidFill>
                <a:latin typeface="Consolas" panose="020B0609020204030204" pitchFamily="49" charset="0"/>
              </a:rPr>
              <a:t>"Mario"</a:t>
            </a:r>
            <a:r>
              <a:rPr lang="it-IT" sz="1200" b="1" dirty="0">
                <a:solidFill>
                  <a:srgbClr val="000000"/>
                </a:solidFill>
                <a:latin typeface="Consolas" panose="020B0609020204030204" pitchFamily="49" charset="0"/>
              </a:rPr>
              <a:t>); </a:t>
            </a:r>
            <a:r>
              <a:rPr lang="it-IT" sz="1200" b="1" dirty="0">
                <a:solidFill>
                  <a:srgbClr val="3F7F5F"/>
                </a:solidFill>
                <a:latin typeface="Consolas" panose="020B0609020204030204" pitchFamily="49" charset="0"/>
              </a:rPr>
              <a:t>// deve implementare </a:t>
            </a:r>
            <a:r>
              <a:rPr lang="it-IT" sz="1200" b="1" dirty="0" err="1">
                <a:solidFill>
                  <a:srgbClr val="3F7F5F"/>
                </a:solidFill>
                <a:latin typeface="Consolas" panose="020B0609020204030204" pitchFamily="49" charset="0"/>
              </a:rPr>
              <a:t>hashcode</a:t>
            </a:r>
            <a:r>
              <a:rPr lang="it-IT" sz="1200" b="1" dirty="0">
                <a:solidFill>
                  <a:srgbClr val="3F7F5F"/>
                </a:solidFill>
                <a:latin typeface="Consolas" panose="020B0609020204030204" pitchFamily="49" charset="0"/>
              </a:rPr>
              <a:t>() e </a:t>
            </a:r>
            <a:r>
              <a:rPr lang="it-IT" sz="1200" b="1" dirty="0" err="1">
                <a:solidFill>
                  <a:srgbClr val="3F7F5F"/>
                </a:solidFill>
                <a:latin typeface="Consolas" panose="020B0609020204030204" pitchFamily="49" charset="0"/>
              </a:rPr>
              <a:t>equals</a:t>
            </a:r>
            <a:r>
              <a:rPr lang="it-IT" sz="1200" b="1"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Set&lt;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&gt; </a:t>
            </a:r>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TreeSet</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&gt;(); </a:t>
            </a:r>
            <a:r>
              <a:rPr lang="it-IT" sz="1200" b="1" dirty="0">
                <a:solidFill>
                  <a:srgbClr val="3F7F5F"/>
                </a:solidFill>
                <a:latin typeface="Consolas" panose="020B0609020204030204" pitchFamily="49" charset="0"/>
              </a:rPr>
              <a:t>//Mantiene un ordine ascendente</a:t>
            </a:r>
          </a:p>
          <a:p>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"Carlo"</a:t>
            </a:r>
            <a:r>
              <a:rPr lang="it-IT" sz="1200"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.add(</a:t>
            </a:r>
            <a:r>
              <a:rPr lang="it-IT" sz="1200" dirty="0">
                <a:solidFill>
                  <a:srgbClr val="2A00FF"/>
                </a:solidFill>
                <a:latin typeface="Consolas" panose="020B0609020204030204" pitchFamily="49" charset="0"/>
              </a:rPr>
              <a:t>"Andrea"</a:t>
            </a:r>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//deve implementare </a:t>
            </a:r>
            <a:r>
              <a:rPr lang="it-IT" sz="1200" dirty="0" err="1">
                <a:solidFill>
                  <a:srgbClr val="3F7F5F"/>
                </a:solidFill>
                <a:latin typeface="Consolas" panose="020B0609020204030204" pitchFamily="49" charset="0"/>
              </a:rPr>
              <a:t>comparable</a:t>
            </a:r>
            <a:r>
              <a:rPr lang="it-IT" sz="1200"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primo</a:t>
            </a:r>
            <a:r>
              <a:rPr lang="it-IT" sz="1200" dirty="0">
                <a:solidFill>
                  <a:srgbClr val="000000"/>
                </a:solidFill>
                <a:latin typeface="Consolas" panose="020B0609020204030204" pitchFamily="49" charset="0"/>
              </a:rPr>
              <a:t> = </a:t>
            </a:r>
            <a:r>
              <a:rPr lang="it-IT" sz="1200" dirty="0">
                <a:solidFill>
                  <a:srgbClr val="6A3E3E"/>
                </a:solidFill>
                <a:latin typeface="Consolas" panose="020B0609020204030204" pitchFamily="49" charset="0"/>
              </a:rPr>
              <a:t>nomi4</a:t>
            </a:r>
            <a:r>
              <a:rPr lang="it-IT" sz="1200" dirty="0">
                <a:solidFill>
                  <a:srgbClr val="000000"/>
                </a:solidFill>
                <a:latin typeface="Consolas" panose="020B0609020204030204" pitchFamily="49" charset="0"/>
              </a:rPr>
              <a:t>.iterator().</a:t>
            </a:r>
            <a:r>
              <a:rPr lang="it-IT" sz="1200" dirty="0" err="1">
                <a:solidFill>
                  <a:srgbClr val="000000"/>
                </a:solidFill>
                <a:latin typeface="Consolas" panose="020B0609020204030204" pitchFamily="49" charset="0"/>
              </a:rPr>
              <a:t>next</a:t>
            </a:r>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primo = Andrea</a:t>
            </a:r>
          </a:p>
          <a:p>
            <a:endParaRPr lang="it-IT" sz="1200" dirty="0">
              <a:latin typeface="Consolas" panose="020B0609020204030204" pitchFamily="49" charset="0"/>
            </a:endParaRPr>
          </a:p>
          <a:p>
            <a:r>
              <a:rPr lang="en-US" sz="1200" dirty="0">
                <a:solidFill>
                  <a:srgbClr val="000000"/>
                </a:solidFill>
                <a:latin typeface="Consolas" panose="020B0609020204030204" pitchFamily="49" charset="0"/>
              </a:rPr>
              <a:t>Map&lt;String, Boolean&gt; </a:t>
            </a:r>
            <a:r>
              <a:rPr lang="en-US" sz="1200" dirty="0" err="1">
                <a:solidFill>
                  <a:srgbClr val="6A3E3E"/>
                </a:solidFill>
                <a:latin typeface="Consolas" panose="020B0609020204030204" pitchFamily="49" charset="0"/>
              </a:rPr>
              <a:t>nomiMap</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HashMap</a:t>
            </a:r>
            <a:r>
              <a:rPr lang="en-US" sz="1200" b="1" dirty="0">
                <a:solidFill>
                  <a:srgbClr val="000000"/>
                </a:solidFill>
                <a:latin typeface="Consolas" panose="020B0609020204030204" pitchFamily="49" charset="0"/>
              </a:rPr>
              <a:t>&lt;String, Boolean&gt;();</a:t>
            </a:r>
          </a:p>
          <a:p>
            <a:r>
              <a:rPr lang="it-IT" sz="1200" dirty="0" err="1">
                <a:solidFill>
                  <a:srgbClr val="6A3E3E"/>
                </a:solidFill>
                <a:latin typeface="Consolas" panose="020B0609020204030204" pitchFamily="49" charset="0"/>
              </a:rPr>
              <a:t>nomiMap</a:t>
            </a:r>
            <a:r>
              <a:rPr lang="it-IT" sz="1200" dirty="0" err="1">
                <a:solidFill>
                  <a:srgbClr val="000000"/>
                </a:solidFill>
                <a:latin typeface="Consolas" panose="020B0609020204030204" pitchFamily="49" charset="0"/>
              </a:rPr>
              <a:t>.put</a:t>
            </a:r>
            <a:r>
              <a:rPr lang="it-IT" sz="1200"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false</a:t>
            </a:r>
            <a:r>
              <a:rPr lang="it-IT" sz="1200" b="1" dirty="0">
                <a:solidFill>
                  <a:srgbClr val="000000"/>
                </a:solidFill>
                <a:latin typeface="Consolas" panose="020B0609020204030204" pitchFamily="49" charset="0"/>
              </a:rPr>
              <a:t>);</a:t>
            </a:r>
          </a:p>
          <a:p>
            <a:r>
              <a:rPr lang="it-IT" sz="1200" dirty="0" err="1">
                <a:solidFill>
                  <a:srgbClr val="6A3E3E"/>
                </a:solidFill>
                <a:latin typeface="Consolas" panose="020B0609020204030204" pitchFamily="49" charset="0"/>
              </a:rPr>
              <a:t>nomiMap</a:t>
            </a:r>
            <a:r>
              <a:rPr lang="it-IT" sz="1200" dirty="0" err="1">
                <a:solidFill>
                  <a:srgbClr val="000000"/>
                </a:solidFill>
                <a:latin typeface="Consolas" panose="020B0609020204030204" pitchFamily="49" charset="0"/>
              </a:rPr>
              <a:t>.put</a:t>
            </a:r>
            <a:r>
              <a:rPr lang="it-IT" sz="1200"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"Giovanni"</a:t>
            </a:r>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true</a:t>
            </a:r>
            <a:r>
              <a:rPr lang="it-IT" sz="1200" b="1" dirty="0">
                <a:solidFill>
                  <a:srgbClr val="000000"/>
                </a:solidFill>
                <a:latin typeface="Consolas" panose="020B0609020204030204" pitchFamily="49" charset="0"/>
              </a:rPr>
              <a:t>);</a:t>
            </a:r>
          </a:p>
          <a:p>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esiste</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nomiMap</a:t>
            </a:r>
            <a:r>
              <a:rPr lang="it-IT" sz="1200" b="1" dirty="0" err="1">
                <a:solidFill>
                  <a:srgbClr val="000000"/>
                </a:solidFill>
                <a:latin typeface="Consolas" panose="020B0609020204030204" pitchFamily="49" charset="0"/>
              </a:rPr>
              <a:t>.containsKey</a:t>
            </a:r>
            <a:r>
              <a:rPr lang="it-IT" sz="1200" b="1" dirty="0">
                <a:solidFill>
                  <a:srgbClr val="000000"/>
                </a:solidFill>
                <a:latin typeface="Consolas" panose="020B0609020204030204" pitchFamily="49" charset="0"/>
              </a:rPr>
              <a:t>(</a:t>
            </a:r>
            <a:r>
              <a:rPr lang="it-IT" sz="1200" dirty="0">
                <a:solidFill>
                  <a:srgbClr val="2A00FF"/>
                </a:solidFill>
                <a:latin typeface="Consolas" panose="020B0609020204030204" pitchFamily="49" charset="0"/>
              </a:rPr>
              <a:t>"Mario"</a:t>
            </a:r>
            <a:r>
              <a:rPr lang="it-IT" sz="1200" b="1" dirty="0">
                <a:solidFill>
                  <a:srgbClr val="000000"/>
                </a:solidFill>
                <a:latin typeface="Consolas" panose="020B0609020204030204" pitchFamily="49" charset="0"/>
              </a:rPr>
              <a:t>); </a:t>
            </a:r>
            <a:r>
              <a:rPr lang="it-IT" sz="1200" b="1" dirty="0">
                <a:solidFill>
                  <a:srgbClr val="3F7F5F"/>
                </a:solidFill>
                <a:latin typeface="Consolas" panose="020B0609020204030204" pitchFamily="49" charset="0"/>
              </a:rPr>
              <a:t>//Deve implementare </a:t>
            </a:r>
            <a:r>
              <a:rPr lang="it-IT" sz="1200" b="1" dirty="0" err="1">
                <a:solidFill>
                  <a:srgbClr val="3F7F5F"/>
                </a:solidFill>
                <a:latin typeface="Consolas" panose="020B0609020204030204" pitchFamily="49" charset="0"/>
              </a:rPr>
              <a:t>hashcode</a:t>
            </a:r>
            <a:r>
              <a:rPr lang="it-IT" sz="1200" b="1" dirty="0">
                <a:solidFill>
                  <a:srgbClr val="3F7F5F"/>
                </a:solidFill>
                <a:latin typeface="Consolas" panose="020B0609020204030204" pitchFamily="49" charset="0"/>
              </a:rPr>
              <a:t> e </a:t>
            </a:r>
            <a:r>
              <a:rPr lang="it-IT" sz="1200" b="1" dirty="0" err="1">
                <a:solidFill>
                  <a:srgbClr val="3F7F5F"/>
                </a:solidFill>
                <a:latin typeface="Consolas" panose="020B0609020204030204" pitchFamily="49" charset="0"/>
              </a:rPr>
              <a:t>equals</a:t>
            </a:r>
            <a:r>
              <a:rPr lang="it-IT" sz="1200" b="1" dirty="0">
                <a:solidFill>
                  <a:srgbClr val="3F7F5F"/>
                </a:solidFill>
                <a:latin typeface="Consolas" panose="020B0609020204030204" pitchFamily="49" charset="0"/>
              </a:rPr>
              <a:t>()</a:t>
            </a:r>
          </a:p>
          <a:p>
            <a:endParaRPr lang="it-IT" sz="1200" dirty="0">
              <a:latin typeface="Consolas" panose="020B0609020204030204" pitchFamily="49" charset="0"/>
            </a:endParaRPr>
          </a:p>
          <a:p>
            <a:r>
              <a:rPr lang="it-IT" sz="1200" dirty="0" err="1">
                <a:solidFill>
                  <a:srgbClr val="000000"/>
                </a:solidFill>
                <a:latin typeface="Consolas" panose="020B0609020204030204" pitchFamily="49" charset="0"/>
              </a:rPr>
              <a:t>Map</a:t>
            </a:r>
            <a:r>
              <a:rPr lang="it-IT" sz="1200" dirty="0">
                <a:solidFill>
                  <a:srgbClr val="000000"/>
                </a:solidFill>
                <a:latin typeface="Consolas" panose="020B0609020204030204" pitchFamily="49" charset="0"/>
              </a:rPr>
              <a:t>&lt;</a:t>
            </a:r>
            <a:r>
              <a:rPr lang="it-IT" sz="1200" dirty="0" err="1">
                <a:solidFill>
                  <a:srgbClr val="000000"/>
                </a:solidFill>
                <a:latin typeface="Consolas" panose="020B0609020204030204" pitchFamily="49" charset="0"/>
              </a:rPr>
              <a:t>String</a:t>
            </a:r>
            <a:r>
              <a:rPr lang="it-IT" sz="1200" dirty="0">
                <a:solidFill>
                  <a:srgbClr val="000000"/>
                </a:solidFill>
                <a:latin typeface="Consolas" panose="020B0609020204030204" pitchFamily="49" charset="0"/>
              </a:rPr>
              <a:t>, Boolean&gt; </a:t>
            </a:r>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TreeMap</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Boolean&gt;(); </a:t>
            </a:r>
            <a:r>
              <a:rPr lang="it-IT" sz="1200" b="1" dirty="0">
                <a:solidFill>
                  <a:srgbClr val="3F7F5F"/>
                </a:solidFill>
                <a:latin typeface="Consolas" panose="020B0609020204030204" pitchFamily="49" charset="0"/>
              </a:rPr>
              <a:t>//Mantiene un ordine ascendente</a:t>
            </a:r>
          </a:p>
          <a:p>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.put(</a:t>
            </a:r>
            <a:r>
              <a:rPr lang="it-IT" sz="1200" dirty="0">
                <a:solidFill>
                  <a:srgbClr val="2A00FF"/>
                </a:solidFill>
                <a:latin typeface="Consolas" panose="020B0609020204030204" pitchFamily="49" charset="0"/>
              </a:rPr>
              <a:t>"Mario"</a:t>
            </a:r>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false</a:t>
            </a:r>
            <a:r>
              <a:rPr lang="it-IT" sz="1200" b="1" dirty="0">
                <a:solidFill>
                  <a:srgbClr val="000000"/>
                </a:solidFill>
                <a:latin typeface="Consolas" panose="020B0609020204030204" pitchFamily="49" charset="0"/>
              </a:rPr>
              <a:t>);</a:t>
            </a:r>
          </a:p>
          <a:p>
            <a:r>
              <a:rPr lang="it-IT" sz="1200" dirty="0">
                <a:solidFill>
                  <a:srgbClr val="6A3E3E"/>
                </a:solidFill>
                <a:latin typeface="Consolas" panose="020B0609020204030204" pitchFamily="49" charset="0"/>
              </a:rPr>
              <a:t>nomiMap2</a:t>
            </a:r>
            <a:r>
              <a:rPr lang="it-IT" sz="1200" dirty="0">
                <a:solidFill>
                  <a:srgbClr val="000000"/>
                </a:solidFill>
                <a:latin typeface="Consolas" panose="020B0609020204030204" pitchFamily="49" charset="0"/>
              </a:rPr>
              <a:t>.put(</a:t>
            </a:r>
            <a:r>
              <a:rPr lang="it-IT" sz="1200" dirty="0">
                <a:solidFill>
                  <a:srgbClr val="2A00FF"/>
                </a:solidFill>
                <a:latin typeface="Consolas" panose="020B0609020204030204" pitchFamily="49" charset="0"/>
              </a:rPr>
              <a:t>"Giovanni"</a:t>
            </a:r>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true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Map.Entry</a:t>
            </a:r>
            <a:r>
              <a:rPr lang="it-IT" sz="1200" b="1" dirty="0">
                <a:solidFill>
                  <a:srgbClr val="000000"/>
                </a:solidFill>
                <a:latin typeface="Consolas" panose="020B0609020204030204" pitchFamily="49" charset="0"/>
              </a:rPr>
              <a:t>&lt;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Boolean&gt;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nomiMap2</a:t>
            </a:r>
            <a:r>
              <a:rPr lang="it-IT" sz="1200" b="1" dirty="0">
                <a:solidFill>
                  <a:srgbClr val="000000"/>
                </a:solidFill>
                <a:latin typeface="Consolas" panose="020B0609020204030204" pitchFamily="49" charset="0"/>
              </a:rPr>
              <a:t>.entrySet()) {</a:t>
            </a: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System.</a:t>
            </a:r>
            <a:r>
              <a:rPr lang="it-IT" sz="1200" b="1" i="1" dirty="0" err="1">
                <a:solidFill>
                  <a:srgbClr val="0000C0"/>
                </a:solidFill>
                <a:latin typeface="Consolas" panose="020B0609020204030204" pitchFamily="49" charset="0"/>
              </a:rPr>
              <a:t>out</a:t>
            </a:r>
            <a:r>
              <a:rPr lang="it-IT" sz="1200" b="1" i="1" dirty="0" err="1">
                <a:solidFill>
                  <a:srgbClr val="000000"/>
                </a:solidFill>
                <a:latin typeface="Consolas" panose="020B0609020204030204" pitchFamily="49" charset="0"/>
              </a:rPr>
              <a:t>.println</a:t>
            </a:r>
            <a:r>
              <a:rPr lang="it-IT" sz="1200" b="1" i="1" dirty="0">
                <a:solidFill>
                  <a:srgbClr val="000000"/>
                </a:solidFill>
                <a:latin typeface="Consolas" panose="020B0609020204030204" pitchFamily="49" charset="0"/>
              </a:rPr>
              <a:t>(</a:t>
            </a:r>
            <a:r>
              <a:rPr lang="it-IT" sz="1200" b="1" i="1" dirty="0">
                <a:solidFill>
                  <a:srgbClr val="2A00FF"/>
                </a:solidFill>
                <a:latin typeface="Consolas" panose="020B0609020204030204" pitchFamily="49" charset="0"/>
              </a:rPr>
              <a:t>" Chiave:"</a:t>
            </a:r>
            <a:r>
              <a:rPr lang="it-IT" sz="1200" b="1" i="1" dirty="0">
                <a:solidFill>
                  <a:srgbClr val="000000"/>
                </a:solidFill>
                <a:latin typeface="Consolas" panose="020B0609020204030204" pitchFamily="49" charset="0"/>
              </a:rPr>
              <a:t> + </a:t>
            </a:r>
            <a:r>
              <a:rPr lang="it-IT" sz="1200" b="1" i="1" dirty="0" err="1">
                <a:solidFill>
                  <a:srgbClr val="6A3E3E"/>
                </a:solidFill>
                <a:latin typeface="Consolas" panose="020B0609020204030204" pitchFamily="49" charset="0"/>
              </a:rPr>
              <a:t>nome</a:t>
            </a:r>
            <a:r>
              <a:rPr lang="it-IT" sz="1200" b="1" i="1" dirty="0" err="1">
                <a:solidFill>
                  <a:srgbClr val="000000"/>
                </a:solidFill>
                <a:latin typeface="Consolas" panose="020B0609020204030204" pitchFamily="49" charset="0"/>
              </a:rPr>
              <a:t>.getKey</a:t>
            </a:r>
            <a:r>
              <a:rPr lang="it-IT" sz="1200" b="1" i="1" dirty="0">
                <a:solidFill>
                  <a:srgbClr val="000000"/>
                </a:solidFill>
                <a:latin typeface="Consolas" panose="020B0609020204030204" pitchFamily="49" charset="0"/>
              </a:rPr>
              <a:t>() + </a:t>
            </a:r>
            <a:r>
              <a:rPr lang="it-IT" sz="1200" b="1" i="1" dirty="0">
                <a:solidFill>
                  <a:srgbClr val="2A00FF"/>
                </a:solidFill>
                <a:latin typeface="Consolas" panose="020B0609020204030204" pitchFamily="49" charset="0"/>
              </a:rPr>
              <a:t>" Valore:"</a:t>
            </a:r>
            <a:r>
              <a:rPr lang="it-IT" sz="1200" b="1" i="1" dirty="0">
                <a:solidFill>
                  <a:srgbClr val="000000"/>
                </a:solidFill>
                <a:latin typeface="Consolas" panose="020B0609020204030204" pitchFamily="49" charset="0"/>
              </a:rPr>
              <a:t> + </a:t>
            </a:r>
            <a:r>
              <a:rPr lang="it-IT" sz="1200" b="1" i="1" dirty="0" err="1">
                <a:solidFill>
                  <a:srgbClr val="6A3E3E"/>
                </a:solidFill>
                <a:latin typeface="Consolas" panose="020B0609020204030204" pitchFamily="49" charset="0"/>
              </a:rPr>
              <a:t>nome</a:t>
            </a:r>
            <a:r>
              <a:rPr lang="it-IT" sz="1200" b="1" i="1" dirty="0" err="1">
                <a:solidFill>
                  <a:srgbClr val="000000"/>
                </a:solidFill>
                <a:latin typeface="Consolas" panose="020B0609020204030204" pitchFamily="49" charset="0"/>
              </a:rPr>
              <a:t>.getValue</a:t>
            </a:r>
            <a:r>
              <a:rPr lang="it-IT" sz="1200" b="1" i="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3F7F5F"/>
                </a:solidFill>
                <a:latin typeface="Consolas" panose="020B0609020204030204" pitchFamily="49" charset="0"/>
              </a:rPr>
              <a:t>//un po’ di esempi qua: https://www.javatpoint.com/java-collections-class</a:t>
            </a:r>
            <a:endParaRPr lang="it-IT" sz="1200" dirty="0"/>
          </a:p>
        </p:txBody>
      </p:sp>
    </p:spTree>
    <p:extLst>
      <p:ext uri="{BB962C8B-B14F-4D97-AF65-F5344CB8AC3E}">
        <p14:creationId xmlns:p14="http://schemas.microsoft.com/office/powerpoint/2010/main" val="2496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In Java la gestione dell’Input/Output è demandata ad oggetti chiamati </a:t>
            </a:r>
            <a:r>
              <a:rPr lang="it-IT" b="1" dirty="0"/>
              <a:t>Stream</a:t>
            </a:r>
            <a:r>
              <a:rPr lang="it-IT" dirty="0"/>
              <a:t>.</a:t>
            </a:r>
            <a:endParaRPr lang="it-IT" b="1" dirty="0"/>
          </a:p>
          <a:p>
            <a:pPr marL="0" indent="0">
              <a:buNone/>
            </a:pPr>
            <a:r>
              <a:rPr lang="it-IT" dirty="0"/>
              <a:t>Gli </a:t>
            </a:r>
            <a:r>
              <a:rPr lang="it-IT" b="1" dirty="0"/>
              <a:t>Stream </a:t>
            </a:r>
            <a:r>
              <a:rPr lang="it-IT" dirty="0"/>
              <a:t>sono flussi di dati </a:t>
            </a:r>
            <a:r>
              <a:rPr lang="it-IT" u="sng" dirty="0"/>
              <a:t>monodirezionali</a:t>
            </a:r>
            <a:r>
              <a:rPr lang="it-IT" dirty="0"/>
              <a:t>, ad un generico, che possono operare o su byte (o su caratteri).</a:t>
            </a:r>
            <a:endParaRPr lang="it-IT" b="1" u="sng" dirty="0"/>
          </a:p>
          <a:p>
            <a:pPr marL="0" indent="0">
              <a:buNone/>
            </a:pPr>
            <a:r>
              <a:rPr lang="it-IT" dirty="0"/>
              <a:t>Il package </a:t>
            </a:r>
            <a:r>
              <a:rPr lang="it-IT" b="1" dirty="0" err="1"/>
              <a:t>java.io</a:t>
            </a:r>
            <a:r>
              <a:rPr lang="it-IT" dirty="0"/>
              <a:t> contiene una complessa gerarchia di classi di </a:t>
            </a:r>
            <a:r>
              <a:rPr lang="it-IT" dirty="0" err="1"/>
              <a:t>stream</a:t>
            </a:r>
            <a:r>
              <a:rPr lang="it-IT" dirty="0"/>
              <a:t> utilizzabili.</a:t>
            </a:r>
          </a:p>
          <a:p>
            <a:pPr marL="0" indent="0">
              <a:buNone/>
            </a:pPr>
            <a:r>
              <a:rPr lang="it-IT" dirty="0"/>
              <a:t>Da java 1.7 i poi esiste anche il package </a:t>
            </a:r>
            <a:r>
              <a:rPr lang="it-IT" b="1" dirty="0" err="1"/>
              <a:t>java.nio</a:t>
            </a:r>
            <a:r>
              <a:rPr lang="it-IT" dirty="0"/>
              <a:t> (New Input Output) che apporta numerose novità tra cui:</a:t>
            </a:r>
          </a:p>
          <a:p>
            <a:r>
              <a:rPr lang="it-IT" dirty="0"/>
              <a:t>Channel (possono essere bidirezionali)</a:t>
            </a:r>
          </a:p>
          <a:p>
            <a:r>
              <a:rPr lang="it-IT" dirty="0"/>
              <a:t>I/O Non bloccante</a:t>
            </a:r>
          </a:p>
          <a:p>
            <a:pPr marL="0" indent="0">
              <a:buNone/>
            </a:pPr>
            <a:endParaRPr lang="it-IT" dirty="0"/>
          </a:p>
          <a:p>
            <a:pPr marL="0" indent="0">
              <a:buNone/>
            </a:pPr>
            <a:r>
              <a:rPr lang="it-IT" dirty="0" err="1"/>
              <a:t>Nio</a:t>
            </a:r>
            <a:r>
              <a:rPr lang="it-IT" dirty="0"/>
              <a:t> non è inteso per sostituire l’io classico ma per affiancarlo nell’eseguire operazioni di I/O più complesse.</a:t>
            </a:r>
          </a:p>
        </p:txBody>
      </p:sp>
      <p:sp>
        <p:nvSpPr>
          <p:cNvPr id="3" name="Title 2"/>
          <p:cNvSpPr>
            <a:spLocks noGrp="1"/>
          </p:cNvSpPr>
          <p:nvPr>
            <p:ph type="title"/>
          </p:nvPr>
        </p:nvSpPr>
        <p:spPr/>
        <p:txBody>
          <a:bodyPr/>
          <a:lstStyle/>
          <a:p>
            <a:r>
              <a:rPr lang="it-IT" dirty="0"/>
              <a:t>I/O 1</a:t>
            </a:r>
          </a:p>
        </p:txBody>
      </p:sp>
    </p:spTree>
    <p:extLst>
      <p:ext uri="{BB962C8B-B14F-4D97-AF65-F5344CB8AC3E}">
        <p14:creationId xmlns:p14="http://schemas.microsoft.com/office/powerpoint/2010/main" val="19268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2.5</a:t>
            </a:r>
            <a:endParaRPr lang="en-GB">
              <a:solidFill>
                <a:schemeClr val="tx1"/>
              </a:solidFill>
            </a:endParaRPr>
          </a:p>
        </p:txBody>
      </p:sp>
    </p:spTree>
    <p:extLst>
      <p:ext uri="{BB962C8B-B14F-4D97-AF65-F5344CB8AC3E}">
        <p14:creationId xmlns:p14="http://schemas.microsoft.com/office/powerpoint/2010/main" val="25831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sz="3200" dirty="0"/>
              <a:t>Gli Stream in java si dividono in 2 grandi famiglie:</a:t>
            </a:r>
          </a:p>
          <a:p>
            <a:r>
              <a:rPr lang="it-IT" sz="3200" dirty="0"/>
              <a:t>Stream orientati ai byte (classi che estendono </a:t>
            </a:r>
            <a:r>
              <a:rPr lang="it-IT" sz="3200" b="1" dirty="0" err="1"/>
              <a:t>java.io.InputStream</a:t>
            </a:r>
            <a:r>
              <a:rPr lang="it-IT" sz="3200" b="1" dirty="0"/>
              <a:t> </a:t>
            </a:r>
            <a:r>
              <a:rPr lang="it-IT" sz="3200" dirty="0"/>
              <a:t>e </a:t>
            </a:r>
            <a:r>
              <a:rPr lang="it-IT" sz="3200" b="1" dirty="0" err="1"/>
              <a:t>java.io.OutputStream</a:t>
            </a:r>
            <a:r>
              <a:rPr lang="it-IT" sz="3200" dirty="0"/>
              <a:t>.</a:t>
            </a:r>
          </a:p>
          <a:p>
            <a:r>
              <a:rPr lang="it-IT" sz="3200" dirty="0"/>
              <a:t>Stream orientati ai caratteri ( classi che estendono </a:t>
            </a:r>
            <a:r>
              <a:rPr lang="it-IT" sz="3200" b="1" dirty="0" err="1"/>
              <a:t>java.io.Reader</a:t>
            </a:r>
            <a:r>
              <a:rPr lang="it-IT" sz="3200" b="1" dirty="0"/>
              <a:t> </a:t>
            </a:r>
            <a:r>
              <a:rPr lang="it-IT" sz="3200" dirty="0"/>
              <a:t>e </a:t>
            </a:r>
            <a:r>
              <a:rPr lang="it-IT" sz="3200" b="1" dirty="0" err="1"/>
              <a:t>java.io.Writer</a:t>
            </a:r>
            <a:r>
              <a:rPr lang="it-IT" sz="3200" dirty="0"/>
              <a:t>).</a:t>
            </a:r>
          </a:p>
          <a:p>
            <a:endParaRPr lang="it-IT" dirty="0"/>
          </a:p>
        </p:txBody>
      </p:sp>
      <p:sp>
        <p:nvSpPr>
          <p:cNvPr id="3" name="Title 2"/>
          <p:cNvSpPr>
            <a:spLocks noGrp="1"/>
          </p:cNvSpPr>
          <p:nvPr>
            <p:ph type="title"/>
          </p:nvPr>
        </p:nvSpPr>
        <p:spPr/>
        <p:txBody>
          <a:bodyPr/>
          <a:lstStyle/>
          <a:p>
            <a:r>
              <a:rPr lang="it-IT" dirty="0"/>
              <a:t>I/O 2</a:t>
            </a:r>
          </a:p>
        </p:txBody>
      </p:sp>
    </p:spTree>
    <p:extLst>
      <p:ext uri="{BB962C8B-B14F-4D97-AF65-F5344CB8AC3E}">
        <p14:creationId xmlns:p14="http://schemas.microsoft.com/office/powerpoint/2010/main" val="1625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3</a:t>
            </a:r>
          </a:p>
        </p:txBody>
      </p:sp>
      <p:sp>
        <p:nvSpPr>
          <p:cNvPr id="5" name="Rectangle 4"/>
          <p:cNvSpPr/>
          <p:nvPr/>
        </p:nvSpPr>
        <p:spPr>
          <a:xfrm>
            <a:off x="1629916" y="2420888"/>
            <a:ext cx="9145016" cy="4093428"/>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File </a:t>
            </a:r>
            <a:r>
              <a:rPr lang="it-IT" sz="2000" dirty="0" err="1">
                <a:solidFill>
                  <a:srgbClr val="6A3E3E"/>
                </a:solidFill>
                <a:latin typeface="Consolas" panose="020B0609020204030204" pitchFamily="49" charset="0"/>
              </a:rPr>
              <a:t>inputImage</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File(</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/test.png"</a:t>
            </a:r>
            <a:r>
              <a:rPr lang="it-IT" sz="2000" b="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File </a:t>
            </a:r>
            <a:r>
              <a:rPr lang="it-IT" sz="2000" dirty="0" err="1">
                <a:solidFill>
                  <a:srgbClr val="6A3E3E"/>
                </a:solidFill>
                <a:latin typeface="Consolas" panose="020B0609020204030204" pitchFamily="49" charset="0"/>
              </a:rPr>
              <a:t>outputImage</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File(</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/copy_test.png"</a:t>
            </a:r>
            <a:r>
              <a:rPr lang="it-IT" sz="2000" b="1" dirty="0">
                <a:solidFill>
                  <a:srgbClr val="000000"/>
                </a:solidFill>
                <a:latin typeface="Consolas" panose="020B0609020204030204" pitchFamily="49" charset="0"/>
              </a:rPr>
              <a:t>);</a:t>
            </a: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r>
              <a:rPr lang="it-IT" sz="2000" b="1" dirty="0" err="1">
                <a:solidFill>
                  <a:srgbClr val="000000"/>
                </a:solidFill>
                <a:latin typeface="Consolas" panose="020B0609020204030204" pitchFamily="49" charset="0"/>
              </a:rPr>
              <a:t>InputStream</a:t>
            </a:r>
            <a:r>
              <a:rPr lang="it-IT" sz="2000" b="1" dirty="0">
                <a:solidFill>
                  <a:srgbClr val="000000"/>
                </a:solidFill>
                <a:latin typeface="Consolas" panose="020B0609020204030204" pitchFamily="49" charset="0"/>
              </a:rPr>
              <a:t> </a:t>
            </a:r>
            <a:r>
              <a:rPr lang="it-IT" sz="2000" b="1" dirty="0" err="1">
                <a:solidFill>
                  <a:srgbClr val="6A3E3E"/>
                </a:solidFill>
                <a:latin typeface="Consolas" panose="020B0609020204030204" pitchFamily="49" charset="0"/>
              </a:rPr>
              <a:t>is</a:t>
            </a:r>
            <a:r>
              <a:rPr lang="it-IT" sz="2000" b="1"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FileInputStream</a:t>
            </a:r>
            <a:r>
              <a:rPr lang="it-IT" sz="2000" b="1" dirty="0">
                <a:solidFill>
                  <a:srgbClr val="000000"/>
                </a:solidFill>
                <a:latin typeface="Consolas" panose="020B0609020204030204" pitchFamily="49" charset="0"/>
              </a:rPr>
              <a:t>(</a:t>
            </a:r>
            <a:r>
              <a:rPr lang="it-IT" sz="2000" b="1" dirty="0" err="1">
                <a:solidFill>
                  <a:srgbClr val="6A3E3E"/>
                </a:solidFill>
                <a:latin typeface="Consolas" panose="020B0609020204030204" pitchFamily="49" charset="0"/>
              </a:rPr>
              <a:t>inputImage</a:t>
            </a:r>
            <a:r>
              <a:rPr lang="it-IT" sz="2000" b="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dirty="0" err="1">
                <a:solidFill>
                  <a:srgbClr val="000000"/>
                </a:solidFill>
                <a:latin typeface="Consolas" panose="020B0609020204030204" pitchFamily="49" charset="0"/>
              </a:rPr>
              <a:t>OutputStream</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FileOutputStream</a:t>
            </a:r>
            <a:r>
              <a:rPr lang="it-IT" sz="2000" b="1" dirty="0">
                <a:solidFill>
                  <a:srgbClr val="000000"/>
                </a:solidFill>
                <a:latin typeface="Consolas" panose="020B0609020204030204" pitchFamily="49" charset="0"/>
              </a:rPr>
              <a:t>(</a:t>
            </a:r>
            <a:r>
              <a:rPr lang="it-IT" sz="2000" b="1" dirty="0" err="1">
                <a:solidFill>
                  <a:srgbClr val="6A3E3E"/>
                </a:solidFill>
                <a:latin typeface="Consolas" panose="020B0609020204030204" pitchFamily="49" charset="0"/>
              </a:rPr>
              <a:t>outputImage</a:t>
            </a:r>
            <a:r>
              <a:rPr lang="it-IT"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b="1" dirty="0" err="1">
                <a:solidFill>
                  <a:srgbClr val="7F0055"/>
                </a:solidFill>
                <a:latin typeface="Consolas" panose="020B0609020204030204" pitchFamily="49" charset="0"/>
              </a:rPr>
              <a:t>int</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data</a:t>
            </a:r>
            <a:r>
              <a:rPr lang="it-IT" sz="2000" b="1" dirty="0">
                <a:solidFill>
                  <a:srgbClr val="000000"/>
                </a:solidFill>
                <a:latin typeface="Consolas" panose="020B0609020204030204" pitchFamily="49" charset="0"/>
              </a:rPr>
              <a:t>;</a:t>
            </a:r>
          </a:p>
          <a:p>
            <a:r>
              <a:rPr lang="it-IT" sz="2000" b="1" dirty="0" err="1">
                <a:solidFill>
                  <a:srgbClr val="7F0055"/>
                </a:solidFill>
                <a:latin typeface="Consolas" panose="020B0609020204030204" pitchFamily="49" charset="0"/>
              </a:rPr>
              <a:t>while</a:t>
            </a:r>
            <a:r>
              <a:rPr lang="it-IT" sz="2000" b="1" dirty="0">
                <a:solidFill>
                  <a:srgbClr val="000000"/>
                </a:solidFill>
                <a:latin typeface="Consolas" panose="020B0609020204030204" pitchFamily="49" charset="0"/>
              </a:rPr>
              <a:t>((</a:t>
            </a:r>
            <a:r>
              <a:rPr lang="it-IT" sz="2000" b="1" dirty="0">
                <a:solidFill>
                  <a:srgbClr val="6A3E3E"/>
                </a:solidFill>
                <a:latin typeface="Consolas" panose="020B0609020204030204" pitchFamily="49" charset="0"/>
              </a:rPr>
              <a:t>data</a:t>
            </a:r>
            <a:r>
              <a:rPr lang="it-IT" sz="2000" b="1" dirty="0">
                <a:solidFill>
                  <a:srgbClr val="000000"/>
                </a:solidFill>
                <a:latin typeface="Consolas" panose="020B0609020204030204" pitchFamily="49" charset="0"/>
              </a:rPr>
              <a:t> = </a:t>
            </a:r>
            <a:r>
              <a:rPr lang="it-IT" sz="2000" b="1" dirty="0" err="1">
                <a:solidFill>
                  <a:srgbClr val="6A3E3E"/>
                </a:solidFill>
                <a:latin typeface="Consolas" panose="020B0609020204030204" pitchFamily="49" charset="0"/>
              </a:rPr>
              <a:t>is</a:t>
            </a:r>
            <a:r>
              <a:rPr lang="it-IT" sz="2000" b="1" dirty="0" err="1">
                <a:solidFill>
                  <a:srgbClr val="000000"/>
                </a:solidFill>
                <a:latin typeface="Consolas" panose="020B0609020204030204" pitchFamily="49" charset="0"/>
              </a:rPr>
              <a:t>.read</a:t>
            </a:r>
            <a:r>
              <a:rPr lang="it-IT" sz="2000" b="1" dirty="0">
                <a:solidFill>
                  <a:srgbClr val="000000"/>
                </a:solidFill>
                <a:latin typeface="Consolas" panose="020B0609020204030204" pitchFamily="49" charset="0"/>
              </a:rPr>
              <a:t>()) != -1)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err="1">
                <a:solidFill>
                  <a:srgbClr val="000000"/>
                </a:solidFill>
                <a:latin typeface="Consolas" panose="020B0609020204030204" pitchFamily="49" charset="0"/>
              </a:rPr>
              <a:t>.write</a:t>
            </a:r>
            <a:r>
              <a:rPr lang="it-IT" sz="2000" dirty="0">
                <a:solidFill>
                  <a:srgbClr val="000000"/>
                </a:solidFill>
                <a:latin typeface="Consolas" panose="020B0609020204030204" pitchFamily="49" charset="0"/>
              </a:rPr>
              <a:t>(</a:t>
            </a:r>
            <a:r>
              <a:rPr lang="it-IT" sz="2000" dirty="0">
                <a:solidFill>
                  <a:srgbClr val="6A3E3E"/>
                </a:solidFill>
                <a:latin typeface="Consolas" panose="020B0609020204030204" pitchFamily="49" charset="0"/>
              </a:rPr>
              <a:t>data</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IOException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1943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4</a:t>
            </a:r>
          </a:p>
        </p:txBody>
      </p:sp>
      <p:sp>
        <p:nvSpPr>
          <p:cNvPr id="4" name="Rectangle 3"/>
          <p:cNvSpPr/>
          <p:nvPr/>
        </p:nvSpPr>
        <p:spPr>
          <a:xfrm>
            <a:off x="1629916" y="2420888"/>
            <a:ext cx="9433048" cy="4031873"/>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File </a:t>
            </a:r>
            <a:r>
              <a:rPr lang="en-US" sz="1600" dirty="0" err="1">
                <a:solidFill>
                  <a:srgbClr val="6A3E3E"/>
                </a:solidFill>
                <a:latin typeface="Consolas" panose="020B0609020204030204" pitchFamily="49" charset="0"/>
              </a:rPr>
              <a:t>inputText</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File(</a:t>
            </a:r>
            <a:r>
              <a:rPr lang="en-US" sz="1600" b="1" dirty="0">
                <a:solidFill>
                  <a:srgbClr val="2A00FF"/>
                </a:solidFill>
                <a:latin typeface="Consolas" panose="020B0609020204030204" pitchFamily="49" charset="0"/>
              </a:rPr>
              <a:t>"resources/test.txt"</a:t>
            </a:r>
            <a:r>
              <a:rPr lang="en-US" sz="1600" b="1" dirty="0">
                <a:solidFill>
                  <a:srgbClr val="000000"/>
                </a:solidFill>
                <a:latin typeface="Consolas" panose="020B0609020204030204" pitchFamily="49" charset="0"/>
              </a:rPr>
              <a:t>); </a:t>
            </a:r>
            <a:r>
              <a:rPr lang="en-US" sz="1600" b="1" dirty="0">
                <a:solidFill>
                  <a:srgbClr val="3F7F5F"/>
                </a:solidFill>
                <a:latin typeface="Consolas" panose="020B0609020204030204" pitchFamily="49" charset="0"/>
              </a:rPr>
              <a:t>//test.txt è </a:t>
            </a:r>
            <a:r>
              <a:rPr lang="en-US" sz="1600" b="1" dirty="0" err="1">
                <a:solidFill>
                  <a:srgbClr val="3F7F5F"/>
                </a:solidFill>
                <a:latin typeface="Consolas" panose="020B0609020204030204" pitchFamily="49" charset="0"/>
              </a:rPr>
              <a:t>codificato</a:t>
            </a:r>
            <a:r>
              <a:rPr lang="en-US" sz="1600" b="1" dirty="0">
                <a:solidFill>
                  <a:srgbClr val="3F7F5F"/>
                </a:solidFill>
                <a:latin typeface="Consolas" panose="020B0609020204030204" pitchFamily="49" charset="0"/>
              </a:rPr>
              <a:t> in UTF-8</a:t>
            </a:r>
          </a:p>
          <a:p>
            <a:r>
              <a:rPr lang="it-IT" sz="1600" dirty="0">
                <a:solidFill>
                  <a:srgbClr val="000000"/>
                </a:solidFill>
                <a:latin typeface="Consolas" panose="020B0609020204030204" pitchFamily="49" charset="0"/>
              </a:rPr>
              <a:t>File </a:t>
            </a:r>
            <a:r>
              <a:rPr lang="it-IT" sz="1600" dirty="0" err="1">
                <a:solidFill>
                  <a:srgbClr val="6A3E3E"/>
                </a:solidFill>
                <a:latin typeface="Consolas" panose="020B0609020204030204" pitchFamily="49" charset="0"/>
              </a:rPr>
              <a:t>outputText</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File(</a:t>
            </a:r>
            <a:r>
              <a:rPr lang="it-IT" sz="1600" b="1" dirty="0">
                <a:solidFill>
                  <a:srgbClr val="2A00FF"/>
                </a:solidFill>
                <a:latin typeface="Consolas" panose="020B0609020204030204" pitchFamily="49" charset="0"/>
              </a:rPr>
              <a:t>"</a:t>
            </a:r>
            <a:r>
              <a:rPr lang="it-IT" sz="1600" b="1" dirty="0" err="1">
                <a:solidFill>
                  <a:srgbClr val="2A00FF"/>
                </a:solidFill>
                <a:latin typeface="Consolas" panose="020B0609020204030204" pitchFamily="49" charset="0"/>
              </a:rPr>
              <a:t>resources</a:t>
            </a:r>
            <a:r>
              <a:rPr lang="it-IT" sz="1600" b="1" dirty="0">
                <a:solidFill>
                  <a:srgbClr val="2A00FF"/>
                </a:solidFill>
                <a:latin typeface="Consolas" panose="020B0609020204030204" pitchFamily="49" charset="0"/>
              </a:rPr>
              <a:t>/copy_test.txt"</a:t>
            </a:r>
            <a:r>
              <a:rPr lang="it-IT" sz="1600" b="1"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try</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InputStream</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is</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FileInputStream</a:t>
            </a:r>
            <a:r>
              <a:rPr lang="it-IT" sz="1600" b="1" dirty="0">
                <a:solidFill>
                  <a:srgbClr val="000000"/>
                </a:solidFill>
                <a:latin typeface="Consolas" panose="020B0609020204030204" pitchFamily="49" charset="0"/>
              </a:rPr>
              <a:t>(</a:t>
            </a:r>
            <a:r>
              <a:rPr lang="it-IT" sz="1600" b="1" dirty="0" err="1">
                <a:solidFill>
                  <a:srgbClr val="6A3E3E"/>
                </a:solidFill>
                <a:latin typeface="Consolas" panose="020B0609020204030204" pitchFamily="49" charset="0"/>
              </a:rPr>
              <a:t>inputText</a:t>
            </a:r>
            <a:r>
              <a:rPr lang="it-IT"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Reader </a:t>
            </a:r>
            <a:r>
              <a:rPr lang="en-US" sz="1600" dirty="0">
                <a:solidFill>
                  <a:srgbClr val="6A3E3E"/>
                </a:solidFill>
                <a:latin typeface="Consolas" panose="020B0609020204030204" pitchFamily="49" charset="0"/>
              </a:rPr>
              <a:t>r</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InputStreamReader</a:t>
            </a:r>
            <a:r>
              <a:rPr lang="en-US" sz="1600" b="1" dirty="0">
                <a:solidFill>
                  <a:srgbClr val="000000"/>
                </a:solidFill>
                <a:latin typeface="Consolas" panose="020B0609020204030204" pitchFamily="49" charset="0"/>
              </a:rPr>
              <a:t>(</a:t>
            </a:r>
            <a:r>
              <a:rPr lang="en-US" sz="1600" b="1" dirty="0">
                <a:solidFill>
                  <a:srgbClr val="6A3E3E"/>
                </a:solidFill>
                <a:latin typeface="Consolas" panose="020B0609020204030204" pitchFamily="49" charset="0"/>
              </a:rPr>
              <a:t>is</a:t>
            </a:r>
            <a:r>
              <a:rPr lang="en-US" sz="1600" b="1" dirty="0">
                <a:solidFill>
                  <a:srgbClr val="000000"/>
                </a:solidFill>
                <a:latin typeface="Consolas" panose="020B0609020204030204" pitchFamily="49" charset="0"/>
              </a:rPr>
              <a:t>, </a:t>
            </a:r>
            <a:r>
              <a:rPr lang="en-US" sz="1600" b="1" dirty="0">
                <a:solidFill>
                  <a:srgbClr val="2A00FF"/>
                </a:solidFill>
                <a:latin typeface="Consolas" panose="020B0609020204030204" pitchFamily="49" charset="0"/>
              </a:rPr>
              <a:t>"UTF-8"</a:t>
            </a:r>
            <a:r>
              <a:rPr lang="en-US"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OutputStream</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os</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FileOutputStream</a:t>
            </a:r>
            <a:r>
              <a:rPr lang="it-IT" sz="1600" b="1" dirty="0">
                <a:solidFill>
                  <a:srgbClr val="000000"/>
                </a:solidFill>
                <a:latin typeface="Consolas" panose="020B0609020204030204" pitchFamily="49" charset="0"/>
              </a:rPr>
              <a:t>(</a:t>
            </a:r>
            <a:r>
              <a:rPr lang="it-IT" sz="1600" b="1" dirty="0" err="1">
                <a:solidFill>
                  <a:srgbClr val="6A3E3E"/>
                </a:solidFill>
                <a:latin typeface="Consolas" panose="020B0609020204030204" pitchFamily="49" charset="0"/>
              </a:rPr>
              <a:t>outputText</a:t>
            </a:r>
            <a:r>
              <a:rPr lang="it-IT"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Writer </a:t>
            </a:r>
            <a:r>
              <a:rPr lang="en-US" sz="1600" dirty="0">
                <a:solidFill>
                  <a:srgbClr val="6A3E3E"/>
                </a:solidFill>
                <a:latin typeface="Consolas" panose="020B0609020204030204" pitchFamily="49" charset="0"/>
              </a:rPr>
              <a:t>w</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OutputStreamWriter</a:t>
            </a:r>
            <a:r>
              <a:rPr lang="en-US" sz="1600" b="1" dirty="0">
                <a:solidFill>
                  <a:srgbClr val="000000"/>
                </a:solidFill>
                <a:latin typeface="Consolas" panose="020B0609020204030204" pitchFamily="49" charset="0"/>
              </a:rPr>
              <a:t>(</a:t>
            </a:r>
            <a:r>
              <a:rPr lang="en-US" sz="1600" b="1" dirty="0" err="1">
                <a:solidFill>
                  <a:srgbClr val="6A3E3E"/>
                </a:solidFill>
                <a:latin typeface="Consolas" panose="020B0609020204030204" pitchFamily="49" charset="0"/>
              </a:rPr>
              <a:t>os</a:t>
            </a:r>
            <a:r>
              <a:rPr lang="en-US" sz="1600" b="1" dirty="0">
                <a:solidFill>
                  <a:srgbClr val="000000"/>
                </a:solidFill>
                <a:latin typeface="Consolas" panose="020B0609020204030204" pitchFamily="49" charset="0"/>
              </a:rPr>
              <a:t>, </a:t>
            </a:r>
            <a:r>
              <a:rPr lang="en-US" sz="1600" b="1" dirty="0">
                <a:solidFill>
                  <a:srgbClr val="2A00FF"/>
                </a:solidFill>
                <a:latin typeface="Consolas" panose="020B0609020204030204" pitchFamily="49" charset="0"/>
              </a:rPr>
              <a:t>"UTF-8"</a:t>
            </a:r>
            <a:r>
              <a:rPr lang="en-US"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buffer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[1024];</a:t>
            </a:r>
          </a:p>
          <a:p>
            <a:r>
              <a:rPr lang="it-IT" sz="1600" dirty="0">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nChar</a:t>
            </a:r>
            <a:r>
              <a:rPr lang="it-IT" sz="1600" b="1" dirty="0">
                <a:solidFill>
                  <a:srgbClr val="000000"/>
                </a:solidFill>
                <a:highlight>
                  <a:srgbClr val="E8F2FE"/>
                </a:highlight>
                <a:latin typeface="Consolas" panose="020B0609020204030204" pitchFamily="49" charset="0"/>
              </a:rPr>
              <a:t>;</a:t>
            </a:r>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while</a:t>
            </a:r>
            <a:r>
              <a:rPr lang="it-IT" sz="1600" b="1" dirty="0">
                <a:solidFill>
                  <a:srgbClr val="000000"/>
                </a:solidFill>
                <a:latin typeface="Consolas" panose="020B0609020204030204" pitchFamily="49" charset="0"/>
              </a:rPr>
              <a:t>(</a:t>
            </a:r>
            <a:r>
              <a:rPr lang="it-IT" sz="1600" dirty="0">
                <a:solidFill>
                  <a:srgbClr val="000000"/>
                </a:solidFill>
                <a:highlight>
                  <a:srgbClr val="E8F2FE"/>
                </a:highlight>
                <a:latin typeface="Consolas" panose="020B0609020204030204" pitchFamily="49" charset="0"/>
              </a:rPr>
              <a:t>(</a:t>
            </a:r>
            <a:r>
              <a:rPr lang="it-IT" sz="1600" dirty="0" err="1">
                <a:solidFill>
                  <a:srgbClr val="6A3E3E"/>
                </a:solidFill>
                <a:highlight>
                  <a:srgbClr val="E8F2FE"/>
                </a:highlight>
                <a:latin typeface="Consolas" panose="020B0609020204030204" pitchFamily="49" charset="0"/>
              </a:rPr>
              <a:t>nChar</a:t>
            </a:r>
            <a:r>
              <a:rPr lang="it-IT" sz="1600" dirty="0">
                <a:solidFill>
                  <a:srgbClr val="000000"/>
                </a:solidFill>
                <a:highlight>
                  <a:srgbClr val="E8F2FE"/>
                </a:highlight>
                <a:latin typeface="Consolas" panose="020B0609020204030204" pitchFamily="49" charset="0"/>
              </a:rPr>
              <a:t> = </a:t>
            </a:r>
            <a:r>
              <a:rPr lang="it-IT" sz="1600" dirty="0" err="1">
                <a:solidFill>
                  <a:srgbClr val="6A3E3E"/>
                </a:solidFill>
                <a:highlight>
                  <a:srgbClr val="E8F2FE"/>
                </a:highlight>
                <a:latin typeface="Consolas" panose="020B0609020204030204" pitchFamily="49" charset="0"/>
              </a:rPr>
              <a:t>r</a:t>
            </a:r>
            <a:r>
              <a:rPr lang="it-IT" sz="1600" dirty="0" err="1">
                <a:solidFill>
                  <a:srgbClr val="000000"/>
                </a:solidFill>
                <a:highlight>
                  <a:srgbClr val="E8F2FE"/>
                </a:highlight>
                <a:latin typeface="Consolas" panose="020B0609020204030204" pitchFamily="49" charset="0"/>
              </a:rPr>
              <a:t>.read</a:t>
            </a:r>
            <a:r>
              <a:rPr lang="it-IT" sz="1600" dirty="0">
                <a:solidFill>
                  <a:srgbClr val="000000"/>
                </a:solidFill>
                <a:highlight>
                  <a:srgbClr val="E8F2FE"/>
                </a:highlight>
                <a:latin typeface="Consolas" panose="020B0609020204030204" pitchFamily="49" charset="0"/>
              </a:rPr>
              <a:t>(</a:t>
            </a:r>
            <a:r>
              <a:rPr lang="it-IT" sz="1600" dirty="0">
                <a:solidFill>
                  <a:srgbClr val="6A3E3E"/>
                </a:solidFill>
                <a:highlight>
                  <a:srgbClr val="E8F2FE"/>
                </a:highlight>
                <a:latin typeface="Consolas" panose="020B0609020204030204" pitchFamily="49" charset="0"/>
              </a:rPr>
              <a:t>buffer</a:t>
            </a:r>
            <a:r>
              <a:rPr lang="it-IT" sz="1600" dirty="0">
                <a:solidFill>
                  <a:srgbClr val="000000"/>
                </a:solidFill>
                <a:highlight>
                  <a:srgbClr val="E8F2FE"/>
                </a:highlight>
                <a:latin typeface="Consolas" panose="020B0609020204030204" pitchFamily="49" charset="0"/>
              </a:rPr>
              <a:t>))</a:t>
            </a:r>
            <a:r>
              <a:rPr lang="it-IT" sz="1600" b="1" dirty="0">
                <a:solidFill>
                  <a:srgbClr val="000000"/>
                </a:solidFill>
                <a:latin typeface="Consolas" panose="020B0609020204030204" pitchFamily="49" charset="0"/>
              </a:rPr>
              <a:t>!= -1)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w</a:t>
            </a:r>
            <a:r>
              <a:rPr lang="it-IT" sz="1600" dirty="0" err="1">
                <a:solidFill>
                  <a:srgbClr val="000000"/>
                </a:solidFill>
                <a:latin typeface="Consolas" panose="020B0609020204030204" pitchFamily="49" charset="0"/>
              </a:rPr>
              <a:t>.write</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buffer</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IOException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e</a:t>
            </a:r>
            <a:r>
              <a:rPr lang="it-IT" sz="1600" dirty="0" err="1">
                <a:solidFill>
                  <a:srgbClr val="000000"/>
                </a:solidFill>
                <a:latin typeface="Consolas" panose="020B0609020204030204" pitchFamily="49" charset="0"/>
              </a:rPr>
              <a:t>.printStackTrace</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2101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5</a:t>
            </a:r>
          </a:p>
        </p:txBody>
      </p:sp>
      <p:sp>
        <p:nvSpPr>
          <p:cNvPr id="4" name="Rectangle 3"/>
          <p:cNvSpPr/>
          <p:nvPr/>
        </p:nvSpPr>
        <p:spPr>
          <a:xfrm>
            <a:off x="1629916" y="2420888"/>
            <a:ext cx="9145016" cy="4031873"/>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try</a:t>
            </a:r>
            <a:r>
              <a:rPr lang="it-IT" sz="1600" b="1" dirty="0">
                <a:solidFill>
                  <a:srgbClr val="000000"/>
                </a:solidFill>
                <a:latin typeface="Consolas" panose="020B0609020204030204" pitchFamily="49" charset="0"/>
              </a:rPr>
              <a:t>(Reader </a:t>
            </a:r>
            <a:r>
              <a:rPr lang="it-IT" sz="1600" b="1" dirty="0">
                <a:solidFill>
                  <a:srgbClr val="6A3E3E"/>
                </a:solidFill>
                <a:latin typeface="Consolas" panose="020B0609020204030204" pitchFamily="49" charset="0"/>
              </a:rPr>
              <a:t>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FileReader</a:t>
            </a:r>
            <a:r>
              <a:rPr lang="it-IT" sz="1600" b="1" dirty="0">
                <a:solidFill>
                  <a:srgbClr val="000000"/>
                </a:solidFill>
                <a:latin typeface="Consolas" panose="020B0609020204030204" pitchFamily="49" charset="0"/>
              </a:rPr>
              <a:t>(</a:t>
            </a:r>
            <a:r>
              <a:rPr lang="it-IT" sz="1600" b="1" dirty="0">
                <a:solidFill>
                  <a:srgbClr val="2A00FF"/>
                </a:solidFill>
                <a:latin typeface="Consolas" panose="020B0609020204030204" pitchFamily="49" charset="0"/>
              </a:rPr>
              <a:t>"</a:t>
            </a:r>
            <a:r>
              <a:rPr lang="it-IT" sz="1600" b="1" dirty="0" err="1">
                <a:solidFill>
                  <a:srgbClr val="2A00FF"/>
                </a:solidFill>
                <a:latin typeface="Consolas" panose="020B0609020204030204" pitchFamily="49" charset="0"/>
              </a:rPr>
              <a:t>resources</a:t>
            </a:r>
            <a:r>
              <a:rPr lang="it-IT" sz="1600" b="1" dirty="0">
                <a:solidFill>
                  <a:srgbClr val="2A00FF"/>
                </a:solidFill>
                <a:latin typeface="Consolas" panose="020B0609020204030204" pitchFamily="49" charset="0"/>
              </a:rPr>
              <a:t>/test.txt"</a:t>
            </a:r>
            <a:r>
              <a:rPr lang="it-IT" sz="1600" b="1" dirty="0">
                <a:solidFill>
                  <a:srgbClr val="000000"/>
                </a:solidFill>
                <a:latin typeface="Consolas" panose="020B0609020204030204" pitchFamily="49" charset="0"/>
              </a:rPr>
              <a:t>); </a:t>
            </a:r>
            <a:r>
              <a:rPr lang="it-IT" sz="1600" b="1" dirty="0">
                <a:solidFill>
                  <a:srgbClr val="3F7F5F"/>
                </a:solidFill>
                <a:latin typeface="Consolas" panose="020B0609020204030204" pitchFamily="49" charset="0"/>
              </a:rPr>
              <a:t>//assume la codifica di        //default della piattaforma occhio!</a:t>
            </a:r>
          </a:p>
          <a:p>
            <a:r>
              <a:rPr lang="en-US" sz="1600" dirty="0">
                <a:solidFill>
                  <a:srgbClr val="000000"/>
                </a:solidFill>
                <a:latin typeface="Consolas" panose="020B0609020204030204" pitchFamily="49" charset="0"/>
              </a:rPr>
              <a:t>    Writer </a:t>
            </a:r>
            <a:r>
              <a:rPr lang="en-US" sz="1600" dirty="0">
                <a:solidFill>
                  <a:srgbClr val="6A3E3E"/>
                </a:solidFill>
                <a:latin typeface="Consolas" panose="020B0609020204030204" pitchFamily="49" charset="0"/>
              </a:rPr>
              <a:t>w</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FileWriter</a:t>
            </a:r>
            <a:r>
              <a:rPr lang="en-US" sz="1600" b="1" dirty="0">
                <a:solidFill>
                  <a:srgbClr val="000000"/>
                </a:solidFill>
                <a:latin typeface="Consolas" panose="020B0609020204030204" pitchFamily="49" charset="0"/>
              </a:rPr>
              <a:t>(</a:t>
            </a:r>
            <a:r>
              <a:rPr lang="en-US" sz="1600" b="1" dirty="0">
                <a:solidFill>
                  <a:srgbClr val="2A00FF"/>
                </a:solidFill>
                <a:latin typeface="Consolas" panose="020B0609020204030204" pitchFamily="49" charset="0"/>
              </a:rPr>
              <a:t>"resources/copy_test.txt"</a:t>
            </a:r>
            <a:r>
              <a:rPr lang="en-US"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buffer</a:t>
            </a:r>
            <a:r>
              <a:rPr lang="it-IT" sz="1600" b="1"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char</a:t>
            </a:r>
            <a:r>
              <a:rPr lang="it-IT" sz="1600" b="1" dirty="0">
                <a:solidFill>
                  <a:srgbClr val="000000"/>
                </a:solidFill>
                <a:latin typeface="Consolas" panose="020B0609020204030204" pitchFamily="49" charset="0"/>
              </a:rPr>
              <a:t>[4096];</a:t>
            </a:r>
          </a:p>
          <a:p>
            <a:r>
              <a:rPr lang="it-IT" sz="1600" dirty="0">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nChar</a:t>
            </a:r>
            <a:r>
              <a:rPr lang="it-IT" sz="1600" b="1" dirty="0">
                <a:solidFill>
                  <a:srgbClr val="000000"/>
                </a:solidFill>
                <a:highlight>
                  <a:srgbClr val="E8F2FE"/>
                </a:highlight>
                <a:latin typeface="Consolas" panose="020B0609020204030204" pitchFamily="49" charset="0"/>
              </a:rPr>
              <a:t>;</a:t>
            </a:r>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while</a:t>
            </a:r>
            <a:r>
              <a:rPr lang="it-IT" sz="1600" b="1" dirty="0">
                <a:solidFill>
                  <a:srgbClr val="000000"/>
                </a:solidFill>
                <a:latin typeface="Consolas" panose="020B0609020204030204" pitchFamily="49" charset="0"/>
              </a:rPr>
              <a:t>(</a:t>
            </a:r>
            <a:r>
              <a:rPr lang="it-IT" sz="1600" dirty="0">
                <a:solidFill>
                  <a:srgbClr val="000000"/>
                </a:solidFill>
                <a:highlight>
                  <a:srgbClr val="E8F2FE"/>
                </a:highlight>
                <a:latin typeface="Consolas" panose="020B0609020204030204" pitchFamily="49" charset="0"/>
              </a:rPr>
              <a:t>(</a:t>
            </a:r>
            <a:r>
              <a:rPr lang="it-IT" sz="1600" dirty="0" err="1">
                <a:solidFill>
                  <a:srgbClr val="6A3E3E"/>
                </a:solidFill>
                <a:highlight>
                  <a:srgbClr val="E8F2FE"/>
                </a:highlight>
                <a:latin typeface="Consolas" panose="020B0609020204030204" pitchFamily="49" charset="0"/>
              </a:rPr>
              <a:t>nChar</a:t>
            </a:r>
            <a:r>
              <a:rPr lang="it-IT" sz="1600" dirty="0">
                <a:solidFill>
                  <a:srgbClr val="000000"/>
                </a:solidFill>
                <a:highlight>
                  <a:srgbClr val="E8F2FE"/>
                </a:highlight>
                <a:latin typeface="Consolas" panose="020B0609020204030204" pitchFamily="49" charset="0"/>
              </a:rPr>
              <a:t> = </a:t>
            </a:r>
            <a:r>
              <a:rPr lang="it-IT" sz="1600" dirty="0" err="1">
                <a:solidFill>
                  <a:srgbClr val="6A3E3E"/>
                </a:solidFill>
                <a:highlight>
                  <a:srgbClr val="E8F2FE"/>
                </a:highlight>
                <a:latin typeface="Consolas" panose="020B0609020204030204" pitchFamily="49" charset="0"/>
              </a:rPr>
              <a:t>r</a:t>
            </a:r>
            <a:r>
              <a:rPr lang="it-IT" sz="1600" dirty="0" err="1">
                <a:solidFill>
                  <a:srgbClr val="000000"/>
                </a:solidFill>
                <a:highlight>
                  <a:srgbClr val="E8F2FE"/>
                </a:highlight>
                <a:latin typeface="Consolas" panose="020B0609020204030204" pitchFamily="49" charset="0"/>
              </a:rPr>
              <a:t>.read</a:t>
            </a:r>
            <a:r>
              <a:rPr lang="it-IT" sz="1600" dirty="0">
                <a:solidFill>
                  <a:srgbClr val="000000"/>
                </a:solidFill>
                <a:highlight>
                  <a:srgbClr val="E8F2FE"/>
                </a:highlight>
                <a:latin typeface="Consolas" panose="020B0609020204030204" pitchFamily="49" charset="0"/>
              </a:rPr>
              <a:t>(</a:t>
            </a:r>
            <a:r>
              <a:rPr lang="it-IT" sz="1600" dirty="0">
                <a:solidFill>
                  <a:srgbClr val="6A3E3E"/>
                </a:solidFill>
                <a:highlight>
                  <a:srgbClr val="E8F2FE"/>
                </a:highlight>
                <a:latin typeface="Consolas" panose="020B0609020204030204" pitchFamily="49" charset="0"/>
              </a:rPr>
              <a:t>buffer</a:t>
            </a:r>
            <a:r>
              <a:rPr lang="it-IT" sz="1600" dirty="0">
                <a:solidFill>
                  <a:srgbClr val="000000"/>
                </a:solidFill>
                <a:highlight>
                  <a:srgbClr val="E8F2FE"/>
                </a:highlight>
                <a:latin typeface="Consolas" panose="020B0609020204030204" pitchFamily="49" charset="0"/>
              </a:rPr>
              <a:t>))</a:t>
            </a:r>
            <a:r>
              <a:rPr lang="it-IT" sz="1600" b="1" dirty="0">
                <a:solidFill>
                  <a:srgbClr val="000000"/>
                </a:solidFill>
                <a:latin typeface="Consolas" panose="020B0609020204030204" pitchFamily="49" charset="0"/>
              </a:rPr>
              <a:t> != -1)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w</a:t>
            </a:r>
            <a:r>
              <a:rPr lang="it-IT" sz="1600" dirty="0" err="1">
                <a:solidFill>
                  <a:srgbClr val="000000"/>
                </a:solidFill>
                <a:latin typeface="Consolas" panose="020B0609020204030204" pitchFamily="49" charset="0"/>
              </a:rPr>
              <a:t>.write</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buffer</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FileNotFoundException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e</a:t>
            </a:r>
            <a:r>
              <a:rPr lang="it-IT" sz="1600" dirty="0" err="1">
                <a:solidFill>
                  <a:srgbClr val="000000"/>
                </a:solidFill>
                <a:latin typeface="Consolas" panose="020B0609020204030204" pitchFamily="49" charset="0"/>
              </a:rPr>
              <a:t>.printStackTrace</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catch</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IOException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e1</a:t>
            </a:r>
            <a:r>
              <a:rPr lang="it-IT" sz="1600" b="1" dirty="0">
                <a:solidFill>
                  <a:srgbClr val="000000"/>
                </a:solidFill>
                <a:latin typeface="Consolas" panose="020B0609020204030204" pitchFamily="49" charset="0"/>
              </a:rPr>
              <a:t>) {</a:t>
            </a:r>
          </a:p>
          <a:p>
            <a:r>
              <a:rPr lang="it-IT" sz="1600" dirty="0">
                <a:solidFill>
                  <a:srgbClr val="6A3E3E"/>
                </a:solidFill>
                <a:latin typeface="Consolas" panose="020B0609020204030204" pitchFamily="49" charset="0"/>
              </a:rPr>
              <a:t>    e1</a:t>
            </a:r>
            <a:r>
              <a:rPr lang="it-IT" sz="1600" dirty="0">
                <a:solidFill>
                  <a:srgbClr val="000000"/>
                </a:solidFill>
                <a:latin typeface="Consolas" panose="020B0609020204030204" pitchFamily="49" charset="0"/>
              </a:rPr>
              <a:t>.printStackTrace();</a:t>
            </a:r>
          </a:p>
          <a:p>
            <a:r>
              <a:rPr lang="it-IT" sz="1600" dirty="0">
                <a:solidFill>
                  <a:srgbClr val="000000"/>
                </a:solidFill>
                <a:latin typeface="Consolas" panose="020B0609020204030204" pitchFamily="49" charset="0"/>
              </a:rPr>
              <a:t>};</a:t>
            </a:r>
          </a:p>
          <a:p>
            <a:endParaRPr lang="it-IT" sz="1600" dirty="0"/>
          </a:p>
        </p:txBody>
      </p:sp>
    </p:spTree>
    <p:extLst>
      <p:ext uri="{BB962C8B-B14F-4D97-AF65-F5344CB8AC3E}">
        <p14:creationId xmlns:p14="http://schemas.microsoft.com/office/powerpoint/2010/main" val="36927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548336"/>
          </a:xfrm>
        </p:spPr>
        <p:txBody>
          <a:bodyPr>
            <a:normAutofit/>
          </a:bodyPr>
          <a:lstStyle/>
          <a:p>
            <a:pPr marL="0" indent="0">
              <a:buNone/>
            </a:pPr>
            <a:r>
              <a:rPr lang="it-IT" dirty="0"/>
              <a:t>Cosa vuol dire serializzare un oggetto?</a:t>
            </a:r>
          </a:p>
          <a:p>
            <a:pPr marL="0" indent="0">
              <a:buNone/>
            </a:pPr>
            <a:r>
              <a:rPr lang="it-IT" dirty="0"/>
              <a:t>La </a:t>
            </a:r>
            <a:r>
              <a:rPr lang="it-IT" dirty="0" err="1"/>
              <a:t>Serialization</a:t>
            </a:r>
            <a:r>
              <a:rPr lang="it-IT" dirty="0"/>
              <a:t> è il processi di rendere persistente un oggetto al di là del suo ciclo vita all’interno di un programma.</a:t>
            </a:r>
          </a:p>
          <a:p>
            <a:pPr marL="0" indent="0">
              <a:buNone/>
            </a:pPr>
            <a:r>
              <a:rPr lang="it-IT" dirty="0"/>
              <a:t>Il processo di Serializzazione salva lo stato dell’oggetto (il valore di tutti i suoi campi).</a:t>
            </a:r>
          </a:p>
          <a:p>
            <a:pPr marL="0" indent="0">
              <a:buNone/>
            </a:pPr>
            <a:r>
              <a:rPr lang="it-IT" dirty="0"/>
              <a:t>L’operazione inversa, ricostruire l’oggetto a partire da dati serializzati, è detta </a:t>
            </a:r>
            <a:r>
              <a:rPr lang="it-IT" dirty="0" err="1"/>
              <a:t>deserializzazione</a:t>
            </a:r>
            <a:r>
              <a:rPr lang="it-IT" dirty="0"/>
              <a:t>.</a:t>
            </a:r>
          </a:p>
          <a:p>
            <a:pPr marL="0" indent="0">
              <a:buNone/>
            </a:pPr>
            <a:r>
              <a:rPr lang="it-IT" dirty="0"/>
              <a:t>E’ possibile serializzare/deserializzare un oggetto da qualsiasi dispositivo di input/output.</a:t>
            </a:r>
          </a:p>
          <a:p>
            <a:pPr marL="0" indent="0">
              <a:buNone/>
            </a:pPr>
            <a:endParaRPr lang="it-IT" dirty="0"/>
          </a:p>
        </p:txBody>
      </p:sp>
      <p:sp>
        <p:nvSpPr>
          <p:cNvPr id="3" name="Title 2"/>
          <p:cNvSpPr>
            <a:spLocks noGrp="1"/>
          </p:cNvSpPr>
          <p:nvPr>
            <p:ph type="title"/>
          </p:nvPr>
        </p:nvSpPr>
        <p:spPr/>
        <p:txBody>
          <a:bodyPr/>
          <a:lstStyle/>
          <a:p>
            <a:r>
              <a:rPr lang="it-IT" dirty="0"/>
              <a:t>I/O 6 - </a:t>
            </a:r>
            <a:r>
              <a:rPr lang="it-IT" dirty="0" err="1"/>
              <a:t>Serialization</a:t>
            </a:r>
            <a:endParaRPr lang="it-IT" dirty="0"/>
          </a:p>
        </p:txBody>
      </p:sp>
    </p:spTree>
    <p:extLst>
      <p:ext uri="{BB962C8B-B14F-4D97-AF65-F5344CB8AC3E}">
        <p14:creationId xmlns:p14="http://schemas.microsoft.com/office/powerpoint/2010/main" val="2136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1.2</a:t>
            </a:r>
            <a:endParaRPr lang="en-GB">
              <a:solidFill>
                <a:schemeClr val="tx1"/>
              </a:solidFill>
            </a:endParaRPr>
          </a:p>
        </p:txBody>
      </p:sp>
    </p:spTree>
    <p:extLst>
      <p:ext uri="{BB962C8B-B14F-4D97-AF65-F5344CB8AC3E}">
        <p14:creationId xmlns:p14="http://schemas.microsoft.com/office/powerpoint/2010/main" val="29898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Una Classe per essere Serializzabile deve implementare l’interfaccia </a:t>
            </a:r>
            <a:r>
              <a:rPr lang="it-IT" b="1" dirty="0" err="1"/>
              <a:t>java.io.Serializable</a:t>
            </a:r>
            <a:r>
              <a:rPr lang="it-IT" dirty="0"/>
              <a:t>.</a:t>
            </a:r>
          </a:p>
          <a:p>
            <a:pPr marL="0" indent="0">
              <a:buNone/>
            </a:pPr>
            <a:r>
              <a:rPr lang="it-IT" dirty="0"/>
              <a:t>E’ buona norma (ma non obbligatorio) per una classe </a:t>
            </a:r>
            <a:r>
              <a:rPr lang="it-IT" dirty="0" err="1"/>
              <a:t>Serializable</a:t>
            </a:r>
            <a:r>
              <a:rPr lang="it-IT" dirty="0"/>
              <a:t> specificare un </a:t>
            </a:r>
            <a:r>
              <a:rPr lang="it-IT" i="1" dirty="0" err="1"/>
              <a:t>serialVersionUID</a:t>
            </a:r>
            <a:r>
              <a:rPr lang="it-IT" i="1" dirty="0"/>
              <a:t>, </a:t>
            </a:r>
            <a:r>
              <a:rPr lang="it-IT" dirty="0"/>
              <a:t>un long </a:t>
            </a:r>
            <a:r>
              <a:rPr lang="it-IT" dirty="0" err="1"/>
              <a:t>final</a:t>
            </a:r>
            <a:r>
              <a:rPr lang="it-IT" dirty="0"/>
              <a:t> e </a:t>
            </a:r>
            <a:r>
              <a:rPr lang="it-IT" dirty="0" err="1"/>
              <a:t>static</a:t>
            </a:r>
            <a:r>
              <a:rPr lang="it-IT" dirty="0"/>
              <a:t> che identifica quella particolare classe ed è utile nell’evitare conflitti tra Classi di versione diversa.</a:t>
            </a:r>
          </a:p>
          <a:p>
            <a:pPr marL="0" indent="0">
              <a:buNone/>
            </a:pPr>
            <a:r>
              <a:rPr lang="it-IT" dirty="0"/>
              <a:t>I campi definiti come </a:t>
            </a:r>
            <a:r>
              <a:rPr lang="it-IT" b="1" dirty="0" err="1"/>
              <a:t>transient</a:t>
            </a:r>
            <a:r>
              <a:rPr lang="it-IT" b="1" dirty="0"/>
              <a:t> </a:t>
            </a:r>
            <a:r>
              <a:rPr lang="it-IT" dirty="0"/>
              <a:t>non vengono serializzati, così come quelli </a:t>
            </a:r>
            <a:r>
              <a:rPr lang="it-IT" b="1" dirty="0"/>
              <a:t>statici </a:t>
            </a:r>
            <a:r>
              <a:rPr lang="it-IT" dirty="0"/>
              <a:t>(implicitamente </a:t>
            </a:r>
            <a:r>
              <a:rPr lang="it-IT" b="1" dirty="0" err="1"/>
              <a:t>transient</a:t>
            </a:r>
            <a:r>
              <a:rPr lang="it-IT" dirty="0"/>
              <a:t>).</a:t>
            </a:r>
          </a:p>
          <a:p>
            <a:pPr marL="0" indent="0">
              <a:buNone/>
            </a:pPr>
            <a:r>
              <a:rPr lang="it-IT" dirty="0"/>
              <a:t>Se le Classi da serializzare hanno una superclasse </a:t>
            </a:r>
            <a:r>
              <a:rPr lang="it-IT" u="sng" dirty="0"/>
              <a:t>essa deve avere un costruttore senza argomenti</a:t>
            </a:r>
            <a:r>
              <a:rPr lang="it-IT" dirty="0"/>
              <a:t>.</a:t>
            </a:r>
          </a:p>
        </p:txBody>
      </p:sp>
      <p:sp>
        <p:nvSpPr>
          <p:cNvPr id="3" name="Title 2"/>
          <p:cNvSpPr>
            <a:spLocks noGrp="1"/>
          </p:cNvSpPr>
          <p:nvPr>
            <p:ph type="title"/>
          </p:nvPr>
        </p:nvSpPr>
        <p:spPr/>
        <p:txBody>
          <a:bodyPr/>
          <a:lstStyle/>
          <a:p>
            <a:r>
              <a:rPr lang="it-IT" dirty="0"/>
              <a:t>I/O 7 - </a:t>
            </a:r>
            <a:r>
              <a:rPr lang="it-IT" dirty="0" err="1"/>
              <a:t>Serialization</a:t>
            </a:r>
            <a:endParaRPr lang="it-IT" dirty="0"/>
          </a:p>
        </p:txBody>
      </p:sp>
    </p:spTree>
    <p:extLst>
      <p:ext uri="{BB962C8B-B14F-4D97-AF65-F5344CB8AC3E}">
        <p14:creationId xmlns:p14="http://schemas.microsoft.com/office/powerpoint/2010/main" val="15070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8 - </a:t>
            </a:r>
            <a:r>
              <a:rPr lang="it-IT" dirty="0" err="1"/>
              <a:t>Serialization</a:t>
            </a:r>
            <a:endParaRPr lang="it-IT" dirty="0"/>
          </a:p>
        </p:txBody>
      </p:sp>
      <p:sp>
        <p:nvSpPr>
          <p:cNvPr id="4" name="Rectangle 3"/>
          <p:cNvSpPr/>
          <p:nvPr/>
        </p:nvSpPr>
        <p:spPr>
          <a:xfrm>
            <a:off x="1629916" y="2270660"/>
            <a:ext cx="9145016" cy="3170099"/>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Persona </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Persona(</a:t>
            </a:r>
            <a:r>
              <a:rPr lang="it-IT" sz="2000" b="1" dirty="0">
                <a:solidFill>
                  <a:srgbClr val="2A00FF"/>
                </a:solidFill>
                <a:latin typeface="Consolas" panose="020B0609020204030204" pitchFamily="49" charset="0"/>
              </a:rPr>
              <a:t>"Mario"</a:t>
            </a:r>
            <a:r>
              <a:rPr lang="it-IT" sz="2000" b="1" dirty="0">
                <a:solidFill>
                  <a:srgbClr val="000000"/>
                </a:solidFill>
                <a:latin typeface="Consolas" panose="020B0609020204030204" pitchFamily="49" charset="0"/>
              </a:rPr>
              <a:t>, </a:t>
            </a:r>
            <a:r>
              <a:rPr lang="it-IT" sz="2000" b="1" dirty="0">
                <a:solidFill>
                  <a:srgbClr val="2A00FF"/>
                </a:solidFill>
                <a:latin typeface="Consolas" panose="020B0609020204030204" pitchFamily="49" charset="0"/>
              </a:rPr>
              <a:t>"Rossi"</a:t>
            </a:r>
            <a:r>
              <a:rPr lang="it-IT" sz="2000" b="1" dirty="0">
                <a:solidFill>
                  <a:srgbClr val="000000"/>
                </a:solidFill>
                <a:latin typeface="Consolas" panose="020B0609020204030204" pitchFamily="49" charset="0"/>
              </a:rPr>
              <a:t>, 33);</a:t>
            </a:r>
          </a:p>
          <a:p>
            <a:endParaRPr lang="it-IT" sz="2000" dirty="0">
              <a:latin typeface="Consolas" panose="020B0609020204030204" pitchFamily="49" charset="0"/>
            </a:endParaRP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r>
              <a:rPr lang="it-IT" sz="2000" dirty="0" err="1">
                <a:solidFill>
                  <a:srgbClr val="000000"/>
                </a:solidFill>
                <a:latin typeface="Consolas" panose="020B0609020204030204" pitchFamily="49" charset="0"/>
              </a:rPr>
              <a:t>ObjectOutputStream</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ObjectOutputStream</a:t>
            </a:r>
            <a:r>
              <a:rPr lang="it-IT" sz="2000" b="1" dirty="0">
                <a:solidFill>
                  <a:srgbClr val="000000"/>
                </a:solidFill>
                <a:latin typeface="Consolas" panose="020B0609020204030204" pitchFamily="49" charset="0"/>
              </a:rPr>
              <a:t>(</a:t>
            </a:r>
            <a:r>
              <a:rPr lang="it-IT" sz="2000" b="1" dirty="0">
                <a:solidFill>
                  <a:srgbClr val="7F0055"/>
                </a:solidFill>
                <a:latin typeface="Consolas" panose="020B0609020204030204" pitchFamily="49" charset="0"/>
              </a:rPr>
              <a:t>new</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FileOutputStream</a:t>
            </a:r>
            <a:r>
              <a:rPr lang="it-IT" sz="2000" b="1" dirty="0">
                <a:solidFill>
                  <a:srgbClr val="000000"/>
                </a:solidFill>
                <a:latin typeface="Consolas" panose="020B0609020204030204" pitchFamily="49" charset="0"/>
              </a:rPr>
              <a:t>(</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resources</a:t>
            </a:r>
            <a:r>
              <a:rPr lang="it-IT" sz="2000" b="1" dirty="0">
                <a:solidFill>
                  <a:srgbClr val="2A00FF"/>
                </a:solidFill>
                <a:latin typeface="Consolas" panose="020B0609020204030204" pitchFamily="49" charset="0"/>
              </a:rPr>
              <a:t>/</a:t>
            </a:r>
            <a:r>
              <a:rPr lang="it-IT" sz="2000" b="1" dirty="0" err="1">
                <a:solidFill>
                  <a:srgbClr val="2A00FF"/>
                </a:solidFill>
                <a:latin typeface="Consolas" panose="020B0609020204030204" pitchFamily="49" charset="0"/>
              </a:rPr>
              <a:t>mario.rossi.ser</a:t>
            </a:r>
            <a:r>
              <a:rPr lang="it-IT" sz="2000" b="1" dirty="0">
                <a:solidFill>
                  <a:srgbClr val="2A00FF"/>
                </a:solidFill>
                <a:latin typeface="Consolas" panose="020B0609020204030204" pitchFamily="49" charset="0"/>
              </a:rPr>
              <a:t>"</a:t>
            </a:r>
            <a:r>
              <a:rPr lang="it-IT"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os</a:t>
            </a:r>
            <a:r>
              <a:rPr lang="it-IT" sz="2000" dirty="0" err="1">
                <a:solidFill>
                  <a:srgbClr val="000000"/>
                </a:solidFill>
                <a:latin typeface="Consolas" panose="020B0609020204030204" pitchFamily="49" charset="0"/>
              </a:rPr>
              <a:t>.writeObject</a:t>
            </a:r>
            <a:r>
              <a:rPr lang="it-IT" sz="2000" dirty="0">
                <a:solidFill>
                  <a:srgbClr val="000000"/>
                </a:solidFill>
                <a:latin typeface="Consolas" panose="020B0609020204030204" pitchFamily="49" charset="0"/>
              </a:rPr>
              <a:t>(</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IOException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53805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9 - </a:t>
            </a:r>
            <a:r>
              <a:rPr lang="it-IT" dirty="0" err="1"/>
              <a:t>Serialization</a:t>
            </a:r>
            <a:endParaRPr lang="it-IT" dirty="0"/>
          </a:p>
        </p:txBody>
      </p:sp>
      <p:sp>
        <p:nvSpPr>
          <p:cNvPr id="4" name="Rectangle 3"/>
          <p:cNvSpPr/>
          <p:nvPr/>
        </p:nvSpPr>
        <p:spPr>
          <a:xfrm>
            <a:off x="1629916" y="2348880"/>
            <a:ext cx="8856984" cy="3785652"/>
          </a:xfrm>
          <a:prstGeom prst="rect">
            <a:avLst/>
          </a:prstGeom>
          <a:solidFill>
            <a:schemeClr val="bg1"/>
          </a:solidFill>
        </p:spPr>
        <p:txBody>
          <a:bodyPr wrap="square">
            <a:spAutoFit/>
          </a:bodyPr>
          <a:lstStyle/>
          <a:p>
            <a:r>
              <a:rPr lang="it-IT" sz="2000" dirty="0">
                <a:solidFill>
                  <a:srgbClr val="000000"/>
                </a:solidFill>
                <a:latin typeface="Consolas" panose="020B0609020204030204" pitchFamily="49" charset="0"/>
              </a:rPr>
              <a:t>Persona </a:t>
            </a:r>
            <a:r>
              <a:rPr lang="it-IT" sz="2000" dirty="0">
                <a:solidFill>
                  <a:srgbClr val="6A3E3E"/>
                </a:solidFill>
                <a:latin typeface="Consolas" panose="020B0609020204030204" pitchFamily="49" charset="0"/>
              </a:rPr>
              <a:t>p</a:t>
            </a:r>
            <a:r>
              <a:rPr lang="it-IT" sz="2000" dirty="0">
                <a:solidFill>
                  <a:srgbClr val="000000"/>
                </a:solidFill>
                <a:latin typeface="Consolas" panose="020B0609020204030204" pitchFamily="49" charset="0"/>
              </a:rPr>
              <a:t> = </a:t>
            </a:r>
            <a:r>
              <a:rPr lang="it-IT" sz="2000" b="1" dirty="0" err="1">
                <a:solidFill>
                  <a:srgbClr val="7F0055"/>
                </a:solidFill>
                <a:latin typeface="Consolas" panose="020B0609020204030204" pitchFamily="49" charset="0"/>
              </a:rPr>
              <a:t>null</a:t>
            </a:r>
            <a:r>
              <a:rPr lang="it-IT" sz="2000" b="1" dirty="0">
                <a:solidFill>
                  <a:srgbClr val="000000"/>
                </a:solidFill>
                <a:latin typeface="Consolas" panose="020B0609020204030204" pitchFamily="49" charset="0"/>
              </a:rPr>
              <a:t>;</a:t>
            </a:r>
          </a:p>
          <a:p>
            <a:r>
              <a:rPr lang="it-IT" sz="2000" b="1" dirty="0">
                <a:solidFill>
                  <a:srgbClr val="7F0055"/>
                </a:solidFill>
                <a:latin typeface="Consolas" panose="020B0609020204030204" pitchFamily="49" charset="0"/>
              </a:rPr>
              <a:t>try</a:t>
            </a:r>
            <a:r>
              <a:rPr lang="it-IT" sz="2000" b="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ObjectInputStream</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ois</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ObjectInputStream</a:t>
            </a:r>
            <a:r>
              <a:rPr lang="en-US" sz="2000" b="1" dirty="0">
                <a:solidFill>
                  <a:srgbClr val="000000"/>
                </a:solidFill>
                <a:latin typeface="Consolas" panose="020B0609020204030204" pitchFamily="49" charset="0"/>
              </a:rPr>
              <a:t>(</a:t>
            </a:r>
            <a:r>
              <a:rPr lang="en-US" sz="2000" b="1" dirty="0">
                <a:solidFill>
                  <a:srgbClr val="7F0055"/>
                </a:solidFill>
                <a:latin typeface="Consolas" panose="020B0609020204030204" pitchFamily="49" charset="0"/>
              </a:rPr>
              <a:t>new</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FileInputStream</a:t>
            </a:r>
            <a:r>
              <a:rPr lang="en-US" sz="2000" b="1" dirty="0">
                <a:solidFill>
                  <a:srgbClr val="000000"/>
                </a:solidFill>
                <a:latin typeface="Consolas" panose="020B0609020204030204" pitchFamily="49" charset="0"/>
              </a:rPr>
              <a:t>(</a:t>
            </a:r>
            <a:r>
              <a:rPr lang="en-US" sz="2000" b="1" dirty="0">
                <a:solidFill>
                  <a:srgbClr val="2A00FF"/>
                </a:solidFill>
                <a:latin typeface="Consolas" panose="020B0609020204030204" pitchFamily="49" charset="0"/>
              </a:rPr>
              <a:t>"resources/</a:t>
            </a:r>
            <a:r>
              <a:rPr lang="en-US" sz="2000" b="1" dirty="0" err="1">
                <a:solidFill>
                  <a:srgbClr val="2A00FF"/>
                </a:solidFill>
                <a:latin typeface="Consolas" panose="020B0609020204030204" pitchFamily="49" charset="0"/>
              </a:rPr>
              <a:t>mario.rossi.ser</a:t>
            </a:r>
            <a:r>
              <a:rPr lang="en-US" sz="2000" b="1" dirty="0">
                <a:solidFill>
                  <a:srgbClr val="2A00FF"/>
                </a:solidFill>
                <a:latin typeface="Consolas" panose="020B0609020204030204" pitchFamily="49" charset="0"/>
              </a:rPr>
              <a:t>"</a:t>
            </a:r>
            <a:r>
              <a:rPr lang="en-US" sz="2000" b="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6A3E3E"/>
                </a:solidFill>
                <a:latin typeface="Consolas" panose="020B0609020204030204" pitchFamily="49" charset="0"/>
              </a:rPr>
              <a:t>    p</a:t>
            </a:r>
            <a:r>
              <a:rPr lang="it-IT" sz="2000" dirty="0">
                <a:solidFill>
                  <a:srgbClr val="000000"/>
                </a:solidFill>
                <a:latin typeface="Consolas" panose="020B0609020204030204" pitchFamily="49" charset="0"/>
              </a:rPr>
              <a:t> = (Persona) </a:t>
            </a:r>
            <a:r>
              <a:rPr lang="it-IT" sz="2000" dirty="0" err="1">
                <a:solidFill>
                  <a:srgbClr val="6A3E3E"/>
                </a:solidFill>
                <a:latin typeface="Consolas" panose="020B0609020204030204" pitchFamily="49" charset="0"/>
              </a:rPr>
              <a:t>ois</a:t>
            </a:r>
            <a:r>
              <a:rPr lang="it-IT" sz="2000" dirty="0" err="1">
                <a:solidFill>
                  <a:srgbClr val="000000"/>
                </a:solidFill>
                <a:latin typeface="Consolas" panose="020B0609020204030204" pitchFamily="49" charset="0"/>
              </a:rPr>
              <a:t>.readObject</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it-IT" sz="2000" dirty="0">
                <a:solidFill>
                  <a:srgbClr val="6A3E3E"/>
                </a:solidFill>
                <a:latin typeface="Consolas" panose="020B0609020204030204" pitchFamily="49" charset="0"/>
              </a:rPr>
              <a:t>    </a:t>
            </a:r>
            <a:r>
              <a:rPr lang="it-IT" sz="2000" dirty="0" err="1">
                <a:solidFill>
                  <a:srgbClr val="6A3E3E"/>
                </a:solidFill>
                <a:latin typeface="Consolas" panose="020B0609020204030204" pitchFamily="49" charset="0"/>
              </a:rPr>
              <a:t>e</a:t>
            </a:r>
            <a:r>
              <a:rPr lang="it-IT" sz="2000" dirty="0" err="1">
                <a:solidFill>
                  <a:srgbClr val="000000"/>
                </a:solidFill>
                <a:latin typeface="Consolas" panose="020B0609020204030204" pitchFamily="49" charset="0"/>
              </a:rPr>
              <a:t>.printStackTrace</a:t>
            </a:r>
            <a:r>
              <a:rPr lang="it-IT" sz="2000"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err="1">
                <a:solidFill>
                  <a:srgbClr val="000000"/>
                </a:solidFill>
                <a:latin typeface="Consolas" panose="020B0609020204030204" pitchFamily="49" charset="0"/>
              </a:rPr>
              <a:t>System.</a:t>
            </a:r>
            <a:r>
              <a:rPr lang="it-IT" sz="2000" b="1" i="1" dirty="0" err="1">
                <a:solidFill>
                  <a:srgbClr val="0000C0"/>
                </a:solidFill>
                <a:latin typeface="Consolas" panose="020B0609020204030204" pitchFamily="49" charset="0"/>
              </a:rPr>
              <a:t>out</a:t>
            </a:r>
            <a:r>
              <a:rPr lang="it-IT" sz="2000" b="1" i="1" dirty="0" err="1">
                <a:solidFill>
                  <a:srgbClr val="000000"/>
                </a:solidFill>
                <a:latin typeface="Consolas" panose="020B0609020204030204" pitchFamily="49" charset="0"/>
              </a:rPr>
              <a:t>.println</a:t>
            </a:r>
            <a:r>
              <a:rPr lang="it-IT" sz="2000" b="1" i="1" dirty="0">
                <a:solidFill>
                  <a:srgbClr val="000000"/>
                </a:solidFill>
                <a:latin typeface="Consolas" panose="020B0609020204030204" pitchFamily="49" charset="0"/>
              </a:rPr>
              <a:t>(</a:t>
            </a:r>
            <a:r>
              <a:rPr lang="it-IT" sz="2000" b="1" i="1" dirty="0">
                <a:solidFill>
                  <a:srgbClr val="6A3E3E"/>
                </a:solidFill>
                <a:latin typeface="Consolas" panose="020B0609020204030204" pitchFamily="49" charset="0"/>
              </a:rPr>
              <a:t>p</a:t>
            </a:r>
            <a:r>
              <a:rPr lang="it-IT" sz="2000" b="1" i="1"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33124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La modalità più semplice per inserire input e fornire output in maniera interattiva è l’uso della tastiera e di una console di output.</a:t>
            </a:r>
          </a:p>
          <a:p>
            <a:pPr marL="0" indent="0">
              <a:buNone/>
            </a:pPr>
            <a:r>
              <a:rPr lang="it-IT" dirty="0"/>
              <a:t>La Classe </a:t>
            </a:r>
            <a:r>
              <a:rPr lang="it-IT" b="1" dirty="0" err="1"/>
              <a:t>java.lang.System</a:t>
            </a:r>
            <a:r>
              <a:rPr lang="it-IT" dirty="0"/>
              <a:t> contiene 3 oggetti statici associati agli </a:t>
            </a:r>
            <a:r>
              <a:rPr lang="it-IT" dirty="0" err="1"/>
              <a:t>stream</a:t>
            </a:r>
            <a:r>
              <a:rPr lang="it-IT" dirty="0"/>
              <a:t> di sistema:</a:t>
            </a:r>
          </a:p>
          <a:p>
            <a:r>
              <a:rPr lang="it-IT" i="1" dirty="0"/>
              <a:t>in</a:t>
            </a:r>
            <a:r>
              <a:rPr lang="it-IT" dirty="0"/>
              <a:t>: è un </a:t>
            </a:r>
            <a:r>
              <a:rPr lang="it-IT" dirty="0" err="1"/>
              <a:t>InputStream</a:t>
            </a:r>
            <a:r>
              <a:rPr lang="it-IT" dirty="0"/>
              <a:t> tipicamente associato alla tastiera</a:t>
            </a:r>
            <a:endParaRPr lang="it-IT" i="1" dirty="0"/>
          </a:p>
          <a:p>
            <a:r>
              <a:rPr lang="it-IT" i="1" dirty="0"/>
              <a:t>out</a:t>
            </a:r>
            <a:r>
              <a:rPr lang="it-IT" dirty="0"/>
              <a:t>:</a:t>
            </a:r>
            <a:r>
              <a:rPr lang="it-IT" i="1" dirty="0"/>
              <a:t> </a:t>
            </a:r>
            <a:r>
              <a:rPr lang="it-IT" dirty="0"/>
              <a:t>è un Writer che permette di scrivere Oggetti e tipi dati primitivi sulla console</a:t>
            </a:r>
            <a:endParaRPr lang="it-IT" i="1" dirty="0"/>
          </a:p>
          <a:p>
            <a:r>
              <a:rPr lang="it-IT" i="1" dirty="0" err="1"/>
              <a:t>err</a:t>
            </a:r>
            <a:r>
              <a:rPr lang="it-IT" i="1" dirty="0"/>
              <a:t>: è un Writer associato agli errori, di default è uguale all’out</a:t>
            </a:r>
          </a:p>
        </p:txBody>
      </p:sp>
      <p:sp>
        <p:nvSpPr>
          <p:cNvPr id="3" name="Title 2"/>
          <p:cNvSpPr>
            <a:spLocks noGrp="1"/>
          </p:cNvSpPr>
          <p:nvPr>
            <p:ph type="title"/>
          </p:nvPr>
        </p:nvSpPr>
        <p:spPr/>
        <p:txBody>
          <a:bodyPr/>
          <a:lstStyle/>
          <a:p>
            <a:r>
              <a:rPr lang="it-IT" dirty="0"/>
              <a:t>I/O 10 – Tastiera e Console</a:t>
            </a:r>
          </a:p>
        </p:txBody>
      </p:sp>
    </p:spTree>
    <p:extLst>
      <p:ext uri="{BB962C8B-B14F-4D97-AF65-F5344CB8AC3E}">
        <p14:creationId xmlns:p14="http://schemas.microsoft.com/office/powerpoint/2010/main" val="319011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I/O 11</a:t>
            </a:r>
          </a:p>
        </p:txBody>
      </p:sp>
      <p:sp>
        <p:nvSpPr>
          <p:cNvPr id="4" name="Rectangle 3"/>
          <p:cNvSpPr/>
          <p:nvPr/>
        </p:nvSpPr>
        <p:spPr>
          <a:xfrm>
            <a:off x="1629916" y="2348880"/>
            <a:ext cx="8928992" cy="4247317"/>
          </a:xfrm>
          <a:prstGeom prst="rect">
            <a:avLst/>
          </a:prstGeom>
          <a:solidFill>
            <a:schemeClr val="bg1"/>
          </a:solidFill>
        </p:spPr>
        <p:txBody>
          <a:bodyPr wrap="square">
            <a:spAutoFit/>
          </a:bodyPr>
          <a:lstStyle/>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 numero a virgola mobile:"</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Scanner </a:t>
            </a:r>
            <a:r>
              <a:rPr lang="it-IT" dirty="0" err="1">
                <a:solidFill>
                  <a:srgbClr val="6A3E3E"/>
                </a:solidFill>
                <a:latin typeface="Consolas" panose="020B0609020204030204" pitchFamily="49" charset="0"/>
              </a:rPr>
              <a:t>inputScanner</a:t>
            </a:r>
            <a:r>
              <a:rPr lang="it-IT" dirty="0">
                <a:solidFill>
                  <a:srgbClr val="000000"/>
                </a:solidFill>
                <a:latin typeface="Consolas" panose="020B0609020204030204" pitchFamily="49" charset="0"/>
              </a:rPr>
              <a:t> = </a:t>
            </a:r>
            <a:r>
              <a:rPr lang="it-IT" b="1" dirty="0">
                <a:solidFill>
                  <a:srgbClr val="7F0055"/>
                </a:solidFill>
                <a:latin typeface="Consolas" panose="020B0609020204030204" pitchFamily="49" charset="0"/>
              </a:rPr>
              <a:t>new</a:t>
            </a:r>
            <a:r>
              <a:rPr lang="it-IT" b="1" dirty="0">
                <a:solidFill>
                  <a:srgbClr val="000000"/>
                </a:solidFill>
                <a:latin typeface="Consolas" panose="020B0609020204030204" pitchFamily="49" charset="0"/>
              </a:rPr>
              <a:t> Scanner(</a:t>
            </a:r>
            <a:r>
              <a:rPr lang="it-IT" b="1"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in</a:t>
            </a:r>
            <a:r>
              <a:rPr lang="it-IT" b="1" i="1" dirty="0">
                <a:solidFill>
                  <a:srgbClr val="000000"/>
                </a:solidFill>
                <a:latin typeface="Consolas" panose="020B0609020204030204" pitchFamily="49" charset="0"/>
              </a:rPr>
              <a:t>);</a:t>
            </a:r>
          </a:p>
          <a:p>
            <a:r>
              <a:rPr lang="it-IT" b="1" dirty="0">
                <a:solidFill>
                  <a:srgbClr val="7F0055"/>
                </a:solidFill>
                <a:latin typeface="Consolas" panose="020B0609020204030204" pitchFamily="49" charset="0"/>
              </a:rPr>
              <a:t>float</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fl</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inputScanner</a:t>
            </a:r>
            <a:r>
              <a:rPr lang="it-IT" b="1" dirty="0" err="1">
                <a:solidFill>
                  <a:srgbClr val="000000"/>
                </a:solidFill>
                <a:latin typeface="Consolas" panose="020B0609020204030204" pitchFamily="49" charset="0"/>
              </a:rPr>
              <a:t>.nextFloat</a:t>
            </a:r>
            <a:r>
              <a:rPr lang="it-IT" b="1" dirty="0">
                <a:solidFill>
                  <a:srgbClr val="000000"/>
                </a:solidFill>
                <a:latin typeface="Consolas" panose="020B0609020204030204" pitchFamily="49" charset="0"/>
              </a:rPr>
              <a:t>(); </a:t>
            </a:r>
            <a:r>
              <a:rPr lang="it-IT" b="1" dirty="0">
                <a:solidFill>
                  <a:srgbClr val="3F7F5F"/>
                </a:solidFill>
                <a:latin typeface="Consolas" panose="020B0609020204030204" pitchFamily="49" charset="0"/>
              </a:rPr>
              <a:t>//Usa il locale!!! </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una stringa:"</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s</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inputScanner</a:t>
            </a:r>
            <a:r>
              <a:rPr lang="it-IT" dirty="0" err="1">
                <a:solidFill>
                  <a:srgbClr val="000000"/>
                </a:solidFill>
                <a:latin typeface="Consolas" panose="020B0609020204030204" pitchFamily="49" charset="0"/>
              </a:rPr>
              <a:t>.next</a:t>
            </a:r>
            <a:r>
              <a:rPr lang="it-IT" dirty="0">
                <a:solidFill>
                  <a:srgbClr val="000000"/>
                </a:solidFill>
                <a:latin typeface="Consolas" panose="020B0609020204030204" pitchFamily="49" charset="0"/>
              </a:rPr>
              <a:t>(); </a:t>
            </a:r>
            <a:r>
              <a:rPr lang="it-IT" dirty="0">
                <a:solidFill>
                  <a:srgbClr val="3F7F5F"/>
                </a:solidFill>
                <a:latin typeface="Consolas" panose="020B0609020204030204" pitchFamily="49" charset="0"/>
              </a:rPr>
              <a:t>// legge la stringa fino al carattere di separazione</a:t>
            </a:r>
          </a:p>
          <a:p>
            <a:r>
              <a:rPr lang="it-IT" dirty="0">
                <a:solidFill>
                  <a:srgbClr val="3F7F5F"/>
                </a:solidFill>
                <a:latin typeface="Consolas" panose="020B0609020204030204" pitchFamily="49" charset="0"/>
              </a:rPr>
              <a:t>//Metto in input Mario Rossi</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s</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l</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inputScanner</a:t>
            </a:r>
            <a:r>
              <a:rPr lang="it-IT" dirty="0" err="1">
                <a:solidFill>
                  <a:srgbClr val="000000"/>
                </a:solidFill>
                <a:latin typeface="Consolas" panose="020B0609020204030204" pitchFamily="49" charset="0"/>
              </a:rPr>
              <a:t>.nextLine</a:t>
            </a:r>
            <a:r>
              <a:rPr lang="it-IT" dirty="0">
                <a:solidFill>
                  <a:srgbClr val="000000"/>
                </a:solidFill>
                <a:latin typeface="Consolas" panose="020B0609020204030204" pitchFamily="49" charset="0"/>
              </a:rPr>
              <a:t>(); </a:t>
            </a:r>
          </a:p>
          <a:p>
            <a:r>
              <a:rPr lang="it-IT" dirty="0">
                <a:solidFill>
                  <a:srgbClr val="3F7F5F"/>
                </a:solidFill>
                <a:latin typeface="Consolas" panose="020B0609020204030204" pitchFamily="49" charset="0"/>
              </a:rPr>
              <a:t>// fa avanzare lo scanner a dopo la linea corrente e ritorna il contenuto escluso il line separator</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l</a:t>
            </a:r>
            <a:r>
              <a:rPr lang="it-IT" b="1"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"Inserisci un numero intero"</a:t>
            </a:r>
            <a:r>
              <a:rPr lang="it-IT" b="1" i="1" dirty="0">
                <a:solidFill>
                  <a:srgbClr val="000000"/>
                </a:solidFill>
                <a:latin typeface="Consolas" panose="020B0609020204030204" pitchFamily="49" charset="0"/>
              </a:rPr>
              <a:t>);</a:t>
            </a:r>
          </a:p>
          <a:p>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a</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inputScanner</a:t>
            </a:r>
            <a:r>
              <a:rPr lang="it-IT" b="1" dirty="0" err="1">
                <a:solidFill>
                  <a:srgbClr val="000000"/>
                </a:solidFill>
                <a:latin typeface="Consolas" panose="020B0609020204030204" pitchFamily="49" charset="0"/>
              </a:rPr>
              <a:t>.nextInt</a:t>
            </a:r>
            <a:r>
              <a:rPr lang="it-IT" b="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a</a:t>
            </a:r>
            <a:r>
              <a:rPr lang="it-IT" b="1" i="1"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140143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gestire i file la libreria standard ci mette a disposizione la classe </a:t>
            </a:r>
            <a:r>
              <a:rPr lang="it-IT" b="1" dirty="0" err="1"/>
              <a:t>java.io.File</a:t>
            </a:r>
            <a:r>
              <a:rPr lang="it-IT" dirty="0"/>
              <a:t>.</a:t>
            </a:r>
          </a:p>
          <a:p>
            <a:pPr marL="0" indent="0">
              <a:buNone/>
            </a:pPr>
            <a:r>
              <a:rPr lang="it-IT" dirty="0"/>
              <a:t>Questa classe ci permette di fare operazione sui file e contiene tutta una serie di metodi di utilità.</a:t>
            </a:r>
          </a:p>
        </p:txBody>
      </p:sp>
      <p:sp>
        <p:nvSpPr>
          <p:cNvPr id="3" name="Title 2"/>
          <p:cNvSpPr>
            <a:spLocks noGrp="1"/>
          </p:cNvSpPr>
          <p:nvPr>
            <p:ph type="title"/>
          </p:nvPr>
        </p:nvSpPr>
        <p:spPr/>
        <p:txBody>
          <a:bodyPr/>
          <a:lstStyle/>
          <a:p>
            <a:r>
              <a:rPr lang="it-IT" dirty="0"/>
              <a:t>File 1</a:t>
            </a:r>
          </a:p>
        </p:txBody>
      </p:sp>
    </p:spTree>
    <p:extLst>
      <p:ext uri="{BB962C8B-B14F-4D97-AF65-F5344CB8AC3E}">
        <p14:creationId xmlns:p14="http://schemas.microsoft.com/office/powerpoint/2010/main" val="332106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File 2</a:t>
            </a:r>
          </a:p>
        </p:txBody>
      </p:sp>
      <p:sp>
        <p:nvSpPr>
          <p:cNvPr id="4" name="Rectangle 3"/>
          <p:cNvSpPr/>
          <p:nvPr/>
        </p:nvSpPr>
        <p:spPr>
          <a:xfrm>
            <a:off x="1629916" y="2291493"/>
            <a:ext cx="6092825" cy="4324261"/>
          </a:xfrm>
          <a:prstGeom prst="rect">
            <a:avLst/>
          </a:prstGeom>
          <a:solidFill>
            <a:schemeClr val="bg1"/>
          </a:solidFill>
        </p:spPr>
        <p:txBody>
          <a:bodyPr>
            <a:spAutoFit/>
          </a:bodyPr>
          <a:lstStyle/>
          <a:p>
            <a:pPr>
              <a:lnSpc>
                <a:spcPts val="1100"/>
              </a:lnSpc>
            </a:pPr>
            <a:r>
              <a:rPr lang="en-US" sz="1000" dirty="0">
                <a:solidFill>
                  <a:srgbClr val="000000"/>
                </a:solidFill>
                <a:latin typeface="Consolas" panose="020B0609020204030204" pitchFamily="49" charset="0"/>
              </a:rPr>
              <a:t>File </a:t>
            </a:r>
            <a:r>
              <a:rPr lang="en-US" sz="1000" dirty="0">
                <a:solidFill>
                  <a:srgbClr val="6A3E3E"/>
                </a:solidFill>
                <a:latin typeface="Consolas" panose="020B0609020204030204" pitchFamily="49" charset="0"/>
              </a:rPr>
              <a:t>f</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"resources/test.txt"</a:t>
            </a:r>
            <a:r>
              <a:rPr lang="en-US" sz="1000" b="1" dirty="0">
                <a:solidFill>
                  <a:srgbClr val="000000"/>
                </a:solidFill>
                <a:latin typeface="Consolas" panose="020B0609020204030204" pitchFamily="49" charset="0"/>
              </a:rPr>
              <a:t>);</a:t>
            </a:r>
          </a:p>
          <a:p>
            <a:pPr>
              <a:lnSpc>
                <a:spcPts val="1100"/>
              </a:lnSpc>
            </a:pPr>
            <a:r>
              <a:rPr lang="en-US" sz="1000" dirty="0">
                <a:solidFill>
                  <a:srgbClr val="000000"/>
                </a:solidFill>
                <a:latin typeface="Consolas" panose="020B0609020204030204" pitchFamily="49" charset="0"/>
              </a:rPr>
              <a:t>File </a:t>
            </a:r>
            <a:r>
              <a:rPr lang="en-US" sz="1000" dirty="0">
                <a:solidFill>
                  <a:srgbClr val="6A3E3E"/>
                </a:solidFill>
                <a:latin typeface="Consolas" panose="020B0609020204030204" pitchFamily="49" charset="0"/>
              </a:rPr>
              <a:t>folder</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a:t>
            </a:r>
            <a:r>
              <a:rPr lang="en-US" sz="1000" b="1" dirty="0">
                <a:solidFill>
                  <a:srgbClr val="000000"/>
                </a:solidFill>
                <a:latin typeface="Consolas" panose="020B0609020204030204" pitchFamily="49" charset="0"/>
              </a:rPr>
              <a:t>);</a:t>
            </a:r>
          </a:p>
          <a:p>
            <a:pPr>
              <a:lnSpc>
                <a:spcPts val="1100"/>
              </a:lnSpc>
            </a:pPr>
            <a:endParaRPr lang="it-IT" sz="1000" dirty="0">
              <a:latin typeface="Consolas" panose="020B0609020204030204" pitchFamily="49" charset="0"/>
            </a:endParaRPr>
          </a:p>
          <a:p>
            <a:pPr>
              <a:lnSpc>
                <a:spcPts val="1100"/>
              </a:lnSpc>
            </a:pP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"File separator: "</a:t>
            </a:r>
            <a:r>
              <a:rPr lang="it-IT" sz="1000" b="1" i="1" dirty="0">
                <a:solidFill>
                  <a:srgbClr val="000000"/>
                </a:solidFill>
                <a:latin typeface="Consolas" panose="020B0609020204030204" pitchFamily="49" charset="0"/>
              </a:rPr>
              <a:t>+ </a:t>
            </a:r>
            <a:r>
              <a:rPr lang="it-IT" sz="1000" b="1" i="1" dirty="0" err="1">
                <a:solidFill>
                  <a:srgbClr val="000000"/>
                </a:solidFill>
                <a:latin typeface="Consolas" panose="020B0609020204030204" pitchFamily="49" charset="0"/>
              </a:rPr>
              <a:t>File.</a:t>
            </a:r>
            <a:r>
              <a:rPr lang="it-IT" sz="1000" b="1" i="1" dirty="0" err="1">
                <a:solidFill>
                  <a:srgbClr val="0000C0"/>
                </a:solidFill>
                <a:latin typeface="Consolas" panose="020B0609020204030204" pitchFamily="49" charset="0"/>
              </a:rPr>
              <a:t>pathSeparator</a:t>
            </a:r>
            <a:r>
              <a:rPr lang="it-IT" sz="1000" b="1" i="1" dirty="0">
                <a:solidFill>
                  <a:srgbClr val="000000"/>
                </a:solidFill>
                <a:latin typeface="Consolas" panose="020B0609020204030204" pitchFamily="49" charset="0"/>
              </a:rPr>
              <a:t>);</a:t>
            </a:r>
          </a:p>
          <a:p>
            <a:pPr>
              <a:lnSpc>
                <a:spcPts val="1100"/>
              </a:lnSpc>
            </a:pPr>
            <a:endParaRPr lang="it-IT" sz="1000" dirty="0">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File[] </a:t>
            </a:r>
            <a:r>
              <a:rPr lang="it-IT" sz="1000" u="sng" dirty="0" err="1">
                <a:solidFill>
                  <a:srgbClr val="6A3E3E"/>
                </a:solidFill>
                <a:latin typeface="Consolas" panose="020B0609020204030204" pitchFamily="49" charset="0"/>
              </a:rPr>
              <a:t>fileList</a:t>
            </a:r>
            <a:r>
              <a:rPr lang="it-IT" sz="1000" u="sng" dirty="0">
                <a:solidFill>
                  <a:srgbClr val="000000"/>
                </a:solidFill>
                <a:latin typeface="Consolas" panose="020B0609020204030204" pitchFamily="49" charset="0"/>
              </a:rPr>
              <a:t> = </a:t>
            </a:r>
            <a:r>
              <a:rPr lang="it-IT" sz="1000" u="sng" dirty="0" err="1">
                <a:solidFill>
                  <a:srgbClr val="6A3E3E"/>
                </a:solidFill>
                <a:latin typeface="Consolas" panose="020B0609020204030204" pitchFamily="49" charset="0"/>
              </a:rPr>
              <a:t>folder</a:t>
            </a:r>
            <a:r>
              <a:rPr lang="it-IT" sz="1000" u="sng" dirty="0" err="1">
                <a:solidFill>
                  <a:srgbClr val="000000"/>
                </a:solidFill>
                <a:latin typeface="Consolas" panose="020B0609020204030204" pitchFamily="49" charset="0"/>
              </a:rPr>
              <a:t>.listFiles</a:t>
            </a:r>
            <a:r>
              <a:rPr lang="it-IT" sz="1000" u="sng" dirty="0">
                <a:solidFill>
                  <a:srgbClr val="000000"/>
                </a:solidFill>
                <a:latin typeface="Consolas" panose="020B0609020204030204" pitchFamily="49" charset="0"/>
              </a:rPr>
              <a:t>(); </a:t>
            </a:r>
            <a:r>
              <a:rPr lang="it-IT" sz="1000" u="sng" dirty="0">
                <a:solidFill>
                  <a:srgbClr val="3F7F5F"/>
                </a:solidFill>
                <a:latin typeface="Consolas" panose="020B0609020204030204" pitchFamily="49" charset="0"/>
              </a:rPr>
              <a:t>//Elenca </a:t>
            </a:r>
            <a:r>
              <a:rPr lang="it-IT" sz="1000" u="sng" dirty="0" err="1">
                <a:solidFill>
                  <a:srgbClr val="3F7F5F"/>
                </a:solidFill>
                <a:latin typeface="Consolas" panose="020B0609020204030204" pitchFamily="49" charset="0"/>
              </a:rPr>
              <a:t>files</a:t>
            </a:r>
            <a:r>
              <a:rPr lang="it-IT" sz="1000" u="sng" dirty="0">
                <a:solidFill>
                  <a:srgbClr val="3F7F5F"/>
                </a:solidFill>
                <a:latin typeface="Consolas" panose="020B0609020204030204" pitchFamily="49" charset="0"/>
              </a:rPr>
              <a:t> nella directory</a:t>
            </a:r>
          </a:p>
          <a:p>
            <a:pPr>
              <a:lnSpc>
                <a:spcPts val="1100"/>
              </a:lnSpc>
            </a:pPr>
            <a:endParaRPr lang="it-IT" sz="1000" dirty="0">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.getName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folder</a:t>
            </a:r>
            <a:r>
              <a:rPr lang="it-IT" sz="1000" b="1" i="1" dirty="0" err="1">
                <a:solidFill>
                  <a:srgbClr val="000000"/>
                </a:solidFill>
                <a:latin typeface="Consolas" panose="020B0609020204030204" pitchFamily="49" charset="0"/>
              </a:rPr>
              <a:t>.isDirectory</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.canRead</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.canWrite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.canExecute</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f</a:t>
            </a:r>
            <a:r>
              <a:rPr lang="it-IT" sz="1000" b="1" i="1" dirty="0" err="1">
                <a:solidFill>
                  <a:srgbClr val="000000"/>
                </a:solidFill>
                <a:latin typeface="Consolas" panose="020B0609020204030204" pitchFamily="49" charset="0"/>
              </a:rPr>
              <a:t>.length</a:t>
            </a:r>
            <a:r>
              <a:rPr lang="it-IT" sz="1000" b="1" i="1" dirty="0">
                <a:solidFill>
                  <a:srgbClr val="000000"/>
                </a:solidFill>
                <a:latin typeface="Consolas" panose="020B0609020204030204" pitchFamily="49" charset="0"/>
              </a:rPr>
              <a:t>()); </a:t>
            </a:r>
            <a:r>
              <a:rPr lang="it-IT" sz="1000" b="1" i="1" dirty="0">
                <a:solidFill>
                  <a:srgbClr val="3F7F5F"/>
                </a:solidFill>
                <a:latin typeface="Consolas" panose="020B0609020204030204" pitchFamily="49" charset="0"/>
              </a:rPr>
              <a:t>//lunghezza in </a:t>
            </a:r>
            <a:r>
              <a:rPr lang="it-IT" sz="1000" b="1" i="1" dirty="0" err="1">
                <a:solidFill>
                  <a:srgbClr val="3F7F5F"/>
                </a:solidFill>
                <a:latin typeface="Consolas" panose="020B0609020204030204" pitchFamily="49" charset="0"/>
              </a:rPr>
              <a:t>bytes</a:t>
            </a:r>
            <a:endParaRPr lang="it-IT" sz="1000" b="1" i="1" dirty="0">
              <a:solidFill>
                <a:srgbClr val="3F7F5F"/>
              </a:solidFill>
              <a:latin typeface="Consolas" panose="020B0609020204030204" pitchFamily="49" charset="0"/>
            </a:endParaRP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en-US" sz="1000" dirty="0">
                <a:solidFill>
                  <a:srgbClr val="000000"/>
                </a:solidFill>
                <a:latin typeface="Consolas" panose="020B0609020204030204" pitchFamily="49" charset="0"/>
              </a:rPr>
              <a:t>    File </a:t>
            </a:r>
            <a:r>
              <a:rPr lang="en-US" sz="1000" dirty="0" err="1">
                <a:solidFill>
                  <a:srgbClr val="6A3E3E"/>
                </a:solidFill>
                <a:latin typeface="Consolas" panose="020B0609020204030204" pitchFamily="49" charset="0"/>
              </a:rPr>
              <a:t>newF</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"resources/newTest.txt"</a:t>
            </a:r>
            <a:r>
              <a:rPr lang="en-US"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try</a:t>
            </a:r>
            <a:r>
              <a:rPr lang="it-IT" sz="1000" b="1" dirty="0">
                <a:solidFill>
                  <a:srgbClr val="000000"/>
                </a:solidFill>
                <a:latin typeface="Consolas" panose="020B0609020204030204" pitchFamily="49" charset="0"/>
              </a:rPr>
              <a:t> {</a:t>
            </a:r>
          </a:p>
          <a:p>
            <a:pPr>
              <a:lnSpc>
                <a:spcPts val="1100"/>
              </a:lnSpc>
            </a:pPr>
            <a:r>
              <a:rPr lang="it-IT" sz="1000" dirty="0">
                <a:solidFill>
                  <a:srgbClr val="6A3E3E"/>
                </a:solidFill>
                <a:latin typeface="Consolas" panose="020B0609020204030204" pitchFamily="49" charset="0"/>
              </a:rPr>
              <a:t>        </a:t>
            </a:r>
            <a:r>
              <a:rPr lang="it-IT" sz="1000" dirty="0" err="1">
                <a:solidFill>
                  <a:srgbClr val="6A3E3E"/>
                </a:solidFill>
                <a:latin typeface="Consolas" panose="020B0609020204030204" pitchFamily="49" charset="0"/>
              </a:rPr>
              <a:t>newF</a:t>
            </a:r>
            <a:r>
              <a:rPr lang="it-IT" sz="1000" dirty="0" err="1">
                <a:solidFill>
                  <a:srgbClr val="000000"/>
                </a:solidFill>
                <a:latin typeface="Consolas" panose="020B0609020204030204" pitchFamily="49" charset="0"/>
              </a:rPr>
              <a:t>.createNewFile</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IOException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e</a:t>
            </a:r>
            <a:r>
              <a:rPr lang="it-IT" sz="1000" b="1" dirty="0">
                <a:solidFill>
                  <a:srgbClr val="000000"/>
                </a:solidFill>
                <a:latin typeface="Consolas" panose="020B0609020204030204" pitchFamily="49" charset="0"/>
              </a:rPr>
              <a:t>) {</a:t>
            </a:r>
          </a:p>
          <a:p>
            <a:pPr>
              <a:lnSpc>
                <a:spcPts val="1100"/>
              </a:lnSpc>
            </a:pPr>
            <a:r>
              <a:rPr lang="it-IT" sz="1000" dirty="0">
                <a:solidFill>
                  <a:srgbClr val="6A3E3E"/>
                </a:solidFill>
                <a:latin typeface="Consolas" panose="020B0609020204030204" pitchFamily="49" charset="0"/>
              </a:rPr>
              <a:t>        </a:t>
            </a:r>
            <a:r>
              <a:rPr lang="it-IT" sz="1000" dirty="0" err="1">
                <a:solidFill>
                  <a:srgbClr val="6A3E3E"/>
                </a:solidFill>
                <a:latin typeface="Consolas" panose="020B0609020204030204" pitchFamily="49" charset="0"/>
              </a:rPr>
              <a:t>e</a:t>
            </a:r>
            <a:r>
              <a:rPr lang="it-IT" sz="1000" dirty="0" err="1">
                <a:solidFill>
                  <a:srgbClr val="000000"/>
                </a:solidFill>
                <a:latin typeface="Consolas" panose="020B0609020204030204" pitchFamily="49" charset="0"/>
              </a:rPr>
              <a:t>.printStackTrace</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en-US" sz="1000" dirty="0">
                <a:solidFill>
                  <a:srgbClr val="000000"/>
                </a:solidFill>
                <a:latin typeface="Consolas" panose="020B0609020204030204" pitchFamily="49" charset="0"/>
              </a:rPr>
              <a:t>    File </a:t>
            </a:r>
            <a:r>
              <a:rPr lang="en-US" sz="1000" dirty="0">
                <a:solidFill>
                  <a:srgbClr val="6A3E3E"/>
                </a:solidFill>
                <a:latin typeface="Consolas" panose="020B0609020204030204" pitchFamily="49" charset="0"/>
              </a:rPr>
              <a:t>newF2</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File(</a:t>
            </a:r>
            <a:r>
              <a:rPr lang="en-US" sz="1000" b="1" dirty="0">
                <a:solidFill>
                  <a:srgbClr val="2A00FF"/>
                </a:solidFill>
                <a:latin typeface="Consolas" panose="020B0609020204030204" pitchFamily="49" charset="0"/>
              </a:rPr>
              <a:t>"resources/newTest2.txt"</a:t>
            </a:r>
            <a:r>
              <a:rPr lang="en-US"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newF</a:t>
            </a:r>
            <a:r>
              <a:rPr lang="it-IT" sz="1000" dirty="0" err="1">
                <a:solidFill>
                  <a:srgbClr val="000000"/>
                </a:solidFill>
                <a:latin typeface="Consolas" panose="020B0609020204030204" pitchFamily="49" charset="0"/>
              </a:rPr>
              <a:t>.renameTo</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newF2</a:t>
            </a:r>
            <a:r>
              <a:rPr lang="it-IT" sz="1000"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a:solidFill>
                  <a:srgbClr val="6A3E3E"/>
                </a:solidFill>
                <a:latin typeface="Consolas" panose="020B0609020204030204" pitchFamily="49" charset="0"/>
              </a:rPr>
              <a:t>newF2</a:t>
            </a:r>
            <a:r>
              <a:rPr lang="it-IT" sz="1000" b="1" i="1" dirty="0">
                <a:solidFill>
                  <a:srgbClr val="000000"/>
                </a:solidFill>
                <a:latin typeface="Consolas" panose="020B0609020204030204" pitchFamily="49" charset="0"/>
              </a:rPr>
              <a:t>.exists());</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a:t>
            </a:r>
            <a:r>
              <a:rPr lang="it-IT" sz="1000" dirty="0">
                <a:solidFill>
                  <a:srgbClr val="6A3E3E"/>
                </a:solidFill>
                <a:latin typeface="Consolas" panose="020B0609020204030204" pitchFamily="49" charset="0"/>
              </a:rPr>
              <a:t>newF2</a:t>
            </a:r>
            <a:r>
              <a:rPr lang="it-IT" sz="1000" dirty="0">
                <a:solidFill>
                  <a:srgbClr val="000000"/>
                </a:solidFill>
                <a:latin typeface="Consolas" panose="020B0609020204030204" pitchFamily="49" charset="0"/>
              </a:rPr>
              <a:t>.delete();</a:t>
            </a:r>
          </a:p>
          <a:p>
            <a:pPr>
              <a:lnSpc>
                <a:spcPts val="1100"/>
              </a:lnSpc>
            </a:pPr>
            <a:r>
              <a:rPr lang="it-IT" sz="1000" dirty="0">
                <a:solidFill>
                  <a:srgbClr val="000000"/>
                </a:solidFill>
                <a:latin typeface="Consolas" panose="020B0609020204030204" pitchFamily="49" charset="0"/>
              </a:rPr>
              <a:t>    </a:t>
            </a:r>
          </a:p>
          <a:p>
            <a:pPr>
              <a:lnSpc>
                <a:spcPts val="1100"/>
              </a:lnSpc>
            </a:pPr>
            <a:r>
              <a:rPr lang="it-IT" sz="1000" dirty="0">
                <a:solidFill>
                  <a:srgbClr val="000000"/>
                </a:solidFill>
                <a:latin typeface="Consolas" panose="020B0609020204030204" pitchFamily="49" charset="0"/>
              </a:rPr>
              <a:t>    File </a:t>
            </a:r>
            <a:r>
              <a:rPr lang="it-IT" sz="1000" dirty="0" err="1">
                <a:solidFill>
                  <a:srgbClr val="6A3E3E"/>
                </a:solidFill>
                <a:latin typeface="Consolas" panose="020B0609020204030204" pitchFamily="49" charset="0"/>
              </a:rPr>
              <a:t>newFolder</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File(</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resources</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newResources</a:t>
            </a:r>
            <a:r>
              <a:rPr lang="it-IT" sz="1000" b="1" dirty="0">
                <a:solidFill>
                  <a:srgbClr val="2A00FF"/>
                </a:solidFill>
                <a:latin typeface="Consolas" panose="020B0609020204030204" pitchFamily="49" charset="0"/>
              </a:rPr>
              <a:t>"</a:t>
            </a:r>
            <a:r>
              <a:rPr lang="it-IT" sz="1000" b="1" dirty="0">
                <a:solidFill>
                  <a:srgbClr val="000000"/>
                </a:solidFill>
                <a:latin typeface="Consolas" panose="020B0609020204030204" pitchFamily="49" charset="0"/>
              </a:rPr>
              <a:t>);</a:t>
            </a:r>
          </a:p>
          <a:p>
            <a:pPr>
              <a:lnSpc>
                <a:spcPts val="11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newFolder</a:t>
            </a:r>
            <a:r>
              <a:rPr lang="it-IT" sz="1000" dirty="0" err="1">
                <a:solidFill>
                  <a:srgbClr val="000000"/>
                </a:solidFill>
                <a:latin typeface="Consolas" panose="020B0609020204030204" pitchFamily="49" charset="0"/>
              </a:rPr>
              <a:t>.mkdir</a:t>
            </a:r>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228632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3.1</a:t>
            </a:r>
            <a:endParaRPr lang="en-GB">
              <a:solidFill>
                <a:schemeClr val="tx1"/>
              </a:solidFill>
            </a:endParaRPr>
          </a:p>
        </p:txBody>
      </p:sp>
    </p:spTree>
    <p:extLst>
      <p:ext uri="{BB962C8B-B14F-4D97-AF65-F5344CB8AC3E}">
        <p14:creationId xmlns:p14="http://schemas.microsoft.com/office/powerpoint/2010/main" val="79428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la gestione degli errori è demandata al meccanismo delle Eccezioni.</a:t>
            </a:r>
          </a:p>
          <a:p>
            <a:pPr marL="0" indent="0">
              <a:buNone/>
            </a:pPr>
            <a:r>
              <a:rPr lang="it-IT" dirty="0"/>
              <a:t>Le Eccezioni sono oggetti che vengono creati al verificarsi di certi comportamenti imprevisti.</a:t>
            </a:r>
          </a:p>
          <a:p>
            <a:pPr marL="0" indent="0">
              <a:buNone/>
            </a:pPr>
            <a:r>
              <a:rPr lang="it-IT" dirty="0"/>
              <a:t>In Java la classe </a:t>
            </a:r>
            <a:r>
              <a:rPr lang="it-IT" b="1" dirty="0" err="1"/>
              <a:t>java.lang.Exception</a:t>
            </a:r>
            <a:r>
              <a:rPr lang="it-IT" dirty="0"/>
              <a:t> modella un eccezione, essa implementa l’interfaccia </a:t>
            </a:r>
            <a:r>
              <a:rPr lang="it-IT" b="1" dirty="0" err="1"/>
              <a:t>java.lang.Throwable</a:t>
            </a:r>
            <a:r>
              <a:rPr lang="it-IT" b="1" dirty="0"/>
              <a:t>.</a:t>
            </a:r>
          </a:p>
          <a:p>
            <a:pPr marL="0" indent="0">
              <a:buNone/>
            </a:pPr>
            <a:r>
              <a:rPr lang="it-IT" dirty="0"/>
              <a:t>Oltre alla classe </a:t>
            </a:r>
            <a:r>
              <a:rPr lang="it-IT" b="1" dirty="0" err="1"/>
              <a:t>Excepion</a:t>
            </a:r>
            <a:r>
              <a:rPr lang="it-IT" dirty="0"/>
              <a:t> in java esiste la classe </a:t>
            </a:r>
            <a:r>
              <a:rPr lang="it-IT" b="1" dirty="0" err="1"/>
              <a:t>Error</a:t>
            </a:r>
            <a:r>
              <a:rPr lang="it-IT" b="1" dirty="0"/>
              <a:t> </a:t>
            </a:r>
            <a:r>
              <a:rPr lang="it-IT" dirty="0"/>
              <a:t>che rappresentano però condizioni particolari che non si possono gestire e rappresentano una condizioni anormali.</a:t>
            </a:r>
          </a:p>
        </p:txBody>
      </p:sp>
      <p:sp>
        <p:nvSpPr>
          <p:cNvPr id="3" name="Title 2"/>
          <p:cNvSpPr>
            <a:spLocks noGrp="1"/>
          </p:cNvSpPr>
          <p:nvPr>
            <p:ph type="title"/>
          </p:nvPr>
        </p:nvSpPr>
        <p:spPr/>
        <p:txBody>
          <a:bodyPr/>
          <a:lstStyle/>
          <a:p>
            <a:r>
              <a:rPr lang="it-IT" dirty="0"/>
              <a:t>Eccezioni 1</a:t>
            </a:r>
          </a:p>
        </p:txBody>
      </p:sp>
    </p:spTree>
    <p:extLst>
      <p:ext uri="{BB962C8B-B14F-4D97-AF65-F5344CB8AC3E}">
        <p14:creationId xmlns:p14="http://schemas.microsoft.com/office/powerpoint/2010/main" val="155512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lstStyle/>
          <a:p>
            <a:r>
              <a:rPr lang="it-IT" dirty="0"/>
              <a:t>Diagramma delle Eccezioni:</a:t>
            </a:r>
          </a:p>
        </p:txBody>
      </p:sp>
      <p:sp>
        <p:nvSpPr>
          <p:cNvPr id="3" name="Title 2"/>
          <p:cNvSpPr>
            <a:spLocks noGrp="1"/>
          </p:cNvSpPr>
          <p:nvPr>
            <p:ph type="title"/>
          </p:nvPr>
        </p:nvSpPr>
        <p:spPr/>
        <p:txBody>
          <a:bodyPr/>
          <a:lstStyle/>
          <a:p>
            <a:r>
              <a:rPr lang="it-IT" dirty="0"/>
              <a:t>Eccezioni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196" y="2636912"/>
            <a:ext cx="4344408" cy="3529833"/>
          </a:xfrm>
          <a:prstGeom prst="rect">
            <a:avLst/>
          </a:prstGeom>
        </p:spPr>
      </p:pic>
    </p:spTree>
    <p:extLst>
      <p:ext uri="{BB962C8B-B14F-4D97-AF65-F5344CB8AC3E}">
        <p14:creationId xmlns:p14="http://schemas.microsoft.com/office/powerpoint/2010/main" val="144248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Numeri Interi: </a:t>
            </a:r>
            <a:r>
              <a:rPr lang="it-IT" b="1" dirty="0"/>
              <a:t>byte</a:t>
            </a:r>
            <a:r>
              <a:rPr lang="it-IT" dirty="0"/>
              <a:t> (8bit), </a:t>
            </a:r>
            <a:r>
              <a:rPr lang="it-IT" b="1" dirty="0"/>
              <a:t>short</a:t>
            </a:r>
            <a:r>
              <a:rPr lang="it-IT" dirty="0"/>
              <a:t> (16bit), </a:t>
            </a:r>
            <a:r>
              <a:rPr lang="it-IT" b="1" dirty="0" err="1"/>
              <a:t>int</a:t>
            </a:r>
            <a:r>
              <a:rPr lang="it-IT" dirty="0"/>
              <a:t> (32bit), </a:t>
            </a:r>
            <a:r>
              <a:rPr lang="it-IT" b="1" dirty="0"/>
              <a:t>long</a:t>
            </a:r>
            <a:r>
              <a:rPr lang="it-IT" dirty="0"/>
              <a:t> (64bit)</a:t>
            </a:r>
          </a:p>
          <a:p>
            <a:r>
              <a:rPr lang="it-IT" dirty="0"/>
              <a:t>Numeri a virgola mobile: </a:t>
            </a:r>
            <a:r>
              <a:rPr lang="it-IT" b="1" dirty="0"/>
              <a:t>float</a:t>
            </a:r>
            <a:r>
              <a:rPr lang="it-IT" dirty="0"/>
              <a:t> (32bit), </a:t>
            </a:r>
            <a:r>
              <a:rPr lang="it-IT" b="1" dirty="0"/>
              <a:t>double</a:t>
            </a:r>
            <a:r>
              <a:rPr lang="it-IT" dirty="0"/>
              <a:t> (64bit)</a:t>
            </a:r>
          </a:p>
          <a:p>
            <a:r>
              <a:rPr lang="it-IT" dirty="0"/>
              <a:t>Carattere testuale: </a:t>
            </a:r>
            <a:r>
              <a:rPr lang="it-IT" b="1" dirty="0" err="1"/>
              <a:t>char</a:t>
            </a:r>
            <a:r>
              <a:rPr lang="it-IT" dirty="0"/>
              <a:t> (16bit </a:t>
            </a:r>
            <a:r>
              <a:rPr lang="it-IT" dirty="0" err="1"/>
              <a:t>unicode</a:t>
            </a:r>
            <a:r>
              <a:rPr lang="it-IT" dirty="0"/>
              <a:t>)</a:t>
            </a:r>
          </a:p>
          <a:p>
            <a:r>
              <a:rPr lang="it-IT" dirty="0"/>
              <a:t>Logico: </a:t>
            </a:r>
            <a:r>
              <a:rPr lang="it-IT" b="1" dirty="0" err="1"/>
              <a:t>boolean</a:t>
            </a:r>
            <a:endParaRPr lang="it-IT" b="1" dirty="0"/>
          </a:p>
          <a:p>
            <a:pPr marL="0" indent="0">
              <a:buNone/>
            </a:pPr>
            <a:r>
              <a:rPr lang="it-IT" dirty="0"/>
              <a:t>I tipi numerici non prevedono l’</a:t>
            </a:r>
            <a:r>
              <a:rPr lang="it-IT" dirty="0" err="1"/>
              <a:t>unsigned</a:t>
            </a:r>
            <a:r>
              <a:rPr lang="it-IT" dirty="0"/>
              <a:t> (da Java 8 in poi però è possibile usare </a:t>
            </a:r>
            <a:r>
              <a:rPr lang="it-IT" dirty="0" err="1"/>
              <a:t>int</a:t>
            </a:r>
            <a:r>
              <a:rPr lang="it-IT" dirty="0"/>
              <a:t> per interi a 32bit </a:t>
            </a:r>
            <a:r>
              <a:rPr lang="it-IT" dirty="0" err="1"/>
              <a:t>unsigned</a:t>
            </a:r>
            <a:r>
              <a:rPr lang="it-IT" dirty="0"/>
              <a:t> usando i metodi statici aggiunti alla classe </a:t>
            </a:r>
            <a:r>
              <a:rPr lang="it-IT" b="1" dirty="0" err="1"/>
              <a:t>Integer</a:t>
            </a:r>
            <a:r>
              <a:rPr lang="it-IT" dirty="0"/>
              <a:t>)</a:t>
            </a:r>
          </a:p>
        </p:txBody>
      </p:sp>
      <p:sp>
        <p:nvSpPr>
          <p:cNvPr id="3" name="Title 2"/>
          <p:cNvSpPr>
            <a:spLocks noGrp="1"/>
          </p:cNvSpPr>
          <p:nvPr>
            <p:ph type="title"/>
          </p:nvPr>
        </p:nvSpPr>
        <p:spPr/>
        <p:txBody>
          <a:bodyPr/>
          <a:lstStyle/>
          <a:p>
            <a:r>
              <a:rPr lang="it-IT" dirty="0"/>
              <a:t>Tipi Dati Primitivi 1</a:t>
            </a:r>
          </a:p>
        </p:txBody>
      </p:sp>
    </p:spTree>
    <p:extLst>
      <p:ext uri="{BB962C8B-B14F-4D97-AF65-F5344CB8AC3E}">
        <p14:creationId xmlns:p14="http://schemas.microsoft.com/office/powerpoint/2010/main" val="17183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a:t>
            </a:r>
            <a:r>
              <a:rPr lang="it-IT" dirty="0" err="1"/>
              <a:t>Exception</a:t>
            </a:r>
            <a:r>
              <a:rPr lang="it-IT" dirty="0"/>
              <a:t> si dividono in 2 grandi famiglie:</a:t>
            </a:r>
          </a:p>
          <a:p>
            <a:r>
              <a:rPr lang="it-IT" dirty="0" err="1"/>
              <a:t>Checked</a:t>
            </a:r>
            <a:r>
              <a:rPr lang="it-IT" dirty="0"/>
              <a:t> Expression</a:t>
            </a:r>
          </a:p>
          <a:p>
            <a:r>
              <a:rPr lang="it-IT" dirty="0" err="1"/>
              <a:t>Unchecked</a:t>
            </a:r>
            <a:r>
              <a:rPr lang="it-IT" dirty="0"/>
              <a:t> Expression</a:t>
            </a:r>
          </a:p>
          <a:p>
            <a:pPr marL="0" indent="0">
              <a:buNone/>
            </a:pPr>
            <a:endParaRPr lang="it-IT" dirty="0"/>
          </a:p>
          <a:p>
            <a:pPr marL="0" indent="0">
              <a:buNone/>
            </a:pPr>
            <a:r>
              <a:rPr lang="it-IT" dirty="0"/>
              <a:t>Le </a:t>
            </a:r>
            <a:r>
              <a:rPr lang="it-IT" dirty="0" err="1"/>
              <a:t>Checked</a:t>
            </a:r>
            <a:r>
              <a:rPr lang="it-IT" dirty="0"/>
              <a:t> Expression sono tutte le eccezioni che discendono da </a:t>
            </a:r>
            <a:r>
              <a:rPr lang="it-IT" dirty="0" err="1"/>
              <a:t>Exception</a:t>
            </a:r>
            <a:r>
              <a:rPr lang="it-IT" dirty="0"/>
              <a:t>.</a:t>
            </a:r>
          </a:p>
          <a:p>
            <a:pPr marL="0" indent="0">
              <a:buNone/>
            </a:pPr>
            <a:r>
              <a:rPr lang="it-IT" u="sng" dirty="0"/>
              <a:t>Devono </a:t>
            </a:r>
            <a:r>
              <a:rPr lang="it-IT" dirty="0"/>
              <a:t>essere gestite dall’applicazione (gestite in un blocco </a:t>
            </a:r>
            <a:r>
              <a:rPr lang="it-IT" dirty="0" err="1"/>
              <a:t>try..catch</a:t>
            </a:r>
            <a:r>
              <a:rPr lang="it-IT" dirty="0"/>
              <a:t> o rilanciate.</a:t>
            </a:r>
            <a:endParaRPr lang="it-IT" u="sng" dirty="0"/>
          </a:p>
        </p:txBody>
      </p:sp>
      <p:sp>
        <p:nvSpPr>
          <p:cNvPr id="3" name="Title 2"/>
          <p:cNvSpPr>
            <a:spLocks noGrp="1"/>
          </p:cNvSpPr>
          <p:nvPr>
            <p:ph type="title"/>
          </p:nvPr>
        </p:nvSpPr>
        <p:spPr/>
        <p:txBody>
          <a:bodyPr/>
          <a:lstStyle/>
          <a:p>
            <a:r>
              <a:rPr lang="it-IT" dirty="0"/>
              <a:t>Eccezioni 3</a:t>
            </a:r>
          </a:p>
        </p:txBody>
      </p:sp>
    </p:spTree>
    <p:extLst>
      <p:ext uri="{BB962C8B-B14F-4D97-AF65-F5344CB8AC3E}">
        <p14:creationId xmlns:p14="http://schemas.microsoft.com/office/powerpoint/2010/main" val="312525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eccezione rilanciata:</a:t>
            </a:r>
          </a:p>
        </p:txBody>
      </p:sp>
      <p:sp>
        <p:nvSpPr>
          <p:cNvPr id="3" name="Title 2"/>
          <p:cNvSpPr>
            <a:spLocks noGrp="1"/>
          </p:cNvSpPr>
          <p:nvPr>
            <p:ph type="title"/>
          </p:nvPr>
        </p:nvSpPr>
        <p:spPr/>
        <p:txBody>
          <a:bodyPr/>
          <a:lstStyle/>
          <a:p>
            <a:r>
              <a:rPr lang="it-IT" dirty="0"/>
              <a:t>Eccezioni 4</a:t>
            </a:r>
          </a:p>
        </p:txBody>
      </p:sp>
      <p:sp>
        <p:nvSpPr>
          <p:cNvPr id="4" name="Rectangle 3"/>
          <p:cNvSpPr/>
          <p:nvPr/>
        </p:nvSpPr>
        <p:spPr>
          <a:xfrm>
            <a:off x="1629916" y="2564904"/>
            <a:ext cx="9865096" cy="3693319"/>
          </a:xfrm>
          <a:prstGeom prst="rect">
            <a:avLst/>
          </a:prstGeom>
          <a:solidFill>
            <a:schemeClr val="bg1"/>
          </a:solidFill>
        </p:spPr>
        <p:txBody>
          <a:bodyPr wrap="square">
            <a:spAutoFit/>
          </a:bodyPr>
          <a:lstStyle/>
          <a:p>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Example</a:t>
            </a:r>
            <a:r>
              <a:rPr lang="it-IT" b="1"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FileInputStream</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fis</a:t>
            </a:r>
            <a:r>
              <a:rPr lang="it-IT" dirty="0">
                <a:solidFill>
                  <a:srgbClr val="000000"/>
                </a:solidFill>
                <a:latin typeface="Consolas" panose="020B0609020204030204" pitchFamily="49" charset="0"/>
              </a:rPr>
              <a:t> = </a:t>
            </a:r>
            <a:r>
              <a:rPr lang="it-IT" b="1" dirty="0" err="1">
                <a:solidFill>
                  <a:srgbClr val="7F0055"/>
                </a:solidFill>
                <a:latin typeface="Consolas" panose="020B0609020204030204" pitchFamily="49" charset="0"/>
              </a:rPr>
              <a:t>null</a:t>
            </a:r>
            <a:r>
              <a:rPr lang="it-IT"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fis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FileInputStream</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"B:/myfile.txt"</a:t>
            </a:r>
            <a:r>
              <a:rPr lang="en-US"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k</a:t>
            </a:r>
            <a:r>
              <a:rPr lang="it-IT" b="1" dirty="0">
                <a:solidFill>
                  <a:srgbClr val="000000"/>
                </a:solidFill>
                <a:latin typeface="Consolas" panose="020B0609020204030204" pitchFamily="49" charset="0"/>
              </a:rPr>
              <a:t>; </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while</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k</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fis</a:t>
            </a:r>
            <a:r>
              <a:rPr lang="it-IT" b="1" dirty="0" err="1">
                <a:solidFill>
                  <a:srgbClr val="000000"/>
                </a:solidFill>
                <a:latin typeface="Consolas" panose="020B0609020204030204" pitchFamily="49" charset="0"/>
              </a:rPr>
              <a:t>.read</a:t>
            </a:r>
            <a:r>
              <a:rPr lang="it-IT" b="1" dirty="0">
                <a:solidFill>
                  <a:srgbClr val="000000"/>
                </a:solidFill>
                <a:latin typeface="Consolas" panose="020B0609020204030204" pitchFamily="49" charset="0"/>
              </a:rPr>
              <a:t>() ) != -1) { </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a:t>
            </a:r>
            <a:r>
              <a:rPr lang="it-IT" b="1" i="1" dirty="0">
                <a:solidFill>
                  <a:srgbClr val="000000"/>
                </a:solidFill>
                <a:latin typeface="Consolas" panose="020B0609020204030204" pitchFamily="49" charset="0"/>
              </a:rPr>
              <a:t>((</a:t>
            </a:r>
            <a:r>
              <a:rPr lang="it-IT" b="1" i="1" dirty="0" err="1">
                <a:solidFill>
                  <a:srgbClr val="7F0055"/>
                </a:solidFill>
                <a:latin typeface="Consolas" panose="020B0609020204030204" pitchFamily="49" charset="0"/>
              </a:rPr>
              <a:t>char</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k</a:t>
            </a:r>
            <a:r>
              <a:rPr lang="it-IT" b="1" i="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fis</a:t>
            </a:r>
            <a:r>
              <a:rPr lang="it-IT" dirty="0" err="1">
                <a:solidFill>
                  <a:srgbClr val="000000"/>
                </a:solidFill>
                <a:latin typeface="Consolas" panose="020B0609020204030204" pitchFamily="49" charset="0"/>
              </a:rPr>
              <a:t>.close</a:t>
            </a:r>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70194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eccezione gestita:</a:t>
            </a:r>
          </a:p>
        </p:txBody>
      </p:sp>
      <p:sp>
        <p:nvSpPr>
          <p:cNvPr id="3" name="Title 2"/>
          <p:cNvSpPr>
            <a:spLocks noGrp="1"/>
          </p:cNvSpPr>
          <p:nvPr>
            <p:ph type="title"/>
          </p:nvPr>
        </p:nvSpPr>
        <p:spPr/>
        <p:txBody>
          <a:bodyPr/>
          <a:lstStyle/>
          <a:p>
            <a:r>
              <a:rPr lang="it-IT" dirty="0"/>
              <a:t>Eccezioni 5</a:t>
            </a:r>
          </a:p>
        </p:txBody>
      </p:sp>
      <p:sp>
        <p:nvSpPr>
          <p:cNvPr id="4" name="Rectangle 3"/>
          <p:cNvSpPr/>
          <p:nvPr/>
        </p:nvSpPr>
        <p:spPr>
          <a:xfrm>
            <a:off x="1537308" y="2564904"/>
            <a:ext cx="9597664" cy="3672408"/>
          </a:xfrm>
          <a:prstGeom prst="rect">
            <a:avLst/>
          </a:prstGeom>
          <a:solidFill>
            <a:schemeClr val="bg1"/>
          </a:solidFill>
        </p:spPr>
        <p:txBody>
          <a:bodyPr wrap="square">
            <a:spAutoFit/>
          </a:bodyPr>
          <a:lstStyle/>
          <a:p>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Example</a:t>
            </a:r>
            <a:r>
              <a:rPr lang="it-IT" sz="1000" b="1" dirty="0">
                <a:solidFill>
                  <a:srgbClr val="000000"/>
                </a:solidFill>
                <a:latin typeface="Consolas" panose="020B0609020204030204" pitchFamily="49" charset="0"/>
              </a:rPr>
              <a:t> {  </a:t>
            </a:r>
          </a:p>
          <a:p>
            <a:r>
              <a:rPr lang="en-US" sz="1000" b="1" dirty="0">
                <a:solidFill>
                  <a:srgbClr val="7F0055"/>
                </a:solidFill>
                <a:latin typeface="Consolas" panose="020B0609020204030204" pitchFamily="49" charset="0"/>
              </a:rPr>
              <a:t>    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FileInputStream</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fis</a:t>
            </a:r>
            <a:r>
              <a:rPr lang="it-IT" sz="1000" dirty="0">
                <a:solidFill>
                  <a:srgbClr val="000000"/>
                </a:solidFill>
                <a:latin typeface="Consolas" panose="020B0609020204030204" pitchFamily="49" charset="0"/>
              </a:rPr>
              <a:t> = </a:t>
            </a:r>
            <a:r>
              <a:rPr lang="it-IT" sz="1000" b="1" dirty="0" err="1">
                <a:solidFill>
                  <a:srgbClr val="7F0055"/>
                </a:solidFill>
                <a:latin typeface="Consolas" panose="020B0609020204030204" pitchFamily="49" charset="0"/>
              </a:rPr>
              <a:t>null</a:t>
            </a:r>
            <a:r>
              <a:rPr lang="it-IT" sz="1000" b="1" dirty="0">
                <a:solidFill>
                  <a:srgbClr val="000000"/>
                </a:solidFill>
                <a:latin typeface="Consolas" panose="020B0609020204030204" pitchFamily="49" charset="0"/>
              </a:rPr>
              <a:t>;</a:t>
            </a:r>
          </a:p>
          <a:p>
            <a:r>
              <a:rPr lang="it-IT" sz="1000" b="1" dirty="0">
                <a:solidFill>
                  <a:srgbClr val="7F0055"/>
                </a:solidFill>
                <a:latin typeface="Consolas" panose="020B0609020204030204" pitchFamily="49" charset="0"/>
              </a:rPr>
              <a:t>        try</a:t>
            </a:r>
            <a:r>
              <a:rPr lang="it-IT"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fis</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FileInputStream</a:t>
            </a:r>
            <a:r>
              <a:rPr lang="en-US" sz="1000" b="1" dirty="0">
                <a:solidFill>
                  <a:srgbClr val="000000"/>
                </a:solidFill>
                <a:latin typeface="Consolas" panose="020B0609020204030204" pitchFamily="49" charset="0"/>
              </a:rPr>
              <a:t>(</a:t>
            </a:r>
            <a:r>
              <a:rPr lang="en-US" sz="1000" b="1" dirty="0">
                <a:solidFill>
                  <a:srgbClr val="2A00FF"/>
                </a:solidFill>
                <a:latin typeface="Consolas" panose="020B0609020204030204" pitchFamily="49" charset="0"/>
              </a:rPr>
              <a:t>"B:/myfile.txt"</a:t>
            </a:r>
            <a:r>
              <a:rPr lang="en-US"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FileNotFoundException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fnfe</a:t>
            </a:r>
            <a:r>
              <a:rPr lang="it-IT"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"The specified file is not present at the given path"</a:t>
            </a:r>
            <a:r>
              <a:rPr lang="en-US" sz="1000" b="1" i="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b="1" dirty="0">
                <a:solidFill>
                  <a:srgbClr val="7F0055"/>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k</a:t>
            </a:r>
            <a:r>
              <a:rPr lang="it-IT" sz="1000" b="1" dirty="0">
                <a:solidFill>
                  <a:srgbClr val="000000"/>
                </a:solidFill>
                <a:latin typeface="Consolas" panose="020B0609020204030204" pitchFamily="49" charset="0"/>
              </a:rPr>
              <a:t>; </a:t>
            </a:r>
          </a:p>
          <a:p>
            <a:r>
              <a:rPr lang="it-IT" sz="1000" b="1" dirty="0">
                <a:solidFill>
                  <a:srgbClr val="7F0055"/>
                </a:solidFill>
                <a:latin typeface="Consolas" panose="020B0609020204030204" pitchFamily="49" charset="0"/>
              </a:rPr>
              <a:t>        try</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while</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k</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fis</a:t>
            </a:r>
            <a:r>
              <a:rPr lang="it-IT" sz="1000" b="1" dirty="0" err="1">
                <a:solidFill>
                  <a:srgbClr val="000000"/>
                </a:solidFill>
                <a:latin typeface="Consolas" panose="020B0609020204030204" pitchFamily="49" charset="0"/>
              </a:rPr>
              <a:t>.read</a:t>
            </a:r>
            <a:r>
              <a:rPr lang="it-IT" sz="1000" b="1" dirty="0">
                <a:solidFill>
                  <a:srgbClr val="000000"/>
                </a:solidFill>
                <a:latin typeface="Consolas" panose="020B0609020204030204" pitchFamily="49" charset="0"/>
              </a:rPr>
              <a:t>() ) != -1) { </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a:t>
            </a:r>
            <a:r>
              <a:rPr lang="it-IT" sz="1000" b="1" i="1" dirty="0">
                <a:solidFill>
                  <a:srgbClr val="000000"/>
                </a:solidFill>
                <a:latin typeface="Consolas" panose="020B0609020204030204" pitchFamily="49" charset="0"/>
              </a:rPr>
              <a:t>((</a:t>
            </a:r>
            <a:r>
              <a:rPr lang="it-IT" sz="1000" b="1" i="1" dirty="0" err="1">
                <a:solidFill>
                  <a:srgbClr val="7F0055"/>
                </a:solidFill>
                <a:latin typeface="Consolas" panose="020B0609020204030204" pitchFamily="49" charset="0"/>
              </a:rPr>
              <a:t>char</a:t>
            </a:r>
            <a:r>
              <a:rPr lang="it-IT" sz="1000" b="1" i="1" dirty="0">
                <a:solidFill>
                  <a:srgbClr val="000000"/>
                </a:solidFill>
                <a:latin typeface="Consolas" panose="020B0609020204030204" pitchFamily="49" charset="0"/>
              </a:rPr>
              <a:t>)</a:t>
            </a:r>
            <a:r>
              <a:rPr lang="it-IT" sz="1000" b="1" i="1" dirty="0">
                <a:solidFill>
                  <a:srgbClr val="6A3E3E"/>
                </a:solidFill>
                <a:latin typeface="Consolas" panose="020B0609020204030204" pitchFamily="49" charset="0"/>
              </a:rPr>
              <a:t>k</a:t>
            </a:r>
            <a:r>
              <a:rPr lang="it-IT" sz="1000" b="1" i="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fis</a:t>
            </a:r>
            <a:r>
              <a:rPr lang="it-IT" sz="1000" dirty="0" err="1">
                <a:solidFill>
                  <a:srgbClr val="000000"/>
                </a:solidFill>
                <a:latin typeface="Consolas" panose="020B0609020204030204" pitchFamily="49" charset="0"/>
              </a:rPr>
              <a:t>.close</a:t>
            </a:r>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catch</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IOException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ioe</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"I/O </a:t>
            </a:r>
            <a:r>
              <a:rPr lang="it-IT" sz="1000" b="1" i="1" dirty="0" err="1">
                <a:solidFill>
                  <a:srgbClr val="2A00FF"/>
                </a:solidFill>
                <a:latin typeface="Consolas" panose="020B0609020204030204" pitchFamily="49" charset="0"/>
              </a:rPr>
              <a:t>error</a:t>
            </a:r>
            <a:r>
              <a:rPr lang="it-IT" sz="1000" b="1" i="1" dirty="0">
                <a:solidFill>
                  <a:srgbClr val="2A00FF"/>
                </a:solidFill>
                <a:latin typeface="Consolas" panose="020B0609020204030204" pitchFamily="49" charset="0"/>
              </a:rPr>
              <a:t> </a:t>
            </a:r>
            <a:r>
              <a:rPr lang="it-IT" sz="1000" b="1" i="1" dirty="0" err="1">
                <a:solidFill>
                  <a:srgbClr val="2A00FF"/>
                </a:solidFill>
                <a:latin typeface="Consolas" panose="020B0609020204030204" pitchFamily="49" charset="0"/>
              </a:rPr>
              <a:t>occurred</a:t>
            </a:r>
            <a:r>
              <a:rPr lang="it-IT" sz="1000" b="1" i="1" dirty="0">
                <a:solidFill>
                  <a:srgbClr val="2A00FF"/>
                </a:solidFill>
                <a:latin typeface="Consolas" panose="020B0609020204030204" pitchFamily="49" charset="0"/>
              </a:rPr>
              <a:t>: "</a:t>
            </a:r>
            <a:r>
              <a:rPr lang="it-IT" sz="1000" b="1" i="1" dirty="0">
                <a:solidFill>
                  <a:srgbClr val="000000"/>
                </a:solidFill>
                <a:latin typeface="Consolas" panose="020B0609020204030204" pitchFamily="49" charset="0"/>
              </a:rPr>
              <a:t>+</a:t>
            </a:r>
            <a:r>
              <a:rPr lang="it-IT" sz="1000" b="1" i="1" dirty="0" err="1">
                <a:solidFill>
                  <a:srgbClr val="6A3E3E"/>
                </a:solidFill>
                <a:latin typeface="Consolas" panose="020B0609020204030204" pitchFamily="49" charset="0"/>
              </a:rPr>
              <a:t>ioe</a:t>
            </a:r>
            <a:r>
              <a:rPr lang="it-IT" sz="1000" b="1" i="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finally</a:t>
            </a:r>
            <a:r>
              <a:rPr lang="it-IT" sz="1000" b="1" dirty="0">
                <a:solidFill>
                  <a:srgbClr val="000000"/>
                </a:solidFill>
                <a:latin typeface="Consolas" panose="020B0609020204030204" pitchFamily="49" charset="0"/>
              </a:rPr>
              <a:t> {</a:t>
            </a:r>
          </a:p>
          <a:p>
            <a:r>
              <a:rPr lang="it-IT" sz="1000" dirty="0">
                <a:solidFill>
                  <a:srgbClr val="3F7F5F"/>
                </a:solidFill>
                <a:latin typeface="Consolas" panose="020B0609020204030204" pitchFamily="49" charset="0"/>
              </a:rPr>
              <a:t>            //SEMPRE ESEGUITO!</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15970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Eccezioni </a:t>
            </a:r>
            <a:r>
              <a:rPr lang="it-IT" dirty="0" err="1"/>
              <a:t>unchecked</a:t>
            </a:r>
            <a:r>
              <a:rPr lang="it-IT" dirty="0"/>
              <a:t> sono eccezioni che non è obbligatorio gestire, esse estendono la classe </a:t>
            </a:r>
            <a:r>
              <a:rPr lang="it-IT" b="1" dirty="0" err="1"/>
              <a:t>java.lang.RuntimeException</a:t>
            </a:r>
            <a:r>
              <a:rPr lang="it-IT" dirty="0"/>
              <a:t>.</a:t>
            </a:r>
          </a:p>
          <a:p>
            <a:pPr marL="0" indent="0">
              <a:buNone/>
            </a:pPr>
            <a:r>
              <a:rPr lang="it-IT" dirty="0"/>
              <a:t>Sono solitamente eccezioni legate a dati di input errati.</a:t>
            </a:r>
          </a:p>
          <a:p>
            <a:pPr marL="0" indent="0">
              <a:buNone/>
            </a:pPr>
            <a:r>
              <a:rPr lang="it-IT" dirty="0"/>
              <a:t>E’ in capo al programmatore scegliere se gestirle oppure no tendendo presente il possibile comportamento del programma a Runtime.</a:t>
            </a:r>
          </a:p>
        </p:txBody>
      </p:sp>
      <p:sp>
        <p:nvSpPr>
          <p:cNvPr id="3" name="Title 2"/>
          <p:cNvSpPr>
            <a:spLocks noGrp="1"/>
          </p:cNvSpPr>
          <p:nvPr>
            <p:ph type="title"/>
          </p:nvPr>
        </p:nvSpPr>
        <p:spPr/>
        <p:txBody>
          <a:bodyPr/>
          <a:lstStyle/>
          <a:p>
            <a:r>
              <a:rPr lang="it-IT" dirty="0"/>
              <a:t>Eccezioni 6</a:t>
            </a:r>
          </a:p>
        </p:txBody>
      </p:sp>
    </p:spTree>
    <p:extLst>
      <p:ext uri="{BB962C8B-B14F-4D97-AF65-F5344CB8AC3E}">
        <p14:creationId xmlns:p14="http://schemas.microsoft.com/office/powerpoint/2010/main" val="188510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normAutofit/>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7</a:t>
            </a:r>
          </a:p>
        </p:txBody>
      </p:sp>
      <p:sp>
        <p:nvSpPr>
          <p:cNvPr id="4" name="Rectangle 3"/>
          <p:cNvSpPr/>
          <p:nvPr/>
        </p:nvSpPr>
        <p:spPr>
          <a:xfrm>
            <a:off x="1629916" y="2636912"/>
            <a:ext cx="9289032" cy="3416320"/>
          </a:xfrm>
          <a:prstGeom prst="rect">
            <a:avLst/>
          </a:prstGeom>
          <a:solidFill>
            <a:schemeClr val="bg1"/>
          </a:solidFill>
        </p:spPr>
        <p:txBody>
          <a:bodyPr wrap="square">
            <a:spAutoFit/>
          </a:bodyPr>
          <a:lstStyle/>
          <a:p>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Example</a:t>
            </a:r>
            <a:r>
              <a:rPr lang="it-IT"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num1</a:t>
            </a:r>
            <a:r>
              <a:rPr lang="it-IT" b="1" dirty="0">
                <a:solidFill>
                  <a:srgbClr val="000000"/>
                </a:solidFill>
                <a:latin typeface="Consolas" panose="020B0609020204030204" pitchFamily="49" charset="0"/>
              </a:rPr>
              <a:t> = 10;</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num2</a:t>
            </a:r>
            <a:r>
              <a:rPr lang="it-IT" b="1" dirty="0">
                <a:solidFill>
                  <a:srgbClr val="000000"/>
                </a:solidFill>
                <a:latin typeface="Consolas" panose="020B0609020204030204" pitchFamily="49" charset="0"/>
              </a:rPr>
              <a:t> = 0;</a:t>
            </a:r>
          </a:p>
          <a:p>
            <a:r>
              <a:rPr lang="it-IT" dirty="0">
                <a:solidFill>
                  <a:srgbClr val="3F7F5F"/>
                </a:solidFill>
                <a:latin typeface="Consolas" panose="020B0609020204030204" pitchFamily="49" charset="0"/>
              </a:rPr>
              <a:t>        /*</a:t>
            </a:r>
          </a:p>
          <a:p>
            <a:r>
              <a:rPr lang="en-US" dirty="0">
                <a:solidFill>
                  <a:srgbClr val="3F7F5F"/>
                </a:solidFill>
                <a:latin typeface="Consolas" panose="020B0609020204030204" pitchFamily="49" charset="0"/>
              </a:rPr>
              <a:t>         * Since I'm dividing an integer with 0 it should throw </a:t>
            </a:r>
            <a:r>
              <a:rPr lang="en-US" dirty="0" err="1">
                <a:solidFill>
                  <a:srgbClr val="3F7F5F"/>
                </a:solidFill>
                <a:latin typeface="Consolas" panose="020B0609020204030204" pitchFamily="49" charset="0"/>
              </a:rPr>
              <a:t>ArithmeticException</a:t>
            </a:r>
            <a:endParaRPr lang="en-US" dirty="0">
              <a:solidFill>
                <a:srgbClr val="3F7F5F"/>
              </a:solidFill>
              <a:latin typeface="Consolas" panose="020B0609020204030204" pitchFamily="49" charset="0"/>
            </a:endParaRPr>
          </a:p>
          <a:p>
            <a:r>
              <a:rPr lang="it-IT" dirty="0">
                <a:solidFill>
                  <a:srgbClr val="3F7F5F"/>
                </a:solidFill>
                <a:latin typeface="Consolas" panose="020B0609020204030204" pitchFamily="49" charset="0"/>
              </a:rPr>
              <a:t>        */</a:t>
            </a:r>
          </a:p>
          <a:p>
            <a:r>
              <a:rPr lang="it-IT" b="1" dirty="0">
                <a:solidFill>
                  <a:srgbClr val="7F0055"/>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res</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num1</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num2</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System.</a:t>
            </a:r>
            <a:r>
              <a:rPr lang="it-IT" b="1" i="1" dirty="0" err="1">
                <a:solidFill>
                  <a:srgbClr val="0000C0"/>
                </a:solidFill>
                <a:latin typeface="Consolas" panose="020B0609020204030204" pitchFamily="49" charset="0"/>
              </a:rPr>
              <a:t>out</a:t>
            </a:r>
            <a:r>
              <a:rPr lang="it-IT" b="1" i="1" dirty="0" err="1">
                <a:solidFill>
                  <a:srgbClr val="000000"/>
                </a:solidFill>
                <a:latin typeface="Consolas" panose="020B0609020204030204" pitchFamily="49" charset="0"/>
              </a:rPr>
              <a:t>.println</a:t>
            </a:r>
            <a:r>
              <a:rPr lang="it-IT" b="1" i="1" dirty="0">
                <a:solidFill>
                  <a:srgbClr val="000000"/>
                </a:solidFill>
                <a:latin typeface="Consolas" panose="020B0609020204030204" pitchFamily="49" charset="0"/>
              </a:rPr>
              <a:t>(</a:t>
            </a:r>
            <a:r>
              <a:rPr lang="it-IT" b="1" i="1" dirty="0">
                <a:solidFill>
                  <a:srgbClr val="6A3E3E"/>
                </a:solidFill>
                <a:latin typeface="Consolas" panose="020B0609020204030204" pitchFamily="49" charset="0"/>
              </a:rPr>
              <a:t>res</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7522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 di </a:t>
            </a:r>
            <a:r>
              <a:rPr lang="it-IT" dirty="0" err="1"/>
              <a:t>Unchecked</a:t>
            </a:r>
            <a:r>
              <a:rPr lang="it-IT" dirty="0"/>
              <a:t> Expression gestita:</a:t>
            </a:r>
          </a:p>
        </p:txBody>
      </p:sp>
      <p:sp>
        <p:nvSpPr>
          <p:cNvPr id="3" name="Title 2"/>
          <p:cNvSpPr>
            <a:spLocks noGrp="1"/>
          </p:cNvSpPr>
          <p:nvPr>
            <p:ph type="title"/>
          </p:nvPr>
        </p:nvSpPr>
        <p:spPr/>
        <p:txBody>
          <a:bodyPr/>
          <a:lstStyle/>
          <a:p>
            <a:r>
              <a:rPr lang="it-IT" dirty="0"/>
              <a:t>Eccezioni 8</a:t>
            </a:r>
          </a:p>
        </p:txBody>
      </p:sp>
      <p:sp>
        <p:nvSpPr>
          <p:cNvPr id="4" name="Rectangle 3"/>
          <p:cNvSpPr/>
          <p:nvPr/>
        </p:nvSpPr>
        <p:spPr>
          <a:xfrm>
            <a:off x="1629916" y="2536448"/>
            <a:ext cx="9505056" cy="3477875"/>
          </a:xfrm>
          <a:prstGeom prst="rect">
            <a:avLst/>
          </a:prstGeom>
          <a:solidFill>
            <a:schemeClr val="bg1"/>
          </a:solidFill>
        </p:spPr>
        <p:txBody>
          <a:bodyPr wrap="square">
            <a:spAutoFit/>
          </a:bodyPr>
          <a:lstStyle/>
          <a:p>
            <a:r>
              <a:rPr lang="it-IT" sz="2000" b="1" dirty="0" err="1">
                <a:solidFill>
                  <a:srgbClr val="7F0055"/>
                </a:solidFill>
                <a:latin typeface="Consolas" panose="020B0609020204030204" pitchFamily="49" charset="0"/>
              </a:rPr>
              <a:t>class</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Example</a:t>
            </a:r>
            <a:r>
              <a:rPr lang="it-IT"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    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r>
              <a:rPr lang="it-IT" sz="2000" b="1" dirty="0">
                <a:solidFill>
                  <a:srgbClr val="7F0055"/>
                </a:solidFill>
                <a:latin typeface="Consolas" panose="020B0609020204030204" pitchFamily="49" charset="0"/>
              </a:rPr>
              <a:t>        try</a:t>
            </a:r>
            <a:r>
              <a:rPr lang="it-IT" sz="2000" b="1" dirty="0">
                <a:solidFill>
                  <a:srgbClr val="000000"/>
                </a:solidFill>
                <a:latin typeface="Consolas" panose="020B0609020204030204" pitchFamily="49" charset="0"/>
              </a:rPr>
              <a:t> {</a:t>
            </a:r>
          </a:p>
          <a:p>
            <a:r>
              <a:rPr lang="it-IT" sz="2000" b="1" dirty="0">
                <a:solidFill>
                  <a:srgbClr val="7F0055"/>
                </a:solidFill>
                <a:latin typeface="Consolas" panose="020B0609020204030204" pitchFamily="49" charset="0"/>
              </a:rPr>
              <a:t>            </a:t>
            </a:r>
            <a:r>
              <a:rPr lang="it-IT" sz="2000" b="1" dirty="0" err="1">
                <a:solidFill>
                  <a:srgbClr val="7F0055"/>
                </a:solidFill>
                <a:latin typeface="Consolas" panose="020B0609020204030204" pitchFamily="49" charset="0"/>
              </a:rPr>
              <a:t>int</a:t>
            </a:r>
            <a:r>
              <a:rPr lang="it-IT" sz="2000" b="1" dirty="0">
                <a:solidFill>
                  <a:srgbClr val="000000"/>
                </a:solidFill>
                <a:latin typeface="Consolas" panose="020B0609020204030204" pitchFamily="49" charset="0"/>
              </a:rPr>
              <a:t> </a:t>
            </a:r>
            <a:r>
              <a:rPr lang="it-IT" sz="2000" b="1" dirty="0" err="1">
                <a:solidFill>
                  <a:srgbClr val="6A3E3E"/>
                </a:solidFill>
                <a:latin typeface="Consolas" panose="020B0609020204030204" pitchFamily="49" charset="0"/>
              </a:rPr>
              <a:t>arr</a:t>
            </a:r>
            <a:r>
              <a:rPr lang="it-IT" sz="2000" b="1" dirty="0">
                <a:solidFill>
                  <a:srgbClr val="000000"/>
                </a:solidFill>
                <a:latin typeface="Consolas" panose="020B0609020204030204" pitchFamily="49" charset="0"/>
              </a:rPr>
              <a:t>[] = { 1, 2, 3, 4, 5 };</a:t>
            </a:r>
          </a:p>
          <a:p>
            <a:r>
              <a:rPr lang="it-IT" sz="2000" dirty="0">
                <a:solidFill>
                  <a:srgbClr val="000000"/>
                </a:solidFill>
                <a:latin typeface="Consolas" panose="020B0609020204030204" pitchFamily="49" charset="0"/>
              </a:rPr>
              <a:t>            </a:t>
            </a:r>
            <a:r>
              <a:rPr lang="it-IT" sz="2000" dirty="0" err="1">
                <a:solidFill>
                  <a:srgbClr val="000000"/>
                </a:solidFill>
                <a:latin typeface="Consolas" panose="020B0609020204030204" pitchFamily="49" charset="0"/>
              </a:rPr>
              <a:t>System.</a:t>
            </a:r>
            <a:r>
              <a:rPr lang="it-IT" sz="2000" b="1" i="1" dirty="0" err="1">
                <a:solidFill>
                  <a:srgbClr val="0000C0"/>
                </a:solidFill>
                <a:latin typeface="Consolas" panose="020B0609020204030204" pitchFamily="49" charset="0"/>
              </a:rPr>
              <a:t>out</a:t>
            </a:r>
            <a:r>
              <a:rPr lang="it-IT" sz="2000" b="1" i="1" dirty="0" err="1">
                <a:solidFill>
                  <a:srgbClr val="000000"/>
                </a:solidFill>
                <a:latin typeface="Consolas" panose="020B0609020204030204" pitchFamily="49" charset="0"/>
              </a:rPr>
              <a:t>.println</a:t>
            </a:r>
            <a:r>
              <a:rPr lang="it-IT" sz="2000" b="1" i="1" dirty="0">
                <a:solidFill>
                  <a:srgbClr val="000000"/>
                </a:solidFill>
                <a:latin typeface="Consolas" panose="020B0609020204030204" pitchFamily="49" charset="0"/>
              </a:rPr>
              <a:t>(</a:t>
            </a:r>
            <a:r>
              <a:rPr lang="it-IT" sz="2000" b="1" i="1" dirty="0" err="1">
                <a:solidFill>
                  <a:srgbClr val="6A3E3E"/>
                </a:solidFill>
                <a:latin typeface="Consolas" panose="020B0609020204030204" pitchFamily="49" charset="0"/>
              </a:rPr>
              <a:t>arr</a:t>
            </a:r>
            <a:r>
              <a:rPr lang="it-IT" sz="2000" b="1" i="1" dirty="0">
                <a:solidFill>
                  <a:srgbClr val="000000"/>
                </a:solidFill>
                <a:latin typeface="Consolas" panose="020B0609020204030204" pitchFamily="49" charset="0"/>
              </a:rPr>
              <a:t>[7]);</a:t>
            </a:r>
          </a:p>
          <a:p>
            <a:r>
              <a:rPr lang="it-IT" sz="2000" dirty="0">
                <a:solidFill>
                  <a:srgbClr val="000000"/>
                </a:solidFill>
                <a:latin typeface="Consolas" panose="020B0609020204030204" pitchFamily="49" charset="0"/>
              </a:rPr>
              <a:t>        } </a:t>
            </a:r>
            <a:r>
              <a:rPr lang="it-IT" sz="2000" b="1" dirty="0">
                <a:solidFill>
                  <a:srgbClr val="7F0055"/>
                </a:solidFill>
                <a:latin typeface="Consolas" panose="020B0609020204030204" pitchFamily="49" charset="0"/>
              </a:rPr>
              <a:t>catch</a:t>
            </a:r>
            <a:r>
              <a:rPr lang="it-IT" sz="2000" b="1" dirty="0">
                <a:solidFill>
                  <a:srgbClr val="000000"/>
                </a:solidFill>
                <a:latin typeface="Consolas" panose="020B0609020204030204" pitchFamily="49" charset="0"/>
              </a:rPr>
              <a:t> (</a:t>
            </a:r>
            <a:r>
              <a:rPr lang="it-IT" sz="2000" b="1" dirty="0" err="1">
                <a:solidFill>
                  <a:srgbClr val="000000"/>
                </a:solidFill>
                <a:latin typeface="Consolas" panose="020B0609020204030204" pitchFamily="49" charset="0"/>
              </a:rPr>
              <a:t>ArrayIndexOutOfBoundsException</a:t>
            </a:r>
            <a:r>
              <a:rPr lang="it-IT" sz="2000" b="1" dirty="0">
                <a:solidFill>
                  <a:srgbClr val="000000"/>
                </a:solidFill>
                <a:latin typeface="Consolas" panose="020B0609020204030204" pitchFamily="49" charset="0"/>
              </a:rPr>
              <a:t> </a:t>
            </a:r>
            <a:r>
              <a:rPr lang="it-IT" sz="2000" b="1" dirty="0">
                <a:solidFill>
                  <a:srgbClr val="6A3E3E"/>
                </a:solidFill>
                <a:latin typeface="Consolas" panose="020B0609020204030204" pitchFamily="49" charset="0"/>
              </a:rPr>
              <a:t>e</a:t>
            </a:r>
            <a:r>
              <a:rPr lang="it-IT" sz="2000" b="1"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a:t>
            </a:r>
            <a:r>
              <a:rPr lang="en-US" sz="2000" b="1" i="1" dirty="0" err="1">
                <a:solidFill>
                  <a:srgbClr val="0000C0"/>
                </a:solidFill>
                <a:latin typeface="Consolas" panose="020B0609020204030204" pitchFamily="49" charset="0"/>
              </a:rPr>
              <a:t>out</a:t>
            </a:r>
            <a:r>
              <a:rPr lang="en-US" sz="2000" b="1" i="1" dirty="0" err="1">
                <a:solidFill>
                  <a:srgbClr val="000000"/>
                </a:solidFill>
                <a:latin typeface="Consolas" panose="020B0609020204030204" pitchFamily="49" charset="0"/>
              </a:rPr>
              <a:t>.println</a:t>
            </a:r>
            <a:r>
              <a:rPr lang="en-US" sz="2000" b="1" i="1" dirty="0">
                <a:solidFill>
                  <a:srgbClr val="000000"/>
                </a:solidFill>
                <a:latin typeface="Consolas" panose="020B0609020204030204" pitchFamily="49" charset="0"/>
              </a:rPr>
              <a:t>(</a:t>
            </a:r>
            <a:r>
              <a:rPr lang="en-US" sz="2000" b="1" i="1" dirty="0">
                <a:solidFill>
                  <a:srgbClr val="2A00FF"/>
                </a:solidFill>
                <a:latin typeface="Consolas" panose="020B0609020204030204" pitchFamily="49" charset="0"/>
              </a:rPr>
              <a:t>"The specified index does not exist "</a:t>
            </a:r>
            <a:r>
              <a:rPr lang="en-US" sz="2000" b="1" i="1" dirty="0">
                <a:solidFill>
                  <a:srgbClr val="000000"/>
                </a:solidFill>
                <a:latin typeface="Consolas" panose="020B0609020204030204" pitchFamily="49" charset="0"/>
              </a:rPr>
              <a:t> + </a:t>
            </a:r>
            <a:r>
              <a:rPr lang="en-US" sz="2000" b="1" i="1" dirty="0">
                <a:solidFill>
                  <a:srgbClr val="2A00FF"/>
                </a:solidFill>
                <a:latin typeface="Consolas" panose="020B0609020204030204" pitchFamily="49" charset="0"/>
              </a:rPr>
              <a:t>"in array. Please correct the error."</a:t>
            </a:r>
            <a:r>
              <a:rPr lang="en-US"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9117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Lista di Eccezioni </a:t>
            </a:r>
            <a:r>
              <a:rPr lang="it-IT" dirty="0" err="1"/>
              <a:t>unchecked</a:t>
            </a:r>
            <a:r>
              <a:rPr lang="it-IT" dirty="0"/>
              <a:t> comuni:</a:t>
            </a:r>
          </a:p>
          <a:p>
            <a:r>
              <a:rPr lang="it-IT" dirty="0"/>
              <a:t>    </a:t>
            </a:r>
            <a:r>
              <a:rPr lang="it-IT" dirty="0" err="1"/>
              <a:t>NullPointerException</a:t>
            </a:r>
            <a:endParaRPr lang="it-IT" dirty="0"/>
          </a:p>
          <a:p>
            <a:r>
              <a:rPr lang="it-IT" dirty="0"/>
              <a:t>    </a:t>
            </a:r>
            <a:r>
              <a:rPr lang="it-IT" dirty="0" err="1"/>
              <a:t>ArrayIndexOutOfBoundsException</a:t>
            </a:r>
            <a:endParaRPr lang="it-IT" dirty="0"/>
          </a:p>
          <a:p>
            <a:r>
              <a:rPr lang="it-IT" dirty="0"/>
              <a:t>    </a:t>
            </a:r>
            <a:r>
              <a:rPr lang="it-IT" dirty="0" err="1"/>
              <a:t>ArithmeticException</a:t>
            </a:r>
            <a:endParaRPr lang="it-IT" dirty="0"/>
          </a:p>
          <a:p>
            <a:r>
              <a:rPr lang="it-IT" dirty="0"/>
              <a:t>    </a:t>
            </a:r>
            <a:r>
              <a:rPr lang="it-IT" dirty="0" err="1"/>
              <a:t>IllegalArgumentException</a:t>
            </a:r>
            <a:endParaRPr lang="it-IT" dirty="0"/>
          </a:p>
          <a:p>
            <a:r>
              <a:rPr lang="it-IT" dirty="0"/>
              <a:t>    </a:t>
            </a:r>
            <a:r>
              <a:rPr lang="it-IT" dirty="0" err="1"/>
              <a:t>NumberFormatException</a:t>
            </a:r>
            <a:endParaRPr lang="it-IT" dirty="0"/>
          </a:p>
          <a:p>
            <a:pPr marL="0" indent="0">
              <a:buNone/>
            </a:pPr>
            <a:endParaRPr lang="it-IT" dirty="0"/>
          </a:p>
        </p:txBody>
      </p:sp>
      <p:sp>
        <p:nvSpPr>
          <p:cNvPr id="3" name="Title 2"/>
          <p:cNvSpPr>
            <a:spLocks noGrp="1"/>
          </p:cNvSpPr>
          <p:nvPr>
            <p:ph type="title"/>
          </p:nvPr>
        </p:nvSpPr>
        <p:spPr/>
        <p:txBody>
          <a:bodyPr/>
          <a:lstStyle/>
          <a:p>
            <a:r>
              <a:rPr lang="it-IT" dirty="0"/>
              <a:t>Eccezioni 9</a:t>
            </a:r>
          </a:p>
        </p:txBody>
      </p:sp>
    </p:spTree>
    <p:extLst>
      <p:ext uri="{BB962C8B-B14F-4D97-AF65-F5344CB8AC3E}">
        <p14:creationId xmlns:p14="http://schemas.microsoft.com/office/powerpoint/2010/main" val="12527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028056"/>
          </a:xfrm>
        </p:spPr>
        <p:txBody>
          <a:bodyPr/>
          <a:lstStyle/>
          <a:p>
            <a:pPr marL="0" indent="0">
              <a:buNone/>
            </a:pPr>
            <a:r>
              <a:rPr lang="it-IT" dirty="0"/>
              <a:t>Come si lancia un </a:t>
            </a:r>
            <a:r>
              <a:rPr lang="it-IT" dirty="0" err="1"/>
              <a:t>Exception</a:t>
            </a:r>
            <a:r>
              <a:rPr lang="it-IT" dirty="0"/>
              <a:t>?</a:t>
            </a:r>
          </a:p>
          <a:p>
            <a:pPr marL="0" indent="0">
              <a:buNone/>
            </a:pPr>
            <a:r>
              <a:rPr lang="it-IT" dirty="0"/>
              <a:t>Basta costruire un oggetto </a:t>
            </a:r>
            <a:r>
              <a:rPr lang="it-IT" dirty="0" err="1"/>
              <a:t>Exception</a:t>
            </a:r>
            <a:r>
              <a:rPr lang="it-IT" dirty="0"/>
              <a:t> (o </a:t>
            </a:r>
            <a:r>
              <a:rPr lang="it-IT" dirty="0" err="1"/>
              <a:t>RuntimeException</a:t>
            </a:r>
            <a:r>
              <a:rPr lang="it-IT" dirty="0"/>
              <a:t>) o estenderli e lanciarle tramite la keyword </a:t>
            </a:r>
            <a:r>
              <a:rPr lang="it-IT" b="1" dirty="0" err="1"/>
              <a:t>throw</a:t>
            </a:r>
            <a:r>
              <a:rPr lang="it-IT" dirty="0"/>
              <a:t>.</a:t>
            </a:r>
          </a:p>
          <a:p>
            <a:pPr marL="0" indent="0">
              <a:buNone/>
            </a:pPr>
            <a:r>
              <a:rPr lang="it-IT" dirty="0"/>
              <a:t>Esempio da una classe che implementa uno </a:t>
            </a:r>
            <a:r>
              <a:rPr lang="it-IT" dirty="0" err="1"/>
              <a:t>stack</a:t>
            </a:r>
            <a:r>
              <a:rPr lang="it-IT" dirty="0"/>
              <a:t>:</a:t>
            </a:r>
          </a:p>
        </p:txBody>
      </p:sp>
      <p:sp>
        <p:nvSpPr>
          <p:cNvPr id="3" name="Title 2"/>
          <p:cNvSpPr>
            <a:spLocks noGrp="1"/>
          </p:cNvSpPr>
          <p:nvPr>
            <p:ph type="title"/>
          </p:nvPr>
        </p:nvSpPr>
        <p:spPr/>
        <p:txBody>
          <a:bodyPr/>
          <a:lstStyle/>
          <a:p>
            <a:r>
              <a:rPr lang="it-IT" dirty="0"/>
              <a:t>Eccezioni 10</a:t>
            </a:r>
          </a:p>
        </p:txBody>
      </p:sp>
      <p:sp>
        <p:nvSpPr>
          <p:cNvPr id="4" name="Rectangle 3"/>
          <p:cNvSpPr/>
          <p:nvPr/>
        </p:nvSpPr>
        <p:spPr>
          <a:xfrm>
            <a:off x="1629916" y="4005064"/>
            <a:ext cx="9433048" cy="2677656"/>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Object pop() {</a:t>
            </a:r>
          </a:p>
          <a:p>
            <a:r>
              <a:rPr lang="it-IT" sz="1400" dirty="0">
                <a:solidFill>
                  <a:srgbClr val="000000"/>
                </a:solidFill>
                <a:latin typeface="Consolas" panose="020B0609020204030204" pitchFamily="49" charset="0"/>
              </a:rPr>
              <a:t>    Object </a:t>
            </a:r>
            <a:r>
              <a:rPr lang="it-IT" sz="1400" dirty="0" err="1">
                <a:solidFill>
                  <a:srgbClr val="6A3E3E"/>
                </a:solidFill>
                <a:latin typeface="Consolas" panose="020B0609020204030204" pitchFamily="49" charset="0"/>
              </a:rPr>
              <a:t>obj</a:t>
            </a:r>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size</a:t>
            </a:r>
            <a:r>
              <a:rPr lang="it-IT" sz="1400" b="1" dirty="0">
                <a:solidFill>
                  <a:srgbClr val="000000"/>
                </a:solidFill>
                <a:latin typeface="Consolas" panose="020B0609020204030204" pitchFamily="49" charset="0"/>
              </a:rPr>
              <a:t> == 0)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throw</a:t>
            </a:r>
            <a:r>
              <a:rPr lang="it-IT" sz="1400" b="1"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EmptyStackException</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obj</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objectAt</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 - 1);</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setObjectAt</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 - 1, </a:t>
            </a:r>
            <a:r>
              <a:rPr lang="it-IT" sz="1400" b="1" dirty="0" err="1">
                <a:solidFill>
                  <a:srgbClr val="7F0055"/>
                </a:solidFill>
                <a:latin typeface="Consolas" panose="020B0609020204030204" pitchFamily="49" charset="0"/>
              </a:rPr>
              <a:t>null</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size</a:t>
            </a:r>
            <a:r>
              <a:rPr lang="it-IT" sz="1400" dirty="0">
                <a:solidFill>
                  <a:srgbClr val="000000"/>
                </a:solidFill>
                <a:latin typeface="Consolas" panose="020B0609020204030204" pitchFamily="49" charset="0"/>
              </a:rPr>
              <a:t>--;</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obj</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339344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La Classe </a:t>
            </a:r>
            <a:r>
              <a:rPr lang="it-IT" b="1" dirty="0" err="1"/>
              <a:t>Exception</a:t>
            </a:r>
            <a:r>
              <a:rPr lang="it-IT" dirty="0"/>
              <a:t> contiene il metodo </a:t>
            </a:r>
            <a:r>
              <a:rPr lang="it-IT" dirty="0" err="1"/>
              <a:t>printStackTrace</a:t>
            </a:r>
            <a:r>
              <a:rPr lang="it-IT" dirty="0"/>
              <a:t>() molto utile per stampare l’ordine delle chiamate invocate al momento della sollevazione dell’eccezioni</a:t>
            </a:r>
          </a:p>
          <a:p>
            <a:pPr marL="0" indent="0">
              <a:buNone/>
            </a:pPr>
            <a:r>
              <a:rPr lang="it-IT" dirty="0"/>
              <a:t>Le varie eccezioni sollevate da un blocco try possono essere intercettate e gestite in uno stesso blocco catch mettendo in OR ( | ) le Classi di eccezione sollevate (da Java 1.7 in poi).</a:t>
            </a:r>
          </a:p>
          <a:p>
            <a:pPr marL="0" indent="0">
              <a:buNone/>
            </a:pPr>
            <a:r>
              <a:rPr lang="it-IT" dirty="0"/>
              <a:t>Esempio:</a:t>
            </a:r>
          </a:p>
          <a:p>
            <a:pPr marL="0" indent="0">
              <a:buNone/>
            </a:pPr>
            <a:r>
              <a:rPr lang="it-IT" dirty="0"/>
              <a:t>try{</a:t>
            </a:r>
          </a:p>
          <a:p>
            <a:pPr marL="0" indent="0">
              <a:buNone/>
            </a:pPr>
            <a:r>
              <a:rPr lang="it-IT" dirty="0"/>
              <a:t>    //…..</a:t>
            </a:r>
          </a:p>
          <a:p>
            <a:pPr marL="0" indent="0">
              <a:buNone/>
            </a:pPr>
            <a:r>
              <a:rPr lang="it-IT" dirty="0"/>
              <a:t>}catch(</a:t>
            </a:r>
            <a:r>
              <a:rPr lang="it-IT" dirty="0" err="1"/>
              <a:t>ArithmeticException</a:t>
            </a:r>
            <a:r>
              <a:rPr lang="it-IT" dirty="0"/>
              <a:t> | </a:t>
            </a:r>
            <a:r>
              <a:rPr lang="it-IT" dirty="0" err="1"/>
              <a:t>EmptyStackException</a:t>
            </a:r>
            <a:r>
              <a:rPr lang="it-IT" dirty="0"/>
              <a:t> e){</a:t>
            </a:r>
          </a:p>
          <a:p>
            <a:pPr marL="0" indent="0">
              <a:buNone/>
            </a:pPr>
            <a:r>
              <a:rPr lang="it-IT" dirty="0"/>
              <a:t>    </a:t>
            </a:r>
            <a:r>
              <a:rPr lang="it-IT" dirty="0" err="1"/>
              <a:t>e.printStackTrace</a:t>
            </a:r>
            <a:r>
              <a:rPr lang="it-IT" dirty="0"/>
              <a:t>();</a:t>
            </a:r>
          </a:p>
          <a:p>
            <a:pPr marL="0" indent="0">
              <a:buNone/>
            </a:pPr>
            <a:r>
              <a:rPr lang="it-IT" dirty="0"/>
              <a:t>    // altre cose…</a:t>
            </a:r>
          </a:p>
          <a:p>
            <a:pPr marL="0" indent="0">
              <a:buNone/>
            </a:pPr>
            <a:r>
              <a:rPr lang="it-IT" dirty="0"/>
              <a:t>}</a:t>
            </a:r>
          </a:p>
        </p:txBody>
      </p:sp>
      <p:sp>
        <p:nvSpPr>
          <p:cNvPr id="3" name="Title 2"/>
          <p:cNvSpPr>
            <a:spLocks noGrp="1"/>
          </p:cNvSpPr>
          <p:nvPr>
            <p:ph type="title"/>
          </p:nvPr>
        </p:nvSpPr>
        <p:spPr/>
        <p:txBody>
          <a:bodyPr/>
          <a:lstStyle/>
          <a:p>
            <a:r>
              <a:rPr lang="it-IT" dirty="0"/>
              <a:t>Eccezioni 11</a:t>
            </a:r>
          </a:p>
        </p:txBody>
      </p:sp>
    </p:spTree>
    <p:extLst>
      <p:ext uri="{BB962C8B-B14F-4D97-AF65-F5344CB8AC3E}">
        <p14:creationId xmlns:p14="http://schemas.microsoft.com/office/powerpoint/2010/main" val="199426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it-IT" dirty="0"/>
              <a:t>Un blocco di codice </a:t>
            </a:r>
            <a:r>
              <a:rPr lang="it-IT" b="1" dirty="0" err="1"/>
              <a:t>finally</a:t>
            </a:r>
            <a:r>
              <a:rPr lang="it-IT" dirty="0"/>
              <a:t> è definito sempre dopo l'ultimo blocco di catch dichiarato. </a:t>
            </a:r>
          </a:p>
          <a:p>
            <a:pPr marL="0" indent="0">
              <a:buNone/>
            </a:pPr>
            <a:r>
              <a:rPr lang="it-IT" u="sng" dirty="0"/>
              <a:t>Non può esistere un try senza catch o senza un </a:t>
            </a:r>
            <a:r>
              <a:rPr lang="it-IT" u="sng" dirty="0" err="1"/>
              <a:t>finally</a:t>
            </a:r>
            <a:r>
              <a:rPr lang="it-IT" dirty="0"/>
              <a:t>, posso avere un blocco try/catch oppure un blocco try/</a:t>
            </a:r>
            <a:r>
              <a:rPr lang="it-IT" dirty="0" err="1"/>
              <a:t>finally</a:t>
            </a:r>
            <a:r>
              <a:rPr lang="it-IT" dirty="0"/>
              <a:t> oppure un blocco try/catch/</a:t>
            </a:r>
            <a:r>
              <a:rPr lang="it-IT" dirty="0" err="1"/>
              <a:t>finally</a:t>
            </a:r>
            <a:r>
              <a:rPr lang="it-IT" dirty="0"/>
              <a:t>. </a:t>
            </a:r>
          </a:p>
          <a:p>
            <a:pPr marL="0" indent="0">
              <a:buNone/>
            </a:pPr>
            <a:r>
              <a:rPr lang="it-IT" dirty="0"/>
              <a:t>try{</a:t>
            </a:r>
          </a:p>
          <a:p>
            <a:pPr marL="0" indent="0">
              <a:buNone/>
            </a:pPr>
            <a:r>
              <a:rPr lang="it-IT" dirty="0"/>
              <a:t>    //TODO fare cose</a:t>
            </a:r>
          </a:p>
          <a:p>
            <a:pPr marL="0" indent="0">
              <a:buNone/>
            </a:pPr>
            <a:r>
              <a:rPr lang="it-IT" dirty="0"/>
              <a:t>}catch(</a:t>
            </a:r>
            <a:r>
              <a:rPr lang="it-IT" dirty="0" err="1"/>
              <a:t>Exception</a:t>
            </a:r>
            <a:r>
              <a:rPr lang="it-IT" dirty="0"/>
              <a:t> e){ </a:t>
            </a:r>
          </a:p>
          <a:p>
            <a:pPr marL="0" indent="0">
              <a:buNone/>
            </a:pPr>
            <a:r>
              <a:rPr lang="it-IT" dirty="0"/>
              <a:t>    //TODO... </a:t>
            </a:r>
          </a:p>
          <a:p>
            <a:pPr marL="0" indent="0">
              <a:buNone/>
            </a:pPr>
            <a:r>
              <a:rPr lang="it-IT" dirty="0"/>
              <a:t>}</a:t>
            </a:r>
            <a:r>
              <a:rPr lang="it-IT" dirty="0" err="1"/>
              <a:t>finally</a:t>
            </a:r>
            <a:r>
              <a:rPr lang="it-IT" dirty="0"/>
              <a:t>{ </a:t>
            </a:r>
          </a:p>
          <a:p>
            <a:pPr marL="0" indent="0">
              <a:buNone/>
            </a:pPr>
            <a:r>
              <a:rPr lang="it-IT" dirty="0"/>
              <a:t>    </a:t>
            </a:r>
            <a:r>
              <a:rPr lang="it-IT" dirty="0" err="1"/>
              <a:t>System.out.println</a:t>
            </a:r>
            <a:r>
              <a:rPr lang="it-IT" dirty="0"/>
              <a:t>("istruzioni sempre eseguite"); </a:t>
            </a:r>
          </a:p>
          <a:p>
            <a:pPr marL="0" indent="0">
              <a:buNone/>
            </a:pPr>
            <a:r>
              <a:rPr lang="it-IT" dirty="0"/>
              <a:t>} </a:t>
            </a:r>
          </a:p>
        </p:txBody>
      </p:sp>
      <p:sp>
        <p:nvSpPr>
          <p:cNvPr id="3" name="Title 2"/>
          <p:cNvSpPr>
            <a:spLocks noGrp="1"/>
          </p:cNvSpPr>
          <p:nvPr>
            <p:ph type="title"/>
          </p:nvPr>
        </p:nvSpPr>
        <p:spPr/>
        <p:txBody>
          <a:bodyPr/>
          <a:lstStyle/>
          <a:p>
            <a:r>
              <a:rPr lang="it-IT" dirty="0"/>
              <a:t>Eccezioni 11bis</a:t>
            </a:r>
          </a:p>
        </p:txBody>
      </p:sp>
    </p:spTree>
    <p:extLst>
      <p:ext uri="{BB962C8B-B14F-4D97-AF65-F5344CB8AC3E}">
        <p14:creationId xmlns:p14="http://schemas.microsoft.com/office/powerpoint/2010/main" val="20426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Gli interi sono rappresentabili in vari formati:</a:t>
            </a:r>
          </a:p>
          <a:p>
            <a:r>
              <a:rPr lang="it-IT" dirty="0"/>
              <a:t>Decimale: 19</a:t>
            </a:r>
          </a:p>
          <a:p>
            <a:r>
              <a:rPr lang="it-IT" dirty="0"/>
              <a:t>Binario: 0b10011</a:t>
            </a:r>
          </a:p>
          <a:p>
            <a:r>
              <a:rPr lang="it-IT" dirty="0"/>
              <a:t>Ottale: 023</a:t>
            </a:r>
          </a:p>
          <a:p>
            <a:r>
              <a:rPr lang="it-IT" dirty="0"/>
              <a:t>Esadecimale: 0x13</a:t>
            </a:r>
          </a:p>
          <a:p>
            <a:pPr marL="0" indent="0">
              <a:buNone/>
            </a:pPr>
            <a:r>
              <a:rPr lang="it-IT" dirty="0"/>
              <a:t>Nel caso in cui il numero da rappresentare ecceda la dimensione del tipo il compilatore restituirà errore.</a:t>
            </a:r>
          </a:p>
        </p:txBody>
      </p:sp>
      <p:sp>
        <p:nvSpPr>
          <p:cNvPr id="3" name="Title 2"/>
          <p:cNvSpPr>
            <a:spLocks noGrp="1"/>
          </p:cNvSpPr>
          <p:nvPr>
            <p:ph type="title"/>
          </p:nvPr>
        </p:nvSpPr>
        <p:spPr/>
        <p:txBody>
          <a:bodyPr/>
          <a:lstStyle/>
          <a:p>
            <a:r>
              <a:rPr lang="it-IT" dirty="0"/>
              <a:t>Tipi Dati Primitivi 2 - Interi</a:t>
            </a:r>
          </a:p>
        </p:txBody>
      </p:sp>
    </p:spTree>
    <p:extLst>
      <p:ext uri="{BB962C8B-B14F-4D97-AF65-F5344CB8AC3E}">
        <p14:creationId xmlns:p14="http://schemas.microsoft.com/office/powerpoint/2010/main" val="249713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Esiste un particolare costrutto (implementato a partire da Java 1.7) chiamato </a:t>
            </a:r>
            <a:r>
              <a:rPr lang="it-IT" b="1" dirty="0"/>
              <a:t>try with resource</a:t>
            </a:r>
            <a:r>
              <a:rPr lang="it-IT" dirty="0"/>
              <a:t>.</a:t>
            </a:r>
          </a:p>
          <a:p>
            <a:pPr marL="0" indent="0">
              <a:buNone/>
            </a:pPr>
            <a:r>
              <a:rPr lang="it-IT" dirty="0"/>
              <a:t>Esso ci permette di dichiarare e istanziare all’interno del prima del blocco try delle risorse che verranno </a:t>
            </a:r>
            <a:r>
              <a:rPr lang="it-IT" u="sng" dirty="0"/>
              <a:t>automaticamente</a:t>
            </a:r>
            <a:r>
              <a:rPr lang="it-IT" dirty="0"/>
              <a:t> chiuse al termine del blocco di codice (es. Stream, Connection, etc…).</a:t>
            </a:r>
          </a:p>
          <a:p>
            <a:pPr marL="0" indent="0">
              <a:buNone/>
            </a:pPr>
            <a:r>
              <a:rPr lang="it-IT" dirty="0"/>
              <a:t>Le classi istanziate all’interno del </a:t>
            </a:r>
            <a:r>
              <a:rPr lang="it-IT" b="1" dirty="0"/>
              <a:t>try with resource</a:t>
            </a:r>
            <a:r>
              <a:rPr lang="it-IT" dirty="0"/>
              <a:t> devono implementare l’interfaccia </a:t>
            </a:r>
            <a:r>
              <a:rPr lang="it-IT" b="1" dirty="0"/>
              <a:t>Closeable </a:t>
            </a:r>
            <a:r>
              <a:rPr lang="it-IT" dirty="0"/>
              <a:t> o </a:t>
            </a:r>
            <a:r>
              <a:rPr lang="it-IT" b="1" dirty="0"/>
              <a:t>AutoCloseable</a:t>
            </a:r>
            <a:r>
              <a:rPr lang="it-IT" dirty="0"/>
              <a:t>.</a:t>
            </a:r>
          </a:p>
          <a:p>
            <a:pPr marL="0" indent="0">
              <a:buNone/>
            </a:pPr>
            <a:endParaRPr lang="it-IT" dirty="0"/>
          </a:p>
        </p:txBody>
      </p:sp>
      <p:sp>
        <p:nvSpPr>
          <p:cNvPr id="3" name="Title 2"/>
          <p:cNvSpPr>
            <a:spLocks noGrp="1"/>
          </p:cNvSpPr>
          <p:nvPr>
            <p:ph type="title"/>
          </p:nvPr>
        </p:nvSpPr>
        <p:spPr/>
        <p:txBody>
          <a:bodyPr/>
          <a:lstStyle/>
          <a:p>
            <a:r>
              <a:rPr lang="it-IT" dirty="0"/>
              <a:t>Eccezioni 12</a:t>
            </a:r>
          </a:p>
        </p:txBody>
      </p:sp>
    </p:spTree>
    <p:extLst>
      <p:ext uri="{BB962C8B-B14F-4D97-AF65-F5344CB8AC3E}">
        <p14:creationId xmlns:p14="http://schemas.microsoft.com/office/powerpoint/2010/main" val="320120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13</a:t>
            </a:r>
          </a:p>
        </p:txBody>
      </p:sp>
      <p:sp>
        <p:nvSpPr>
          <p:cNvPr id="4" name="Rectangle 3"/>
          <p:cNvSpPr/>
          <p:nvPr/>
        </p:nvSpPr>
        <p:spPr>
          <a:xfrm>
            <a:off x="1629916" y="2348880"/>
            <a:ext cx="9217024" cy="3754874"/>
          </a:xfrm>
          <a:prstGeom prst="rect">
            <a:avLst/>
          </a:prstGeom>
          <a:solidFill>
            <a:schemeClr val="bg1"/>
          </a:solidFill>
        </p:spPr>
        <p:txBody>
          <a:bodyPr wrap="square">
            <a:spAutoFit/>
          </a:bodyPr>
          <a:lstStyle/>
          <a:p>
            <a:r>
              <a:rPr lang="it-IT" sz="1400" dirty="0">
                <a:solidFill>
                  <a:srgbClr val="3F7F5F"/>
                </a:solidFill>
                <a:latin typeface="Consolas" panose="020B0609020204030204" pitchFamily="49" charset="0"/>
              </a:rPr>
              <a:t>//</a:t>
            </a:r>
            <a:r>
              <a:rPr lang="it-IT" sz="1400" u="sng" dirty="0">
                <a:solidFill>
                  <a:srgbClr val="3F7F5F"/>
                </a:solidFill>
                <a:latin typeface="Consolas" panose="020B0609020204030204" pitchFamily="49" charset="0"/>
              </a:rPr>
              <a:t>Post Java 1.7</a:t>
            </a:r>
          </a:p>
          <a:p>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readFirstLineFromFile</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try</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br</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FileReader</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err="1">
                <a:solidFill>
                  <a:srgbClr val="000000"/>
                </a:solidFill>
                <a:latin typeface="Consolas" panose="020B0609020204030204" pitchFamily="49" charset="0"/>
              </a:rPr>
              <a:t>.readLine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p>
          <a:p>
            <a:endParaRPr lang="it-IT" sz="1400" dirty="0">
              <a:latin typeface="Consolas" panose="020B0609020204030204" pitchFamily="49" charset="0"/>
            </a:endParaRPr>
          </a:p>
          <a:p>
            <a:r>
              <a:rPr lang="it-IT" sz="1400" dirty="0">
                <a:solidFill>
                  <a:srgbClr val="3F7F5F"/>
                </a:solidFill>
                <a:latin typeface="Consolas" panose="020B0609020204030204" pitchFamily="49" charset="0"/>
              </a:rPr>
              <a:t>//</a:t>
            </a:r>
            <a:r>
              <a:rPr lang="it-IT" sz="1400" dirty="0" err="1">
                <a:solidFill>
                  <a:srgbClr val="3F7F5F"/>
                </a:solidFill>
                <a:latin typeface="Consolas" panose="020B0609020204030204" pitchFamily="49" charset="0"/>
              </a:rPr>
              <a:t>Pre</a:t>
            </a:r>
            <a:r>
              <a:rPr lang="it-IT" sz="1400" dirty="0">
                <a:solidFill>
                  <a:srgbClr val="3F7F5F"/>
                </a:solidFill>
                <a:latin typeface="Consolas" panose="020B0609020204030204" pitchFamily="49" charset="0"/>
              </a:rPr>
              <a:t> Java 1.7</a:t>
            </a:r>
          </a:p>
          <a:p>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String </a:t>
            </a:r>
            <a:r>
              <a:rPr lang="en-US" sz="1400" b="1" dirty="0" err="1">
                <a:solidFill>
                  <a:srgbClr val="000000"/>
                </a:solidFill>
                <a:latin typeface="Consolas" panose="020B0609020204030204" pitchFamily="49" charset="0"/>
              </a:rPr>
              <a:t>readFirstLineFromFileWithFinallyBlock</a:t>
            </a:r>
            <a:r>
              <a:rPr lang="en-US" sz="1400" b="1" dirty="0">
                <a:solidFill>
                  <a:srgbClr val="000000"/>
                </a:solidFill>
                <a:latin typeface="Consolas" panose="020B0609020204030204" pitchFamily="49" charset="0"/>
              </a:rPr>
              <a:t>(String </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BufferedReader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FileReader</a:t>
            </a:r>
            <a:r>
              <a:rPr lang="en-US" sz="1400" b="1" dirty="0">
                <a:solidFill>
                  <a:srgbClr val="000000"/>
                </a:solidFill>
                <a:latin typeface="Consolas" panose="020B0609020204030204" pitchFamily="49" charset="0"/>
              </a:rPr>
              <a:t>(</a:t>
            </a:r>
            <a:r>
              <a:rPr lang="en-US" sz="1400" b="1" dirty="0">
                <a:solidFill>
                  <a:srgbClr val="6A3E3E"/>
                </a:solidFill>
                <a:latin typeface="Consolas" panose="020B0609020204030204" pitchFamily="49" charset="0"/>
              </a:rPr>
              <a:t>path</a:t>
            </a:r>
            <a:r>
              <a:rPr lang="en-US" sz="1400" b="1" dirty="0">
                <a:solidFill>
                  <a:srgbClr val="000000"/>
                </a:solidFill>
                <a:latin typeface="Consolas" panose="020B0609020204030204" pitchFamily="49" charset="0"/>
              </a:rPr>
              <a:t>));</a:t>
            </a:r>
          </a:p>
          <a:p>
            <a:r>
              <a:rPr lang="it-IT" sz="1400" b="1" dirty="0">
                <a:solidFill>
                  <a:srgbClr val="7F0055"/>
                </a:solidFill>
                <a:latin typeface="Consolas" panose="020B0609020204030204" pitchFamily="49" charset="0"/>
              </a:rPr>
              <a:t>    try</a:t>
            </a:r>
            <a:r>
              <a:rPr lang="it-IT"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return</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err="1">
                <a:solidFill>
                  <a:srgbClr val="000000"/>
                </a:solidFill>
                <a:latin typeface="Consolas" panose="020B0609020204030204" pitchFamily="49" charset="0"/>
              </a:rPr>
              <a:t>.readLine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r>
              <a:rPr lang="it-IT" sz="1400" b="1" dirty="0" err="1">
                <a:solidFill>
                  <a:srgbClr val="7F0055"/>
                </a:solidFill>
                <a:latin typeface="Consolas" panose="020B0609020204030204" pitchFamily="49" charset="0"/>
              </a:rPr>
              <a:t>finally</a:t>
            </a:r>
            <a:r>
              <a:rPr lang="it-IT" sz="1400" b="1" dirty="0">
                <a:solidFill>
                  <a:srgbClr val="000000"/>
                </a:solidFill>
                <a:latin typeface="Consolas" panose="020B0609020204030204" pitchFamily="49" charset="0"/>
              </a:rPr>
              <a:t>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if</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br</a:t>
            </a:r>
            <a:r>
              <a:rPr lang="it-IT" sz="1400" b="1" dirty="0">
                <a:solidFill>
                  <a:srgbClr val="000000"/>
                </a:solidFill>
                <a:latin typeface="Consolas" panose="020B0609020204030204" pitchFamily="49" charset="0"/>
              </a:rPr>
              <a:t> != </a:t>
            </a:r>
            <a:r>
              <a:rPr lang="it-IT" sz="1400" b="1" dirty="0" err="1">
                <a:solidFill>
                  <a:srgbClr val="7F0055"/>
                </a:solidFill>
                <a:latin typeface="Consolas" panose="020B0609020204030204" pitchFamily="49" charset="0"/>
              </a:rPr>
              <a:t>null</a:t>
            </a:r>
            <a:r>
              <a:rPr lang="it-IT" sz="1400" b="1" dirty="0">
                <a:solidFill>
                  <a:srgbClr val="000000"/>
                </a:solidFill>
                <a:latin typeface="Consolas" panose="020B0609020204030204" pitchFamily="49" charset="0"/>
              </a:rPr>
              <a:t>)</a:t>
            </a:r>
          </a:p>
          <a:p>
            <a:r>
              <a:rPr lang="it-IT" sz="1400" dirty="0">
                <a:solidFill>
                  <a:srgbClr val="6A3E3E"/>
                </a:solidFill>
                <a:latin typeface="Consolas" panose="020B0609020204030204" pitchFamily="49" charset="0"/>
              </a:rPr>
              <a:t>            </a:t>
            </a:r>
            <a:r>
              <a:rPr lang="it-IT" sz="1400" dirty="0" err="1">
                <a:solidFill>
                  <a:srgbClr val="6A3E3E"/>
                </a:solidFill>
                <a:latin typeface="Consolas" panose="020B0609020204030204" pitchFamily="49" charset="0"/>
              </a:rPr>
              <a:t>br</a:t>
            </a:r>
            <a:r>
              <a:rPr lang="it-IT" sz="1400" dirty="0" err="1">
                <a:solidFill>
                  <a:srgbClr val="000000"/>
                </a:solidFill>
                <a:latin typeface="Consolas" panose="020B0609020204030204" pitchFamily="49" charset="0"/>
              </a:rPr>
              <a:t>.close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303820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Se durante il try venisse sollevata un'eccezione essa verrebbe considerata come prioritaria rispetto ad altre che potrebbero generarsi dalla chiusura degli oggetti dichiarati dal blocco di </a:t>
            </a:r>
            <a:r>
              <a:rPr lang="it-IT" dirty="0" err="1"/>
              <a:t>resources</a:t>
            </a:r>
            <a:r>
              <a:rPr lang="it-IT" dirty="0"/>
              <a:t>. </a:t>
            </a:r>
          </a:p>
          <a:p>
            <a:pPr marL="0" indent="0">
              <a:buNone/>
            </a:pPr>
            <a:r>
              <a:rPr lang="it-IT" dirty="0"/>
              <a:t>Queste altre eccezioni verranno marcate come </a:t>
            </a:r>
            <a:r>
              <a:rPr lang="it-IT" u="sng" dirty="0" err="1"/>
              <a:t>suppressed</a:t>
            </a:r>
            <a:r>
              <a:rPr lang="it-IT" dirty="0"/>
              <a:t> ma non verranno perse.</a:t>
            </a:r>
          </a:p>
          <a:p>
            <a:pPr marL="0" indent="0">
              <a:buNone/>
            </a:pPr>
            <a:r>
              <a:rPr lang="it-IT" dirty="0"/>
              <a:t>Saranno accessibili come attributo dell'eccezione catturata col metodo </a:t>
            </a:r>
            <a:r>
              <a:rPr lang="it-IT" dirty="0" err="1"/>
              <a:t>getSuppressed</a:t>
            </a:r>
            <a:r>
              <a:rPr lang="it-IT" dirty="0"/>
              <a:t>().</a:t>
            </a:r>
          </a:p>
        </p:txBody>
      </p:sp>
      <p:sp>
        <p:nvSpPr>
          <p:cNvPr id="3" name="Title 2"/>
          <p:cNvSpPr>
            <a:spLocks noGrp="1"/>
          </p:cNvSpPr>
          <p:nvPr>
            <p:ph type="title"/>
          </p:nvPr>
        </p:nvSpPr>
        <p:spPr/>
        <p:txBody>
          <a:bodyPr/>
          <a:lstStyle/>
          <a:p>
            <a:r>
              <a:rPr lang="it-IT" dirty="0"/>
              <a:t>Eccezioni 14</a:t>
            </a:r>
          </a:p>
        </p:txBody>
      </p:sp>
    </p:spTree>
    <p:extLst>
      <p:ext uri="{BB962C8B-B14F-4D97-AF65-F5344CB8AC3E}">
        <p14:creationId xmlns:p14="http://schemas.microsoft.com/office/powerpoint/2010/main" val="184761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956048"/>
          </a:xfrm>
        </p:spPr>
        <p:txBody>
          <a:bodyPr>
            <a:normAutofit lnSpcReduction="10000"/>
          </a:bodyPr>
          <a:lstStyle/>
          <a:p>
            <a:pPr marL="0" indent="0">
              <a:buNone/>
            </a:pPr>
            <a:r>
              <a:rPr lang="it-IT" dirty="0"/>
              <a:t>Come per qualsiasi altro oggetto, possiamo creare eccezioni personalizzate estendendo la Classe </a:t>
            </a:r>
            <a:r>
              <a:rPr lang="it-IT" dirty="0" err="1"/>
              <a:t>Exception</a:t>
            </a:r>
            <a:r>
              <a:rPr lang="it-IT" dirty="0"/>
              <a:t>, o la classe </a:t>
            </a:r>
            <a:r>
              <a:rPr lang="it-IT" dirty="0" err="1"/>
              <a:t>RuntimeExceptio</a:t>
            </a:r>
            <a:r>
              <a:rPr lang="it-IT" dirty="0"/>
              <a:t> o implementando l’interfaccia </a:t>
            </a:r>
            <a:r>
              <a:rPr lang="it-IT" dirty="0" err="1"/>
              <a:t>Throwable</a:t>
            </a:r>
            <a:r>
              <a:rPr lang="it-IT" dirty="0"/>
              <a:t>.</a:t>
            </a:r>
          </a:p>
          <a:p>
            <a:pPr marL="0" indent="0">
              <a:buNone/>
            </a:pPr>
            <a:r>
              <a:rPr lang="it-IT" dirty="0"/>
              <a:t>Esempio:</a:t>
            </a:r>
          </a:p>
        </p:txBody>
      </p:sp>
      <p:sp>
        <p:nvSpPr>
          <p:cNvPr id="3" name="Title 2"/>
          <p:cNvSpPr>
            <a:spLocks noGrp="1"/>
          </p:cNvSpPr>
          <p:nvPr>
            <p:ph type="title"/>
          </p:nvPr>
        </p:nvSpPr>
        <p:spPr/>
        <p:txBody>
          <a:bodyPr/>
          <a:lstStyle/>
          <a:p>
            <a:r>
              <a:rPr lang="it-IT" dirty="0"/>
              <a:t>Eccezioni 14</a:t>
            </a:r>
          </a:p>
        </p:txBody>
      </p:sp>
      <p:sp>
        <p:nvSpPr>
          <p:cNvPr id="4" name="Rectangle 3"/>
          <p:cNvSpPr/>
          <p:nvPr/>
        </p:nvSpPr>
        <p:spPr>
          <a:xfrm>
            <a:off x="1629916" y="4005064"/>
            <a:ext cx="9433048" cy="2492990"/>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RandomException</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extends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Exception</a:t>
            </a:r>
            <a:r>
              <a:rPr lang="it-IT" sz="1200" b="1"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en-US" sz="1200" b="1" dirty="0">
                <a:solidFill>
                  <a:srgbClr val="7F0055"/>
                </a:solidFill>
                <a:latin typeface="Consolas" panose="020B0609020204030204" pitchFamily="49" charset="0"/>
              </a:rPr>
              <a:t>    private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final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long</a:t>
            </a:r>
            <a:r>
              <a:rPr lang="en-US" sz="1200" b="1" dirty="0">
                <a:solidFill>
                  <a:srgbClr val="000000"/>
                </a:solidFill>
                <a:latin typeface="Consolas" panose="020B0609020204030204" pitchFamily="49" charset="0"/>
              </a:rPr>
              <a:t> </a:t>
            </a:r>
            <a:r>
              <a:rPr lang="en-US" sz="1200" b="1" i="1" dirty="0" err="1">
                <a:solidFill>
                  <a:srgbClr val="0000C0"/>
                </a:solidFill>
                <a:latin typeface="Consolas" panose="020B0609020204030204" pitchFamily="49" charset="0"/>
              </a:rPr>
              <a:t>serialVersionUID</a:t>
            </a:r>
            <a:r>
              <a:rPr lang="en-US" sz="1200" b="1" i="1" dirty="0">
                <a:solidFill>
                  <a:srgbClr val="000000"/>
                </a:solidFill>
                <a:latin typeface="Consolas" panose="020B0609020204030204" pitchFamily="49" charset="0"/>
              </a:rPr>
              <a:t> = 4306654842839395403L;</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dirty="0" err="1">
                <a:solidFill>
                  <a:srgbClr val="000000"/>
                </a:solidFill>
                <a:latin typeface="Consolas" panose="020B0609020204030204" pitchFamily="49" charset="0"/>
              </a:rPr>
              <a:t>RandomException</a:t>
            </a:r>
            <a:r>
              <a:rPr lang="it-IT" sz="1200"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super</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"Random </a:t>
            </a:r>
            <a:r>
              <a:rPr lang="it-IT" sz="1200" b="1" dirty="0" err="1">
                <a:solidFill>
                  <a:srgbClr val="2A00FF"/>
                </a:solidFill>
                <a:latin typeface="Consolas" panose="020B0609020204030204" pitchFamily="49" charset="0"/>
              </a:rPr>
              <a:t>Exception</a:t>
            </a:r>
            <a:r>
              <a:rPr lang="it-IT" sz="1200" b="1" dirty="0">
                <a:solidFill>
                  <a:srgbClr val="2A00FF"/>
                </a:solidFill>
                <a:latin typeface="Consolas" panose="020B0609020204030204" pitchFamily="49" charset="0"/>
              </a:rPr>
              <a:t> </a:t>
            </a:r>
            <a:r>
              <a:rPr lang="it-IT" sz="1200" b="1" dirty="0" err="1">
                <a:solidFill>
                  <a:srgbClr val="2A00FF"/>
                </a:solidFill>
                <a:latin typeface="Consolas" panose="020B0609020204030204" pitchFamily="49" charset="0"/>
              </a:rPr>
              <a:t>generated</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646464"/>
                </a:solidFill>
                <a:latin typeface="Consolas" panose="020B0609020204030204" pitchFamily="49" charset="0"/>
              </a:rPr>
              <a:t>    @</a:t>
            </a:r>
            <a:r>
              <a:rPr lang="it-IT" sz="1200" dirty="0" err="1">
                <a:solidFill>
                  <a:srgbClr val="646464"/>
                </a:solidFill>
                <a:latin typeface="Consolas" panose="020B0609020204030204" pitchFamily="49" charset="0"/>
              </a:rPr>
              <a:t>Override</a:t>
            </a:r>
            <a:endParaRPr lang="it-IT" sz="1200" dirty="0">
              <a:solidFill>
                <a:srgbClr val="646464"/>
              </a:solidFill>
              <a:latin typeface="Consolas" panose="020B0609020204030204" pitchFamily="49" charset="0"/>
            </a:endParaRPr>
          </a:p>
          <a:p>
            <a:r>
              <a:rPr lang="it-IT" sz="1200" b="1" dirty="0">
                <a:solidFill>
                  <a:srgbClr val="7F0055"/>
                </a:solidFill>
                <a:latin typeface="Consolas" panose="020B0609020204030204" pitchFamily="49" charset="0"/>
              </a:rPr>
              <a:t>    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toString</a:t>
            </a:r>
            <a:r>
              <a:rPr lang="it-IT" sz="1200" b="1" dirty="0">
                <a:solidFill>
                  <a:srgbClr val="000000"/>
                </a:solidFill>
                <a:latin typeface="Consolas" panose="020B0609020204030204" pitchFamily="49" charset="0"/>
              </a:rPr>
              <a:t>() {</a:t>
            </a:r>
          </a:p>
          <a:p>
            <a:r>
              <a:rPr lang="it-IT" sz="1200" b="1" dirty="0">
                <a:solidFill>
                  <a:srgbClr val="7F0055"/>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getMessage</a:t>
            </a:r>
            <a:r>
              <a:rPr lang="it-IT" sz="1200" b="1" dirty="0">
                <a:solidFill>
                  <a:srgbClr val="000000"/>
                </a:solidFill>
                <a:latin typeface="Consolas" panose="020B0609020204030204" pitchFamily="49" charset="0"/>
              </a:rPr>
              <a:t>() + </a:t>
            </a:r>
            <a:r>
              <a:rPr lang="it-IT" sz="1200" b="1" dirty="0">
                <a:solidFill>
                  <a:srgbClr val="2A00FF"/>
                </a:solidFill>
                <a:latin typeface="Consolas" panose="020B0609020204030204" pitchFamily="49" charset="0"/>
              </a:rPr>
              <a:t>" : numero sfortunato"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98051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Quando si fa un </a:t>
            </a:r>
            <a:r>
              <a:rPr lang="it-IT" dirty="0" err="1"/>
              <a:t>override</a:t>
            </a:r>
            <a:r>
              <a:rPr lang="it-IT" dirty="0"/>
              <a:t> non è possibile specificare clausole di </a:t>
            </a:r>
            <a:r>
              <a:rPr lang="it-IT" dirty="0" err="1"/>
              <a:t>throws</a:t>
            </a:r>
            <a:r>
              <a:rPr lang="it-IT" dirty="0"/>
              <a:t> che non siano già presenti in quello originale o che non siano figlie della stessa classe. </a:t>
            </a:r>
          </a:p>
          <a:p>
            <a:pPr marL="0" indent="0">
              <a:buNone/>
            </a:pPr>
            <a:r>
              <a:rPr lang="it-IT" dirty="0"/>
              <a:t>Devo sempre avere un sottoinsieme delle eccezioni (o al massimo uguali) a quelle del padre. </a:t>
            </a:r>
          </a:p>
          <a:p>
            <a:pPr marL="0" indent="0">
              <a:buNone/>
            </a:pPr>
            <a:r>
              <a:rPr lang="it-IT" dirty="0"/>
              <a:t>Il non dichiararla è un sottoinsieme vuoto di quelle del padre e quindi sempre valido.</a:t>
            </a:r>
          </a:p>
        </p:txBody>
      </p:sp>
      <p:sp>
        <p:nvSpPr>
          <p:cNvPr id="3" name="Title 2"/>
          <p:cNvSpPr>
            <a:spLocks noGrp="1"/>
          </p:cNvSpPr>
          <p:nvPr>
            <p:ph type="title"/>
          </p:nvPr>
        </p:nvSpPr>
        <p:spPr/>
        <p:txBody>
          <a:bodyPr/>
          <a:lstStyle/>
          <a:p>
            <a:r>
              <a:rPr lang="it-IT" dirty="0"/>
              <a:t>Eccezioni 15 – </a:t>
            </a:r>
            <a:r>
              <a:rPr lang="it-IT" dirty="0" err="1"/>
              <a:t>Throws</a:t>
            </a:r>
            <a:r>
              <a:rPr lang="it-IT" dirty="0"/>
              <a:t> e </a:t>
            </a:r>
            <a:r>
              <a:rPr lang="it-IT" dirty="0" err="1"/>
              <a:t>Override</a:t>
            </a:r>
            <a:endParaRPr lang="it-IT" dirty="0"/>
          </a:p>
        </p:txBody>
      </p:sp>
    </p:spTree>
    <p:extLst>
      <p:ext uri="{BB962C8B-B14F-4D97-AF65-F5344CB8AC3E}">
        <p14:creationId xmlns:p14="http://schemas.microsoft.com/office/powerpoint/2010/main" val="107391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Eccezioni 16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2510710"/>
            <a:ext cx="7416824" cy="3727542"/>
          </a:xfrm>
          <a:prstGeom prst="rect">
            <a:avLst/>
          </a:prstGeom>
        </p:spPr>
      </p:pic>
    </p:spTree>
    <p:extLst>
      <p:ext uri="{BB962C8B-B14F-4D97-AF65-F5344CB8AC3E}">
        <p14:creationId xmlns:p14="http://schemas.microsoft.com/office/powerpoint/2010/main" val="49577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a:t>
            </a:r>
            <a:r>
              <a:rPr lang="it-IT" dirty="0" err="1"/>
              <a:t>warning</a:t>
            </a:r>
            <a:r>
              <a:rPr lang="it-IT" dirty="0"/>
              <a:t> non sono veri e propri errori ma avvertimenti che il compilatore da su alcuni statement.</a:t>
            </a:r>
          </a:p>
          <a:p>
            <a:pPr marL="0" indent="0">
              <a:buNone/>
            </a:pPr>
            <a:r>
              <a:rPr lang="it-IT" dirty="0"/>
              <a:t>Non causano problemi ma è sempre opportuno verificarli.</a:t>
            </a:r>
          </a:p>
          <a:p>
            <a:pPr marL="0" indent="0">
              <a:buNone/>
            </a:pPr>
            <a:r>
              <a:rPr lang="it-IT" dirty="0"/>
              <a:t>Per dire al compilatore di ignorarli si può usare l’annotazione </a:t>
            </a:r>
          </a:p>
          <a:p>
            <a:pPr marL="0" indent="0" algn="ctr">
              <a:buNone/>
            </a:pPr>
            <a:r>
              <a:rPr lang="it-IT" b="1" dirty="0"/>
              <a:t>@</a:t>
            </a:r>
            <a:r>
              <a:rPr lang="it-IT" b="1" dirty="0" err="1"/>
              <a:t>SuppressWarning</a:t>
            </a:r>
            <a:r>
              <a:rPr lang="it-IT" b="1" dirty="0"/>
              <a:t>(«</a:t>
            </a:r>
            <a:r>
              <a:rPr lang="it-IT" b="1" dirty="0" err="1"/>
              <a:t>nomeWarning</a:t>
            </a:r>
            <a:r>
              <a:rPr lang="it-IT" b="1" dirty="0"/>
              <a:t>»)</a:t>
            </a:r>
          </a:p>
          <a:p>
            <a:pPr marL="0" indent="0">
              <a:buNone/>
            </a:pPr>
            <a:endParaRPr lang="it-IT" dirty="0"/>
          </a:p>
        </p:txBody>
      </p:sp>
      <p:sp>
        <p:nvSpPr>
          <p:cNvPr id="3" name="Title 2"/>
          <p:cNvSpPr>
            <a:spLocks noGrp="1"/>
          </p:cNvSpPr>
          <p:nvPr>
            <p:ph type="title"/>
          </p:nvPr>
        </p:nvSpPr>
        <p:spPr/>
        <p:txBody>
          <a:bodyPr/>
          <a:lstStyle/>
          <a:p>
            <a:r>
              <a:rPr lang="it-IT" dirty="0" err="1"/>
              <a:t>Warning</a:t>
            </a:r>
            <a:endParaRPr lang="it-IT" dirty="0"/>
          </a:p>
        </p:txBody>
      </p:sp>
    </p:spTree>
    <p:extLst>
      <p:ext uri="{BB962C8B-B14F-4D97-AF65-F5344CB8AC3E}">
        <p14:creationId xmlns:p14="http://schemas.microsoft.com/office/powerpoint/2010/main" val="26253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Le </a:t>
            </a:r>
            <a:r>
              <a:rPr lang="it-IT" i="1" dirty="0"/>
              <a:t>lambda expression </a:t>
            </a:r>
            <a:r>
              <a:rPr lang="it-IT" dirty="0"/>
              <a:t>sono una notazione compatta per definire </a:t>
            </a:r>
            <a:r>
              <a:rPr lang="it-IT" u="sng" dirty="0"/>
              <a:t>funzioni anonime.</a:t>
            </a:r>
          </a:p>
          <a:p>
            <a:pPr marL="0" indent="0">
              <a:buNone/>
            </a:pPr>
            <a:r>
              <a:rPr lang="it-IT" dirty="0"/>
              <a:t>Esse prendono il nome da una teoria matematica chiamata </a:t>
            </a:r>
            <a:r>
              <a:rPr lang="it-IT" u="sng" dirty="0"/>
              <a:t>Lambda Calcolo </a:t>
            </a:r>
            <a:r>
              <a:rPr lang="it-IT" dirty="0"/>
              <a:t>molto utile per un modello di programmazione di tipo funzionale.</a:t>
            </a:r>
          </a:p>
          <a:p>
            <a:pPr marL="0" indent="0">
              <a:buNone/>
            </a:pPr>
            <a:r>
              <a:rPr lang="it-IT" dirty="0"/>
              <a:t>Un modello di programmazione di tipo funzionale si preoccupa meno della strutturazione dei dati e di più sulla  valutazione delle funzioni facendo largo uso di oggetti immutabili.</a:t>
            </a:r>
          </a:p>
          <a:p>
            <a:pPr marL="0" indent="0">
              <a:buNone/>
            </a:pPr>
            <a:r>
              <a:rPr lang="it-IT" dirty="0"/>
              <a:t>Le </a:t>
            </a:r>
            <a:r>
              <a:rPr lang="it-IT" b="1" dirty="0"/>
              <a:t>Lambda Expression </a:t>
            </a:r>
            <a:r>
              <a:rPr lang="it-IT" dirty="0"/>
              <a:t>sono molto comode quando si lavora con funzioni di ordine superiore (funzioni che accettano come parametro altre funzioni).</a:t>
            </a:r>
          </a:p>
          <a:p>
            <a:pPr marL="0" indent="0">
              <a:buNone/>
            </a:pPr>
            <a:r>
              <a:rPr lang="it-IT" dirty="0"/>
              <a:t>Le lambda expression non sono obbligatorie per programmare in maniera funzionale ma sono </a:t>
            </a:r>
            <a:r>
              <a:rPr lang="it-IT" u="sng" dirty="0"/>
              <a:t>molto comode</a:t>
            </a:r>
            <a:r>
              <a:rPr lang="it-IT" dirty="0"/>
              <a:t>.</a:t>
            </a:r>
          </a:p>
        </p:txBody>
      </p:sp>
      <p:sp>
        <p:nvSpPr>
          <p:cNvPr id="3" name="Title 2"/>
          <p:cNvSpPr>
            <a:spLocks noGrp="1"/>
          </p:cNvSpPr>
          <p:nvPr>
            <p:ph type="title"/>
          </p:nvPr>
        </p:nvSpPr>
        <p:spPr/>
        <p:txBody>
          <a:bodyPr/>
          <a:lstStyle/>
          <a:p>
            <a:r>
              <a:rPr lang="it-IT" dirty="0"/>
              <a:t>Lambda Expression 1</a:t>
            </a:r>
          </a:p>
        </p:txBody>
      </p:sp>
    </p:spTree>
    <p:extLst>
      <p:ext uri="{BB962C8B-B14F-4D97-AF65-F5344CB8AC3E}">
        <p14:creationId xmlns:p14="http://schemas.microsoft.com/office/powerpoint/2010/main" val="337138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3.2</a:t>
            </a:r>
            <a:endParaRPr lang="en-GB">
              <a:solidFill>
                <a:schemeClr val="tx1"/>
              </a:solidFill>
            </a:endParaRPr>
          </a:p>
        </p:txBody>
      </p:sp>
    </p:spTree>
    <p:extLst>
      <p:ext uri="{BB962C8B-B14F-4D97-AF65-F5344CB8AC3E}">
        <p14:creationId xmlns:p14="http://schemas.microsoft.com/office/powerpoint/2010/main" val="41150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524000"/>
          </a:xfrm>
        </p:spPr>
        <p:txBody>
          <a:bodyPr>
            <a:normAutofit lnSpcReduction="10000"/>
          </a:bodyPr>
          <a:lstStyle/>
          <a:p>
            <a:pPr marL="0" indent="0">
              <a:buNone/>
            </a:pPr>
            <a:r>
              <a:rPr lang="it-IT" dirty="0"/>
              <a:t>Le lambda Expression hanno la seguente sintassi:</a:t>
            </a:r>
          </a:p>
          <a:p>
            <a:pPr marL="0" indent="0" algn="ctr">
              <a:buNone/>
            </a:pPr>
            <a:r>
              <a:rPr lang="it-IT" dirty="0"/>
              <a:t>(param1, param2,…,</a:t>
            </a:r>
            <a:r>
              <a:rPr lang="it-IT" dirty="0" err="1"/>
              <a:t>paramN</a:t>
            </a:r>
            <a:r>
              <a:rPr lang="it-IT" dirty="0"/>
              <a:t>)-&gt;{istruzioni..}</a:t>
            </a:r>
          </a:p>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Lambda Expression 2</a:t>
            </a:r>
          </a:p>
        </p:txBody>
      </p:sp>
      <p:sp>
        <p:nvSpPr>
          <p:cNvPr id="4" name="Rectangle 3"/>
          <p:cNvSpPr/>
          <p:nvPr/>
        </p:nvSpPr>
        <p:spPr>
          <a:xfrm>
            <a:off x="1629916" y="3446778"/>
            <a:ext cx="9505056" cy="3108543"/>
          </a:xfrm>
          <a:prstGeom prst="rect">
            <a:avLst/>
          </a:prstGeom>
          <a:solidFill>
            <a:schemeClr val="bg1"/>
          </a:solidFill>
        </p:spPr>
        <p:txBody>
          <a:bodyPr wrap="square">
            <a:spAutoFit/>
          </a:bodyPr>
          <a:lstStyle/>
          <a:p>
            <a:r>
              <a:rPr lang="it-IT" sz="1400" dirty="0">
                <a:solidFill>
                  <a:srgbClr val="3F7F5F"/>
                </a:solidFill>
                <a:latin typeface="Consolas" panose="020B0609020204030204" pitchFamily="49" charset="0"/>
              </a:rPr>
              <a:t>// espressione che prende in input due interi e restituisce la somma</a:t>
            </a:r>
          </a:p>
          <a:p>
            <a:r>
              <a:rPr lang="it-IT" sz="1400"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x,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y) -&gt; x + y </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che prende in input una stringa e restituisce la sua lunghezza</a:t>
            </a:r>
          </a:p>
          <a:p>
            <a:r>
              <a:rPr lang="it-IT" sz="1400" dirty="0">
                <a:solidFill>
                  <a:srgbClr val="000000"/>
                </a:solidFill>
                <a:latin typeface="Consolas" panose="020B0609020204030204" pitchFamily="49" charset="0"/>
              </a:rPr>
              <a:t>s -&gt; </a:t>
            </a:r>
            <a:r>
              <a:rPr lang="it-IT" sz="1400" dirty="0" err="1">
                <a:solidFill>
                  <a:srgbClr val="000000"/>
                </a:solidFill>
                <a:latin typeface="Consolas" panose="020B0609020204030204" pitchFamily="49" charset="0"/>
              </a:rPr>
              <a:t>s.length</a:t>
            </a:r>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senza argomenti che restituisce il valore 50</a:t>
            </a:r>
          </a:p>
          <a:p>
            <a:r>
              <a:rPr lang="it-IT" sz="1400" dirty="0">
                <a:solidFill>
                  <a:srgbClr val="000000"/>
                </a:solidFill>
                <a:latin typeface="Consolas" panose="020B0609020204030204" pitchFamily="49" charset="0"/>
              </a:rPr>
              <a:t>() -&gt; 50</a:t>
            </a:r>
          </a:p>
          <a:p>
            <a:r>
              <a:rPr lang="it-IT" sz="1400"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espressione che prende in input una stringa e non restituisce nulla</a:t>
            </a:r>
          </a:p>
          <a:p>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s) -&gt; {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System.out.println</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"Ciao "</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System.out.println</a:t>
            </a:r>
            <a:r>
              <a:rPr lang="it-IT" sz="1400" dirty="0">
                <a:solidFill>
                  <a:srgbClr val="000000"/>
                </a:solidFill>
                <a:latin typeface="Consolas" panose="020B0609020204030204" pitchFamily="49" charset="0"/>
              </a:rPr>
              <a:t>(s);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50092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Nelle operazioni aritmetiche fra tipi dati diversi, il risultato è automaticamente convertito (promosso) nel tipo maggiore fra gli operandi.</a:t>
            </a:r>
          </a:p>
          <a:p>
            <a:pPr marL="0" indent="0">
              <a:buNone/>
            </a:pPr>
            <a:r>
              <a:rPr lang="it-IT" dirty="0"/>
              <a:t>Se non specificato esso viene convertito in </a:t>
            </a:r>
            <a:r>
              <a:rPr lang="it-IT" dirty="0" err="1"/>
              <a:t>int</a:t>
            </a:r>
            <a:r>
              <a:rPr lang="it-IT" dirty="0"/>
              <a:t>.</a:t>
            </a:r>
          </a:p>
          <a:p>
            <a:pPr marL="0" indent="0">
              <a:buNone/>
            </a:pPr>
            <a:r>
              <a:rPr lang="it-IT" dirty="0"/>
              <a:t>La promozione avviene prima ogni operazione.</a:t>
            </a:r>
          </a:p>
        </p:txBody>
      </p:sp>
      <p:sp>
        <p:nvSpPr>
          <p:cNvPr id="3" name="Title 2"/>
          <p:cNvSpPr>
            <a:spLocks noGrp="1"/>
          </p:cNvSpPr>
          <p:nvPr>
            <p:ph type="title"/>
          </p:nvPr>
        </p:nvSpPr>
        <p:spPr/>
        <p:txBody>
          <a:bodyPr/>
          <a:lstStyle/>
          <a:p>
            <a:r>
              <a:rPr lang="it-IT" dirty="0" err="1"/>
              <a:t>Type</a:t>
            </a:r>
            <a:r>
              <a:rPr lang="it-IT" dirty="0"/>
              <a:t> Promotion</a:t>
            </a:r>
          </a:p>
        </p:txBody>
      </p:sp>
    </p:spTree>
    <p:extLst>
      <p:ext uri="{BB962C8B-B14F-4D97-AF65-F5344CB8AC3E}">
        <p14:creationId xmlns:p14="http://schemas.microsoft.com/office/powerpoint/2010/main" val="351714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Le istruzioni di </a:t>
            </a:r>
            <a:r>
              <a:rPr lang="it-IT" i="1" dirty="0"/>
              <a:t>break</a:t>
            </a:r>
            <a:r>
              <a:rPr lang="it-IT" dirty="0"/>
              <a:t> e </a:t>
            </a:r>
            <a:r>
              <a:rPr lang="it-IT" i="1" dirty="0"/>
              <a:t>continue</a:t>
            </a:r>
            <a:r>
              <a:rPr lang="it-IT" dirty="0"/>
              <a:t> </a:t>
            </a:r>
            <a:r>
              <a:rPr lang="it-IT" u="sng" dirty="0"/>
              <a:t>non si possono usare all’interno del blocco</a:t>
            </a:r>
            <a:r>
              <a:rPr lang="it-IT" dirty="0"/>
              <a:t> anche se sono permessi all’interno di cicli. </a:t>
            </a:r>
          </a:p>
          <a:p>
            <a:pPr marL="0" indent="0">
              <a:buNone/>
            </a:pPr>
            <a:r>
              <a:rPr lang="it-IT" dirty="0"/>
              <a:t>Se il corpo produce un risultato, ogni possibile ramo del flusso del codice deve restituire qualcosa o lanciare un’eccezione.</a:t>
            </a:r>
          </a:p>
          <a:p>
            <a:pPr marL="0" indent="0">
              <a:buNone/>
            </a:pPr>
            <a:r>
              <a:rPr lang="it-IT" dirty="0"/>
              <a:t>In un’espressione lambda è possibile omettere il tipo dei parametri. </a:t>
            </a:r>
          </a:p>
          <a:p>
            <a:pPr marL="0" indent="0">
              <a:buNone/>
            </a:pPr>
            <a:r>
              <a:rPr lang="it-IT" dirty="0"/>
              <a:t>Inoltre, è possibile omettere le parentesi se c’è un solo parametro.</a:t>
            </a:r>
          </a:p>
        </p:txBody>
      </p:sp>
      <p:sp>
        <p:nvSpPr>
          <p:cNvPr id="3" name="Title 2"/>
          <p:cNvSpPr>
            <a:spLocks noGrp="1"/>
          </p:cNvSpPr>
          <p:nvPr>
            <p:ph type="title"/>
          </p:nvPr>
        </p:nvSpPr>
        <p:spPr/>
        <p:txBody>
          <a:bodyPr/>
          <a:lstStyle/>
          <a:p>
            <a:r>
              <a:rPr lang="it-IT" dirty="0"/>
              <a:t>Lambda </a:t>
            </a:r>
            <a:r>
              <a:rPr lang="it-IT" dirty="0" err="1"/>
              <a:t>Expression</a:t>
            </a:r>
            <a:r>
              <a:rPr lang="it-IT" dirty="0"/>
              <a:t> 3</a:t>
            </a:r>
          </a:p>
        </p:txBody>
      </p:sp>
    </p:spTree>
    <p:extLst>
      <p:ext uri="{BB962C8B-B14F-4D97-AF65-F5344CB8AC3E}">
        <p14:creationId xmlns:p14="http://schemas.microsoft.com/office/powerpoint/2010/main" val="44729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a:t>
            </a:r>
            <a:r>
              <a:rPr lang="it-IT" dirty="0" err="1"/>
              <a:t>Expression</a:t>
            </a:r>
            <a:r>
              <a:rPr lang="it-IT" dirty="0"/>
              <a:t> 4</a:t>
            </a:r>
          </a:p>
        </p:txBody>
      </p:sp>
      <p:sp>
        <p:nvSpPr>
          <p:cNvPr id="4" name="Rectangle 3"/>
          <p:cNvSpPr/>
          <p:nvPr/>
        </p:nvSpPr>
        <p:spPr>
          <a:xfrm>
            <a:off x="1629916" y="2420888"/>
            <a:ext cx="9036496" cy="3785652"/>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Persona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cognome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sesso</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eta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nazionalita</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Persona(</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cognome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sesso</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eta</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nazionalita</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nome</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cognome</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cognome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sesso</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sesso</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eta</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eta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this</a:t>
            </a:r>
            <a:r>
              <a:rPr lang="it-IT" sz="1200" b="1" dirty="0" err="1">
                <a:solidFill>
                  <a:srgbClr val="000000"/>
                </a:solidFill>
                <a:latin typeface="Consolas" panose="020B0609020204030204" pitchFamily="49" charset="0"/>
              </a:rPr>
              <a:t>.</a:t>
            </a:r>
            <a:r>
              <a:rPr lang="it-IT" sz="1200" b="1" dirty="0" err="1">
                <a:solidFill>
                  <a:srgbClr val="0000C0"/>
                </a:solidFill>
                <a:latin typeface="Consolas" panose="020B0609020204030204" pitchFamily="49" charset="0"/>
              </a:rPr>
              <a:t>nazionalita</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nazionalita</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a:t>
            </a:r>
            <a:r>
              <a:rPr lang="it-IT" sz="1200" dirty="0" err="1">
                <a:solidFill>
                  <a:srgbClr val="3F7F5F"/>
                </a:solidFill>
                <a:latin typeface="Consolas" panose="020B0609020204030204" pitchFamily="49" charset="0"/>
              </a:rPr>
              <a:t>getter</a:t>
            </a:r>
            <a:r>
              <a:rPr lang="it-IT" sz="1200" dirty="0">
                <a:solidFill>
                  <a:srgbClr val="3F7F5F"/>
                </a:solidFill>
                <a:latin typeface="Consolas" panose="020B0609020204030204" pitchFamily="49" charset="0"/>
              </a:rPr>
              <a:t> e setter</a:t>
            </a:r>
          </a:p>
          <a:p>
            <a:r>
              <a:rPr lang="it-IT" sz="1200" dirty="0">
                <a:solidFill>
                  <a:srgbClr val="000000"/>
                </a:solidFill>
                <a:latin typeface="Consolas" panose="020B0609020204030204" pitchFamily="49" charset="0"/>
              </a:rPr>
              <a:t>    </a:t>
            </a:r>
            <a:r>
              <a:rPr lang="it-IT" sz="1200" dirty="0">
                <a:solidFill>
                  <a:srgbClr val="3F7F5F"/>
                </a:solidFill>
                <a:latin typeface="Consolas" panose="020B0609020204030204" pitchFamily="49" charset="0"/>
              </a:rPr>
              <a:t>//    ...........</a:t>
            </a:r>
          </a:p>
          <a:p>
            <a:r>
              <a:rPr lang="it-IT"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320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99864"/>
          </a:xfrm>
        </p:spPr>
        <p:txBody>
          <a:bodyPr>
            <a:normAutofit fontScale="77500" lnSpcReduction="2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Expression 5</a:t>
            </a:r>
          </a:p>
        </p:txBody>
      </p:sp>
      <p:sp>
        <p:nvSpPr>
          <p:cNvPr id="4" name="Rectangle 3"/>
          <p:cNvSpPr/>
          <p:nvPr/>
        </p:nvSpPr>
        <p:spPr>
          <a:xfrm>
            <a:off x="1280710" y="2204864"/>
            <a:ext cx="9627406" cy="4580741"/>
          </a:xfrm>
          <a:prstGeom prst="rect">
            <a:avLst/>
          </a:prstGeom>
          <a:solidFill>
            <a:schemeClr val="bg1"/>
          </a:solidFill>
        </p:spPr>
        <p:txBody>
          <a:bodyPr wrap="square">
            <a:spAutoFit/>
          </a:bodyPr>
          <a:lstStyle/>
          <a:p>
            <a:pPr>
              <a:lnSpc>
                <a:spcPts val="10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MessageSender1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0000C0"/>
                </a:solidFill>
                <a:latin typeface="Consolas" panose="020B0609020204030204" pitchFamily="49" charset="0"/>
              </a:rPr>
              <a:t>iscritti</a:t>
            </a:r>
            <a:r>
              <a:rPr lang="it-IT" sz="1000" dirty="0">
                <a:solidFill>
                  <a:srgbClr val="000000"/>
                </a:solidFill>
                <a:latin typeface="Consolas" panose="020B0609020204030204" pitchFamily="49" charset="0"/>
              </a:rPr>
              <a:t> = </a:t>
            </a:r>
            <a:r>
              <a:rPr lang="it-IT" sz="1000" dirty="0" err="1">
                <a:solidFill>
                  <a:srgbClr val="000000"/>
                </a:solidFill>
                <a:latin typeface="Consolas" panose="020B0609020204030204" pitchFamily="49" charset="0"/>
              </a:rPr>
              <a:t>Arrays.</a:t>
            </a:r>
            <a:r>
              <a:rPr lang="it-IT" sz="1000" i="1" dirty="0" err="1">
                <a:solidFill>
                  <a:srgbClr val="000000"/>
                </a:solidFill>
                <a:latin typeface="Consolas" panose="020B0609020204030204" pitchFamily="49" charset="0"/>
              </a:rPr>
              <a:t>asList</a:t>
            </a:r>
            <a:r>
              <a:rPr lang="it-IT" sz="1000"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"Mario"</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"Rossi"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35,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"Lucy"</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"Parker"</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22, </a:t>
            </a:r>
            <a:r>
              <a:rPr lang="it-IT" sz="1000" b="1" dirty="0">
                <a:solidFill>
                  <a:srgbClr val="2A00FF"/>
                </a:solidFill>
                <a:latin typeface="Consolas" panose="020B0609020204030204" pitchFamily="49" charset="0"/>
              </a:rPr>
              <a:t>"inglese"</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"Gianni"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"Bianchi"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20,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"Fabio"</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"Marchi"</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 40,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Persona(</a:t>
            </a:r>
            <a:r>
              <a:rPr lang="en-US" sz="1000" b="1" dirty="0">
                <a:solidFill>
                  <a:srgbClr val="2A00FF"/>
                </a:solidFill>
                <a:latin typeface="Consolas" panose="020B0609020204030204" pitchFamily="49" charset="0"/>
              </a:rPr>
              <a:t>"John"</a:t>
            </a:r>
            <a:r>
              <a:rPr lang="en-US" sz="1000" b="1" dirty="0">
                <a:solidFill>
                  <a:srgbClr val="000000"/>
                </a:solidFill>
                <a:latin typeface="Consolas" panose="020B0609020204030204" pitchFamily="49" charset="0"/>
              </a:rPr>
              <a:t>, </a:t>
            </a:r>
            <a:r>
              <a:rPr lang="en-US" sz="1000" b="1" dirty="0">
                <a:solidFill>
                  <a:srgbClr val="2A00FF"/>
                </a:solidFill>
                <a:latin typeface="Consolas" panose="020B0609020204030204" pitchFamily="49" charset="0"/>
              </a:rPr>
              <a:t>"Simpson"</a:t>
            </a:r>
            <a:r>
              <a:rPr lang="en-US" sz="1000" b="1" dirty="0">
                <a:solidFill>
                  <a:srgbClr val="000000"/>
                </a:solidFill>
                <a:latin typeface="Consolas" panose="020B0609020204030204" pitchFamily="49" charset="0"/>
              </a:rPr>
              <a:t>, </a:t>
            </a:r>
            <a:r>
              <a:rPr lang="en-US" sz="1000" b="1" dirty="0">
                <a:solidFill>
                  <a:srgbClr val="2A00FF"/>
                </a:solidFill>
                <a:latin typeface="Consolas" panose="020B0609020204030204" pitchFamily="49" charset="0"/>
              </a:rPr>
              <a:t>"M"</a:t>
            </a:r>
            <a:r>
              <a:rPr lang="en-US" sz="1000" b="1" dirty="0">
                <a:solidFill>
                  <a:srgbClr val="000000"/>
                </a:solidFill>
                <a:latin typeface="Consolas" panose="020B0609020204030204" pitchFamily="49" charset="0"/>
              </a:rPr>
              <a:t>, 18, </a:t>
            </a:r>
            <a:r>
              <a:rPr lang="en-US" sz="1000" b="1" dirty="0">
                <a:solidFill>
                  <a:srgbClr val="2A00FF"/>
                </a:solidFill>
                <a:latin typeface="Consolas" panose="020B0609020204030204" pitchFamily="49" charset="0"/>
              </a:rPr>
              <a:t>"USA"</a:t>
            </a:r>
            <a:r>
              <a:rPr lang="en-US"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Persona(</a:t>
            </a:r>
            <a:r>
              <a:rPr lang="it-IT" sz="1000" b="1" dirty="0">
                <a:solidFill>
                  <a:srgbClr val="2A00FF"/>
                </a:solidFill>
                <a:latin typeface="Consolas" panose="020B0609020204030204" pitchFamily="49" charset="0"/>
              </a:rPr>
              <a:t>"Adele"</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a:t>
            </a:r>
            <a:r>
              <a:rPr lang="it-IT" sz="1000" b="1" dirty="0" err="1">
                <a:solidFill>
                  <a:srgbClr val="2A00FF"/>
                </a:solidFill>
                <a:latin typeface="Consolas" panose="020B0609020204030204" pitchFamily="49" charset="0"/>
              </a:rPr>
              <a:t>Fabi</a:t>
            </a:r>
            <a:r>
              <a:rPr lang="it-IT" sz="1000" b="1" dirty="0">
                <a:solidFill>
                  <a:srgbClr val="2A00FF"/>
                </a:solidFill>
                <a:latin typeface="Consolas" panose="020B0609020204030204" pitchFamily="49" charset="0"/>
              </a:rPr>
              <a:t>"</a:t>
            </a:r>
            <a:r>
              <a:rPr lang="it-IT" sz="1000" b="1" dirty="0">
                <a:solidFill>
                  <a:srgbClr val="000000"/>
                </a:solidFill>
                <a:latin typeface="Consolas" panose="020B0609020204030204" pitchFamily="49" charset="0"/>
              </a:rPr>
              <a:t>, </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20, </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getGiovaniDonne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&gt; 17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&lt; 30)</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getMaschi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List&lt;Persona&gt; </a:t>
            </a:r>
            <a:r>
              <a:rPr lang="it-IT" sz="1000" b="1" dirty="0" err="1">
                <a:solidFill>
                  <a:srgbClr val="000000"/>
                </a:solidFill>
                <a:latin typeface="Consolas" panose="020B0609020204030204" pitchFamily="49" charset="0"/>
              </a:rPr>
              <a:t>getStranieri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List&lt;Persona&gt; </a:t>
            </a:r>
            <a:r>
              <a:rPr lang="it-IT" sz="1000" dirty="0">
                <a:solidFill>
                  <a:srgbClr val="6A3E3E"/>
                </a:solidFill>
                <a:latin typeface="Consolas" panose="020B0609020204030204" pitchFamily="49" charset="0"/>
              </a:rPr>
              <a:t>persone</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ArrayList</a:t>
            </a:r>
            <a:r>
              <a:rPr lang="it-IT" sz="1000" b="1" dirty="0">
                <a:solidFill>
                  <a:srgbClr val="000000"/>
                </a:solidFill>
                <a:latin typeface="Consolas" panose="020B0609020204030204" pitchFamily="49" charset="0"/>
              </a:rPr>
              <a:t>&lt;Persona&gt;();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for</a:t>
            </a:r>
            <a:r>
              <a:rPr lang="it-IT" sz="1000" b="1" dirty="0">
                <a:solidFill>
                  <a:srgbClr val="000000"/>
                </a:solidFill>
                <a:latin typeface="Consolas" panose="020B0609020204030204" pitchFamily="49" charset="0"/>
              </a:rPr>
              <a:t> (Persona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r>
              <a:rPr lang="it-IT" sz="1000" b="1" dirty="0">
                <a:solidFill>
                  <a:srgbClr val="0000C0"/>
                </a:solidFill>
                <a:latin typeface="Consolas" panose="020B0609020204030204" pitchFamily="49" charset="0"/>
              </a:rPr>
              <a:t>iscritti</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if</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.getNazionalita</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persone</a:t>
            </a:r>
            <a:r>
              <a:rPr lang="it-IT" sz="1000" dirty="0" err="1">
                <a:solidFill>
                  <a:srgbClr val="000000"/>
                </a:solidFill>
                <a:latin typeface="Consolas" panose="020B0609020204030204" pitchFamily="49" charset="0"/>
              </a:rPr>
              <a:t>.add</a:t>
            </a:r>
            <a:r>
              <a:rPr lang="it-IT" sz="1000" dirty="0">
                <a:solidFill>
                  <a:srgbClr val="000000"/>
                </a:solidFill>
                <a:latin typeface="Consolas" panose="020B0609020204030204" pitchFamily="49" charset="0"/>
              </a:rPr>
              <a:t>(</a:t>
            </a:r>
            <a:r>
              <a:rPr lang="it-IT" sz="1000" dirty="0">
                <a:solidFill>
                  <a:srgbClr val="6A3E3E"/>
                </a:solidFill>
                <a:latin typeface="Consolas" panose="020B0609020204030204" pitchFamily="49" charset="0"/>
              </a:rPr>
              <a:t>p</a:t>
            </a:r>
            <a:r>
              <a:rPr lang="it-IT" sz="1000"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persone</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94267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Lambda Expression 6</a:t>
            </a:r>
          </a:p>
        </p:txBody>
      </p:sp>
      <p:sp>
        <p:nvSpPr>
          <p:cNvPr id="4" name="Rectangle 3"/>
          <p:cNvSpPr/>
          <p:nvPr/>
        </p:nvSpPr>
        <p:spPr>
          <a:xfrm>
            <a:off x="1629916" y="2420888"/>
            <a:ext cx="8496944" cy="3754874"/>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class</a:t>
            </a:r>
            <a:r>
              <a:rPr lang="it-IT" sz="1400" b="1" dirty="0">
                <a:solidFill>
                  <a:srgbClr val="000000"/>
                </a:solidFill>
                <a:latin typeface="Consolas" panose="020B0609020204030204" pitchFamily="49" charset="0"/>
              </a:rPr>
              <a:t> MessageSender1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sendMessage</a:t>
            </a:r>
            <a:r>
              <a:rPr lang="it-IT" sz="1400" b="1" dirty="0">
                <a:solidFill>
                  <a:srgbClr val="000000"/>
                </a:solidFill>
                <a:latin typeface="Consolas" panose="020B0609020204030204" pitchFamily="49" charset="0"/>
              </a:rPr>
              <a:t>(</a:t>
            </a:r>
            <a:r>
              <a:rPr lang="it-IT" sz="1400" b="1" dirty="0" err="1">
                <a:solidFill>
                  <a:srgbClr val="000000"/>
                </a:solidFill>
                <a:latin typeface="Consolas" panose="020B0609020204030204" pitchFamily="49" charset="0"/>
              </a:rPr>
              <a:t>String</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msg</a:t>
            </a:r>
            <a:r>
              <a:rPr lang="it-IT" sz="1400" b="1" dirty="0">
                <a:solidFill>
                  <a:srgbClr val="000000"/>
                </a:solidFill>
                <a:latin typeface="Consolas" panose="020B0609020204030204" pitchFamily="49" charset="0"/>
              </a:rPr>
              <a:t>, List&lt;Persona&gt; </a:t>
            </a:r>
            <a:r>
              <a:rPr lang="it-IT" sz="1400" b="1" dirty="0">
                <a:solidFill>
                  <a:srgbClr val="6A3E3E"/>
                </a:solidFill>
                <a:latin typeface="Consolas" panose="020B0609020204030204" pitchFamily="49" charset="0"/>
              </a:rPr>
              <a:t>persone</a:t>
            </a:r>
            <a:r>
              <a:rPr lang="it-IT" sz="1400" b="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Logica di Invio messaggio</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"Inviato messaggio a "</a:t>
            </a:r>
            <a:r>
              <a:rPr lang="it-IT" sz="1400" b="1" i="1" dirty="0">
                <a:solidFill>
                  <a:srgbClr val="000000"/>
                </a:solidFill>
                <a:latin typeface="Consolas" panose="020B0609020204030204" pitchFamily="49" charset="0"/>
              </a:rPr>
              <a:t>+</a:t>
            </a:r>
            <a:r>
              <a:rPr lang="it-IT" sz="1400" b="1" i="1" dirty="0" err="1">
                <a:solidFill>
                  <a:srgbClr val="6A3E3E"/>
                </a:solidFill>
                <a:latin typeface="Consolas" panose="020B0609020204030204" pitchFamily="49" charset="0"/>
              </a:rPr>
              <a:t>persone</a:t>
            </a:r>
            <a:r>
              <a:rPr lang="it-IT" sz="1400" b="1" i="1" dirty="0" err="1">
                <a:solidFill>
                  <a:srgbClr val="000000"/>
                </a:solidFill>
                <a:latin typeface="Consolas" panose="020B0609020204030204" pitchFamily="49" charset="0"/>
              </a:rPr>
              <a:t>.size</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 iscritti"</a:t>
            </a:r>
            <a:r>
              <a:rPr lang="it-IT" sz="1400" b="1" i="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MessageSender1 </a:t>
            </a:r>
            <a:r>
              <a:rPr lang="it-IT" sz="1400" dirty="0" err="1">
                <a:solidFill>
                  <a:srgbClr val="6A3E3E"/>
                </a:solidFill>
                <a:latin typeface="Consolas" panose="020B0609020204030204" pitchFamily="49" charset="0"/>
              </a:rPr>
              <a:t>ms</a:t>
            </a:r>
            <a:r>
              <a:rPr lang="it-IT" sz="1400" dirty="0">
                <a:solidFill>
                  <a:srgbClr val="000000"/>
                </a:solidFill>
                <a:latin typeface="Consolas" panose="020B0609020204030204" pitchFamily="49" charset="0"/>
              </a:rPr>
              <a:t> =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MessageSender1();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messaggioX</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.getGiovaniDonne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messaggioY</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.getMaschi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messaggioZ</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.getStranieri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1105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Il codice funziona ma ha tutta una serie di </a:t>
            </a:r>
            <a:r>
              <a:rPr lang="it-IT" u="sng" dirty="0"/>
              <a:t>anti-pattern</a:t>
            </a:r>
            <a:r>
              <a:rPr lang="it-IT" dirty="0"/>
              <a:t>:</a:t>
            </a:r>
          </a:p>
          <a:p>
            <a:r>
              <a:rPr lang="it-IT" dirty="0"/>
              <a:t>Ogni metodo ripete un meccanismo di loop.</a:t>
            </a:r>
          </a:p>
          <a:p>
            <a:r>
              <a:rPr lang="it-IT" dirty="0"/>
              <a:t>I criteri di ricerca devono essere riscritti per ciascun metodo</a:t>
            </a:r>
          </a:p>
          <a:p>
            <a:r>
              <a:rPr lang="it-IT" dirty="0"/>
              <a:t>Va scritto un metodo per ogni criterio di ricerca che si vuole implementare</a:t>
            </a:r>
          </a:p>
          <a:p>
            <a:r>
              <a:rPr lang="it-IT" dirty="0"/>
              <a:t>Il codice non è molto flessibile.</a:t>
            </a:r>
          </a:p>
          <a:p>
            <a:r>
              <a:rPr lang="it-IT" dirty="0"/>
              <a:t> Se i criteri di ricerca cambiano, sarebbe necessaria una serie di modifiche un po' in tutto il codice. </a:t>
            </a:r>
          </a:p>
          <a:p>
            <a:r>
              <a:rPr lang="it-IT" dirty="0"/>
              <a:t>Così, il codice non è molto manutenibile.</a:t>
            </a:r>
          </a:p>
          <a:p>
            <a:endParaRPr lang="it-IT" dirty="0"/>
          </a:p>
          <a:p>
            <a:endParaRPr lang="it-IT" u="sng" dirty="0"/>
          </a:p>
        </p:txBody>
      </p:sp>
      <p:sp>
        <p:nvSpPr>
          <p:cNvPr id="3" name="Title 2"/>
          <p:cNvSpPr>
            <a:spLocks noGrp="1"/>
          </p:cNvSpPr>
          <p:nvPr>
            <p:ph type="title"/>
          </p:nvPr>
        </p:nvSpPr>
        <p:spPr/>
        <p:txBody>
          <a:bodyPr/>
          <a:lstStyle/>
          <a:p>
            <a:r>
              <a:rPr lang="it-IT" dirty="0"/>
              <a:t>Lambda Expression 7</a:t>
            </a:r>
          </a:p>
        </p:txBody>
      </p:sp>
    </p:spTree>
    <p:extLst>
      <p:ext uri="{BB962C8B-B14F-4D97-AF65-F5344CB8AC3E}">
        <p14:creationId xmlns:p14="http://schemas.microsoft.com/office/powerpoint/2010/main" val="74686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8 – Primo </a:t>
            </a:r>
            <a:r>
              <a:rPr lang="it-IT" dirty="0" err="1"/>
              <a:t>Refactor</a:t>
            </a:r>
            <a:endParaRPr lang="it-IT" dirty="0"/>
          </a:p>
        </p:txBody>
      </p:sp>
      <p:sp>
        <p:nvSpPr>
          <p:cNvPr id="4" name="Rectangle 3"/>
          <p:cNvSpPr/>
          <p:nvPr/>
        </p:nvSpPr>
        <p:spPr>
          <a:xfrm>
            <a:off x="1629916" y="1844824"/>
            <a:ext cx="9036496" cy="2215991"/>
          </a:xfrm>
          <a:prstGeom prst="rect">
            <a:avLst/>
          </a:prstGeom>
          <a:solidFill>
            <a:schemeClr val="bg1"/>
          </a:solidFill>
        </p:spPr>
        <p:txBody>
          <a:bodyPr wrap="square">
            <a:spAutoFit/>
          </a:bodyPr>
          <a:lstStyle/>
          <a:p>
            <a:r>
              <a:rPr lang="it-IT"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isGiovaneDonna</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.getSesso</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"F"</a:t>
            </a:r>
            <a:r>
              <a:rPr lang="it-IT" sz="1200" b="1" dirty="0">
                <a:solidFill>
                  <a:srgbClr val="000000"/>
                </a:solidFill>
                <a:latin typeface="Consolas" panose="020B0609020204030204" pitchFamily="49" charset="0"/>
              </a:rPr>
              <a:t>) &amp;&amp;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.getEta</a:t>
            </a:r>
            <a:r>
              <a:rPr lang="it-IT" sz="1200" b="1" dirty="0">
                <a:solidFill>
                  <a:srgbClr val="000000"/>
                </a:solidFill>
                <a:latin typeface="Consolas" panose="020B0609020204030204" pitchFamily="49" charset="0"/>
              </a:rPr>
              <a:t>() &gt; 17 &amp;&amp;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.getEta</a:t>
            </a:r>
            <a:r>
              <a:rPr lang="it-IT" sz="1200" b="1" dirty="0">
                <a:solidFill>
                  <a:srgbClr val="000000"/>
                </a:solidFill>
                <a:latin typeface="Consolas" panose="020B0609020204030204" pitchFamily="49" charset="0"/>
              </a:rPr>
              <a:t>() &lt; 30;  </a:t>
            </a:r>
          </a:p>
          <a:p>
            <a:r>
              <a:rPr lang="it-IT" sz="1200" dirty="0">
                <a:solidFill>
                  <a:srgbClr val="000000"/>
                </a:solidFill>
                <a:latin typeface="Consolas" panose="020B0609020204030204" pitchFamily="49" charset="0"/>
              </a:rPr>
              <a:t>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isMaschio</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.getSesso</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"M"</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boolean</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isStraniero</a:t>
            </a:r>
            <a:r>
              <a:rPr lang="it-IT" sz="1200" b="1" dirty="0">
                <a:solidFill>
                  <a:srgbClr val="000000"/>
                </a:solidFill>
                <a:latin typeface="Consolas" panose="020B0609020204030204" pitchFamily="49" charset="0"/>
              </a:rPr>
              <a:t>(Persona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p</a:t>
            </a:r>
            <a:r>
              <a:rPr lang="it-IT" sz="1200" b="1" dirty="0" err="1">
                <a:solidFill>
                  <a:srgbClr val="000000"/>
                </a:solidFill>
                <a:latin typeface="Consolas" panose="020B0609020204030204" pitchFamily="49" charset="0"/>
              </a:rPr>
              <a:t>.getNazionalita</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equals</a:t>
            </a:r>
            <a:r>
              <a:rPr lang="it-IT" sz="1200" b="1" dirty="0">
                <a:solidFill>
                  <a:srgbClr val="000000"/>
                </a:solidFill>
                <a:latin typeface="Consolas" panose="020B0609020204030204" pitchFamily="49" charset="0"/>
              </a:rPr>
              <a:t>(</a:t>
            </a:r>
            <a:r>
              <a:rPr lang="it-IT" sz="1200" b="1" dirty="0">
                <a:solidFill>
                  <a:srgbClr val="2A00FF"/>
                </a:solidFill>
                <a:latin typeface="Consolas" panose="020B0609020204030204" pitchFamily="49" charset="0"/>
              </a:rPr>
              <a:t>"italiana"</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 </a:t>
            </a:r>
            <a:endParaRPr lang="it-IT" sz="1200" dirty="0"/>
          </a:p>
        </p:txBody>
      </p:sp>
      <p:sp>
        <p:nvSpPr>
          <p:cNvPr id="5" name="TextBox 4"/>
          <p:cNvSpPr txBox="1"/>
          <p:nvPr/>
        </p:nvSpPr>
        <p:spPr>
          <a:xfrm>
            <a:off x="1637224" y="4397872"/>
            <a:ext cx="9029188" cy="2031325"/>
          </a:xfrm>
          <a:prstGeom prst="rect">
            <a:avLst/>
          </a:prstGeom>
          <a:noFill/>
        </p:spPr>
        <p:txBody>
          <a:bodyPr wrap="square" rtlCol="0">
            <a:spAutoFit/>
          </a:bodyPr>
          <a:lstStyle/>
          <a:p>
            <a:pPr>
              <a:lnSpc>
                <a:spcPct val="90000"/>
              </a:lnSpc>
            </a:pPr>
            <a:r>
              <a:rPr lang="it-IT" sz="2000" dirty="0">
                <a:solidFill>
                  <a:schemeClr val="bg1"/>
                </a:solidFill>
              </a:rPr>
              <a:t>In quest’ultima soluzione troviamo i criteri di ricerca  incapsulati in metodi, e abbiamo già un primo vantaggio che sta nel fatto di poter riutilizzare tali condizioni altrove, inoltre eventuali modifiche di una condizione (ad esempio modificare il limite superiore di quelle persone da considerarsi come “giovani donne” a 25 anni </a:t>
            </a:r>
            <a:r>
              <a:rPr lang="it-IT" sz="2000" dirty="0" err="1">
                <a:solidFill>
                  <a:schemeClr val="bg1"/>
                </a:solidFill>
              </a:rPr>
              <a:t>anzichè</a:t>
            </a:r>
            <a:r>
              <a:rPr lang="it-IT" sz="2000" dirty="0">
                <a:solidFill>
                  <a:schemeClr val="bg1"/>
                </a:solidFill>
              </a:rPr>
              <a:t> 29) permettono di fare la modifica in un solo metodo e l’effetto si propaga a tutte le classi che lo utilizzano.</a:t>
            </a:r>
          </a:p>
        </p:txBody>
      </p:sp>
    </p:spTree>
    <p:extLst>
      <p:ext uri="{BB962C8B-B14F-4D97-AF65-F5344CB8AC3E}">
        <p14:creationId xmlns:p14="http://schemas.microsoft.com/office/powerpoint/2010/main" val="23327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9</a:t>
            </a:r>
          </a:p>
        </p:txBody>
      </p:sp>
      <p:sp>
        <p:nvSpPr>
          <p:cNvPr id="4" name="Rectangle 3"/>
          <p:cNvSpPr/>
          <p:nvPr/>
        </p:nvSpPr>
        <p:spPr>
          <a:xfrm>
            <a:off x="1629916" y="1844824"/>
            <a:ext cx="6092825" cy="4893647"/>
          </a:xfrm>
          <a:prstGeom prst="rect">
            <a:avLst/>
          </a:prstGeom>
          <a:solidFill>
            <a:schemeClr val="bg1"/>
          </a:solidFill>
        </p:spPr>
        <p:txBody>
          <a:bodyPr>
            <a:spAutoFit/>
          </a:bodyPr>
          <a:lstStyle/>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getGiovaniDonne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isGiovaneDonna</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getMaschi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isMaschio</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List&lt;Persona&gt; </a:t>
            </a:r>
            <a:r>
              <a:rPr lang="it-IT" sz="1200" b="1" dirty="0" err="1">
                <a:solidFill>
                  <a:srgbClr val="000000"/>
                </a:solidFill>
                <a:latin typeface="Consolas" panose="020B0609020204030204" pitchFamily="49" charset="0"/>
              </a:rPr>
              <a:t>getStranieri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List&lt;Persona&gt; </a:t>
            </a:r>
            <a:r>
              <a:rPr lang="it-IT" sz="1200" dirty="0">
                <a:solidFill>
                  <a:srgbClr val="6A3E3E"/>
                </a:solidFill>
                <a:latin typeface="Consolas" panose="020B0609020204030204" pitchFamily="49" charset="0"/>
              </a:rPr>
              <a:t>persone</a:t>
            </a:r>
            <a:r>
              <a:rPr lang="it-IT" sz="1200" dirty="0">
                <a:solidFill>
                  <a:srgbClr val="000000"/>
                </a:solidFill>
                <a:latin typeface="Consolas" panose="020B0609020204030204" pitchFamily="49" charset="0"/>
              </a:rPr>
              <a:t> = </a:t>
            </a:r>
            <a:r>
              <a:rPr lang="it-IT" sz="1200" b="1" dirty="0">
                <a:solidFill>
                  <a:srgbClr val="7F0055"/>
                </a:solidFill>
                <a:latin typeface="Consolas" panose="020B0609020204030204" pitchFamily="49" charset="0"/>
              </a:rPr>
              <a:t>new</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ArrayList</a:t>
            </a:r>
            <a:r>
              <a:rPr lang="it-IT" sz="1200" b="1" dirty="0">
                <a:solidFill>
                  <a:srgbClr val="000000"/>
                </a:solidFill>
                <a:latin typeface="Consolas" panose="020B0609020204030204" pitchFamily="49" charset="0"/>
              </a:rPr>
              <a:t>&lt;Persona&gt;();</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for</a:t>
            </a:r>
            <a:r>
              <a:rPr lang="it-IT" sz="1200" b="1" dirty="0">
                <a:solidFill>
                  <a:srgbClr val="000000"/>
                </a:solidFill>
                <a:latin typeface="Consolas" panose="020B0609020204030204" pitchFamily="49" charset="0"/>
              </a:rPr>
              <a:t> (Persona </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iscritti</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isStraniero</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p</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r>
              <a:rPr lang="it-IT" sz="1200" dirty="0" err="1">
                <a:solidFill>
                  <a:srgbClr val="6A3E3E"/>
                </a:solidFill>
                <a:latin typeface="Consolas" panose="020B0609020204030204" pitchFamily="49" charset="0"/>
              </a:rPr>
              <a:t>persone</a:t>
            </a:r>
            <a:r>
              <a:rPr lang="it-IT" sz="1200" dirty="0" err="1">
                <a:solidFill>
                  <a:srgbClr val="000000"/>
                </a:solidFill>
                <a:latin typeface="Consolas" panose="020B0609020204030204" pitchFamily="49" charset="0"/>
              </a:rPr>
              <a:t>.add</a:t>
            </a:r>
            <a:r>
              <a:rPr lang="it-IT" sz="1200" dirty="0">
                <a:solidFill>
                  <a:srgbClr val="000000"/>
                </a:solidFill>
                <a:latin typeface="Consolas" panose="020B0609020204030204" pitchFamily="49" charset="0"/>
              </a:rPr>
              <a:t>(</a:t>
            </a:r>
            <a:r>
              <a:rPr lang="it-IT" sz="1200" dirty="0">
                <a:solidFill>
                  <a:srgbClr val="6A3E3E"/>
                </a:solidFill>
                <a:latin typeface="Consolas" panose="020B0609020204030204" pitchFamily="49" charset="0"/>
              </a:rPr>
              <a:t>p</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persone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endParaRPr lang="it-IT" sz="1200" dirty="0"/>
          </a:p>
        </p:txBody>
      </p:sp>
    </p:spTree>
    <p:extLst>
      <p:ext uri="{BB962C8B-B14F-4D97-AF65-F5344CB8AC3E}">
        <p14:creationId xmlns:p14="http://schemas.microsoft.com/office/powerpoint/2010/main" val="318757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Definiamo un’interfaccia:</a:t>
            </a:r>
          </a:p>
        </p:txBody>
      </p:sp>
      <p:sp>
        <p:nvSpPr>
          <p:cNvPr id="3" name="Title 2"/>
          <p:cNvSpPr>
            <a:spLocks noGrp="1"/>
          </p:cNvSpPr>
          <p:nvPr>
            <p:ph type="title"/>
          </p:nvPr>
        </p:nvSpPr>
        <p:spPr/>
        <p:txBody>
          <a:bodyPr/>
          <a:lstStyle/>
          <a:p>
            <a:r>
              <a:rPr lang="it-IT" dirty="0"/>
              <a:t>Lambda Expression 10 – Secondo </a:t>
            </a:r>
            <a:r>
              <a:rPr lang="it-IT" dirty="0" err="1"/>
              <a:t>Refactor</a:t>
            </a:r>
            <a:endParaRPr lang="it-IT" dirty="0"/>
          </a:p>
        </p:txBody>
      </p:sp>
      <p:sp>
        <p:nvSpPr>
          <p:cNvPr id="4" name="Rectangle 3"/>
          <p:cNvSpPr/>
          <p:nvPr/>
        </p:nvSpPr>
        <p:spPr>
          <a:xfrm>
            <a:off x="1629916" y="2636912"/>
            <a:ext cx="9036496" cy="1200329"/>
          </a:xfrm>
          <a:prstGeom prst="rect">
            <a:avLst/>
          </a:prstGeom>
          <a:solidFill>
            <a:schemeClr val="bg1"/>
          </a:solidFill>
        </p:spPr>
        <p:txBody>
          <a:bodyPr wrap="square">
            <a:spAutoFit/>
          </a:bodyPr>
          <a:lstStyle/>
          <a:p>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interface</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ITest</a:t>
            </a:r>
            <a:r>
              <a:rPr lang="it-IT" sz="2400" b="1" dirty="0">
                <a:solidFill>
                  <a:srgbClr val="000000"/>
                </a:solidFill>
                <a:latin typeface="Consolas" panose="020B0609020204030204" pitchFamily="49" charset="0"/>
              </a:rPr>
              <a:t>&lt;T&gt; {</a:t>
            </a:r>
          </a:p>
          <a:p>
            <a:r>
              <a:rPr lang="it-IT" sz="2400"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boolean</a:t>
            </a:r>
            <a:r>
              <a:rPr lang="it-IT" sz="2400" b="1" dirty="0">
                <a:solidFill>
                  <a:srgbClr val="000000"/>
                </a:solidFill>
                <a:latin typeface="Consolas" panose="020B0609020204030204" pitchFamily="49" charset="0"/>
              </a:rPr>
              <a:t> test(T </a:t>
            </a:r>
            <a:r>
              <a:rPr lang="it-IT" sz="2400" b="1" dirty="0" err="1">
                <a:solidFill>
                  <a:srgbClr val="6A3E3E"/>
                </a:solidFill>
                <a:latin typeface="Consolas" panose="020B0609020204030204" pitchFamily="49" charset="0"/>
              </a:rPr>
              <a:t>t</a:t>
            </a:r>
            <a:r>
              <a:rPr lang="it-IT" sz="2400" b="1" dirty="0">
                <a:solidFill>
                  <a:srgbClr val="000000"/>
                </a:solidFill>
                <a:latin typeface="Consolas" panose="020B0609020204030204" pitchFamily="49" charset="0"/>
              </a:rPr>
              <a:t>);   </a:t>
            </a:r>
          </a:p>
          <a:p>
            <a:r>
              <a:rPr lang="it-IT" sz="2400"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2854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11</a:t>
            </a:r>
          </a:p>
        </p:txBody>
      </p:sp>
      <p:sp>
        <p:nvSpPr>
          <p:cNvPr id="4" name="Rectangle 3"/>
          <p:cNvSpPr/>
          <p:nvPr/>
        </p:nvSpPr>
        <p:spPr>
          <a:xfrm>
            <a:off x="1629916" y="1844824"/>
            <a:ext cx="8928992" cy="3785652"/>
          </a:xfrm>
          <a:prstGeom prst="rect">
            <a:avLst/>
          </a:prstGeom>
          <a:solidFill>
            <a:schemeClr val="bg1"/>
          </a:solidFill>
        </p:spPr>
        <p:txBody>
          <a:bodyPr wrap="square">
            <a:spAutoFit/>
          </a:bodyPr>
          <a:lstStyle/>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List&lt;Persona&gt; </a:t>
            </a:r>
            <a:r>
              <a:rPr lang="it-IT" sz="1600" b="1" dirty="0" err="1">
                <a:solidFill>
                  <a:srgbClr val="000000"/>
                </a:solidFill>
                <a:latin typeface="Consolas" panose="020B0609020204030204" pitchFamily="49" charset="0"/>
              </a:rPr>
              <a:t>getIscrittiFiltratiPer</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ITest</a:t>
            </a:r>
            <a:r>
              <a:rPr lang="it-IT" sz="1600" b="1" dirty="0">
                <a:solidFill>
                  <a:srgbClr val="000000"/>
                </a:solidFill>
                <a:latin typeface="Consolas" panose="020B0609020204030204" pitchFamily="49" charset="0"/>
              </a:rPr>
              <a:t>&lt;Persona&gt; </a:t>
            </a:r>
            <a:r>
              <a:rPr lang="it-IT" sz="1600" b="1" dirty="0" err="1">
                <a:solidFill>
                  <a:srgbClr val="6A3E3E"/>
                </a:solidFill>
                <a:latin typeface="Consolas" panose="020B0609020204030204" pitchFamily="49" charset="0"/>
              </a:rPr>
              <a:t>aTest</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List&lt;Persona&gt; </a:t>
            </a:r>
            <a:r>
              <a:rPr lang="it-IT" sz="1600" dirty="0">
                <a:solidFill>
                  <a:srgbClr val="6A3E3E"/>
                </a:solidFill>
                <a:latin typeface="Consolas" panose="020B0609020204030204" pitchFamily="49" charset="0"/>
              </a:rPr>
              <a:t>persone</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ArrayList</a:t>
            </a:r>
            <a:r>
              <a:rPr lang="it-IT" sz="1600" b="1" dirty="0">
                <a:solidFill>
                  <a:srgbClr val="000000"/>
                </a:solidFill>
                <a:latin typeface="Consolas" panose="020B0609020204030204" pitchFamily="49" charset="0"/>
              </a:rPr>
              <a:t>&lt;Persona&gt;();</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for</a:t>
            </a:r>
            <a:r>
              <a:rPr lang="it-IT" sz="1600" b="1" dirty="0">
                <a:solidFill>
                  <a:srgbClr val="000000"/>
                </a:solidFill>
                <a:latin typeface="Consolas" panose="020B0609020204030204" pitchFamily="49" charset="0"/>
              </a:rPr>
              <a:t> (Persona </a:t>
            </a:r>
            <a:r>
              <a:rPr lang="it-IT" sz="1600" b="1" dirty="0">
                <a:solidFill>
                  <a:srgbClr val="6A3E3E"/>
                </a:solidFill>
                <a:latin typeface="Consolas" panose="020B0609020204030204" pitchFamily="49" charset="0"/>
              </a:rPr>
              <a:t>p</a:t>
            </a:r>
            <a:r>
              <a:rPr lang="it-IT" sz="1600" b="1" dirty="0">
                <a:solidFill>
                  <a:srgbClr val="000000"/>
                </a:solidFill>
                <a:latin typeface="Consolas" panose="020B0609020204030204" pitchFamily="49" charset="0"/>
              </a:rPr>
              <a:t>:</a:t>
            </a:r>
            <a:r>
              <a:rPr lang="it-IT" sz="1600" b="1" dirty="0">
                <a:solidFill>
                  <a:srgbClr val="0000C0"/>
                </a:solidFill>
                <a:latin typeface="Consolas" panose="020B0609020204030204" pitchFamily="49" charset="0"/>
              </a:rPr>
              <a:t>iscritti</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if</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aTest</a:t>
            </a:r>
            <a:r>
              <a:rPr lang="it-IT" sz="1600" b="1" dirty="0" err="1">
                <a:solidFill>
                  <a:srgbClr val="000000"/>
                </a:solidFill>
                <a:latin typeface="Consolas" panose="020B0609020204030204" pitchFamily="49" charset="0"/>
              </a:rPr>
              <a:t>.test</a:t>
            </a:r>
            <a:r>
              <a:rPr lang="it-IT" sz="1600" b="1" dirty="0">
                <a:solidFill>
                  <a:srgbClr val="000000"/>
                </a:solidFill>
                <a:latin typeface="Consolas" panose="020B0609020204030204" pitchFamily="49" charset="0"/>
              </a:rPr>
              <a:t>(</a:t>
            </a:r>
            <a:r>
              <a:rPr lang="it-IT" sz="1600" b="1" dirty="0">
                <a:solidFill>
                  <a:srgbClr val="6A3E3E"/>
                </a:solidFill>
                <a:latin typeface="Consolas" panose="020B0609020204030204" pitchFamily="49" charset="0"/>
              </a:rPr>
              <a:t>p</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persone</a:t>
            </a:r>
            <a:r>
              <a:rPr lang="it-IT" sz="1600" dirty="0" err="1">
                <a:solidFill>
                  <a:srgbClr val="000000"/>
                </a:solidFill>
                <a:latin typeface="Consolas" panose="020B0609020204030204" pitchFamily="49" charset="0"/>
              </a:rPr>
              <a:t>.add</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return</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persone</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a:t>
            </a:r>
            <a:r>
              <a:rPr lang="it-IT" sz="1600" b="1" dirty="0" err="1">
                <a:solidFill>
                  <a:srgbClr val="7F0055"/>
                </a:solidFill>
                <a:latin typeface="Consolas" panose="020B0609020204030204" pitchFamily="49" charset="0"/>
              </a:rPr>
              <a:t>void</a:t>
            </a:r>
            <a:r>
              <a:rPr lang="it-IT" sz="1600" b="1" dirty="0">
                <a:solidFill>
                  <a:srgbClr val="000000"/>
                </a:solidFill>
                <a:latin typeface="Consolas" panose="020B0609020204030204" pitchFamily="49" charset="0"/>
              </a:rPr>
              <a:t> </a:t>
            </a:r>
            <a:r>
              <a:rPr lang="it-IT" sz="1600" b="1" dirty="0" err="1">
                <a:solidFill>
                  <a:srgbClr val="000000"/>
                </a:solidFill>
                <a:latin typeface="Consolas" panose="020B0609020204030204" pitchFamily="49" charset="0"/>
              </a:rPr>
              <a:t>sendMessage</a:t>
            </a:r>
            <a:r>
              <a:rPr lang="it-IT" sz="1600" b="1" dirty="0">
                <a:solidFill>
                  <a:srgbClr val="000000"/>
                </a:solidFill>
                <a:latin typeface="Consolas" panose="020B0609020204030204" pitchFamily="49" charset="0"/>
              </a:rPr>
              <a:t>(</a:t>
            </a:r>
            <a:r>
              <a:rPr lang="it-IT" sz="1600" b="1" dirty="0" err="1">
                <a:solidFill>
                  <a:srgbClr val="000000"/>
                </a:solidFill>
                <a:latin typeface="Consolas" panose="020B0609020204030204" pitchFamily="49" charset="0"/>
              </a:rPr>
              <a:t>String</a:t>
            </a:r>
            <a:r>
              <a:rPr lang="it-IT" sz="1600" b="1" dirty="0">
                <a:solidFill>
                  <a:srgbClr val="000000"/>
                </a:solidFill>
                <a:latin typeface="Consolas" panose="020B0609020204030204" pitchFamily="49" charset="0"/>
              </a:rPr>
              <a:t> </a:t>
            </a:r>
            <a:r>
              <a:rPr lang="it-IT" sz="1600" b="1" dirty="0">
                <a:solidFill>
                  <a:srgbClr val="6A3E3E"/>
                </a:solidFill>
                <a:latin typeface="Consolas" panose="020B0609020204030204" pitchFamily="49" charset="0"/>
              </a:rPr>
              <a:t>msg</a:t>
            </a:r>
            <a:r>
              <a:rPr lang="it-IT" sz="1600" b="1" dirty="0">
                <a:solidFill>
                  <a:srgbClr val="000000"/>
                </a:solidFill>
                <a:latin typeface="Consolas" panose="020B0609020204030204" pitchFamily="49" charset="0"/>
              </a:rPr>
              <a:t>, List&lt;Persona&gt; </a:t>
            </a:r>
            <a:r>
              <a:rPr lang="it-IT" sz="1600" b="1" dirty="0">
                <a:solidFill>
                  <a:srgbClr val="6A3E3E"/>
                </a:solidFill>
                <a:latin typeface="Consolas" panose="020B0609020204030204" pitchFamily="49" charset="0"/>
              </a:rPr>
              <a:t>persone</a:t>
            </a:r>
            <a:r>
              <a:rPr lang="it-IT" sz="1600" b="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Logica di Invio messaggio</a:t>
            </a:r>
          </a:p>
          <a:p>
            <a:r>
              <a:rPr lang="it-IT" sz="1600" dirty="0">
                <a:solidFill>
                  <a:srgbClr val="000000"/>
                </a:solidFill>
                <a:latin typeface="Consolas" panose="020B0609020204030204" pitchFamily="49" charset="0"/>
              </a:rPr>
              <a:t>       </a:t>
            </a:r>
            <a:r>
              <a:rPr lang="it-IT" sz="1600" dirty="0">
                <a:solidFill>
                  <a:srgbClr val="3F7F5F"/>
                </a:solidFill>
                <a:latin typeface="Consolas" panose="020B0609020204030204" pitchFamily="49" charset="0"/>
              </a:rPr>
              <a:t>// .........</a:t>
            </a:r>
          </a:p>
          <a:p>
            <a:r>
              <a:rPr lang="it-IT" sz="1600"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a:t>
            </a:r>
            <a:r>
              <a:rPr lang="it-IT" sz="1600" dirty="0" err="1">
                <a:solidFill>
                  <a:srgbClr val="000000"/>
                </a:solidFill>
                <a:latin typeface="Consolas" panose="020B0609020204030204" pitchFamily="49" charset="0"/>
              </a:rPr>
              <a:t>System.</a:t>
            </a:r>
            <a:r>
              <a:rPr lang="it-IT" sz="1600" b="1" i="1" dirty="0" err="1">
                <a:solidFill>
                  <a:srgbClr val="0000C0"/>
                </a:solidFill>
                <a:latin typeface="Consolas" panose="020B0609020204030204" pitchFamily="49" charset="0"/>
              </a:rPr>
              <a:t>out</a:t>
            </a:r>
            <a:r>
              <a:rPr lang="it-IT" sz="1600" b="1" i="1" dirty="0" err="1">
                <a:solidFill>
                  <a:srgbClr val="000000"/>
                </a:solidFill>
                <a:latin typeface="Consolas" panose="020B0609020204030204" pitchFamily="49" charset="0"/>
              </a:rPr>
              <a:t>.println</a:t>
            </a:r>
            <a:r>
              <a:rPr lang="it-IT" sz="1600" b="1" i="1" dirty="0">
                <a:solidFill>
                  <a:srgbClr val="000000"/>
                </a:solidFill>
                <a:latin typeface="Consolas" panose="020B0609020204030204" pitchFamily="49" charset="0"/>
              </a:rPr>
              <a:t>(</a:t>
            </a:r>
            <a:r>
              <a:rPr lang="it-IT" sz="1600" b="1" i="1" dirty="0">
                <a:solidFill>
                  <a:srgbClr val="2A00FF"/>
                </a:solidFill>
                <a:latin typeface="Consolas" panose="020B0609020204030204" pitchFamily="49" charset="0"/>
              </a:rPr>
              <a:t>"Inviato messaggio a "</a:t>
            </a:r>
            <a:r>
              <a:rPr lang="it-IT" sz="1600" b="1" i="1" dirty="0">
                <a:solidFill>
                  <a:srgbClr val="000000"/>
                </a:solidFill>
                <a:latin typeface="Consolas" panose="020B0609020204030204" pitchFamily="49" charset="0"/>
              </a:rPr>
              <a:t>+</a:t>
            </a:r>
            <a:r>
              <a:rPr lang="it-IT" sz="1600" b="1" i="1" dirty="0" err="1">
                <a:solidFill>
                  <a:srgbClr val="6A3E3E"/>
                </a:solidFill>
                <a:latin typeface="Consolas" panose="020B0609020204030204" pitchFamily="49" charset="0"/>
              </a:rPr>
              <a:t>persone</a:t>
            </a:r>
            <a:r>
              <a:rPr lang="it-IT" sz="1600" b="1" i="1" dirty="0" err="1">
                <a:solidFill>
                  <a:srgbClr val="000000"/>
                </a:solidFill>
                <a:latin typeface="Consolas" panose="020B0609020204030204" pitchFamily="49" charset="0"/>
              </a:rPr>
              <a:t>.size</a:t>
            </a:r>
            <a:r>
              <a:rPr lang="it-IT" sz="1600" b="1" i="1" dirty="0">
                <a:solidFill>
                  <a:srgbClr val="000000"/>
                </a:solidFill>
                <a:latin typeface="Consolas" panose="020B0609020204030204" pitchFamily="49" charset="0"/>
              </a:rPr>
              <a:t>()+</a:t>
            </a:r>
            <a:r>
              <a:rPr lang="it-IT" sz="1600" b="1" i="1" dirty="0">
                <a:solidFill>
                  <a:srgbClr val="2A00FF"/>
                </a:solidFill>
                <a:latin typeface="Consolas" panose="020B0609020204030204" pitchFamily="49" charset="0"/>
              </a:rPr>
              <a:t>" iscritti"</a:t>
            </a:r>
            <a:r>
              <a:rPr lang="it-IT" sz="1600" b="1" i="1"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endParaRPr lang="it-IT" sz="1600" dirty="0"/>
          </a:p>
        </p:txBody>
      </p:sp>
    </p:spTree>
    <p:extLst>
      <p:ext uri="{BB962C8B-B14F-4D97-AF65-F5344CB8AC3E}">
        <p14:creationId xmlns:p14="http://schemas.microsoft.com/office/powerpoint/2010/main" val="1696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12</a:t>
            </a:r>
          </a:p>
        </p:txBody>
      </p:sp>
      <p:sp>
        <p:nvSpPr>
          <p:cNvPr id="4" name="Rectangle 3"/>
          <p:cNvSpPr/>
          <p:nvPr/>
        </p:nvSpPr>
        <p:spPr>
          <a:xfrm>
            <a:off x="1539959" y="1556792"/>
            <a:ext cx="9811037" cy="5170646"/>
          </a:xfrm>
          <a:prstGeom prst="rect">
            <a:avLst/>
          </a:prstGeom>
          <a:solidFill>
            <a:schemeClr val="bg1"/>
          </a:solidFill>
        </p:spPr>
        <p:txBody>
          <a:bodyPr wrap="square">
            <a:spAutoFit/>
          </a:bodyPr>
          <a:lstStyle/>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MessageSender3 </a:t>
            </a:r>
            <a:r>
              <a:rPr lang="it-IT" sz="1000" dirty="0" err="1">
                <a:solidFill>
                  <a:srgbClr val="6A3E3E"/>
                </a:solidFill>
                <a:latin typeface="Consolas" panose="020B0609020204030204" pitchFamily="49" charset="0"/>
              </a:rPr>
              <a:t>ms</a:t>
            </a:r>
            <a:r>
              <a:rPr lang="it-IT" sz="1000" dirty="0">
                <a:solidFill>
                  <a:srgbClr val="000000"/>
                </a:solidFill>
                <a:latin typeface="Consolas" panose="020B0609020204030204" pitchFamily="49" charset="0"/>
              </a:rPr>
              <a:t> =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MessageSender3();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giovani donne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messaggioX</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"F"</a:t>
            </a:r>
            <a:r>
              <a:rPr lang="it-IT" sz="1000" b="1" dirty="0">
                <a:solidFill>
                  <a:srgbClr val="000000"/>
                </a:solidFill>
                <a:latin typeface="Consolas" panose="020B0609020204030204" pitchFamily="49" charset="0"/>
              </a:rPr>
              <a:t>)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&gt; 17 &amp;&amp;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.getEta</a:t>
            </a:r>
            <a:r>
              <a:rPr lang="it-IT" sz="1000" b="1" dirty="0">
                <a:solidFill>
                  <a:srgbClr val="000000"/>
                </a:solidFill>
                <a:latin typeface="Consolas" panose="020B0609020204030204" pitchFamily="49" charset="0"/>
              </a:rPr>
              <a:t>() &lt; 30;</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iscritti maschi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messaggioY</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.getSesso</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"M"</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invio messaggio per iscritti stranieri ---------------</a:t>
            </a:r>
          </a:p>
          <a:p>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.sendMessage</a:t>
            </a:r>
            <a:r>
              <a:rPr lang="it-IT" sz="1000" dirty="0">
                <a:solidFill>
                  <a:srgbClr val="000000"/>
                </a:solidFill>
                <a:latin typeface="Consolas" panose="020B0609020204030204" pitchFamily="49" charset="0"/>
              </a:rPr>
              <a:t>(</a:t>
            </a:r>
            <a:r>
              <a:rPr lang="it-IT" sz="1000" dirty="0">
                <a:solidFill>
                  <a:srgbClr val="2A00FF"/>
                </a:solidFill>
                <a:latin typeface="Consolas" panose="020B0609020204030204" pitchFamily="49" charset="0"/>
              </a:rPr>
              <a:t>"</a:t>
            </a:r>
            <a:r>
              <a:rPr lang="it-IT" sz="1000" dirty="0" err="1">
                <a:solidFill>
                  <a:srgbClr val="2A00FF"/>
                </a:solidFill>
                <a:latin typeface="Consolas" panose="020B0609020204030204" pitchFamily="49" charset="0"/>
              </a:rPr>
              <a:t>messaggioZ</a:t>
            </a:r>
            <a:r>
              <a:rPr lang="it-IT" sz="1000" dirty="0">
                <a:solidFill>
                  <a:srgbClr val="2A00FF"/>
                </a:solidFill>
                <a:latin typeface="Consolas" panose="020B0609020204030204" pitchFamily="49" charset="0"/>
              </a:rPr>
              <a:t>"</a:t>
            </a:r>
            <a:r>
              <a:rPr lang="it-IT" sz="1000" dirty="0">
                <a:solidFill>
                  <a:srgbClr val="000000"/>
                </a:solidFill>
                <a:latin typeface="Consolas" panose="020B0609020204030204" pitchFamily="49" charset="0"/>
              </a:rPr>
              <a:t>, </a:t>
            </a:r>
            <a:r>
              <a:rPr lang="it-IT" sz="1000" dirty="0" err="1">
                <a:solidFill>
                  <a:srgbClr val="6A3E3E"/>
                </a:solidFill>
                <a:latin typeface="Consolas" panose="020B0609020204030204" pitchFamily="49" charset="0"/>
              </a:rPr>
              <a:t>ms</a:t>
            </a:r>
            <a:r>
              <a:rPr lang="it-IT" sz="1000" dirty="0" err="1">
                <a:solidFill>
                  <a:srgbClr val="000000"/>
                </a:solidFill>
                <a:latin typeface="Consolas" panose="020B0609020204030204" pitchFamily="49" charset="0"/>
              </a:rPr>
              <a:t>.getIscrittiFiltratiPer</a:t>
            </a:r>
            <a:r>
              <a:rPr lang="it-IT" sz="1000"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new</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ITest</a:t>
            </a:r>
            <a:r>
              <a:rPr lang="it-IT" sz="1000" b="1" dirty="0">
                <a:solidFill>
                  <a:srgbClr val="000000"/>
                </a:solidFill>
                <a:latin typeface="Consolas" panose="020B0609020204030204" pitchFamily="49" charset="0"/>
              </a:rPr>
              <a:t>&lt;Persona&gt;(){</a:t>
            </a:r>
          </a:p>
          <a:p>
            <a:r>
              <a:rPr lang="it-IT" sz="1000" dirty="0">
                <a:solidFill>
                  <a:srgbClr val="000000"/>
                </a:solidFill>
                <a:latin typeface="Consolas" panose="020B0609020204030204" pitchFamily="49" charset="0"/>
              </a:rPr>
              <a:t>          </a:t>
            </a:r>
            <a:r>
              <a:rPr lang="it-IT" sz="1000" dirty="0">
                <a:solidFill>
                  <a:srgbClr val="646464"/>
                </a:solidFill>
                <a:latin typeface="Consolas" panose="020B0609020204030204" pitchFamily="49" charset="0"/>
              </a:rPr>
              <a:t>@</a:t>
            </a:r>
            <a:r>
              <a:rPr lang="it-IT" sz="1000" dirty="0" err="1">
                <a:solidFill>
                  <a:srgbClr val="646464"/>
                </a:solidFill>
                <a:latin typeface="Consolas" panose="020B0609020204030204" pitchFamily="49" charset="0"/>
              </a:rPr>
              <a:t>Override</a:t>
            </a:r>
            <a:endParaRPr lang="it-IT" sz="1000" dirty="0">
              <a:solidFill>
                <a:srgbClr val="646464"/>
              </a:solidFill>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boolean</a:t>
            </a:r>
            <a:r>
              <a:rPr lang="it-IT" sz="1000" b="1" dirty="0">
                <a:solidFill>
                  <a:srgbClr val="000000"/>
                </a:solidFill>
                <a:latin typeface="Consolas" panose="020B0609020204030204" pitchFamily="49" charset="0"/>
              </a:rPr>
              <a:t> test(Persona </a:t>
            </a:r>
            <a:r>
              <a:rPr lang="it-IT" sz="1000" b="1" dirty="0">
                <a:solidFill>
                  <a:srgbClr val="6A3E3E"/>
                </a:solidFill>
                <a:latin typeface="Consolas" panose="020B0609020204030204" pitchFamily="49" charset="0"/>
              </a:rPr>
              <a:t>p</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p</a:t>
            </a:r>
            <a:r>
              <a:rPr lang="it-IT" sz="1000" b="1" dirty="0" err="1">
                <a:solidFill>
                  <a:srgbClr val="000000"/>
                </a:solidFill>
                <a:latin typeface="Consolas" panose="020B0609020204030204" pitchFamily="49" charset="0"/>
              </a:rPr>
              <a:t>.getNazionalita</a:t>
            </a:r>
            <a:r>
              <a:rPr lang="it-IT" sz="1000" b="1" dirty="0">
                <a:solidFill>
                  <a:srgbClr val="000000"/>
                </a:solidFill>
                <a:latin typeface="Consolas" panose="020B0609020204030204" pitchFamily="49" charset="0"/>
              </a:rPr>
              <a:t>().</a:t>
            </a:r>
            <a:r>
              <a:rPr lang="it-IT" sz="1000" b="1" dirty="0" err="1">
                <a:solidFill>
                  <a:srgbClr val="000000"/>
                </a:solidFill>
                <a:latin typeface="Consolas" panose="020B0609020204030204" pitchFamily="49" charset="0"/>
              </a:rPr>
              <a:t>equals</a:t>
            </a:r>
            <a:r>
              <a:rPr lang="it-IT" sz="1000" b="1" dirty="0">
                <a:solidFill>
                  <a:srgbClr val="000000"/>
                </a:solidFill>
                <a:latin typeface="Consolas" panose="020B0609020204030204" pitchFamily="49" charset="0"/>
              </a:rPr>
              <a:t>(</a:t>
            </a:r>
            <a:r>
              <a:rPr lang="it-IT" sz="1000" b="1" dirty="0">
                <a:solidFill>
                  <a:srgbClr val="2A00FF"/>
                </a:solidFill>
                <a:latin typeface="Consolas" panose="020B0609020204030204" pitchFamily="49" charset="0"/>
              </a:rPr>
              <a:t>"italiana"</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 </a:t>
            </a:r>
            <a:endParaRPr lang="it-IT" dirty="0"/>
          </a:p>
        </p:txBody>
      </p:sp>
    </p:spTree>
    <p:extLst>
      <p:ext uri="{BB962C8B-B14F-4D97-AF65-F5344CB8AC3E}">
        <p14:creationId xmlns:p14="http://schemas.microsoft.com/office/powerpoint/2010/main" val="37824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conversione di un tipo da uno più ampio a uno più ristretto è fatta in maniera esplicita:</a:t>
            </a:r>
          </a:p>
          <a:p>
            <a:pPr marL="0" indent="0">
              <a:buNone/>
            </a:pPr>
            <a:r>
              <a:rPr lang="it-IT" dirty="0"/>
              <a:t>Esempio: </a:t>
            </a:r>
          </a:p>
          <a:p>
            <a:pPr marL="0" indent="0">
              <a:buNone/>
            </a:pPr>
            <a:r>
              <a:rPr lang="it-IT" dirty="0" err="1"/>
              <a:t>int</a:t>
            </a:r>
            <a:r>
              <a:rPr lang="it-IT" dirty="0"/>
              <a:t> a = 23;</a:t>
            </a:r>
          </a:p>
          <a:p>
            <a:pPr marL="0" indent="0">
              <a:buNone/>
            </a:pPr>
            <a:r>
              <a:rPr lang="it-IT" dirty="0"/>
              <a:t>byte b = (byte) a;</a:t>
            </a:r>
          </a:p>
          <a:p>
            <a:pPr marL="0" indent="0">
              <a:buNone/>
            </a:pPr>
            <a:r>
              <a:rPr lang="it-IT" dirty="0"/>
              <a:t>Il casting non è controllato chiaramente </a:t>
            </a:r>
            <a:r>
              <a:rPr lang="it-IT" u="sng" dirty="0"/>
              <a:t>a compile time ma a </a:t>
            </a:r>
            <a:r>
              <a:rPr lang="it-IT" u="sng" dirty="0" err="1"/>
              <a:t>runtime</a:t>
            </a:r>
            <a:r>
              <a:rPr lang="it-IT" u="sng" dirty="0"/>
              <a:t> </a:t>
            </a:r>
            <a:r>
              <a:rPr lang="it-IT" dirty="0"/>
              <a:t>e può generare una </a:t>
            </a:r>
            <a:r>
              <a:rPr lang="it-IT" b="1" dirty="0" err="1"/>
              <a:t>java.lang.ClassCastException</a:t>
            </a:r>
            <a:r>
              <a:rPr lang="it-IT" b="1" dirty="0"/>
              <a:t> </a:t>
            </a:r>
            <a:r>
              <a:rPr lang="it-IT" dirty="0"/>
              <a:t>se non debitamente controllato.</a:t>
            </a:r>
            <a:endParaRPr lang="it-IT" b="1" dirty="0"/>
          </a:p>
          <a:p>
            <a:pPr marL="0" indent="0">
              <a:buNone/>
            </a:pPr>
            <a:endParaRPr lang="it-IT" dirty="0"/>
          </a:p>
        </p:txBody>
      </p:sp>
      <p:sp>
        <p:nvSpPr>
          <p:cNvPr id="3" name="Title 2"/>
          <p:cNvSpPr>
            <a:spLocks noGrp="1"/>
          </p:cNvSpPr>
          <p:nvPr>
            <p:ph type="title"/>
          </p:nvPr>
        </p:nvSpPr>
        <p:spPr/>
        <p:txBody>
          <a:bodyPr/>
          <a:lstStyle/>
          <a:p>
            <a:r>
              <a:rPr lang="it-IT" dirty="0" err="1"/>
              <a:t>Type</a:t>
            </a:r>
            <a:r>
              <a:rPr lang="it-IT" dirty="0"/>
              <a:t> Casting</a:t>
            </a:r>
          </a:p>
        </p:txBody>
      </p:sp>
    </p:spTree>
    <p:extLst>
      <p:ext uri="{BB962C8B-B14F-4D97-AF65-F5344CB8AC3E}">
        <p14:creationId xmlns:p14="http://schemas.microsoft.com/office/powerpoint/2010/main" val="31168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Aggiungiamo le lambda:</a:t>
            </a:r>
          </a:p>
        </p:txBody>
      </p:sp>
      <p:sp>
        <p:nvSpPr>
          <p:cNvPr id="3" name="Title 2"/>
          <p:cNvSpPr>
            <a:spLocks noGrp="1"/>
          </p:cNvSpPr>
          <p:nvPr>
            <p:ph type="title"/>
          </p:nvPr>
        </p:nvSpPr>
        <p:spPr/>
        <p:txBody>
          <a:bodyPr/>
          <a:lstStyle/>
          <a:p>
            <a:r>
              <a:rPr lang="it-IT" dirty="0"/>
              <a:t>Lambda Expression 13 – Ulteriore </a:t>
            </a:r>
            <a:r>
              <a:rPr lang="it-IT" dirty="0" err="1"/>
              <a:t>Refactor</a:t>
            </a:r>
            <a:endParaRPr lang="it-IT" dirty="0"/>
          </a:p>
        </p:txBody>
      </p:sp>
      <p:sp>
        <p:nvSpPr>
          <p:cNvPr id="4" name="Rectangle 3"/>
          <p:cNvSpPr/>
          <p:nvPr/>
        </p:nvSpPr>
        <p:spPr>
          <a:xfrm>
            <a:off x="1629916" y="2420888"/>
            <a:ext cx="9289032" cy="3970318"/>
          </a:xfrm>
          <a:prstGeom prst="rect">
            <a:avLst/>
          </a:prstGeom>
          <a:solidFill>
            <a:schemeClr val="bg1"/>
          </a:solidFill>
        </p:spPr>
        <p:txBody>
          <a:bodyPr wrap="square">
            <a:spAutoFit/>
          </a:bodyPr>
          <a:lstStyle/>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MessageSender4 </a:t>
            </a:r>
            <a:r>
              <a:rPr lang="it-IT" sz="1400" dirty="0" err="1">
                <a:solidFill>
                  <a:srgbClr val="6A3E3E"/>
                </a:solidFill>
                <a:latin typeface="Consolas" panose="020B0609020204030204" pitchFamily="49" charset="0"/>
              </a:rPr>
              <a:t>ms</a:t>
            </a:r>
            <a:r>
              <a:rPr lang="it-IT" sz="1400" dirty="0">
                <a:solidFill>
                  <a:srgbClr val="000000"/>
                </a:solidFill>
                <a:latin typeface="Consolas" panose="020B0609020204030204" pitchFamily="49" charset="0"/>
              </a:rPr>
              <a:t> = </a:t>
            </a:r>
            <a:r>
              <a:rPr lang="it-IT" sz="1400" b="1" dirty="0">
                <a:solidFill>
                  <a:srgbClr val="7F0055"/>
                </a:solidFill>
                <a:latin typeface="Consolas" panose="020B0609020204030204" pitchFamily="49" charset="0"/>
              </a:rPr>
              <a:t>new</a:t>
            </a:r>
            <a:r>
              <a:rPr lang="it-IT" sz="1400" b="1" dirty="0">
                <a:solidFill>
                  <a:srgbClr val="000000"/>
                </a:solidFill>
                <a:latin typeface="Consolas" panose="020B0609020204030204" pitchFamily="49" charset="0"/>
              </a:rPr>
              <a:t> MessageSender4();</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Predicates</a:t>
            </a:r>
            <a:endParaRPr lang="it-IT" sz="1400" dirty="0">
              <a:solidFill>
                <a:srgbClr val="3F7F5F"/>
              </a:solidFill>
              <a:latin typeface="Consolas" panose="020B0609020204030204" pitchFamily="49" charset="0"/>
            </a:endParaRP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allGiovaniDonne</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.getSesso</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"F"</a:t>
            </a:r>
            <a:r>
              <a:rPr lang="it-IT" sz="1400" dirty="0">
                <a:solidFill>
                  <a:srgbClr val="000000"/>
                </a:solidFill>
                <a:latin typeface="Consolas" panose="020B0609020204030204" pitchFamily="49" charset="0"/>
              </a:rPr>
              <a:t>) &amp;&amp;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.getEta</a:t>
            </a:r>
            <a:r>
              <a:rPr lang="it-IT" sz="1400" dirty="0">
                <a:solidFill>
                  <a:srgbClr val="000000"/>
                </a:solidFill>
                <a:latin typeface="Consolas" panose="020B0609020204030204" pitchFamily="49" charset="0"/>
              </a:rPr>
              <a:t>() &gt; 17 &amp;&amp;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.getEta</a:t>
            </a:r>
            <a:r>
              <a:rPr lang="it-IT" sz="1400" dirty="0">
                <a:solidFill>
                  <a:srgbClr val="000000"/>
                </a:solidFill>
                <a:latin typeface="Consolas" panose="020B0609020204030204" pitchFamily="49" charset="0"/>
              </a:rPr>
              <a:t>() &lt; 30;</a:t>
            </a: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allMaschi</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.getSesso</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"M"</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Predicate&lt;Persona&gt; </a:t>
            </a:r>
            <a:r>
              <a:rPr lang="it-IT" sz="1400" dirty="0" err="1">
                <a:solidFill>
                  <a:srgbClr val="6A3E3E"/>
                </a:solidFill>
                <a:latin typeface="Consolas" panose="020B0609020204030204" pitchFamily="49" charset="0"/>
              </a:rPr>
              <a:t>allStranieri</a:t>
            </a:r>
            <a:r>
              <a:rPr lang="it-IT" sz="1400" dirty="0">
                <a:solidFill>
                  <a:srgbClr val="000000"/>
                </a:solidFill>
                <a:latin typeface="Consolas" panose="020B0609020204030204" pitchFamily="49" charset="0"/>
              </a:rPr>
              <a:t> = </a:t>
            </a:r>
            <a:r>
              <a:rPr lang="it-IT" sz="1400" dirty="0">
                <a:solidFill>
                  <a:srgbClr val="6A3E3E"/>
                </a:solidFill>
                <a:latin typeface="Consolas" panose="020B0609020204030204" pitchFamily="49" charset="0"/>
              </a:rPr>
              <a:t>p</a:t>
            </a:r>
            <a:r>
              <a:rPr lang="it-IT" sz="1400" dirty="0">
                <a:solidFill>
                  <a:srgbClr val="000000"/>
                </a:solidFill>
                <a:latin typeface="Consolas" panose="020B0609020204030204" pitchFamily="49" charset="0"/>
              </a:rPr>
              <a:t> -&gt; !</a:t>
            </a:r>
            <a:r>
              <a:rPr lang="it-IT" sz="1400" dirty="0" err="1">
                <a:solidFill>
                  <a:srgbClr val="6A3E3E"/>
                </a:solidFill>
                <a:latin typeface="Consolas" panose="020B0609020204030204" pitchFamily="49" charset="0"/>
              </a:rPr>
              <a:t>p</a:t>
            </a:r>
            <a:r>
              <a:rPr lang="it-IT" sz="1400" dirty="0" err="1">
                <a:solidFill>
                  <a:srgbClr val="000000"/>
                </a:solidFill>
                <a:latin typeface="Consolas" panose="020B0609020204030204" pitchFamily="49" charset="0"/>
              </a:rPr>
              <a:t>.getNazionalita</a:t>
            </a:r>
            <a:r>
              <a:rPr lang="it-IT" sz="1400" dirty="0">
                <a:solidFill>
                  <a:srgbClr val="000000"/>
                </a:solidFill>
                <a:latin typeface="Consolas" panose="020B0609020204030204" pitchFamily="49" charset="0"/>
              </a:rPr>
              <a:t>().</a:t>
            </a:r>
            <a:r>
              <a:rPr lang="it-IT" sz="1400" dirty="0" err="1">
                <a:solidFill>
                  <a:srgbClr val="000000"/>
                </a:solidFill>
                <a:latin typeface="Consolas" panose="020B0609020204030204" pitchFamily="49" charset="0"/>
              </a:rPr>
              <a:t>equals</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"italiana"</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giovani donne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messaggioX</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allGiovaniDonne</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iscritti maschi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messaggioY</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allMaschi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dirty="0">
                <a:solidFill>
                  <a:srgbClr val="3F7F5F"/>
                </a:solidFill>
                <a:latin typeface="Consolas" panose="020B0609020204030204" pitchFamily="49" charset="0"/>
              </a:rPr>
              <a:t>// ------------ invio messaggio per iscritti stranieri ---------------</a:t>
            </a:r>
          </a:p>
          <a:p>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.sendMessage</a:t>
            </a:r>
            <a:r>
              <a:rPr lang="it-IT" sz="1400" dirty="0">
                <a:solidFill>
                  <a:srgbClr val="000000"/>
                </a:solidFill>
                <a:latin typeface="Consolas" panose="020B0609020204030204" pitchFamily="49" charset="0"/>
              </a:rPr>
              <a:t>(</a:t>
            </a:r>
            <a:r>
              <a:rPr lang="it-IT" sz="1400" dirty="0">
                <a:solidFill>
                  <a:srgbClr val="2A00FF"/>
                </a:solidFill>
                <a:latin typeface="Consolas" panose="020B0609020204030204" pitchFamily="49" charset="0"/>
              </a:rPr>
              <a:t>"</a:t>
            </a:r>
            <a:r>
              <a:rPr lang="it-IT" sz="1400" dirty="0" err="1">
                <a:solidFill>
                  <a:srgbClr val="2A00FF"/>
                </a:solidFill>
                <a:latin typeface="Consolas" panose="020B0609020204030204" pitchFamily="49" charset="0"/>
              </a:rPr>
              <a:t>messaggioZ</a:t>
            </a:r>
            <a:r>
              <a:rPr lang="it-IT" sz="1400" dirty="0">
                <a:solidFill>
                  <a:srgbClr val="2A00FF"/>
                </a:solidFill>
                <a:latin typeface="Consolas" panose="020B0609020204030204" pitchFamily="49" charset="0"/>
              </a:rPr>
              <a:t>"</a:t>
            </a:r>
            <a:r>
              <a:rPr lang="it-IT" sz="1400" dirty="0">
                <a:solidFill>
                  <a:srgbClr val="000000"/>
                </a:solidFill>
                <a:latin typeface="Consolas" panose="020B0609020204030204" pitchFamily="49" charset="0"/>
              </a:rPr>
              <a:t>, </a:t>
            </a:r>
            <a:r>
              <a:rPr lang="it-IT" sz="1400" dirty="0" err="1">
                <a:solidFill>
                  <a:srgbClr val="6A3E3E"/>
                </a:solidFill>
                <a:latin typeface="Consolas" panose="020B0609020204030204" pitchFamily="49" charset="0"/>
              </a:rPr>
              <a:t>ms</a:t>
            </a:r>
            <a:r>
              <a:rPr lang="it-IT" sz="1400" dirty="0" err="1">
                <a:solidFill>
                  <a:srgbClr val="000000"/>
                </a:solidFill>
                <a:latin typeface="Consolas" panose="020B0609020204030204" pitchFamily="49" charset="0"/>
              </a:rPr>
              <a:t>.getIscrittiFiltratiPer</a:t>
            </a:r>
            <a:r>
              <a:rPr lang="it-IT" sz="1400" dirty="0">
                <a:solidFill>
                  <a:srgbClr val="000000"/>
                </a:solidFill>
                <a:latin typeface="Consolas" panose="020B0609020204030204" pitchFamily="49" charset="0"/>
              </a:rPr>
              <a:t>(</a:t>
            </a:r>
            <a:r>
              <a:rPr lang="it-IT" sz="1400" dirty="0" err="1">
                <a:solidFill>
                  <a:srgbClr val="6A3E3E"/>
                </a:solidFill>
                <a:latin typeface="Consolas" panose="020B0609020204030204" pitchFamily="49" charset="0"/>
              </a:rPr>
              <a:t>allStranieri</a:t>
            </a:r>
            <a:r>
              <a:rPr lang="it-IT" sz="1400"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 </a:t>
            </a:r>
            <a:endParaRPr lang="it-IT" sz="1400" dirty="0"/>
          </a:p>
        </p:txBody>
      </p:sp>
    </p:spTree>
    <p:extLst>
      <p:ext uri="{BB962C8B-B14F-4D97-AF65-F5344CB8AC3E}">
        <p14:creationId xmlns:p14="http://schemas.microsoft.com/office/powerpoint/2010/main" val="32795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a:t>Lambda Expression 14 – Eliminazione variabili di interfaccia.</a:t>
            </a:r>
          </a:p>
        </p:txBody>
      </p:sp>
      <p:sp>
        <p:nvSpPr>
          <p:cNvPr id="4" name="Rectangle 3"/>
          <p:cNvSpPr/>
          <p:nvPr/>
        </p:nvSpPr>
        <p:spPr>
          <a:xfrm>
            <a:off x="1506994" y="1916832"/>
            <a:ext cx="9745679" cy="3785652"/>
          </a:xfrm>
          <a:prstGeom prst="rect">
            <a:avLst/>
          </a:prstGeom>
          <a:solidFill>
            <a:schemeClr val="bg1"/>
          </a:solidFill>
        </p:spPr>
        <p:txBody>
          <a:bodyPr wrap="square">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r>
              <a:rPr lang="it-IT" sz="1600" dirty="0">
                <a:solidFill>
                  <a:srgbClr val="000000"/>
                </a:solidFill>
                <a:latin typeface="Consolas" panose="020B0609020204030204" pitchFamily="49" charset="0"/>
              </a:rPr>
              <a:t>    MessageSender4 </a:t>
            </a:r>
            <a:r>
              <a:rPr lang="it-IT" sz="1600" dirty="0" err="1">
                <a:solidFill>
                  <a:srgbClr val="6A3E3E"/>
                </a:solidFill>
                <a:latin typeface="Consolas" panose="020B0609020204030204" pitchFamily="49" charset="0"/>
              </a:rPr>
              <a:t>ms</a:t>
            </a:r>
            <a:r>
              <a:rPr lang="it-IT" sz="1600" dirty="0">
                <a:solidFill>
                  <a:srgbClr val="000000"/>
                </a:solidFill>
                <a:latin typeface="Consolas" panose="020B0609020204030204" pitchFamily="49" charset="0"/>
              </a:rPr>
              <a:t> = </a:t>
            </a:r>
            <a:r>
              <a:rPr lang="it-IT" sz="1600" b="1" dirty="0">
                <a:solidFill>
                  <a:srgbClr val="7F0055"/>
                </a:solidFill>
                <a:latin typeface="Consolas" panose="020B0609020204030204" pitchFamily="49" charset="0"/>
              </a:rPr>
              <a:t>new</a:t>
            </a:r>
            <a:r>
              <a:rPr lang="it-IT" sz="1600" b="1" dirty="0">
                <a:solidFill>
                  <a:srgbClr val="000000"/>
                </a:solidFill>
                <a:latin typeface="Consolas" panose="020B0609020204030204" pitchFamily="49" charset="0"/>
              </a:rPr>
              <a:t> MessageSender4();</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giovani donne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messaggioX</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-&gt;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.getSesso</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"F"</a:t>
            </a:r>
            <a:r>
              <a:rPr lang="it-IT" sz="1600" dirty="0">
                <a:solidFill>
                  <a:srgbClr val="000000"/>
                </a:solidFill>
                <a:latin typeface="Consolas" panose="020B0609020204030204" pitchFamily="49" charset="0"/>
              </a:rPr>
              <a:t>) &amp;&amp;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.getEta</a:t>
            </a:r>
            <a:r>
              <a:rPr lang="it-IT" sz="1600" dirty="0">
                <a:solidFill>
                  <a:srgbClr val="000000"/>
                </a:solidFill>
                <a:latin typeface="Consolas" panose="020B0609020204030204" pitchFamily="49" charset="0"/>
              </a:rPr>
              <a:t>() &gt; 17 &amp;&amp;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.getEta</a:t>
            </a:r>
            <a:r>
              <a:rPr lang="it-IT" sz="1600" dirty="0">
                <a:solidFill>
                  <a:srgbClr val="000000"/>
                </a:solidFill>
                <a:latin typeface="Consolas" panose="020B0609020204030204" pitchFamily="49" charset="0"/>
              </a:rPr>
              <a:t>() &lt; 30));</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iscritti maschi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messaggioY</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.getSesso</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"M"</a:t>
            </a:r>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 ------------ invio messaggio per iscritti stranieri ---------------</a:t>
            </a:r>
          </a:p>
          <a:p>
            <a:r>
              <a:rPr lang="it-IT" sz="1600" dirty="0">
                <a:solidFill>
                  <a:srgbClr val="6A3E3E"/>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.sendMessage</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a:t>
            </a:r>
            <a:r>
              <a:rPr lang="it-IT" sz="1600" dirty="0" err="1">
                <a:solidFill>
                  <a:srgbClr val="2A00FF"/>
                </a:solidFill>
                <a:latin typeface="Consolas" panose="020B0609020204030204" pitchFamily="49" charset="0"/>
              </a:rPr>
              <a:t>messaggioZ</a:t>
            </a:r>
            <a:r>
              <a:rPr lang="it-IT" sz="1600" dirty="0">
                <a:solidFill>
                  <a:srgbClr val="2A00FF"/>
                </a:solidFill>
                <a:latin typeface="Consolas" panose="020B0609020204030204" pitchFamily="49" charset="0"/>
              </a:rPr>
              <a:t>"</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ms</a:t>
            </a:r>
            <a:r>
              <a:rPr lang="it-IT" sz="1600" dirty="0" err="1">
                <a:solidFill>
                  <a:srgbClr val="000000"/>
                </a:solidFill>
                <a:latin typeface="Consolas" panose="020B0609020204030204" pitchFamily="49" charset="0"/>
              </a:rPr>
              <a:t>.getIscrittiFiltratiPer</a:t>
            </a:r>
            <a:r>
              <a:rPr lang="it-IT" sz="1600" dirty="0">
                <a:solidFill>
                  <a:srgbClr val="000000"/>
                </a:solidFill>
                <a:latin typeface="Consolas" panose="020B0609020204030204" pitchFamily="49" charset="0"/>
              </a:rPr>
              <a:t>(</a:t>
            </a:r>
            <a:r>
              <a:rPr lang="it-IT" sz="1600" dirty="0">
                <a:solidFill>
                  <a:srgbClr val="6A3E3E"/>
                </a:solidFill>
                <a:latin typeface="Consolas" panose="020B0609020204030204" pitchFamily="49" charset="0"/>
              </a:rPr>
              <a:t>p</a:t>
            </a:r>
            <a:r>
              <a:rPr lang="it-IT" sz="1600" dirty="0">
                <a:solidFill>
                  <a:srgbClr val="000000"/>
                </a:solidFill>
                <a:latin typeface="Consolas" panose="020B0609020204030204" pitchFamily="49" charset="0"/>
              </a:rPr>
              <a:t> -&gt;   !</a:t>
            </a:r>
            <a:r>
              <a:rPr lang="it-IT" sz="1600" dirty="0" err="1">
                <a:solidFill>
                  <a:srgbClr val="6A3E3E"/>
                </a:solidFill>
                <a:latin typeface="Consolas" panose="020B0609020204030204" pitchFamily="49" charset="0"/>
              </a:rPr>
              <a:t>p</a:t>
            </a:r>
            <a:r>
              <a:rPr lang="it-IT" sz="1600" dirty="0" err="1">
                <a:solidFill>
                  <a:srgbClr val="000000"/>
                </a:solidFill>
                <a:latin typeface="Consolas" panose="020B0609020204030204" pitchFamily="49" charset="0"/>
              </a:rPr>
              <a:t>.getNazionalita</a:t>
            </a:r>
            <a:r>
              <a:rPr lang="it-IT" sz="1600" dirty="0">
                <a:solidFill>
                  <a:srgbClr val="000000"/>
                </a:solidFill>
                <a:latin typeface="Consolas" panose="020B0609020204030204" pitchFamily="49" charset="0"/>
              </a:rPr>
              <a:t>().</a:t>
            </a:r>
            <a:r>
              <a:rPr lang="it-IT" sz="1600" dirty="0" err="1">
                <a:solidFill>
                  <a:srgbClr val="000000"/>
                </a:solidFill>
                <a:latin typeface="Consolas" panose="020B0609020204030204" pitchFamily="49" charset="0"/>
              </a:rPr>
              <a:t>equals</a:t>
            </a:r>
            <a:r>
              <a:rPr lang="it-IT" sz="1600" dirty="0">
                <a:solidFill>
                  <a:srgbClr val="000000"/>
                </a:solidFill>
                <a:latin typeface="Consolas" panose="020B0609020204030204" pitchFamily="49" charset="0"/>
              </a:rPr>
              <a:t>(</a:t>
            </a:r>
            <a:r>
              <a:rPr lang="it-IT" sz="1600" dirty="0">
                <a:solidFill>
                  <a:srgbClr val="2A00FF"/>
                </a:solidFill>
                <a:latin typeface="Consolas" panose="020B0609020204030204" pitchFamily="49" charset="0"/>
              </a:rPr>
              <a:t>"italiana"</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70473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L’uso delle lambda è permesso dalle cosiddette </a:t>
            </a:r>
            <a:r>
              <a:rPr lang="it-IT" b="1" dirty="0"/>
              <a:t>Interfacce Funzionali</a:t>
            </a:r>
            <a:r>
              <a:rPr lang="it-IT" dirty="0"/>
              <a:t> (utile aggiungere l’</a:t>
            </a:r>
            <a:r>
              <a:rPr lang="it-IT" dirty="0" err="1"/>
              <a:t>annotation</a:t>
            </a:r>
            <a:r>
              <a:rPr lang="it-IT" dirty="0"/>
              <a:t> </a:t>
            </a:r>
            <a:r>
              <a:rPr lang="it-IT" b="1" dirty="0"/>
              <a:t>@</a:t>
            </a:r>
            <a:r>
              <a:rPr lang="it-IT" b="1" dirty="0" err="1"/>
              <a:t>FunctionalInterface</a:t>
            </a:r>
            <a:r>
              <a:rPr lang="it-IT" dirty="0"/>
              <a:t> per </a:t>
            </a:r>
            <a:r>
              <a:rPr lang="it-IT" dirty="0" err="1"/>
              <a:t>markarle</a:t>
            </a:r>
            <a:r>
              <a:rPr lang="it-IT" dirty="0"/>
              <a:t>).</a:t>
            </a:r>
          </a:p>
          <a:p>
            <a:pPr marL="0" indent="0">
              <a:buNone/>
            </a:pPr>
            <a:endParaRPr lang="it-IT" b="1" dirty="0"/>
          </a:p>
          <a:p>
            <a:pPr marL="0" indent="0" algn="ctr">
              <a:buNone/>
            </a:pPr>
            <a:r>
              <a:rPr lang="it-IT" dirty="0"/>
              <a:t>Ogni interfaccia con un singolo metodo (SAM = Single Abstract Method) è un’interfaccia funzionale e </a:t>
            </a:r>
            <a:r>
              <a:rPr lang="it-IT" u="sng" dirty="0"/>
              <a:t>può essere modellata con una </a:t>
            </a:r>
            <a:r>
              <a:rPr lang="it-IT" b="1" u="sng" dirty="0"/>
              <a:t>lambda expression</a:t>
            </a:r>
            <a:r>
              <a:rPr lang="it-IT" b="1" dirty="0"/>
              <a:t>.</a:t>
            </a:r>
          </a:p>
        </p:txBody>
      </p:sp>
      <p:sp>
        <p:nvSpPr>
          <p:cNvPr id="3" name="Title 2"/>
          <p:cNvSpPr>
            <a:spLocks noGrp="1"/>
          </p:cNvSpPr>
          <p:nvPr>
            <p:ph type="title"/>
          </p:nvPr>
        </p:nvSpPr>
        <p:spPr/>
        <p:txBody>
          <a:bodyPr/>
          <a:lstStyle/>
          <a:p>
            <a:r>
              <a:rPr lang="it-IT" dirty="0"/>
              <a:t>Interfacce Funzionali 1</a:t>
            </a:r>
          </a:p>
        </p:txBody>
      </p:sp>
    </p:spTree>
    <p:extLst>
      <p:ext uri="{BB962C8B-B14F-4D97-AF65-F5344CB8AC3E}">
        <p14:creationId xmlns:p14="http://schemas.microsoft.com/office/powerpoint/2010/main" val="2202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 </a:t>
            </a:r>
            <a:r>
              <a:rPr lang="it-IT" dirty="0" err="1"/>
              <a:t>Function</a:t>
            </a:r>
            <a:r>
              <a:rPr lang="it-IT" dirty="0"/>
              <a:t>&lt;T,R&gt; :</a:t>
            </a:r>
          </a:p>
        </p:txBody>
      </p:sp>
      <p:sp>
        <p:nvSpPr>
          <p:cNvPr id="3" name="Title 2"/>
          <p:cNvSpPr>
            <a:spLocks noGrp="1"/>
          </p:cNvSpPr>
          <p:nvPr>
            <p:ph type="title"/>
          </p:nvPr>
        </p:nvSpPr>
        <p:spPr/>
        <p:txBody>
          <a:bodyPr/>
          <a:lstStyle/>
          <a:p>
            <a:r>
              <a:rPr lang="it-IT" dirty="0"/>
              <a:t>Interfacce Funzionali 2</a:t>
            </a:r>
          </a:p>
        </p:txBody>
      </p:sp>
      <p:sp>
        <p:nvSpPr>
          <p:cNvPr id="4" name="Rectangle 3"/>
          <p:cNvSpPr/>
          <p:nvPr/>
        </p:nvSpPr>
        <p:spPr>
          <a:xfrm>
            <a:off x="1522414" y="2532528"/>
            <a:ext cx="9540550" cy="1569660"/>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Map</a:t>
            </a:r>
            <a:r>
              <a:rPr lang="it-IT" sz="2400" dirty="0">
                <a:solidFill>
                  <a:srgbClr val="000000"/>
                </a:solidFill>
                <a:latin typeface="Consolas" panose="020B0609020204030204" pitchFamily="49" charset="0"/>
              </a:rPr>
              <a:t>&lt;</a:t>
            </a:r>
            <a:r>
              <a:rPr lang="it-IT" sz="2400" dirty="0" err="1">
                <a:solidFill>
                  <a:srgbClr val="000000"/>
                </a:solidFill>
                <a:latin typeface="Consolas" panose="020B0609020204030204" pitchFamily="49" charset="0"/>
              </a:rPr>
              <a:t>String</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err="1">
                <a:solidFill>
                  <a:srgbClr val="6A3E3E"/>
                </a:solidFill>
                <a:latin typeface="Consolas" panose="020B0609020204030204" pitchFamily="49" charset="0"/>
              </a:rPr>
              <a:t>map</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HashMap</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aaa</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3);</a:t>
            </a:r>
          </a:p>
          <a:p>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k</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map</a:t>
            </a:r>
            <a:r>
              <a:rPr lang="en-US" sz="2400" b="1" dirty="0" err="1">
                <a:solidFill>
                  <a:srgbClr val="000000"/>
                </a:solidFill>
                <a:latin typeface="Consolas" panose="020B0609020204030204" pitchFamily="49" charset="0"/>
              </a:rPr>
              <a:t>.computeIfAbsent</a:t>
            </a:r>
            <a:r>
              <a:rPr lang="en-US" sz="2400" b="1" dirty="0">
                <a:solidFill>
                  <a:srgbClr val="000000"/>
                </a:solidFill>
                <a:latin typeface="Consolas" panose="020B0609020204030204" pitchFamily="49" charset="0"/>
              </a:rPr>
              <a:t>(</a:t>
            </a:r>
            <a:r>
              <a:rPr lang="en-US" sz="2400" b="1" dirty="0">
                <a:solidFill>
                  <a:srgbClr val="2A00FF"/>
                </a:solidFill>
                <a:latin typeface="Consolas" panose="020B0609020204030204" pitchFamily="49" charset="0"/>
              </a:rPr>
              <a:t>"</a:t>
            </a:r>
            <a:r>
              <a:rPr lang="en-US" sz="2400" b="1" dirty="0" err="1">
                <a:solidFill>
                  <a:srgbClr val="2A00FF"/>
                </a:solidFill>
                <a:latin typeface="Consolas" panose="020B0609020204030204" pitchFamily="49" charset="0"/>
              </a:rPr>
              <a:t>bbb</a:t>
            </a:r>
            <a:r>
              <a:rPr lang="en-US" sz="2400" b="1" dirty="0">
                <a:solidFill>
                  <a:srgbClr val="2A00FF"/>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s</a:t>
            </a:r>
            <a:r>
              <a:rPr lang="en-US" sz="2400" b="1" dirty="0">
                <a:solidFill>
                  <a:srgbClr val="000000"/>
                </a:solidFill>
                <a:latin typeface="Consolas" panose="020B0609020204030204" pitchFamily="49" charset="0"/>
              </a:rPr>
              <a:t>-&gt; 4);</a:t>
            </a:r>
          </a:p>
          <a:p>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k</a:t>
            </a:r>
            <a:r>
              <a:rPr lang="it-IT" sz="2400" b="1" i="1" dirty="0">
                <a:solidFill>
                  <a:srgbClr val="000000"/>
                </a:solidFill>
                <a:latin typeface="Consolas" panose="020B0609020204030204" pitchFamily="49" charset="0"/>
              </a:rPr>
              <a:t>);</a:t>
            </a:r>
            <a:endParaRPr lang="it-IT" sz="2400" dirty="0"/>
          </a:p>
        </p:txBody>
      </p:sp>
      <p:sp>
        <p:nvSpPr>
          <p:cNvPr id="5" name="TextBox 4"/>
          <p:cNvSpPr txBox="1"/>
          <p:nvPr/>
        </p:nvSpPr>
        <p:spPr>
          <a:xfrm>
            <a:off x="1522414" y="4653136"/>
            <a:ext cx="9540550" cy="424732"/>
          </a:xfrm>
          <a:prstGeom prst="rect">
            <a:avLst/>
          </a:prstGeom>
          <a:noFill/>
        </p:spPr>
        <p:txBody>
          <a:bodyPr wrap="square" rtlCol="0">
            <a:spAutoFit/>
          </a:bodyPr>
          <a:lstStyle/>
          <a:p>
            <a:pPr algn="ctr">
              <a:lnSpc>
                <a:spcPct val="90000"/>
              </a:lnSpc>
            </a:pPr>
            <a:r>
              <a:rPr lang="it-IT" sz="2400" dirty="0">
                <a:solidFill>
                  <a:schemeClr val="bg1"/>
                </a:solidFill>
              </a:rPr>
              <a:t>Esistono numerose </a:t>
            </a:r>
            <a:r>
              <a:rPr lang="it-IT" sz="2400" dirty="0" err="1">
                <a:solidFill>
                  <a:schemeClr val="bg1"/>
                </a:solidFill>
              </a:rPr>
              <a:t>Functional</a:t>
            </a:r>
            <a:r>
              <a:rPr lang="it-IT" sz="2400" dirty="0">
                <a:solidFill>
                  <a:schemeClr val="bg1"/>
                </a:solidFill>
              </a:rPr>
              <a:t> Interface!!!</a:t>
            </a:r>
          </a:p>
        </p:txBody>
      </p:sp>
    </p:spTree>
    <p:extLst>
      <p:ext uri="{BB962C8B-B14F-4D97-AF65-F5344CB8AC3E}">
        <p14:creationId xmlns:p14="http://schemas.microsoft.com/office/powerpoint/2010/main" val="314763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731912"/>
          </a:xfrm>
        </p:spPr>
        <p:txBody>
          <a:bodyPr>
            <a:normAutofit lnSpcReduction="10000"/>
          </a:bodyPr>
          <a:lstStyle/>
          <a:p>
            <a:pPr marL="0" indent="0">
              <a:buNone/>
            </a:pPr>
            <a:r>
              <a:rPr lang="it-IT" dirty="0"/>
              <a:t>Esistono interfacce funzionali di tipo Consumer che «consumano» i dati, esempio:</a:t>
            </a:r>
          </a:p>
        </p:txBody>
      </p:sp>
      <p:sp>
        <p:nvSpPr>
          <p:cNvPr id="3" name="Title 2"/>
          <p:cNvSpPr>
            <a:spLocks noGrp="1"/>
          </p:cNvSpPr>
          <p:nvPr>
            <p:ph type="title"/>
          </p:nvPr>
        </p:nvSpPr>
        <p:spPr/>
        <p:txBody>
          <a:bodyPr/>
          <a:lstStyle/>
          <a:p>
            <a:r>
              <a:rPr lang="it-IT" dirty="0"/>
              <a:t>Iterare su Collection con le lambda</a:t>
            </a:r>
          </a:p>
        </p:txBody>
      </p:sp>
      <p:sp>
        <p:nvSpPr>
          <p:cNvPr id="4" name="Rectangle 3"/>
          <p:cNvSpPr/>
          <p:nvPr/>
        </p:nvSpPr>
        <p:spPr>
          <a:xfrm>
            <a:off x="1629916" y="2852936"/>
            <a:ext cx="9145016" cy="3046988"/>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Map</a:t>
            </a:r>
            <a:r>
              <a:rPr lang="it-IT" sz="2400" dirty="0">
                <a:solidFill>
                  <a:srgbClr val="000000"/>
                </a:solidFill>
                <a:latin typeface="Consolas" panose="020B0609020204030204" pitchFamily="49" charset="0"/>
              </a:rPr>
              <a:t>&lt;</a:t>
            </a:r>
            <a:r>
              <a:rPr lang="it-IT" sz="2400" dirty="0" err="1">
                <a:solidFill>
                  <a:srgbClr val="000000"/>
                </a:solidFill>
                <a:latin typeface="Consolas" panose="020B0609020204030204" pitchFamily="49" charset="0"/>
              </a:rPr>
              <a:t>String</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err="1">
                <a:solidFill>
                  <a:srgbClr val="6A3E3E"/>
                </a:solidFill>
                <a:latin typeface="Consolas" panose="020B0609020204030204" pitchFamily="49" charset="0"/>
              </a:rPr>
              <a:t>map</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HashMap</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aaa</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3); </a:t>
            </a:r>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a:t>
            </a:r>
            <a:r>
              <a:rPr lang="it-IT" sz="2400" dirty="0" err="1">
                <a:solidFill>
                  <a:srgbClr val="2A00FF"/>
                </a:solidFill>
                <a:latin typeface="Consolas" panose="020B0609020204030204" pitchFamily="49" charset="0"/>
              </a:rPr>
              <a:t>bbb</a:t>
            </a:r>
            <a:r>
              <a:rPr lang="it-IT" sz="2400" dirty="0">
                <a:solidFill>
                  <a:srgbClr val="2A00FF"/>
                </a:solidFill>
                <a:latin typeface="Consolas" panose="020B0609020204030204" pitchFamily="49" charset="0"/>
              </a:rPr>
              <a:t>"</a:t>
            </a:r>
            <a:r>
              <a:rPr lang="it-IT" sz="2400" dirty="0">
                <a:solidFill>
                  <a:srgbClr val="000000"/>
                </a:solidFill>
                <a:latin typeface="Consolas" panose="020B0609020204030204" pitchFamily="49" charset="0"/>
              </a:rPr>
              <a:t>, 4); </a:t>
            </a:r>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.put</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"ccc"</a:t>
            </a:r>
            <a:r>
              <a:rPr lang="it-IT" sz="2400" dirty="0">
                <a:solidFill>
                  <a:srgbClr val="000000"/>
                </a:solidFill>
                <a:latin typeface="Consolas" panose="020B0609020204030204" pitchFamily="49" charset="0"/>
              </a:rPr>
              <a:t>, 5);</a:t>
            </a:r>
          </a:p>
          <a:p>
            <a:r>
              <a:rPr lang="it-IT" sz="2400" dirty="0">
                <a:solidFill>
                  <a:srgbClr val="000000"/>
                </a:solidFill>
                <a:latin typeface="Consolas" panose="020B0609020204030204" pitchFamily="49" charset="0"/>
              </a:rPr>
              <a:t>List&lt;</a:t>
            </a:r>
            <a:r>
              <a:rPr lang="it-IT" sz="2400" dirty="0" err="1">
                <a:solidFill>
                  <a:srgbClr val="000000"/>
                </a:solidFill>
                <a:latin typeface="Consolas" panose="020B0609020204030204" pitchFamily="49" charset="0"/>
              </a:rPr>
              <a:t>Integer</a:t>
            </a:r>
            <a:r>
              <a:rPr lang="it-IT" sz="2400" dirty="0">
                <a:solidFill>
                  <a:srgbClr val="000000"/>
                </a:solidFill>
                <a:latin typeface="Consolas" panose="020B0609020204030204" pitchFamily="49" charset="0"/>
              </a:rPr>
              <a:t>&gt; </a:t>
            </a:r>
            <a:r>
              <a:rPr lang="it-IT" sz="2400" dirty="0">
                <a:solidFill>
                  <a:srgbClr val="6A3E3E"/>
                </a:solidFill>
                <a:latin typeface="Consolas" panose="020B0609020204030204" pitchFamily="49" charset="0"/>
              </a:rPr>
              <a:t>list</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ArrayList</a:t>
            </a:r>
            <a:r>
              <a:rPr lang="it-IT" sz="2400" b="1" dirty="0">
                <a:solidFill>
                  <a:srgbClr val="000000"/>
                </a:solidFill>
                <a:latin typeface="Consolas" panose="020B0609020204030204" pitchFamily="49" charset="0"/>
              </a:rPr>
              <a:t>&lt;&gt;();</a:t>
            </a:r>
          </a:p>
          <a:p>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(3); </a:t>
            </a:r>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(4); </a:t>
            </a:r>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.add</a:t>
            </a:r>
            <a:r>
              <a:rPr lang="it-IT" sz="2400" dirty="0">
                <a:solidFill>
                  <a:srgbClr val="000000"/>
                </a:solidFill>
                <a:latin typeface="Consolas" panose="020B0609020204030204" pitchFamily="49" charset="0"/>
              </a:rPr>
              <a:t>(6);</a:t>
            </a:r>
          </a:p>
          <a:p>
            <a:endParaRPr lang="it-IT" sz="2400" dirty="0">
              <a:latin typeface="Consolas" panose="020B0609020204030204" pitchFamily="49" charset="0"/>
            </a:endParaRPr>
          </a:p>
          <a:p>
            <a:r>
              <a:rPr lang="it-IT" sz="2400" dirty="0" err="1">
                <a:solidFill>
                  <a:srgbClr val="6A3E3E"/>
                </a:solidFill>
                <a:latin typeface="Consolas" panose="020B0609020204030204" pitchFamily="49" charset="0"/>
              </a:rPr>
              <a:t>map</a:t>
            </a:r>
            <a:r>
              <a:rPr lang="it-IT" sz="2400" dirty="0" err="1">
                <a:solidFill>
                  <a:srgbClr val="000000"/>
                </a:solidFill>
                <a:latin typeface="Consolas" panose="020B0609020204030204" pitchFamily="49" charset="0"/>
              </a:rPr>
              <a:t>.forEach</a:t>
            </a:r>
            <a:r>
              <a:rPr lang="it-IT" sz="2400" dirty="0">
                <a:solidFill>
                  <a:srgbClr val="000000"/>
                </a:solidFill>
                <a:latin typeface="Consolas" panose="020B0609020204030204" pitchFamily="49" charset="0"/>
              </a:rPr>
              <a:t>((</a:t>
            </a:r>
            <a:r>
              <a:rPr lang="it-IT" sz="2400" dirty="0">
                <a:solidFill>
                  <a:srgbClr val="6A3E3E"/>
                </a:solidFill>
                <a:latin typeface="Consolas" panose="020B0609020204030204" pitchFamily="49" charset="0"/>
              </a:rPr>
              <a:t>s</a:t>
            </a:r>
            <a:r>
              <a:rPr lang="it-IT" sz="2400" dirty="0">
                <a:solidFill>
                  <a:srgbClr val="000000"/>
                </a:solidFill>
                <a:latin typeface="Consolas" panose="020B0609020204030204" pitchFamily="49" charset="0"/>
              </a:rPr>
              <a:t>, </a:t>
            </a:r>
            <a:r>
              <a:rPr lang="it-IT" sz="2400" dirty="0">
                <a:solidFill>
                  <a:srgbClr val="6A3E3E"/>
                </a:solidFill>
                <a:latin typeface="Consolas" panose="020B0609020204030204" pitchFamily="49" charset="0"/>
              </a:rPr>
              <a:t>i</a:t>
            </a:r>
            <a:r>
              <a:rPr lang="it-IT" sz="2400" dirty="0">
                <a:solidFill>
                  <a:srgbClr val="000000"/>
                </a:solidFill>
                <a:latin typeface="Consolas" panose="020B0609020204030204" pitchFamily="49" charset="0"/>
              </a:rPr>
              <a:t>)-&gt; {</a:t>
            </a:r>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s</a:t>
            </a:r>
            <a:r>
              <a:rPr lang="it-IT" sz="2400" b="1" i="1"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list</a:t>
            </a:r>
            <a:r>
              <a:rPr lang="it-IT" sz="2400" dirty="0" err="1">
                <a:solidFill>
                  <a:srgbClr val="000000"/>
                </a:solidFill>
                <a:latin typeface="Consolas" panose="020B0609020204030204" pitchFamily="49" charset="0"/>
              </a:rPr>
              <a:t>.forEach</a:t>
            </a:r>
            <a:r>
              <a:rPr lang="it-IT" sz="2400" dirty="0">
                <a:solidFill>
                  <a:srgbClr val="000000"/>
                </a:solidFill>
                <a:latin typeface="Consolas" panose="020B0609020204030204" pitchFamily="49" charset="0"/>
              </a:rPr>
              <a:t>((</a:t>
            </a:r>
            <a:r>
              <a:rPr lang="it-IT" sz="2400" dirty="0">
                <a:solidFill>
                  <a:srgbClr val="6A3E3E"/>
                </a:solidFill>
                <a:latin typeface="Consolas" panose="020B0609020204030204" pitchFamily="49" charset="0"/>
              </a:rPr>
              <a:t>s</a:t>
            </a:r>
            <a:r>
              <a:rPr lang="it-IT" sz="2400" dirty="0">
                <a:solidFill>
                  <a:srgbClr val="000000"/>
                </a:solidFill>
                <a:latin typeface="Consolas" panose="020B0609020204030204" pitchFamily="49" charset="0"/>
              </a:rPr>
              <a:t>) -&gt; </a:t>
            </a:r>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a:solidFill>
                  <a:srgbClr val="6A3E3E"/>
                </a:solidFill>
                <a:latin typeface="Consolas" panose="020B0609020204030204" pitchFamily="49" charset="0"/>
              </a:rPr>
              <a:t>s</a:t>
            </a:r>
            <a:r>
              <a:rPr lang="it-IT" sz="2400" b="1" i="1"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17894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Semplifichiamo ancora di più il codice:</a:t>
            </a:r>
          </a:p>
        </p:txBody>
      </p:sp>
      <p:sp>
        <p:nvSpPr>
          <p:cNvPr id="3" name="Title 2"/>
          <p:cNvSpPr>
            <a:spLocks noGrp="1"/>
          </p:cNvSpPr>
          <p:nvPr>
            <p:ph type="title"/>
          </p:nvPr>
        </p:nvSpPr>
        <p:spPr/>
        <p:txBody>
          <a:bodyPr/>
          <a:lstStyle/>
          <a:p>
            <a:r>
              <a:rPr lang="it-IT" dirty="0" err="1"/>
              <a:t>Static</a:t>
            </a:r>
            <a:r>
              <a:rPr lang="it-IT" dirty="0"/>
              <a:t> Method Reference</a:t>
            </a:r>
          </a:p>
        </p:txBody>
      </p:sp>
      <p:sp>
        <p:nvSpPr>
          <p:cNvPr id="4" name="Rectangle 3"/>
          <p:cNvSpPr/>
          <p:nvPr/>
        </p:nvSpPr>
        <p:spPr>
          <a:xfrm>
            <a:off x="3070076" y="2564904"/>
            <a:ext cx="6888424" cy="523220"/>
          </a:xfrm>
          <a:prstGeom prst="rect">
            <a:avLst/>
          </a:prstGeom>
        </p:spPr>
        <p:txBody>
          <a:bodyPr wrap="none">
            <a:spAutoFit/>
          </a:bodyPr>
          <a:lstStyle/>
          <a:p>
            <a:r>
              <a:rPr lang="it-IT" sz="2800" dirty="0" err="1">
                <a:solidFill>
                  <a:srgbClr val="6A3E3E"/>
                </a:solidFill>
                <a:highlight>
                  <a:srgbClr val="E8F2FE"/>
                </a:highlight>
                <a:latin typeface="Consolas" panose="020B0609020204030204" pitchFamily="49" charset="0"/>
              </a:rPr>
              <a:t>list</a:t>
            </a:r>
            <a:r>
              <a:rPr lang="it-IT" sz="2800" dirty="0" err="1">
                <a:solidFill>
                  <a:srgbClr val="000000"/>
                </a:solidFill>
                <a:highlight>
                  <a:srgbClr val="E8F2FE"/>
                </a:highlight>
                <a:latin typeface="Consolas" panose="020B0609020204030204" pitchFamily="49" charset="0"/>
              </a:rPr>
              <a:t>.forEach</a:t>
            </a:r>
            <a:r>
              <a:rPr lang="it-IT" sz="2800" dirty="0">
                <a:solidFill>
                  <a:srgbClr val="000000"/>
                </a:solidFill>
                <a:highlight>
                  <a:srgbClr val="E8F2FE"/>
                </a:highlight>
                <a:latin typeface="Consolas" panose="020B0609020204030204" pitchFamily="49" charset="0"/>
              </a:rPr>
              <a:t>(</a:t>
            </a:r>
            <a:r>
              <a:rPr lang="it-IT" sz="2800" dirty="0" err="1">
                <a:solidFill>
                  <a:srgbClr val="000000"/>
                </a:solidFill>
                <a:highlight>
                  <a:srgbClr val="E8F2FE"/>
                </a:highlight>
                <a:latin typeface="Consolas" panose="020B0609020204030204" pitchFamily="49" charset="0"/>
              </a:rPr>
              <a:t>System.</a:t>
            </a:r>
            <a:r>
              <a:rPr lang="it-IT" sz="2800" b="1" i="1" dirty="0" err="1">
                <a:solidFill>
                  <a:srgbClr val="0000C0"/>
                </a:solidFill>
                <a:highlight>
                  <a:srgbClr val="E8F2FE"/>
                </a:highlight>
                <a:latin typeface="Consolas" panose="020B0609020204030204" pitchFamily="49" charset="0"/>
              </a:rPr>
              <a:t>out</a:t>
            </a:r>
            <a:r>
              <a:rPr lang="it-IT" sz="2800" b="1" i="1" dirty="0">
                <a:solidFill>
                  <a:srgbClr val="000000"/>
                </a:solidFill>
                <a:highlight>
                  <a:srgbClr val="E8F2FE"/>
                </a:highlight>
                <a:latin typeface="Consolas" panose="020B0609020204030204" pitchFamily="49" charset="0"/>
              </a:rPr>
              <a:t>::</a:t>
            </a:r>
            <a:r>
              <a:rPr lang="it-IT" sz="2800" b="1" i="1" dirty="0" err="1">
                <a:solidFill>
                  <a:srgbClr val="000000"/>
                </a:solidFill>
                <a:highlight>
                  <a:srgbClr val="E8F2FE"/>
                </a:highlight>
                <a:latin typeface="Consolas" panose="020B0609020204030204" pitchFamily="49" charset="0"/>
              </a:rPr>
              <a:t>println</a:t>
            </a:r>
            <a:r>
              <a:rPr lang="it-IT" sz="2800" b="1" i="1" dirty="0">
                <a:solidFill>
                  <a:srgbClr val="000000"/>
                </a:solidFill>
                <a:highlight>
                  <a:srgbClr val="E8F2FE"/>
                </a:highlight>
                <a:latin typeface="Consolas" panose="020B0609020204030204" pitchFamily="49" charset="0"/>
              </a:rPr>
              <a:t>);</a:t>
            </a:r>
            <a:endParaRPr lang="it-IT" sz="2800" dirty="0"/>
          </a:p>
        </p:txBody>
      </p:sp>
      <p:sp>
        <p:nvSpPr>
          <p:cNvPr id="5" name="TextBox 4"/>
          <p:cNvSpPr txBox="1"/>
          <p:nvPr/>
        </p:nvSpPr>
        <p:spPr>
          <a:xfrm>
            <a:off x="1629917" y="3284984"/>
            <a:ext cx="9217024" cy="1089529"/>
          </a:xfrm>
          <a:prstGeom prst="rect">
            <a:avLst/>
          </a:prstGeom>
          <a:noFill/>
        </p:spPr>
        <p:txBody>
          <a:bodyPr wrap="square" rtlCol="0">
            <a:spAutoFit/>
          </a:bodyPr>
          <a:lstStyle/>
          <a:p>
            <a:pPr>
              <a:lnSpc>
                <a:spcPct val="90000"/>
              </a:lnSpc>
            </a:pPr>
            <a:r>
              <a:rPr lang="it-IT" sz="2400" dirty="0">
                <a:solidFill>
                  <a:schemeClr val="bg1"/>
                </a:solidFill>
              </a:rPr>
              <a:t>La notazione :: è stata introdotta da Java 8 e permette di fare un riferimento diretto ad un metodo sia di una classe che di un oggetto.</a:t>
            </a:r>
          </a:p>
        </p:txBody>
      </p:sp>
      <p:sp>
        <p:nvSpPr>
          <p:cNvPr id="6" name="TextBox 5"/>
          <p:cNvSpPr txBox="1"/>
          <p:nvPr/>
        </p:nvSpPr>
        <p:spPr>
          <a:xfrm>
            <a:off x="1773932" y="4725144"/>
            <a:ext cx="9577064" cy="757130"/>
          </a:xfrm>
          <a:prstGeom prst="rect">
            <a:avLst/>
          </a:prstGeom>
          <a:noFill/>
        </p:spPr>
        <p:txBody>
          <a:bodyPr wrap="square" rtlCol="0">
            <a:spAutoFit/>
          </a:bodyPr>
          <a:lstStyle/>
          <a:p>
            <a:pPr>
              <a:lnSpc>
                <a:spcPct val="90000"/>
              </a:lnSpc>
            </a:pPr>
            <a:r>
              <a:rPr lang="it-IT" sz="2400" dirty="0">
                <a:solidFill>
                  <a:schemeClr val="bg1"/>
                </a:solidFill>
              </a:rPr>
              <a:t>I </a:t>
            </a:r>
            <a:r>
              <a:rPr lang="it-IT" sz="2400" dirty="0" err="1">
                <a:solidFill>
                  <a:schemeClr val="bg1"/>
                </a:solidFill>
              </a:rPr>
              <a:t>method</a:t>
            </a:r>
            <a:r>
              <a:rPr lang="it-IT" sz="2400" dirty="0">
                <a:solidFill>
                  <a:schemeClr val="bg1"/>
                </a:solidFill>
              </a:rPr>
              <a:t> </a:t>
            </a:r>
            <a:r>
              <a:rPr lang="it-IT" sz="2400" dirty="0" err="1">
                <a:solidFill>
                  <a:schemeClr val="bg1"/>
                </a:solidFill>
              </a:rPr>
              <a:t>reference</a:t>
            </a:r>
            <a:r>
              <a:rPr lang="it-IT" sz="2400" dirty="0">
                <a:solidFill>
                  <a:schemeClr val="bg1"/>
                </a:solidFill>
              </a:rPr>
              <a:t> possono essere usati solo in sostituzione di lambda da un solo metodo.</a:t>
            </a:r>
            <a:endParaRPr lang="it-IT" sz="2400" u="sng" dirty="0">
              <a:solidFill>
                <a:schemeClr val="bg1"/>
              </a:solidFill>
            </a:endParaRPr>
          </a:p>
        </p:txBody>
      </p:sp>
    </p:spTree>
    <p:extLst>
      <p:ext uri="{BB962C8B-B14F-4D97-AF65-F5344CB8AC3E}">
        <p14:creationId xmlns:p14="http://schemas.microsoft.com/office/powerpoint/2010/main" val="34153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WEEK 4</a:t>
            </a:r>
            <a:endParaRPr lang="en-GB">
              <a:solidFill>
                <a:schemeClr val="tx1"/>
              </a:solidFill>
            </a:endParaRPr>
          </a:p>
        </p:txBody>
      </p:sp>
    </p:spTree>
    <p:extLst>
      <p:ext uri="{BB962C8B-B14F-4D97-AF65-F5344CB8AC3E}">
        <p14:creationId xmlns:p14="http://schemas.microsoft.com/office/powerpoint/2010/main" val="143828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Per inserire esplicitamente un long aggiungere una l o una L:</a:t>
            </a:r>
          </a:p>
          <a:p>
            <a:pPr marL="0" indent="0" algn="ctr">
              <a:buNone/>
            </a:pPr>
            <a:r>
              <a:rPr lang="it-IT" dirty="0"/>
              <a:t>Esempio: long x = 4444l</a:t>
            </a:r>
          </a:p>
          <a:p>
            <a:r>
              <a:rPr lang="it-IT" dirty="0"/>
              <a:t>Per i dati in virgola mobile il default è il </a:t>
            </a:r>
            <a:r>
              <a:rPr lang="it-IT" b="1" dirty="0"/>
              <a:t>double</a:t>
            </a:r>
            <a:r>
              <a:rPr lang="it-IT" dirty="0"/>
              <a:t>, per inserire un float aggiungere una f o una F:</a:t>
            </a:r>
          </a:p>
          <a:p>
            <a:pPr marL="0" indent="0" algn="ctr">
              <a:buNone/>
            </a:pPr>
            <a:r>
              <a:rPr lang="it-IT" dirty="0"/>
              <a:t>Esempio: float </a:t>
            </a:r>
            <a:r>
              <a:rPr lang="it-IT" dirty="0" err="1"/>
              <a:t>pi</a:t>
            </a:r>
            <a:r>
              <a:rPr lang="it-IT" dirty="0"/>
              <a:t> = 3.14f</a:t>
            </a:r>
          </a:p>
          <a:p>
            <a:r>
              <a:rPr lang="it-IT" dirty="0"/>
              <a:t>Si può usare la notazione esponenziale:</a:t>
            </a:r>
          </a:p>
          <a:p>
            <a:pPr marL="0" indent="0" algn="ctr">
              <a:buNone/>
            </a:pPr>
            <a:r>
              <a:rPr lang="it-IT" dirty="0"/>
              <a:t>Esempio: double d = 0.02E2</a:t>
            </a:r>
          </a:p>
          <a:p>
            <a:pPr marL="0" indent="0" algn="ctr">
              <a:buNone/>
            </a:pPr>
            <a:endParaRPr lang="it-IT" dirty="0"/>
          </a:p>
        </p:txBody>
      </p:sp>
      <p:sp>
        <p:nvSpPr>
          <p:cNvPr id="3" name="Title 2"/>
          <p:cNvSpPr>
            <a:spLocks noGrp="1"/>
          </p:cNvSpPr>
          <p:nvPr>
            <p:ph type="title"/>
          </p:nvPr>
        </p:nvSpPr>
        <p:spPr/>
        <p:txBody>
          <a:bodyPr/>
          <a:lstStyle/>
          <a:p>
            <a:r>
              <a:rPr lang="it-IT" dirty="0" err="1"/>
              <a:t>Type</a:t>
            </a:r>
            <a:r>
              <a:rPr lang="it-IT" dirty="0"/>
              <a:t> Casting 2</a:t>
            </a:r>
          </a:p>
        </p:txBody>
      </p:sp>
    </p:spTree>
    <p:extLst>
      <p:ext uri="{BB962C8B-B14F-4D97-AF65-F5344CB8AC3E}">
        <p14:creationId xmlns:p14="http://schemas.microsoft.com/office/powerpoint/2010/main" val="249302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ogni tipo dato primitivo esiste l’equivalente classe </a:t>
            </a:r>
            <a:r>
              <a:rPr lang="it-IT" dirty="0" err="1"/>
              <a:t>built</a:t>
            </a:r>
            <a:r>
              <a:rPr lang="it-IT" dirty="0"/>
              <a:t>-in:</a:t>
            </a:r>
          </a:p>
          <a:p>
            <a:pPr marL="0" indent="0">
              <a:buNone/>
            </a:pPr>
            <a:r>
              <a:rPr lang="it-IT" dirty="0"/>
              <a:t>Byte, Short, </a:t>
            </a:r>
            <a:r>
              <a:rPr lang="it-IT" dirty="0" err="1"/>
              <a:t>Integer</a:t>
            </a:r>
            <a:r>
              <a:rPr lang="it-IT" dirty="0"/>
              <a:t>, Long, Float, Double, </a:t>
            </a:r>
            <a:r>
              <a:rPr lang="it-IT" dirty="0" err="1"/>
              <a:t>Char</a:t>
            </a:r>
            <a:r>
              <a:rPr lang="it-IT" dirty="0"/>
              <a:t>, </a:t>
            </a:r>
            <a:r>
              <a:rPr lang="it-IT" dirty="0" err="1"/>
              <a:t>Boolean</a:t>
            </a:r>
            <a:endParaRPr lang="it-IT" dirty="0"/>
          </a:p>
          <a:p>
            <a:pPr marL="0" indent="0">
              <a:buNone/>
            </a:pPr>
            <a:r>
              <a:rPr lang="it-IT" dirty="0"/>
              <a:t>La conversione tra tipi dati primitivi e la loro rispettiva classe è automatica</a:t>
            </a:r>
          </a:p>
          <a:p>
            <a:pPr marL="0" indent="0">
              <a:buNone/>
            </a:pPr>
            <a:r>
              <a:rPr lang="it-IT" dirty="0"/>
              <a:t>Esempio:</a:t>
            </a:r>
          </a:p>
          <a:p>
            <a:pPr marL="0" indent="0">
              <a:buNone/>
            </a:pPr>
            <a:r>
              <a:rPr lang="it-IT" dirty="0"/>
              <a:t>Long l1 = 3l;</a:t>
            </a:r>
          </a:p>
          <a:p>
            <a:pPr marL="0" indent="0">
              <a:buNone/>
            </a:pPr>
            <a:r>
              <a:rPr lang="it-IT" dirty="0"/>
              <a:t>Long l2 = l1;</a:t>
            </a:r>
          </a:p>
          <a:p>
            <a:pPr marL="0" indent="0">
              <a:buNone/>
            </a:pPr>
            <a:endParaRPr lang="it-IT" dirty="0"/>
          </a:p>
        </p:txBody>
      </p:sp>
      <p:sp>
        <p:nvSpPr>
          <p:cNvPr id="3" name="Title 2"/>
          <p:cNvSpPr>
            <a:spLocks noGrp="1"/>
          </p:cNvSpPr>
          <p:nvPr>
            <p:ph type="title"/>
          </p:nvPr>
        </p:nvSpPr>
        <p:spPr/>
        <p:txBody>
          <a:bodyPr/>
          <a:lstStyle/>
          <a:p>
            <a:r>
              <a:rPr lang="it-IT" dirty="0"/>
              <a:t>Classi </a:t>
            </a:r>
            <a:r>
              <a:rPr lang="it-IT" dirty="0" err="1"/>
              <a:t>Wrapper</a:t>
            </a:r>
            <a:r>
              <a:rPr lang="it-IT" dirty="0"/>
              <a:t> – </a:t>
            </a:r>
            <a:r>
              <a:rPr lang="it-IT" dirty="0" err="1"/>
              <a:t>Autoboxing</a:t>
            </a:r>
            <a:r>
              <a:rPr lang="it-IT" dirty="0"/>
              <a:t> - </a:t>
            </a:r>
            <a:r>
              <a:rPr lang="it-IT" dirty="0" err="1"/>
              <a:t>Autounboxing</a:t>
            </a:r>
            <a:endParaRPr lang="it-IT" dirty="0"/>
          </a:p>
        </p:txBody>
      </p:sp>
    </p:spTree>
    <p:extLst>
      <p:ext uri="{BB962C8B-B14F-4D97-AF65-F5344CB8AC3E}">
        <p14:creationId xmlns:p14="http://schemas.microsoft.com/office/powerpoint/2010/main" val="419758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1.1</a:t>
            </a:r>
            <a:endParaRPr lang="en-GB">
              <a:solidFill>
                <a:schemeClr val="tx1"/>
              </a:solidFill>
            </a:endParaRPr>
          </a:p>
        </p:txBody>
      </p:sp>
    </p:spTree>
    <p:extLst>
      <p:ext uri="{BB962C8B-B14F-4D97-AF65-F5344CB8AC3E}">
        <p14:creationId xmlns:p14="http://schemas.microsoft.com/office/powerpoint/2010/main" val="4841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migliorare la leggibilità è possibile inserire il carattere _ tra le cifra, tranne vicino al . o al suffisso di tipo:</a:t>
            </a:r>
          </a:p>
          <a:p>
            <a:pPr marL="0" indent="0">
              <a:buNone/>
            </a:pPr>
            <a:r>
              <a:rPr lang="it-IT" dirty="0"/>
              <a:t>Esempio:</a:t>
            </a:r>
          </a:p>
          <a:p>
            <a:pPr marL="0" indent="0">
              <a:buNone/>
            </a:pPr>
            <a:r>
              <a:rPr lang="it-IT" dirty="0"/>
              <a:t>Float f = 3.14_14F;</a:t>
            </a:r>
          </a:p>
          <a:p>
            <a:pPr marL="0" indent="0">
              <a:buNone/>
            </a:pPr>
            <a:r>
              <a:rPr lang="it-IT" dirty="0" err="1"/>
              <a:t>int</a:t>
            </a:r>
            <a:r>
              <a:rPr lang="it-IT" dirty="0"/>
              <a:t> x = 5_2;</a:t>
            </a:r>
          </a:p>
          <a:p>
            <a:pPr marL="0" indent="0">
              <a:buNone/>
            </a:pPr>
            <a:r>
              <a:rPr lang="it-IT" dirty="0"/>
              <a:t>Long l = 0x34_AD_CF;</a:t>
            </a:r>
          </a:p>
          <a:p>
            <a:pPr marL="0" indent="0">
              <a:buNone/>
            </a:pPr>
            <a:r>
              <a:rPr lang="it-IT" dirty="0" err="1"/>
              <a:t>Integer</a:t>
            </a:r>
            <a:r>
              <a:rPr lang="it-IT" dirty="0"/>
              <a:t> i= 123_456</a:t>
            </a:r>
          </a:p>
        </p:txBody>
      </p:sp>
      <p:sp>
        <p:nvSpPr>
          <p:cNvPr id="3" name="Title 2"/>
          <p:cNvSpPr>
            <a:spLocks noGrp="1"/>
          </p:cNvSpPr>
          <p:nvPr>
            <p:ph type="title"/>
          </p:nvPr>
        </p:nvSpPr>
        <p:spPr/>
        <p:txBody>
          <a:bodyPr/>
          <a:lstStyle/>
          <a:p>
            <a:r>
              <a:rPr lang="it-IT" dirty="0"/>
              <a:t>Dati numerici</a:t>
            </a:r>
          </a:p>
        </p:txBody>
      </p:sp>
    </p:spTree>
    <p:extLst>
      <p:ext uri="{BB962C8B-B14F-4D97-AF65-F5344CB8AC3E}">
        <p14:creationId xmlns:p14="http://schemas.microsoft.com/office/powerpoint/2010/main" val="306544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Può avere valore </a:t>
            </a:r>
            <a:r>
              <a:rPr lang="it-IT" b="1" dirty="0"/>
              <a:t>false</a:t>
            </a:r>
            <a:r>
              <a:rPr lang="it-IT" dirty="0"/>
              <a:t> o </a:t>
            </a:r>
            <a:r>
              <a:rPr lang="it-IT" b="1" dirty="0" err="1"/>
              <a:t>true</a:t>
            </a:r>
            <a:r>
              <a:rPr lang="it-IT" dirty="0"/>
              <a:t> .</a:t>
            </a:r>
          </a:p>
          <a:p>
            <a:pPr marL="0" indent="0">
              <a:buNone/>
            </a:pPr>
            <a:r>
              <a:rPr lang="it-IT" dirty="0"/>
              <a:t>Esempio:</a:t>
            </a:r>
          </a:p>
          <a:p>
            <a:pPr marL="0" indent="0">
              <a:buNone/>
            </a:pPr>
            <a:r>
              <a:rPr lang="it-IT" dirty="0" err="1"/>
              <a:t>Boolean</a:t>
            </a:r>
            <a:r>
              <a:rPr lang="it-IT" dirty="0"/>
              <a:t> b = false;</a:t>
            </a:r>
          </a:p>
          <a:p>
            <a:pPr marL="0" indent="0">
              <a:buNone/>
            </a:pPr>
            <a:r>
              <a:rPr lang="it-IT" dirty="0" err="1"/>
              <a:t>boolean</a:t>
            </a:r>
            <a:r>
              <a:rPr lang="it-IT" dirty="0"/>
              <a:t> b2 = </a:t>
            </a:r>
            <a:r>
              <a:rPr lang="it-IT" dirty="0" err="1"/>
              <a:t>true</a:t>
            </a:r>
            <a:r>
              <a:rPr lang="it-IT" dirty="0"/>
              <a:t>;</a:t>
            </a:r>
          </a:p>
          <a:p>
            <a:pPr marL="0" indent="0">
              <a:buNone/>
            </a:pPr>
            <a:endParaRPr lang="it-IT" dirty="0"/>
          </a:p>
          <a:p>
            <a:pPr marL="0" indent="0">
              <a:buNone/>
            </a:pPr>
            <a:r>
              <a:rPr lang="it-IT" dirty="0" err="1"/>
              <a:t>boolean</a:t>
            </a:r>
            <a:r>
              <a:rPr lang="it-IT" dirty="0"/>
              <a:t> b3 = 1; // NON VALIDO! diversamente da altri linguaggi</a:t>
            </a:r>
          </a:p>
        </p:txBody>
      </p:sp>
      <p:sp>
        <p:nvSpPr>
          <p:cNvPr id="3" name="Title 2"/>
          <p:cNvSpPr>
            <a:spLocks noGrp="1"/>
          </p:cNvSpPr>
          <p:nvPr>
            <p:ph type="title"/>
          </p:nvPr>
        </p:nvSpPr>
        <p:spPr/>
        <p:txBody>
          <a:bodyPr/>
          <a:lstStyle/>
          <a:p>
            <a:r>
              <a:rPr lang="it-IT" dirty="0"/>
              <a:t>Dato booleano</a:t>
            </a:r>
          </a:p>
        </p:txBody>
      </p:sp>
    </p:spTree>
    <p:extLst>
      <p:ext uri="{BB962C8B-B14F-4D97-AF65-F5344CB8AC3E}">
        <p14:creationId xmlns:p14="http://schemas.microsoft.com/office/powerpoint/2010/main" val="330634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caratteri possono essere memorizzati in formato </a:t>
            </a:r>
            <a:r>
              <a:rPr lang="it-IT" b="1" dirty="0"/>
              <a:t>UNICODE </a:t>
            </a:r>
            <a:r>
              <a:rPr lang="it-IT" dirty="0"/>
              <a:t>con </a:t>
            </a:r>
            <a:r>
              <a:rPr lang="it-IT" dirty="0" err="1"/>
              <a:t>encoding</a:t>
            </a:r>
            <a:r>
              <a:rPr lang="it-IT" dirty="0"/>
              <a:t> </a:t>
            </a:r>
            <a:r>
              <a:rPr lang="it-IT" b="1" dirty="0"/>
              <a:t>UTF-16 </a:t>
            </a:r>
            <a:r>
              <a:rPr lang="it-IT" dirty="0"/>
              <a:t>(altre codifiche possono essere usate con metodi accessori).</a:t>
            </a:r>
          </a:p>
          <a:p>
            <a:pPr marL="0" indent="0">
              <a:buNone/>
            </a:pPr>
            <a:r>
              <a:rPr lang="it-IT" dirty="0"/>
              <a:t>I caratteri sono racchiusi fra ‘’ e possono essere inseriti in con notazione </a:t>
            </a:r>
            <a:r>
              <a:rPr lang="it-IT" dirty="0" err="1"/>
              <a:t>unicode</a:t>
            </a:r>
            <a:r>
              <a:rPr lang="it-IT" dirty="0"/>
              <a:t> anteponendo \u .</a:t>
            </a:r>
          </a:p>
          <a:p>
            <a:pPr marL="0" indent="0">
              <a:buNone/>
            </a:pPr>
            <a:r>
              <a:rPr lang="it-IT" dirty="0"/>
              <a:t>Esempio:</a:t>
            </a:r>
          </a:p>
          <a:p>
            <a:pPr marL="0" indent="0">
              <a:buNone/>
            </a:pPr>
            <a:r>
              <a:rPr lang="it-IT" dirty="0" err="1"/>
              <a:t>char</a:t>
            </a:r>
            <a:r>
              <a:rPr lang="it-IT" dirty="0"/>
              <a:t> c = ‘A’;</a:t>
            </a:r>
          </a:p>
          <a:p>
            <a:pPr marL="0" indent="0">
              <a:buNone/>
            </a:pPr>
            <a:r>
              <a:rPr lang="it-IT" dirty="0" err="1"/>
              <a:t>char</a:t>
            </a:r>
            <a:r>
              <a:rPr lang="it-IT" dirty="0"/>
              <a:t> c1 = ‘\u0041’; </a:t>
            </a:r>
          </a:p>
        </p:txBody>
      </p:sp>
      <p:sp>
        <p:nvSpPr>
          <p:cNvPr id="3" name="Title 2"/>
          <p:cNvSpPr>
            <a:spLocks noGrp="1"/>
          </p:cNvSpPr>
          <p:nvPr>
            <p:ph type="title"/>
          </p:nvPr>
        </p:nvSpPr>
        <p:spPr/>
        <p:txBody>
          <a:bodyPr/>
          <a:lstStyle/>
          <a:p>
            <a:r>
              <a:rPr lang="it-IT" dirty="0"/>
              <a:t>Dato letterale</a:t>
            </a:r>
          </a:p>
        </p:txBody>
      </p:sp>
    </p:spTree>
    <p:extLst>
      <p:ext uri="{BB962C8B-B14F-4D97-AF65-F5344CB8AC3E}">
        <p14:creationId xmlns:p14="http://schemas.microsoft.com/office/powerpoint/2010/main" val="125911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a:t>
            </a:r>
            <a:r>
              <a:rPr lang="it-IT" dirty="0" err="1"/>
              <a:t>char</a:t>
            </a:r>
            <a:r>
              <a:rPr lang="it-IT" dirty="0"/>
              <a:t> possono </a:t>
            </a:r>
            <a:r>
              <a:rPr lang="it-IT" dirty="0" err="1"/>
              <a:t>contentere</a:t>
            </a:r>
            <a:r>
              <a:rPr lang="it-IT" dirty="0"/>
              <a:t> anche caratteri speciali:</a:t>
            </a:r>
          </a:p>
          <a:p>
            <a:r>
              <a:rPr lang="it-IT" dirty="0"/>
              <a:t>\n </a:t>
            </a:r>
            <a:r>
              <a:rPr lang="it-IT" dirty="0" err="1"/>
              <a:t>carriage</a:t>
            </a:r>
            <a:r>
              <a:rPr lang="it-IT" dirty="0"/>
              <a:t> </a:t>
            </a:r>
            <a:r>
              <a:rPr lang="it-IT" dirty="0" err="1"/>
              <a:t>return</a:t>
            </a:r>
            <a:endParaRPr lang="it-IT" dirty="0"/>
          </a:p>
          <a:p>
            <a:r>
              <a:rPr lang="it-IT" dirty="0"/>
              <a:t>\\ backslash</a:t>
            </a:r>
          </a:p>
          <a:p>
            <a:r>
              <a:rPr lang="it-IT" dirty="0"/>
              <a:t>\t </a:t>
            </a:r>
            <a:r>
              <a:rPr lang="it-IT" dirty="0" err="1"/>
              <a:t>tab</a:t>
            </a:r>
            <a:endParaRPr lang="it-IT" dirty="0"/>
          </a:p>
          <a:p>
            <a:r>
              <a:rPr lang="it-IT" dirty="0"/>
              <a:t>\’ apice</a:t>
            </a:r>
          </a:p>
          <a:p>
            <a:r>
              <a:rPr lang="it-IT" dirty="0"/>
              <a:t>etc…</a:t>
            </a:r>
          </a:p>
        </p:txBody>
      </p:sp>
      <p:sp>
        <p:nvSpPr>
          <p:cNvPr id="3" name="Title 2"/>
          <p:cNvSpPr>
            <a:spLocks noGrp="1"/>
          </p:cNvSpPr>
          <p:nvPr>
            <p:ph type="title"/>
          </p:nvPr>
        </p:nvSpPr>
        <p:spPr/>
        <p:txBody>
          <a:bodyPr/>
          <a:lstStyle/>
          <a:p>
            <a:r>
              <a:rPr lang="it-IT" dirty="0"/>
              <a:t>Dato letterale 2</a:t>
            </a:r>
          </a:p>
        </p:txBody>
      </p:sp>
    </p:spTree>
    <p:extLst>
      <p:ext uri="{BB962C8B-B14F-4D97-AF65-F5344CB8AC3E}">
        <p14:creationId xmlns:p14="http://schemas.microsoft.com/office/powerpoint/2010/main" val="111292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it-IT" dirty="0"/>
              <a:t>In java esistono gli array, collezioni di dati indicizzate da interi a partire da 0.</a:t>
            </a:r>
          </a:p>
          <a:p>
            <a:pPr marL="0" indent="0">
              <a:buNone/>
            </a:pPr>
            <a:r>
              <a:rPr lang="it-IT" dirty="0"/>
              <a:t>Esempio:</a:t>
            </a:r>
          </a:p>
          <a:p>
            <a:pPr marL="0" indent="0">
              <a:buNone/>
            </a:pPr>
            <a:r>
              <a:rPr lang="it-IT" dirty="0" err="1"/>
              <a:t>int</a:t>
            </a:r>
            <a:r>
              <a:rPr lang="it-IT" dirty="0"/>
              <a:t> a[];</a:t>
            </a:r>
          </a:p>
          <a:p>
            <a:pPr marL="0" indent="0">
              <a:buNone/>
            </a:pPr>
            <a:r>
              <a:rPr lang="it-IT" dirty="0"/>
              <a:t>a = new </a:t>
            </a:r>
            <a:r>
              <a:rPr lang="it-IT" dirty="0" err="1"/>
              <a:t>int</a:t>
            </a:r>
            <a:r>
              <a:rPr lang="it-IT" dirty="0"/>
              <a:t>[10] = array di 10 elementi da a[0] ad a[9]</a:t>
            </a:r>
          </a:p>
          <a:p>
            <a:pPr marL="0" indent="0">
              <a:buNone/>
            </a:pPr>
            <a:r>
              <a:rPr lang="it-IT" dirty="0"/>
              <a:t>oppure</a:t>
            </a:r>
          </a:p>
          <a:p>
            <a:pPr marL="0" indent="0">
              <a:buNone/>
            </a:pPr>
            <a:r>
              <a:rPr lang="it-IT" dirty="0" err="1"/>
              <a:t>int</a:t>
            </a:r>
            <a:r>
              <a:rPr lang="it-IT" dirty="0"/>
              <a:t> a[] = {1,1,2,3,5,8,13,21,34,55} //array dichiarato e 							  //inizializzato con 10 numeri </a:t>
            </a:r>
          </a:p>
          <a:p>
            <a:pPr marL="0" indent="0">
              <a:buNone/>
            </a:pPr>
            <a:r>
              <a:rPr lang="it-IT" dirty="0"/>
              <a:t>a[7] = 23;</a:t>
            </a:r>
          </a:p>
          <a:p>
            <a:pPr marL="0" indent="0">
              <a:buNone/>
            </a:pPr>
            <a:r>
              <a:rPr lang="it-IT" dirty="0"/>
              <a:t>a[10] = 44; //Errore! </a:t>
            </a:r>
            <a:r>
              <a:rPr lang="it-IT" dirty="0" err="1"/>
              <a:t>java.lang.ArrayIndexOutOfBoundsException</a:t>
            </a:r>
            <a:endParaRPr lang="it-IT" dirty="0"/>
          </a:p>
          <a:p>
            <a:pPr marL="0" indent="0">
              <a:buNone/>
            </a:pPr>
            <a:r>
              <a:rPr lang="it-IT" dirty="0" err="1"/>
              <a:t>int</a:t>
            </a:r>
            <a:r>
              <a:rPr lang="it-IT" dirty="0"/>
              <a:t> n = </a:t>
            </a:r>
            <a:r>
              <a:rPr lang="it-IT" dirty="0" err="1"/>
              <a:t>a.length</a:t>
            </a:r>
            <a:r>
              <a:rPr lang="it-IT" dirty="0"/>
              <a:t> // Lunghezza array(10) è una proprietà!</a:t>
            </a:r>
          </a:p>
        </p:txBody>
      </p:sp>
      <p:sp>
        <p:nvSpPr>
          <p:cNvPr id="3" name="Title 2"/>
          <p:cNvSpPr>
            <a:spLocks noGrp="1"/>
          </p:cNvSpPr>
          <p:nvPr>
            <p:ph type="title"/>
          </p:nvPr>
        </p:nvSpPr>
        <p:spPr/>
        <p:txBody>
          <a:bodyPr/>
          <a:lstStyle/>
          <a:p>
            <a:r>
              <a:rPr lang="it-IT" dirty="0"/>
              <a:t>Array 1</a:t>
            </a:r>
          </a:p>
        </p:txBody>
      </p:sp>
    </p:spTree>
    <p:extLst>
      <p:ext uri="{BB962C8B-B14F-4D97-AF65-F5344CB8AC3E}">
        <p14:creationId xmlns:p14="http://schemas.microsoft.com/office/powerpoint/2010/main" val="23051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E’ chiaramente possibile definire Array multidimensionali (array di array o matrice).</a:t>
            </a:r>
          </a:p>
          <a:p>
            <a:pPr marL="0" indent="0">
              <a:buNone/>
            </a:pPr>
            <a:r>
              <a:rPr lang="it-IT" dirty="0" err="1"/>
              <a:t>int</a:t>
            </a:r>
            <a:r>
              <a:rPr lang="it-IT" dirty="0"/>
              <a:t> [][]</a:t>
            </a:r>
            <a:r>
              <a:rPr lang="it-IT" dirty="0" err="1"/>
              <a:t>matrix</a:t>
            </a:r>
            <a:r>
              <a:rPr lang="it-IT" dirty="0"/>
              <a:t> = new </a:t>
            </a:r>
            <a:r>
              <a:rPr lang="it-IT" dirty="0" err="1"/>
              <a:t>int</a:t>
            </a:r>
            <a:r>
              <a:rPr lang="it-IT" dirty="0"/>
              <a:t>[3][];</a:t>
            </a:r>
          </a:p>
          <a:p>
            <a:pPr marL="0" indent="0">
              <a:buNone/>
            </a:pPr>
            <a:r>
              <a:rPr lang="it-IT" dirty="0" err="1"/>
              <a:t>matrix</a:t>
            </a:r>
            <a:r>
              <a:rPr lang="it-IT" dirty="0"/>
              <a:t>[0] = new </a:t>
            </a:r>
            <a:r>
              <a:rPr lang="it-IT" dirty="0" err="1"/>
              <a:t>int</a:t>
            </a:r>
            <a:r>
              <a:rPr lang="it-IT" dirty="0"/>
              <a:t>[10];</a:t>
            </a:r>
          </a:p>
          <a:p>
            <a:pPr marL="0" indent="0">
              <a:buNone/>
            </a:pPr>
            <a:r>
              <a:rPr lang="it-IT" dirty="0" err="1"/>
              <a:t>matrix</a:t>
            </a:r>
            <a:r>
              <a:rPr lang="it-IT" dirty="0"/>
              <a:t>[1] = new </a:t>
            </a:r>
            <a:r>
              <a:rPr lang="it-IT" dirty="0" err="1"/>
              <a:t>int</a:t>
            </a:r>
            <a:r>
              <a:rPr lang="it-IT" dirty="0"/>
              <a:t>[8];</a:t>
            </a:r>
          </a:p>
          <a:p>
            <a:pPr marL="0" indent="0">
              <a:buNone/>
            </a:pPr>
            <a:r>
              <a:rPr lang="it-IT" dirty="0" err="1"/>
              <a:t>matrix</a:t>
            </a:r>
            <a:r>
              <a:rPr lang="it-IT" dirty="0"/>
              <a:t>[2] = new </a:t>
            </a:r>
            <a:r>
              <a:rPr lang="it-IT" dirty="0" err="1"/>
              <a:t>int</a:t>
            </a:r>
            <a:r>
              <a:rPr lang="it-IT" dirty="0"/>
              <a:t>[6];</a:t>
            </a:r>
          </a:p>
          <a:p>
            <a:pPr marL="0" indent="0">
              <a:buNone/>
            </a:pPr>
            <a:r>
              <a:rPr lang="it-IT" dirty="0" err="1"/>
              <a:t>matrix</a:t>
            </a:r>
            <a:r>
              <a:rPr lang="it-IT" dirty="0"/>
              <a:t>[0,0]=1;</a:t>
            </a:r>
          </a:p>
          <a:p>
            <a:pPr marL="0" indent="0">
              <a:buNone/>
            </a:pPr>
            <a:r>
              <a:rPr lang="it-IT" dirty="0"/>
              <a:t>oppure</a:t>
            </a:r>
          </a:p>
          <a:p>
            <a:pPr marL="0" indent="0">
              <a:buNone/>
            </a:pPr>
            <a:r>
              <a:rPr lang="it-IT" dirty="0" err="1"/>
              <a:t>int</a:t>
            </a:r>
            <a:r>
              <a:rPr lang="it-IT" dirty="0"/>
              <a:t> [][]</a:t>
            </a:r>
            <a:r>
              <a:rPr lang="it-IT" dirty="0" err="1"/>
              <a:t>matrix</a:t>
            </a:r>
            <a:r>
              <a:rPr lang="it-IT" dirty="0"/>
              <a:t> = {{1,2,3},{4,5,6}}; //matrice di 2x3</a:t>
            </a:r>
          </a:p>
          <a:p>
            <a:pPr marL="0" indent="0">
              <a:buNone/>
            </a:pPr>
            <a:endParaRPr lang="it-IT" dirty="0"/>
          </a:p>
        </p:txBody>
      </p:sp>
      <p:sp>
        <p:nvSpPr>
          <p:cNvPr id="3" name="Title 2"/>
          <p:cNvSpPr>
            <a:spLocks noGrp="1"/>
          </p:cNvSpPr>
          <p:nvPr>
            <p:ph type="title"/>
          </p:nvPr>
        </p:nvSpPr>
        <p:spPr/>
        <p:txBody>
          <a:bodyPr/>
          <a:lstStyle/>
          <a:p>
            <a:r>
              <a:rPr lang="it-IT" dirty="0"/>
              <a:t>Array 2 - Multidimensionali</a:t>
            </a:r>
          </a:p>
        </p:txBody>
      </p:sp>
    </p:spTree>
    <p:extLst>
      <p:ext uri="{BB962C8B-B14F-4D97-AF65-F5344CB8AC3E}">
        <p14:creationId xmlns:p14="http://schemas.microsoft.com/office/powerpoint/2010/main" val="202047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le stringhe di caratteri sono oggetti «speciali» (differenti dagli Array di </a:t>
            </a:r>
            <a:r>
              <a:rPr lang="it-IT" dirty="0" err="1"/>
              <a:t>char</a:t>
            </a:r>
            <a:r>
              <a:rPr lang="it-IT" dirty="0"/>
              <a:t>!!).</a:t>
            </a:r>
          </a:p>
          <a:p>
            <a:pPr marL="0" indent="0">
              <a:buNone/>
            </a:pPr>
            <a:r>
              <a:rPr lang="it-IT" dirty="0"/>
              <a:t>La classe che le gestisce è </a:t>
            </a:r>
            <a:r>
              <a:rPr lang="it-IT" dirty="0" err="1"/>
              <a:t>java.lang.String</a:t>
            </a:r>
            <a:r>
              <a:rPr lang="it-IT" dirty="0"/>
              <a:t> .</a:t>
            </a:r>
          </a:p>
          <a:p>
            <a:pPr marL="0" indent="0">
              <a:buNone/>
            </a:pPr>
            <a:r>
              <a:rPr lang="it-IT" dirty="0"/>
              <a:t>Sono trattati come Dati Primitivi cioè possono usare operatori ma sono oggetti a tutti gli effetti.</a:t>
            </a:r>
          </a:p>
          <a:p>
            <a:pPr marL="0" indent="0">
              <a:buNone/>
            </a:pPr>
            <a:endParaRPr lang="it-IT" dirty="0"/>
          </a:p>
          <a:p>
            <a:pPr marL="0" indent="0" algn="ctr">
              <a:buNone/>
            </a:pPr>
            <a:r>
              <a:rPr lang="it-IT" sz="3600" dirty="0"/>
              <a:t>Le Stringe sono </a:t>
            </a:r>
            <a:r>
              <a:rPr lang="it-IT" sz="3600" u="sng" dirty="0"/>
              <a:t>Immutabili.</a:t>
            </a:r>
          </a:p>
          <a:p>
            <a:pPr marL="0" indent="0">
              <a:buNone/>
            </a:pPr>
            <a:endParaRPr lang="it-IT" u="sng" dirty="0"/>
          </a:p>
          <a:p>
            <a:pPr marL="0" indent="0">
              <a:buNone/>
            </a:pPr>
            <a:endParaRPr lang="it-IT" dirty="0"/>
          </a:p>
        </p:txBody>
      </p:sp>
      <p:sp>
        <p:nvSpPr>
          <p:cNvPr id="3" name="Title 2"/>
          <p:cNvSpPr>
            <a:spLocks noGrp="1"/>
          </p:cNvSpPr>
          <p:nvPr>
            <p:ph type="title"/>
          </p:nvPr>
        </p:nvSpPr>
        <p:spPr/>
        <p:txBody>
          <a:bodyPr/>
          <a:lstStyle/>
          <a:p>
            <a:r>
              <a:rPr lang="it-IT" dirty="0"/>
              <a:t>Stringhe 1</a:t>
            </a:r>
          </a:p>
        </p:txBody>
      </p:sp>
    </p:spTree>
    <p:extLst>
      <p:ext uri="{BB962C8B-B14F-4D97-AF65-F5344CB8AC3E}">
        <p14:creationId xmlns:p14="http://schemas.microsoft.com/office/powerpoint/2010/main" val="9732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err="1"/>
              <a:t>String</a:t>
            </a:r>
            <a:r>
              <a:rPr lang="it-IT" dirty="0"/>
              <a:t> s = "Ciao"</a:t>
            </a:r>
            <a:r>
              <a:rPr lang="it-IT" dirty="0">
                <a:solidFill>
                  <a:prstClr val="white"/>
                </a:solidFill>
              </a:rPr>
              <a:t>; //Costruttore speciale</a:t>
            </a:r>
          </a:p>
          <a:p>
            <a:pPr marL="0" indent="0">
              <a:buNone/>
            </a:pPr>
            <a:r>
              <a:rPr lang="it-IT" dirty="0" err="1">
                <a:latin typeface="+mj-lt"/>
              </a:rPr>
              <a:t>String</a:t>
            </a:r>
            <a:r>
              <a:rPr lang="it-IT" dirty="0">
                <a:latin typeface="+mj-lt"/>
              </a:rPr>
              <a:t> s1 = new </a:t>
            </a:r>
            <a:r>
              <a:rPr lang="it-IT" dirty="0" err="1">
                <a:latin typeface="+mj-lt"/>
              </a:rPr>
              <a:t>String</a:t>
            </a:r>
            <a:r>
              <a:rPr lang="it-IT" dirty="0">
                <a:latin typeface="+mj-lt"/>
              </a:rPr>
              <a:t>(</a:t>
            </a:r>
            <a:r>
              <a:rPr lang="it-IT" dirty="0"/>
              <a:t>"Ciao"); //equivalente a sopra</a:t>
            </a:r>
          </a:p>
          <a:p>
            <a:pPr marL="0" indent="0">
              <a:buNone/>
            </a:pPr>
            <a:r>
              <a:rPr lang="it-IT" dirty="0">
                <a:latin typeface="+mj-lt"/>
              </a:rPr>
              <a:t>s1 = </a:t>
            </a:r>
            <a:r>
              <a:rPr lang="it-IT" dirty="0"/>
              <a:t>"Trieste"; // viene assegnata un’altra </a:t>
            </a:r>
            <a:r>
              <a:rPr lang="it-IT" dirty="0" err="1"/>
              <a:t>reference</a:t>
            </a:r>
            <a:r>
              <a:rPr lang="it-IT" dirty="0"/>
              <a:t> a s1 che 		// punta all’oggetto </a:t>
            </a:r>
            <a:r>
              <a:rPr lang="it-IT" dirty="0" err="1"/>
              <a:t>String</a:t>
            </a:r>
            <a:r>
              <a:rPr lang="it-IT" dirty="0"/>
              <a:t> che contiene Trieste</a:t>
            </a:r>
          </a:p>
          <a:p>
            <a:pPr marL="0" indent="0">
              <a:buNone/>
            </a:pPr>
            <a:r>
              <a:rPr lang="it-IT" dirty="0" err="1">
                <a:latin typeface="+mj-lt"/>
              </a:rPr>
              <a:t>String</a:t>
            </a:r>
            <a:r>
              <a:rPr lang="it-IT" dirty="0">
                <a:latin typeface="+mj-lt"/>
              </a:rPr>
              <a:t> s2 = </a:t>
            </a:r>
            <a:r>
              <a:rPr lang="it-IT" dirty="0"/>
              <a:t>"Trieste"; </a:t>
            </a:r>
          </a:p>
          <a:p>
            <a:pPr marL="0" indent="0">
              <a:buNone/>
            </a:pPr>
            <a:r>
              <a:rPr lang="it-IT" dirty="0">
                <a:latin typeface="+mj-lt"/>
              </a:rPr>
              <a:t>s1 == s2	//false, sono </a:t>
            </a:r>
            <a:r>
              <a:rPr lang="it-IT" dirty="0" err="1">
                <a:latin typeface="+mj-lt"/>
              </a:rPr>
              <a:t>reference</a:t>
            </a:r>
            <a:r>
              <a:rPr lang="it-IT" dirty="0">
                <a:latin typeface="+mj-lt"/>
              </a:rPr>
              <a:t> a 2 oggetti diversi</a:t>
            </a:r>
          </a:p>
          <a:p>
            <a:pPr marL="0" indent="0">
              <a:buNone/>
            </a:pPr>
            <a:r>
              <a:rPr lang="it-IT" dirty="0">
                <a:latin typeface="+mj-lt"/>
              </a:rPr>
              <a:t>s1.equals(s2) // </a:t>
            </a:r>
            <a:r>
              <a:rPr lang="it-IT" dirty="0" err="1">
                <a:latin typeface="+mj-lt"/>
              </a:rPr>
              <a:t>true</a:t>
            </a:r>
            <a:r>
              <a:rPr lang="it-IT" dirty="0">
                <a:latin typeface="+mj-lt"/>
              </a:rPr>
              <a:t>, compara i valori</a:t>
            </a:r>
          </a:p>
          <a:p>
            <a:pPr marL="0" indent="0">
              <a:buNone/>
            </a:pPr>
            <a:r>
              <a:rPr lang="it-IT" dirty="0">
                <a:latin typeface="+mj-lt"/>
              </a:rPr>
              <a:t>Nel comparare oggetti non usare </a:t>
            </a:r>
            <a:r>
              <a:rPr lang="it-IT" u="sng" dirty="0">
                <a:latin typeface="+mj-lt"/>
              </a:rPr>
              <a:t>MAI == ma il metodo </a:t>
            </a:r>
            <a:r>
              <a:rPr lang="it-IT" u="sng" dirty="0" err="1">
                <a:latin typeface="+mj-lt"/>
              </a:rPr>
              <a:t>equals</a:t>
            </a:r>
            <a:r>
              <a:rPr lang="it-IT" u="sng" dirty="0">
                <a:latin typeface="+mj-lt"/>
              </a:rPr>
              <a:t> da implementare</a:t>
            </a:r>
            <a:r>
              <a:rPr lang="it-IT" dirty="0">
                <a:latin typeface="+mj-lt"/>
              </a:rPr>
              <a:t> .</a:t>
            </a:r>
          </a:p>
          <a:p>
            <a:pPr marL="0" indent="0">
              <a:buNone/>
            </a:pPr>
            <a:r>
              <a:rPr lang="it-IT" dirty="0">
                <a:latin typeface="+mj-lt"/>
              </a:rPr>
              <a:t>La classe </a:t>
            </a:r>
            <a:r>
              <a:rPr lang="it-IT" dirty="0" err="1">
                <a:latin typeface="+mj-lt"/>
              </a:rPr>
              <a:t>String</a:t>
            </a:r>
            <a:r>
              <a:rPr lang="it-IT" dirty="0">
                <a:latin typeface="+mj-lt"/>
              </a:rPr>
              <a:t> offre molti metodi di utilità da esplorare.</a:t>
            </a:r>
          </a:p>
          <a:p>
            <a:pPr marL="0" indent="0">
              <a:buNone/>
            </a:pP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Stringhe 2 - Esempi</a:t>
            </a:r>
          </a:p>
        </p:txBody>
      </p:sp>
    </p:spTree>
    <p:extLst>
      <p:ext uri="{BB962C8B-B14F-4D97-AF65-F5344CB8AC3E}">
        <p14:creationId xmlns:p14="http://schemas.microsoft.com/office/powerpoint/2010/main" val="153663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Alcuni metodi utili:</a:t>
            </a:r>
          </a:p>
          <a:p>
            <a:r>
              <a:rPr lang="it-IT" dirty="0" err="1"/>
              <a:t>char</a:t>
            </a:r>
            <a:r>
              <a:rPr lang="it-IT" dirty="0"/>
              <a:t> </a:t>
            </a:r>
            <a:r>
              <a:rPr lang="it-IT" dirty="0" err="1"/>
              <a:t>charAt</a:t>
            </a:r>
            <a:r>
              <a:rPr lang="it-IT" dirty="0"/>
              <a:t>(</a:t>
            </a:r>
            <a:r>
              <a:rPr lang="it-IT" dirty="0" err="1"/>
              <a:t>int</a:t>
            </a:r>
            <a:r>
              <a:rPr lang="it-IT" dirty="0"/>
              <a:t> </a:t>
            </a:r>
            <a:r>
              <a:rPr lang="it-IT" dirty="0" err="1"/>
              <a:t>index</a:t>
            </a:r>
            <a:r>
              <a:rPr lang="it-IT" dirty="0"/>
              <a:t>): restituisce il carattere alla data posizione</a:t>
            </a:r>
          </a:p>
          <a:p>
            <a:r>
              <a:rPr lang="it-IT" dirty="0" err="1"/>
              <a:t>String</a:t>
            </a:r>
            <a:r>
              <a:rPr lang="it-IT" dirty="0"/>
              <a:t> </a:t>
            </a:r>
            <a:r>
              <a:rPr lang="it-IT" dirty="0" err="1"/>
              <a:t>concat</a:t>
            </a:r>
            <a:r>
              <a:rPr lang="it-IT" dirty="0"/>
              <a:t>(</a:t>
            </a:r>
            <a:r>
              <a:rPr lang="it-IT" dirty="0" err="1"/>
              <a:t>String</a:t>
            </a:r>
            <a:r>
              <a:rPr lang="it-IT" dirty="0"/>
              <a:t> </a:t>
            </a:r>
            <a:r>
              <a:rPr lang="it-IT" dirty="0" err="1"/>
              <a:t>other</a:t>
            </a:r>
            <a:r>
              <a:rPr lang="it-IT" dirty="0"/>
              <a:t>): concatena la stringa corrente con </a:t>
            </a:r>
            <a:r>
              <a:rPr lang="it-IT" dirty="0" err="1"/>
              <a:t>other</a:t>
            </a:r>
            <a:r>
              <a:rPr lang="it-IT" dirty="0"/>
              <a:t> e ritorna la nuova </a:t>
            </a:r>
            <a:r>
              <a:rPr lang="it-IT" dirty="0" err="1"/>
              <a:t>String</a:t>
            </a:r>
            <a:endParaRPr lang="it-IT" dirty="0"/>
          </a:p>
          <a:p>
            <a:r>
              <a:rPr lang="it-IT" dirty="0" err="1"/>
              <a:t>int</a:t>
            </a:r>
            <a:r>
              <a:rPr lang="it-IT" dirty="0"/>
              <a:t> </a:t>
            </a:r>
            <a:r>
              <a:rPr lang="it-IT" dirty="0" err="1"/>
              <a:t>compareTo</a:t>
            </a:r>
            <a:r>
              <a:rPr lang="it-IT" dirty="0"/>
              <a:t>(</a:t>
            </a:r>
            <a:r>
              <a:rPr lang="it-IT" dirty="0" err="1"/>
              <a:t>String</a:t>
            </a:r>
            <a:r>
              <a:rPr lang="it-IT" dirty="0"/>
              <a:t> </a:t>
            </a:r>
            <a:r>
              <a:rPr lang="it-IT" dirty="0" err="1"/>
              <a:t>other</a:t>
            </a:r>
            <a:r>
              <a:rPr lang="it-IT" dirty="0"/>
              <a:t>): ritorna &lt; 0 se la stringa corrente è minore di </a:t>
            </a:r>
            <a:r>
              <a:rPr lang="it-IT" dirty="0" err="1"/>
              <a:t>other</a:t>
            </a:r>
            <a:r>
              <a:rPr lang="it-IT" dirty="0"/>
              <a:t>, 0 se uguale e &gt;0 se maggiore (implementa </a:t>
            </a:r>
            <a:r>
              <a:rPr lang="it-IT" b="1" dirty="0" err="1"/>
              <a:t>java.lang.Comparable</a:t>
            </a:r>
            <a:r>
              <a:rPr lang="it-IT" dirty="0"/>
              <a:t>)</a:t>
            </a:r>
          </a:p>
          <a:p>
            <a:r>
              <a:rPr lang="it-IT" dirty="0" err="1"/>
              <a:t>boolean</a:t>
            </a:r>
            <a:r>
              <a:rPr lang="it-IT" dirty="0"/>
              <a:t> </a:t>
            </a:r>
            <a:r>
              <a:rPr lang="it-IT" dirty="0" err="1"/>
              <a:t>endsWith</a:t>
            </a:r>
            <a:r>
              <a:rPr lang="it-IT" dirty="0"/>
              <a:t>(</a:t>
            </a:r>
            <a:r>
              <a:rPr lang="it-IT" dirty="0" err="1"/>
              <a:t>String</a:t>
            </a:r>
            <a:r>
              <a:rPr lang="it-IT" dirty="0"/>
              <a:t> </a:t>
            </a:r>
            <a:r>
              <a:rPr lang="it-IT" dirty="0" err="1"/>
              <a:t>suffix</a:t>
            </a:r>
            <a:r>
              <a:rPr lang="it-IT" dirty="0"/>
              <a:t>): ritorna </a:t>
            </a:r>
            <a:r>
              <a:rPr lang="it-IT" dirty="0" err="1"/>
              <a:t>true</a:t>
            </a:r>
            <a:r>
              <a:rPr lang="it-IT" dirty="0"/>
              <a:t> se la stringa termina con </a:t>
            </a:r>
            <a:r>
              <a:rPr lang="it-IT" dirty="0" err="1"/>
              <a:t>suffix</a:t>
            </a:r>
            <a:r>
              <a:rPr lang="it-IT" dirty="0"/>
              <a:t>, false in caso contrario</a:t>
            </a:r>
          </a:p>
        </p:txBody>
      </p:sp>
      <p:sp>
        <p:nvSpPr>
          <p:cNvPr id="3" name="Title 2"/>
          <p:cNvSpPr>
            <a:spLocks noGrp="1"/>
          </p:cNvSpPr>
          <p:nvPr>
            <p:ph type="title"/>
          </p:nvPr>
        </p:nvSpPr>
        <p:spPr/>
        <p:txBody>
          <a:bodyPr/>
          <a:lstStyle/>
          <a:p>
            <a:r>
              <a:rPr lang="it-IT" dirty="0"/>
              <a:t>Stringhe 3</a:t>
            </a:r>
          </a:p>
        </p:txBody>
      </p:sp>
    </p:spTree>
    <p:extLst>
      <p:ext uri="{BB962C8B-B14F-4D97-AF65-F5344CB8AC3E}">
        <p14:creationId xmlns:p14="http://schemas.microsoft.com/office/powerpoint/2010/main" val="37418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boolean  </a:t>
            </a:r>
            <a:r>
              <a:rPr lang="it-IT" dirty="0" err="1"/>
              <a:t>equals</a:t>
            </a:r>
            <a:r>
              <a:rPr lang="it-IT" dirty="0"/>
              <a:t>(Object </a:t>
            </a:r>
            <a:r>
              <a:rPr lang="it-IT" dirty="0" err="1"/>
              <a:t>obj</a:t>
            </a:r>
            <a:r>
              <a:rPr lang="it-IT" dirty="0"/>
              <a:t>): ritorna </a:t>
            </a:r>
            <a:r>
              <a:rPr lang="it-IT" dirty="0" err="1"/>
              <a:t>true</a:t>
            </a:r>
            <a:r>
              <a:rPr lang="it-IT" dirty="0"/>
              <a:t> se i due oggetti rappresentano la stessa </a:t>
            </a:r>
            <a:r>
              <a:rPr lang="it-IT" dirty="0" err="1"/>
              <a:t>string</a:t>
            </a:r>
            <a:r>
              <a:rPr lang="it-IT" dirty="0"/>
              <a:t> (sovrascrive </a:t>
            </a:r>
            <a:r>
              <a:rPr lang="it-IT" dirty="0" err="1"/>
              <a:t>Object.equals</a:t>
            </a:r>
            <a:r>
              <a:rPr lang="it-IT" dirty="0"/>
              <a:t>)</a:t>
            </a:r>
          </a:p>
          <a:p>
            <a:r>
              <a:rPr lang="it-IT" dirty="0"/>
              <a:t>boolean </a:t>
            </a:r>
            <a:r>
              <a:rPr lang="it-IT" dirty="0" err="1"/>
              <a:t>equalsIgnoreCase</a:t>
            </a:r>
            <a:r>
              <a:rPr lang="it-IT" dirty="0"/>
              <a:t>(</a:t>
            </a:r>
            <a:r>
              <a:rPr lang="it-IT" dirty="0" err="1"/>
              <a:t>String</a:t>
            </a:r>
            <a:r>
              <a:rPr lang="it-IT" dirty="0"/>
              <a:t> s): come </a:t>
            </a:r>
            <a:r>
              <a:rPr lang="it-IT" dirty="0" err="1"/>
              <a:t>equals</a:t>
            </a:r>
            <a:r>
              <a:rPr lang="it-IT" dirty="0"/>
              <a:t> ma ignora </a:t>
            </a:r>
            <a:r>
              <a:rPr lang="it-IT" dirty="0" err="1"/>
              <a:t>maiscole</a:t>
            </a:r>
            <a:r>
              <a:rPr lang="it-IT" dirty="0"/>
              <a:t> e minuscole</a:t>
            </a:r>
          </a:p>
          <a:p>
            <a:r>
              <a:rPr lang="it-IT" dirty="0" err="1"/>
              <a:t>static</a:t>
            </a:r>
            <a:r>
              <a:rPr lang="it-IT" dirty="0"/>
              <a:t> </a:t>
            </a:r>
            <a:r>
              <a:rPr lang="it-IT" dirty="0" err="1"/>
              <a:t>String</a:t>
            </a:r>
            <a:r>
              <a:rPr lang="it-IT" dirty="0"/>
              <a:t> format(</a:t>
            </a:r>
            <a:r>
              <a:rPr lang="it-IT" dirty="0" err="1"/>
              <a:t>String</a:t>
            </a:r>
            <a:r>
              <a:rPr lang="it-IT" dirty="0"/>
              <a:t> format, Object …</a:t>
            </a:r>
            <a:r>
              <a:rPr lang="it-IT" dirty="0" err="1"/>
              <a:t>args</a:t>
            </a:r>
            <a:r>
              <a:rPr lang="it-IT" dirty="0"/>
              <a:t>): formatta una stringa definita con un particolare formato, con gli argomenti passati successivamente.</a:t>
            </a:r>
          </a:p>
          <a:p>
            <a:r>
              <a:rPr lang="it-IT" dirty="0" err="1"/>
              <a:t>int</a:t>
            </a:r>
            <a:r>
              <a:rPr lang="it-IT" dirty="0"/>
              <a:t> </a:t>
            </a:r>
            <a:r>
              <a:rPr lang="it-IT" dirty="0" err="1"/>
              <a:t>indexOf</a:t>
            </a:r>
            <a:r>
              <a:rPr lang="it-IT" dirty="0"/>
              <a:t>(…): ritorna la prima occorrenza del carattere cercato (-1 se non esiste)</a:t>
            </a:r>
          </a:p>
        </p:txBody>
      </p:sp>
      <p:sp>
        <p:nvSpPr>
          <p:cNvPr id="3" name="Title 2"/>
          <p:cNvSpPr>
            <a:spLocks noGrp="1"/>
          </p:cNvSpPr>
          <p:nvPr>
            <p:ph type="title"/>
          </p:nvPr>
        </p:nvSpPr>
        <p:spPr/>
        <p:txBody>
          <a:bodyPr/>
          <a:lstStyle/>
          <a:p>
            <a:r>
              <a:rPr lang="it-IT" dirty="0"/>
              <a:t>Stringhe 4</a:t>
            </a:r>
          </a:p>
        </p:txBody>
      </p:sp>
    </p:spTree>
    <p:extLst>
      <p:ext uri="{BB962C8B-B14F-4D97-AF65-F5344CB8AC3E}">
        <p14:creationId xmlns:p14="http://schemas.microsoft.com/office/powerpoint/2010/main" val="373369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Java è un linguaggio di programmazione «C-like» di alto livello orientato ad oggetti, fortemente tipizzato staticamente, e progettato per essere indipendente dalla piattaforma.</a:t>
            </a:r>
          </a:p>
          <a:p>
            <a:r>
              <a:rPr lang="it-IT" dirty="0"/>
              <a:t>Sviluppato da James </a:t>
            </a:r>
            <a:r>
              <a:rPr lang="it-IT" dirty="0" err="1"/>
              <a:t>Gosling</a:t>
            </a:r>
            <a:r>
              <a:rPr lang="it-IT" dirty="0"/>
              <a:t> presso </a:t>
            </a:r>
            <a:r>
              <a:rPr lang="it-IT" dirty="0" err="1"/>
              <a:t>Sun</a:t>
            </a:r>
            <a:r>
              <a:rPr lang="it-IT" dirty="0"/>
              <a:t> </a:t>
            </a:r>
            <a:r>
              <a:rPr lang="it-IT" dirty="0" err="1"/>
              <a:t>Microsystem</a:t>
            </a:r>
            <a:r>
              <a:rPr lang="it-IT" dirty="0"/>
              <a:t>® nel 1995 (acquisita poi da Oracle® nel 2010).</a:t>
            </a:r>
          </a:p>
          <a:p>
            <a:r>
              <a:rPr lang="it-IT" dirty="0"/>
              <a:t>L’ultima versione disponibile è la 13 rilasciata a settembre 2019 ma in questo corso tratteremo la versione 1.8 (Java 8).</a:t>
            </a:r>
          </a:p>
        </p:txBody>
      </p:sp>
      <p:sp>
        <p:nvSpPr>
          <p:cNvPr id="3" name="Title 2"/>
          <p:cNvSpPr>
            <a:spLocks noGrp="1"/>
          </p:cNvSpPr>
          <p:nvPr>
            <p:ph type="title"/>
          </p:nvPr>
        </p:nvSpPr>
        <p:spPr/>
        <p:txBody>
          <a:bodyPr/>
          <a:lstStyle/>
          <a:p>
            <a:r>
              <a:rPr lang="it-IT" dirty="0"/>
              <a:t>Cos’è Java?</a:t>
            </a:r>
          </a:p>
        </p:txBody>
      </p:sp>
    </p:spTree>
    <p:extLst>
      <p:ext uri="{BB962C8B-B14F-4D97-AF65-F5344CB8AC3E}">
        <p14:creationId xmlns:p14="http://schemas.microsoft.com/office/powerpoint/2010/main" val="75751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Static</a:t>
            </a:r>
            <a:r>
              <a:rPr lang="it-IT" dirty="0"/>
              <a:t> </a:t>
            </a:r>
            <a:r>
              <a:rPr lang="it-IT" dirty="0" err="1"/>
              <a:t>String</a:t>
            </a:r>
            <a:r>
              <a:rPr lang="it-IT" dirty="0"/>
              <a:t> join(</a:t>
            </a:r>
            <a:r>
              <a:rPr lang="it-IT" dirty="0" err="1"/>
              <a:t>CharSequence</a:t>
            </a:r>
            <a:r>
              <a:rPr lang="it-IT" dirty="0"/>
              <a:t> </a:t>
            </a:r>
            <a:r>
              <a:rPr lang="it-IT" dirty="0" err="1"/>
              <a:t>delimiter</a:t>
            </a:r>
            <a:r>
              <a:rPr lang="it-IT" dirty="0"/>
              <a:t>, </a:t>
            </a:r>
            <a:r>
              <a:rPr lang="it-IT" dirty="0" err="1"/>
              <a:t>CharSequence</a:t>
            </a:r>
            <a:r>
              <a:rPr lang="it-IT" dirty="0"/>
              <a:t> …</a:t>
            </a:r>
            <a:r>
              <a:rPr lang="it-IT" dirty="0" err="1"/>
              <a:t>elements</a:t>
            </a:r>
            <a:r>
              <a:rPr lang="it-IT" dirty="0"/>
              <a:t>): date più stringhe in input le unisce con il separatore specificato.</a:t>
            </a:r>
          </a:p>
          <a:p>
            <a:r>
              <a:rPr lang="it-IT" dirty="0" err="1"/>
              <a:t>int</a:t>
            </a:r>
            <a:r>
              <a:rPr lang="it-IT" dirty="0"/>
              <a:t> </a:t>
            </a:r>
            <a:r>
              <a:rPr lang="it-IT" dirty="0" err="1"/>
              <a:t>lastIndexOf</a:t>
            </a:r>
            <a:r>
              <a:rPr lang="it-IT" dirty="0"/>
              <a:t>(…): come </a:t>
            </a:r>
            <a:r>
              <a:rPr lang="it-IT" dirty="0" err="1"/>
              <a:t>indexOf</a:t>
            </a:r>
            <a:r>
              <a:rPr lang="it-IT" dirty="0"/>
              <a:t> ma ritorna l’ultima occorrenza</a:t>
            </a:r>
          </a:p>
          <a:p>
            <a:r>
              <a:rPr lang="it-IT" dirty="0" err="1"/>
              <a:t>int</a:t>
            </a:r>
            <a:r>
              <a:rPr lang="it-IT" dirty="0"/>
              <a:t> </a:t>
            </a:r>
            <a:r>
              <a:rPr lang="it-IT" dirty="0" err="1"/>
              <a:t>length</a:t>
            </a:r>
            <a:r>
              <a:rPr lang="it-IT" dirty="0"/>
              <a:t>(): ritorna la lunghezza</a:t>
            </a:r>
          </a:p>
          <a:p>
            <a:r>
              <a:rPr lang="it-IT" dirty="0" err="1"/>
              <a:t>String</a:t>
            </a:r>
            <a:r>
              <a:rPr lang="it-IT" dirty="0"/>
              <a:t> </a:t>
            </a:r>
            <a:r>
              <a:rPr lang="it-IT" dirty="0" err="1"/>
              <a:t>replace</a:t>
            </a:r>
            <a:r>
              <a:rPr lang="it-IT" dirty="0"/>
              <a:t>(</a:t>
            </a:r>
            <a:r>
              <a:rPr lang="it-IT" dirty="0" err="1"/>
              <a:t>CharSequence</a:t>
            </a:r>
            <a:r>
              <a:rPr lang="it-IT" dirty="0"/>
              <a:t> </a:t>
            </a:r>
            <a:r>
              <a:rPr lang="it-IT" dirty="0" err="1"/>
              <a:t>old</a:t>
            </a:r>
            <a:r>
              <a:rPr lang="it-IT" dirty="0"/>
              <a:t> , </a:t>
            </a:r>
            <a:r>
              <a:rPr lang="it-IT" dirty="0" err="1"/>
              <a:t>CharSequence</a:t>
            </a:r>
            <a:r>
              <a:rPr lang="it-IT" dirty="0"/>
              <a:t> new) ritorna una stringa dove tutte le occorrente di </a:t>
            </a:r>
            <a:r>
              <a:rPr lang="it-IT" dirty="0" err="1"/>
              <a:t>old</a:t>
            </a:r>
            <a:r>
              <a:rPr lang="it-IT" dirty="0"/>
              <a:t> vengono sostituite da new</a:t>
            </a:r>
          </a:p>
        </p:txBody>
      </p:sp>
      <p:sp>
        <p:nvSpPr>
          <p:cNvPr id="3" name="Title 2"/>
          <p:cNvSpPr>
            <a:spLocks noGrp="1"/>
          </p:cNvSpPr>
          <p:nvPr>
            <p:ph type="title"/>
          </p:nvPr>
        </p:nvSpPr>
        <p:spPr/>
        <p:txBody>
          <a:bodyPr/>
          <a:lstStyle/>
          <a:p>
            <a:r>
              <a:rPr lang="it-IT" dirty="0"/>
              <a:t>Stringhe 5</a:t>
            </a:r>
          </a:p>
        </p:txBody>
      </p:sp>
    </p:spTree>
    <p:extLst>
      <p:ext uri="{BB962C8B-B14F-4D97-AF65-F5344CB8AC3E}">
        <p14:creationId xmlns:p14="http://schemas.microsoft.com/office/powerpoint/2010/main" val="335045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String</a:t>
            </a:r>
            <a:r>
              <a:rPr lang="it-IT" dirty="0"/>
              <a:t> </a:t>
            </a:r>
            <a:r>
              <a:rPr lang="it-IT" dirty="0" err="1"/>
              <a:t>replaceAll</a:t>
            </a:r>
            <a:r>
              <a:rPr lang="it-IT" dirty="0"/>
              <a:t>(</a:t>
            </a:r>
            <a:r>
              <a:rPr lang="it-IT" dirty="0" err="1"/>
              <a:t>String</a:t>
            </a:r>
            <a:r>
              <a:rPr lang="it-IT" dirty="0"/>
              <a:t> </a:t>
            </a:r>
            <a:r>
              <a:rPr lang="it-IT" dirty="0" err="1"/>
              <a:t>regex</a:t>
            </a:r>
            <a:r>
              <a:rPr lang="it-IT" dirty="0"/>
              <a:t>, </a:t>
            </a:r>
            <a:r>
              <a:rPr lang="it-IT" dirty="0" err="1"/>
              <a:t>String</a:t>
            </a:r>
            <a:r>
              <a:rPr lang="it-IT" dirty="0"/>
              <a:t> </a:t>
            </a:r>
            <a:r>
              <a:rPr lang="it-IT" dirty="0" err="1"/>
              <a:t>replacement</a:t>
            </a:r>
            <a:r>
              <a:rPr lang="it-IT" dirty="0"/>
              <a:t>): ritorna una stringa nella quale tutte le occorrenze individuate dalla regular expression </a:t>
            </a:r>
            <a:r>
              <a:rPr lang="it-IT" dirty="0" err="1"/>
              <a:t>regex</a:t>
            </a:r>
            <a:r>
              <a:rPr lang="it-IT" dirty="0"/>
              <a:t> sono sostituite da </a:t>
            </a:r>
            <a:r>
              <a:rPr lang="it-IT" dirty="0" err="1"/>
              <a:t>replacement</a:t>
            </a:r>
            <a:r>
              <a:rPr lang="it-IT" dirty="0"/>
              <a:t>.</a:t>
            </a:r>
          </a:p>
          <a:p>
            <a:r>
              <a:rPr lang="it-IT" dirty="0" err="1"/>
              <a:t>String</a:t>
            </a:r>
            <a:r>
              <a:rPr lang="it-IT" dirty="0"/>
              <a:t> </a:t>
            </a:r>
            <a:r>
              <a:rPr lang="it-IT" dirty="0" err="1"/>
              <a:t>replaceFirst</a:t>
            </a:r>
            <a:r>
              <a:rPr lang="it-IT" dirty="0"/>
              <a:t>(</a:t>
            </a:r>
            <a:r>
              <a:rPr lang="it-IT" dirty="0" err="1"/>
              <a:t>String</a:t>
            </a:r>
            <a:r>
              <a:rPr lang="it-IT" dirty="0"/>
              <a:t> </a:t>
            </a:r>
            <a:r>
              <a:rPr lang="it-IT" dirty="0" err="1"/>
              <a:t>regex</a:t>
            </a:r>
            <a:r>
              <a:rPr lang="it-IT" dirty="0"/>
              <a:t>, </a:t>
            </a:r>
            <a:r>
              <a:rPr lang="it-IT" dirty="0" err="1"/>
              <a:t>String</a:t>
            </a:r>
            <a:r>
              <a:rPr lang="it-IT" dirty="0"/>
              <a:t> </a:t>
            </a:r>
            <a:r>
              <a:rPr lang="it-IT" dirty="0" err="1"/>
              <a:t>replacement</a:t>
            </a:r>
            <a:r>
              <a:rPr lang="it-IT" dirty="0"/>
              <a:t>): come sopra ma solo la prima occorrenza</a:t>
            </a:r>
          </a:p>
          <a:p>
            <a:r>
              <a:rPr lang="it-IT" dirty="0" err="1"/>
              <a:t>String</a:t>
            </a:r>
            <a:r>
              <a:rPr lang="it-IT" dirty="0"/>
              <a:t>[] split(</a:t>
            </a:r>
            <a:r>
              <a:rPr lang="it-IT" dirty="0" err="1"/>
              <a:t>String</a:t>
            </a:r>
            <a:r>
              <a:rPr lang="it-IT" dirty="0"/>
              <a:t> </a:t>
            </a:r>
            <a:r>
              <a:rPr lang="it-IT" dirty="0" err="1"/>
              <a:t>regex</a:t>
            </a:r>
            <a:r>
              <a:rPr lang="it-IT" dirty="0"/>
              <a:t>): data una </a:t>
            </a:r>
            <a:r>
              <a:rPr lang="it-IT" dirty="0" err="1"/>
              <a:t>regex</a:t>
            </a:r>
            <a:r>
              <a:rPr lang="it-IT" dirty="0"/>
              <a:t> divide la stringa in sub-stringhe</a:t>
            </a:r>
          </a:p>
          <a:p>
            <a:r>
              <a:rPr lang="it-IT" dirty="0"/>
              <a:t>Boolean </a:t>
            </a:r>
            <a:r>
              <a:rPr lang="it-IT" dirty="0" err="1"/>
              <a:t>startWith</a:t>
            </a:r>
            <a:r>
              <a:rPr lang="it-IT" dirty="0"/>
              <a:t>(</a:t>
            </a:r>
            <a:r>
              <a:rPr lang="it-IT" dirty="0" err="1"/>
              <a:t>String</a:t>
            </a:r>
            <a:r>
              <a:rPr lang="it-IT" dirty="0"/>
              <a:t> </a:t>
            </a:r>
            <a:r>
              <a:rPr lang="it-IT" dirty="0" err="1"/>
              <a:t>prefix</a:t>
            </a:r>
            <a:r>
              <a:rPr lang="it-IT" dirty="0"/>
              <a:t>): </a:t>
            </a:r>
            <a:r>
              <a:rPr lang="it-IT" dirty="0" err="1"/>
              <a:t>true</a:t>
            </a:r>
            <a:r>
              <a:rPr lang="it-IT" dirty="0"/>
              <a:t> se e solo se la stringa inizia con </a:t>
            </a:r>
            <a:r>
              <a:rPr lang="it-IT" dirty="0" err="1"/>
              <a:t>prefix</a:t>
            </a:r>
            <a:endParaRPr lang="it-IT" dirty="0"/>
          </a:p>
        </p:txBody>
      </p:sp>
      <p:sp>
        <p:nvSpPr>
          <p:cNvPr id="3" name="Title 2"/>
          <p:cNvSpPr>
            <a:spLocks noGrp="1"/>
          </p:cNvSpPr>
          <p:nvPr>
            <p:ph type="title"/>
          </p:nvPr>
        </p:nvSpPr>
        <p:spPr/>
        <p:txBody>
          <a:bodyPr/>
          <a:lstStyle/>
          <a:p>
            <a:r>
              <a:rPr lang="it-IT" dirty="0"/>
              <a:t>Stringhe 6</a:t>
            </a:r>
          </a:p>
        </p:txBody>
      </p:sp>
    </p:spTree>
    <p:extLst>
      <p:ext uri="{BB962C8B-B14F-4D97-AF65-F5344CB8AC3E}">
        <p14:creationId xmlns:p14="http://schemas.microsoft.com/office/powerpoint/2010/main" val="5633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t-IT" dirty="0" err="1"/>
              <a:t>String</a:t>
            </a:r>
            <a:r>
              <a:rPr lang="it-IT" dirty="0"/>
              <a:t> </a:t>
            </a:r>
            <a:r>
              <a:rPr lang="it-IT" dirty="0" err="1"/>
              <a:t>substring</a:t>
            </a:r>
            <a:r>
              <a:rPr lang="it-IT" dirty="0"/>
              <a:t>(</a:t>
            </a:r>
            <a:r>
              <a:rPr lang="it-IT" dirty="0" err="1"/>
              <a:t>int</a:t>
            </a:r>
            <a:r>
              <a:rPr lang="it-IT" dirty="0"/>
              <a:t> </a:t>
            </a:r>
            <a:r>
              <a:rPr lang="it-IT" dirty="0" err="1"/>
              <a:t>startIndex</a:t>
            </a:r>
            <a:r>
              <a:rPr lang="it-IT" dirty="0"/>
              <a:t>): ritorna la sottostringa a partire dalla posizione specificata (inclusa) fino alla fine</a:t>
            </a:r>
          </a:p>
          <a:p>
            <a:r>
              <a:rPr lang="it-IT" dirty="0" err="1"/>
              <a:t>String</a:t>
            </a:r>
            <a:r>
              <a:rPr lang="it-IT" dirty="0"/>
              <a:t> </a:t>
            </a:r>
            <a:r>
              <a:rPr lang="it-IT" dirty="0" err="1"/>
              <a:t>substring</a:t>
            </a:r>
            <a:r>
              <a:rPr lang="it-IT" dirty="0"/>
              <a:t>(</a:t>
            </a:r>
            <a:r>
              <a:rPr lang="it-IT" dirty="0" err="1"/>
              <a:t>int</a:t>
            </a:r>
            <a:r>
              <a:rPr lang="it-IT" dirty="0"/>
              <a:t> </a:t>
            </a:r>
            <a:r>
              <a:rPr lang="it-IT" dirty="0" err="1"/>
              <a:t>startIndex</a:t>
            </a:r>
            <a:r>
              <a:rPr lang="it-IT" dirty="0"/>
              <a:t>, </a:t>
            </a:r>
            <a:r>
              <a:rPr lang="it-IT" dirty="0" err="1"/>
              <a:t>endIndex</a:t>
            </a:r>
            <a:r>
              <a:rPr lang="it-IT" dirty="0"/>
              <a:t>): come sopra ma specifico la posizione finale (esclusa)</a:t>
            </a:r>
          </a:p>
          <a:p>
            <a:r>
              <a:rPr lang="it-IT" dirty="0" err="1"/>
              <a:t>String</a:t>
            </a:r>
            <a:r>
              <a:rPr lang="it-IT" dirty="0"/>
              <a:t> </a:t>
            </a:r>
            <a:r>
              <a:rPr lang="it-IT" dirty="0" err="1"/>
              <a:t>toLowerCase</a:t>
            </a:r>
            <a:r>
              <a:rPr lang="it-IT" dirty="0"/>
              <a:t>(): ritorna la stringa in minuscolo</a:t>
            </a:r>
          </a:p>
          <a:p>
            <a:r>
              <a:rPr lang="it-IT" dirty="0" err="1"/>
              <a:t>String</a:t>
            </a:r>
            <a:r>
              <a:rPr lang="it-IT" dirty="0"/>
              <a:t> </a:t>
            </a:r>
            <a:r>
              <a:rPr lang="it-IT" dirty="0" err="1"/>
              <a:t>toUpperCase</a:t>
            </a:r>
            <a:r>
              <a:rPr lang="it-IT" dirty="0"/>
              <a:t>(): ritorna la stringa in maiuscolo</a:t>
            </a:r>
          </a:p>
          <a:p>
            <a:r>
              <a:rPr lang="it-IT" dirty="0" err="1"/>
              <a:t>String</a:t>
            </a:r>
            <a:r>
              <a:rPr lang="it-IT" dirty="0"/>
              <a:t> </a:t>
            </a:r>
            <a:r>
              <a:rPr lang="it-IT" dirty="0" err="1"/>
              <a:t>toString</a:t>
            </a:r>
            <a:r>
              <a:rPr lang="it-IT" dirty="0"/>
              <a:t>(): ritorna la stringa corrente</a:t>
            </a:r>
          </a:p>
          <a:p>
            <a:r>
              <a:rPr lang="it-IT" dirty="0" err="1"/>
              <a:t>String</a:t>
            </a:r>
            <a:r>
              <a:rPr lang="it-IT" dirty="0"/>
              <a:t> trim(): ritorna la stringa senza caratteri di a capo e spazi prima e dopo</a:t>
            </a:r>
          </a:p>
          <a:p>
            <a:r>
              <a:rPr lang="it-IT" dirty="0" err="1"/>
              <a:t>Static</a:t>
            </a:r>
            <a:r>
              <a:rPr lang="it-IT" dirty="0"/>
              <a:t> </a:t>
            </a:r>
            <a:r>
              <a:rPr lang="it-IT" dirty="0" err="1"/>
              <a:t>String</a:t>
            </a:r>
            <a:r>
              <a:rPr lang="it-IT" dirty="0"/>
              <a:t> </a:t>
            </a:r>
            <a:r>
              <a:rPr lang="it-IT" dirty="0" err="1"/>
              <a:t>valueOf</a:t>
            </a:r>
            <a:r>
              <a:rPr lang="it-IT" dirty="0"/>
              <a:t>(Object </a:t>
            </a:r>
            <a:r>
              <a:rPr lang="it-IT" dirty="0" err="1"/>
              <a:t>obj</a:t>
            </a:r>
            <a:r>
              <a:rPr lang="it-IT" dirty="0"/>
              <a:t>):  ritorna il metodo </a:t>
            </a:r>
            <a:r>
              <a:rPr lang="it-IT" dirty="0" err="1"/>
              <a:t>toString</a:t>
            </a:r>
            <a:r>
              <a:rPr lang="it-IT" dirty="0"/>
              <a:t>() di </a:t>
            </a:r>
            <a:r>
              <a:rPr lang="it-IT" dirty="0" err="1"/>
              <a:t>obj</a:t>
            </a:r>
            <a:r>
              <a:rPr lang="it-IT" dirty="0"/>
              <a:t> o </a:t>
            </a:r>
            <a:r>
              <a:rPr lang="it-IT" dirty="0" err="1"/>
              <a:t>null</a:t>
            </a:r>
            <a:r>
              <a:rPr lang="it-IT" dirty="0"/>
              <a:t> se </a:t>
            </a:r>
            <a:r>
              <a:rPr lang="it-IT" dirty="0" err="1"/>
              <a:t>obj</a:t>
            </a:r>
            <a:r>
              <a:rPr lang="it-IT" dirty="0"/>
              <a:t> è </a:t>
            </a:r>
            <a:r>
              <a:rPr lang="it-IT" dirty="0" err="1"/>
              <a:t>null</a:t>
            </a:r>
            <a:endParaRPr lang="it-IT" dirty="0"/>
          </a:p>
          <a:p>
            <a:endParaRPr lang="it-IT" dirty="0"/>
          </a:p>
        </p:txBody>
      </p:sp>
      <p:sp>
        <p:nvSpPr>
          <p:cNvPr id="3" name="Title 2"/>
          <p:cNvSpPr>
            <a:spLocks noGrp="1"/>
          </p:cNvSpPr>
          <p:nvPr>
            <p:ph type="title"/>
          </p:nvPr>
        </p:nvSpPr>
        <p:spPr/>
        <p:txBody>
          <a:bodyPr/>
          <a:lstStyle/>
          <a:p>
            <a:r>
              <a:rPr lang="it-IT" dirty="0"/>
              <a:t>Stringhe 7</a:t>
            </a:r>
          </a:p>
        </p:txBody>
      </p:sp>
    </p:spTree>
    <p:extLst>
      <p:ext uri="{BB962C8B-B14F-4D97-AF65-F5344CB8AC3E}">
        <p14:creationId xmlns:p14="http://schemas.microsoft.com/office/powerpoint/2010/main" val="404269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I dati non primitivi, ottenuti a partire da classi vengono memorizzati in </a:t>
            </a:r>
            <a:r>
              <a:rPr lang="it-IT" b="1" dirty="0" err="1"/>
              <a:t>reference</a:t>
            </a:r>
            <a:r>
              <a:rPr lang="it-IT" dirty="0"/>
              <a:t>.</a:t>
            </a:r>
          </a:p>
          <a:p>
            <a:pPr marL="0" indent="0">
              <a:buNone/>
            </a:pPr>
            <a:r>
              <a:rPr lang="it-IT" dirty="0"/>
              <a:t>Per istanziare un oggetto usiamo la parola chiave </a:t>
            </a:r>
            <a:r>
              <a:rPr lang="it-IT" b="1" dirty="0"/>
              <a:t>new</a:t>
            </a:r>
            <a:r>
              <a:rPr lang="it-IT" dirty="0"/>
              <a:t>.</a:t>
            </a:r>
          </a:p>
          <a:p>
            <a:pPr marL="0" indent="0">
              <a:buNone/>
            </a:pPr>
            <a:r>
              <a:rPr lang="it-IT" dirty="0"/>
              <a:t>La </a:t>
            </a:r>
            <a:r>
              <a:rPr lang="it-IT" dirty="0" err="1"/>
              <a:t>reference</a:t>
            </a:r>
            <a:r>
              <a:rPr lang="it-IT" dirty="0"/>
              <a:t> rappresenta il puntamento ad un area di memoria contenente l’oggetto creato.</a:t>
            </a:r>
          </a:p>
          <a:p>
            <a:pPr marL="0" indent="0">
              <a:buNone/>
            </a:pPr>
            <a:r>
              <a:rPr lang="it-IT" u="sng" dirty="0"/>
              <a:t>L’assegnazione di un tipo </a:t>
            </a:r>
            <a:r>
              <a:rPr lang="it-IT" u="sng" dirty="0" err="1"/>
              <a:t>reference</a:t>
            </a:r>
            <a:r>
              <a:rPr lang="it-IT" u="sng" dirty="0"/>
              <a:t> non duplica il valore ma solo la </a:t>
            </a:r>
            <a:r>
              <a:rPr lang="it-IT" u="sng" dirty="0" err="1"/>
              <a:t>reference</a:t>
            </a:r>
            <a:r>
              <a:rPr lang="it-IT" u="sng" dirty="0"/>
              <a:t>.</a:t>
            </a:r>
          </a:p>
          <a:p>
            <a:pPr marL="0" indent="0">
              <a:buNone/>
            </a:pPr>
            <a:r>
              <a:rPr lang="it-IT" dirty="0"/>
              <a:t>Esempio:</a:t>
            </a:r>
          </a:p>
          <a:p>
            <a:pPr marL="0" indent="0">
              <a:buNone/>
            </a:pPr>
            <a:r>
              <a:rPr lang="it-IT" dirty="0"/>
              <a:t>Dog dog1 = new Dog();</a:t>
            </a:r>
          </a:p>
          <a:p>
            <a:pPr marL="0" indent="0">
              <a:buNone/>
            </a:pPr>
            <a:r>
              <a:rPr lang="it-IT" dirty="0"/>
              <a:t>Dog dog2 = dog1; //Stesso cane!</a:t>
            </a:r>
          </a:p>
        </p:txBody>
      </p:sp>
      <p:sp>
        <p:nvSpPr>
          <p:cNvPr id="3" name="Title 2"/>
          <p:cNvSpPr>
            <a:spLocks noGrp="1"/>
          </p:cNvSpPr>
          <p:nvPr>
            <p:ph type="title"/>
          </p:nvPr>
        </p:nvSpPr>
        <p:spPr/>
        <p:txBody>
          <a:bodyPr/>
          <a:lstStyle/>
          <a:p>
            <a:r>
              <a:rPr lang="it-IT" dirty="0"/>
              <a:t>Dati non primitivi - Oggetti</a:t>
            </a:r>
          </a:p>
        </p:txBody>
      </p:sp>
    </p:spTree>
    <p:extLst>
      <p:ext uri="{BB962C8B-B14F-4D97-AF65-F5344CB8AC3E}">
        <p14:creationId xmlns:p14="http://schemas.microsoft.com/office/powerpoint/2010/main" val="12849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1.3</a:t>
            </a:r>
            <a:endParaRPr lang="en-GB">
              <a:solidFill>
                <a:schemeClr val="tx1"/>
              </a:solidFill>
            </a:endParaRPr>
          </a:p>
        </p:txBody>
      </p:sp>
    </p:spTree>
    <p:extLst>
      <p:ext uri="{BB962C8B-B14F-4D97-AF65-F5344CB8AC3E}">
        <p14:creationId xmlns:p14="http://schemas.microsoft.com/office/powerpoint/2010/main" val="181844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it-IT" dirty="0"/>
              <a:t>. (punto) Accede ad un membro di una classe (se visibile).</a:t>
            </a:r>
          </a:p>
          <a:p>
            <a:r>
              <a:rPr lang="it-IT" dirty="0"/>
              <a:t>(</a:t>
            </a:r>
            <a:r>
              <a:rPr lang="it-IT" dirty="0" err="1"/>
              <a:t>TipoDato</a:t>
            </a:r>
            <a:r>
              <a:rPr lang="it-IT" dirty="0"/>
              <a:t>) Casting Conversione esplicita di tipo</a:t>
            </a:r>
          </a:p>
          <a:p>
            <a:r>
              <a:rPr lang="it-IT" dirty="0"/>
              <a:t>= Assegnamento (attenzione a non confonderlo con la comparazione)</a:t>
            </a:r>
          </a:p>
          <a:p>
            <a:r>
              <a:rPr lang="it-IT" dirty="0"/>
              <a:t>+, -, *, /, % Aritmetici</a:t>
            </a:r>
          </a:p>
          <a:p>
            <a:r>
              <a:rPr lang="it-IT" dirty="0"/>
              <a:t>++, -- Incremento e Decremento (possono essere usate </a:t>
            </a:r>
            <a:r>
              <a:rPr lang="it-IT" dirty="0" err="1"/>
              <a:t>pre</a:t>
            </a:r>
            <a:r>
              <a:rPr lang="it-IT" dirty="0"/>
              <a:t> e post)</a:t>
            </a:r>
          </a:p>
          <a:p>
            <a:r>
              <a:rPr lang="it-IT" dirty="0"/>
              <a:t>+=, -= Assegnamento e incremento o decremento compatto.</a:t>
            </a:r>
          </a:p>
          <a:p>
            <a:r>
              <a:rPr lang="it-IT" dirty="0"/>
              <a:t>&lt;,&gt;, &lt;=, &gt;=, ==, != Operatori di confronto (restituiscono un booleano)</a:t>
            </a:r>
          </a:p>
          <a:p>
            <a:endParaRPr lang="it-IT" dirty="0"/>
          </a:p>
        </p:txBody>
      </p:sp>
      <p:sp>
        <p:nvSpPr>
          <p:cNvPr id="3" name="Title 2"/>
          <p:cNvSpPr>
            <a:spLocks noGrp="1"/>
          </p:cNvSpPr>
          <p:nvPr>
            <p:ph type="title"/>
          </p:nvPr>
        </p:nvSpPr>
        <p:spPr/>
        <p:txBody>
          <a:bodyPr/>
          <a:lstStyle/>
          <a:p>
            <a:r>
              <a:rPr lang="it-IT" dirty="0"/>
              <a:t>Operatori 1</a:t>
            </a:r>
          </a:p>
        </p:txBody>
      </p:sp>
    </p:spTree>
    <p:extLst>
      <p:ext uri="{BB962C8B-B14F-4D97-AF65-F5344CB8AC3E}">
        <p14:creationId xmlns:p14="http://schemas.microsoft.com/office/powerpoint/2010/main" val="110638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 +, += operatori su Stringhe di assegnamento e concatenamento</a:t>
            </a:r>
          </a:p>
          <a:p>
            <a:r>
              <a:rPr lang="it-IT" dirty="0"/>
              <a:t>!, &amp;&amp;, || operatori logici su booleani</a:t>
            </a:r>
          </a:p>
          <a:p>
            <a:r>
              <a:rPr lang="it-IT" dirty="0"/>
              <a:t>&amp;, |, ^, ~,  &lt;&lt;, &gt;&gt;, &gt;&gt;&gt; operatori </a:t>
            </a:r>
            <a:r>
              <a:rPr lang="it-IT" dirty="0" err="1"/>
              <a:t>bitwise</a:t>
            </a:r>
            <a:r>
              <a:rPr lang="it-IT" dirty="0"/>
              <a:t> sui bit (and, or, </a:t>
            </a:r>
            <a:r>
              <a:rPr lang="it-IT" dirty="0" err="1"/>
              <a:t>xor</a:t>
            </a:r>
            <a:r>
              <a:rPr lang="it-IT" dirty="0"/>
              <a:t>, complemento, </a:t>
            </a:r>
            <a:r>
              <a:rPr lang="it-IT" dirty="0" err="1"/>
              <a:t>shift</a:t>
            </a:r>
            <a:r>
              <a:rPr lang="it-IT" dirty="0"/>
              <a:t> a </a:t>
            </a:r>
            <a:r>
              <a:rPr lang="it-IT" dirty="0" err="1"/>
              <a:t>sx</a:t>
            </a:r>
            <a:r>
              <a:rPr lang="it-IT" dirty="0"/>
              <a:t>, </a:t>
            </a:r>
            <a:r>
              <a:rPr lang="it-IT" dirty="0" err="1"/>
              <a:t>shift</a:t>
            </a:r>
            <a:r>
              <a:rPr lang="it-IT" dirty="0"/>
              <a:t> a dx, </a:t>
            </a:r>
            <a:r>
              <a:rPr lang="it-IT" dirty="0" err="1"/>
              <a:t>shift</a:t>
            </a:r>
            <a:r>
              <a:rPr lang="it-IT" dirty="0"/>
              <a:t> a dx </a:t>
            </a:r>
            <a:r>
              <a:rPr lang="it-IT" dirty="0" err="1"/>
              <a:t>unsigned</a:t>
            </a:r>
            <a:r>
              <a:rPr lang="it-IT" dirty="0"/>
              <a:t>)</a:t>
            </a:r>
          </a:p>
          <a:p>
            <a:r>
              <a:rPr lang="it-IT" dirty="0"/>
              <a:t>(</a:t>
            </a:r>
            <a:r>
              <a:rPr lang="it-IT" dirty="0" err="1"/>
              <a:t>expr</a:t>
            </a:r>
            <a:r>
              <a:rPr lang="it-IT" dirty="0"/>
              <a:t>)?</a:t>
            </a:r>
            <a:r>
              <a:rPr lang="it-IT" dirty="0" err="1"/>
              <a:t>exprTrue:exprFalse</a:t>
            </a:r>
            <a:r>
              <a:rPr lang="it-IT" dirty="0"/>
              <a:t> costrutto ternario</a:t>
            </a:r>
          </a:p>
          <a:p>
            <a:r>
              <a:rPr lang="it-IT" dirty="0" err="1"/>
              <a:t>instanceof</a:t>
            </a:r>
            <a:r>
              <a:rPr lang="it-IT" dirty="0"/>
              <a:t> comparazione di tipi fra oggetti</a:t>
            </a:r>
          </a:p>
        </p:txBody>
      </p:sp>
      <p:sp>
        <p:nvSpPr>
          <p:cNvPr id="3" name="Title 2"/>
          <p:cNvSpPr>
            <a:spLocks noGrp="1"/>
          </p:cNvSpPr>
          <p:nvPr>
            <p:ph type="title"/>
          </p:nvPr>
        </p:nvSpPr>
        <p:spPr/>
        <p:txBody>
          <a:bodyPr/>
          <a:lstStyle/>
          <a:p>
            <a:r>
              <a:rPr lang="it-IT" dirty="0"/>
              <a:t>Operatori 2</a:t>
            </a:r>
          </a:p>
        </p:txBody>
      </p:sp>
    </p:spTree>
    <p:extLst>
      <p:ext uri="{BB962C8B-B14F-4D97-AF65-F5344CB8AC3E}">
        <p14:creationId xmlns:p14="http://schemas.microsoft.com/office/powerpoint/2010/main" val="201668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a:t>
            </a:r>
          </a:p>
        </p:txBody>
      </p:sp>
      <p:sp>
        <p:nvSpPr>
          <p:cNvPr id="3" name="Title 2"/>
          <p:cNvSpPr>
            <a:spLocks noGrp="1"/>
          </p:cNvSpPr>
          <p:nvPr>
            <p:ph type="title"/>
          </p:nvPr>
        </p:nvSpPr>
        <p:spPr/>
        <p:txBody>
          <a:bodyPr/>
          <a:lstStyle/>
          <a:p>
            <a:r>
              <a:rPr lang="it-IT" dirty="0"/>
              <a:t>Operatori 3</a:t>
            </a:r>
          </a:p>
        </p:txBody>
      </p:sp>
      <p:sp>
        <p:nvSpPr>
          <p:cNvPr id="4" name="Rectangle 3"/>
          <p:cNvSpPr/>
          <p:nvPr/>
        </p:nvSpPr>
        <p:spPr>
          <a:xfrm>
            <a:off x="1629916" y="2297485"/>
            <a:ext cx="9217024" cy="4278094"/>
          </a:xfrm>
          <a:prstGeom prst="rect">
            <a:avLst/>
          </a:prstGeom>
          <a:solidFill>
            <a:schemeClr val="bg1"/>
          </a:solidFill>
        </p:spPr>
        <p:txBody>
          <a:bodyPr wrap="square">
            <a:spAutoFit/>
          </a:bodyPr>
          <a:lstStyle/>
          <a:p>
            <a:r>
              <a:rPr lang="it-IT" sz="800" dirty="0">
                <a:solidFill>
                  <a:srgbClr val="000000"/>
                </a:solidFill>
                <a:latin typeface="Consolas" panose="020B0609020204030204" pitchFamily="49" charset="0"/>
              </a:rPr>
              <a:t>Dog </a:t>
            </a:r>
            <a:r>
              <a:rPr lang="it-IT" sz="800" dirty="0" err="1">
                <a:solidFill>
                  <a:srgbClr val="6A3E3E"/>
                </a:solidFill>
                <a:latin typeface="Consolas" panose="020B0609020204030204" pitchFamily="49" charset="0"/>
              </a:rPr>
              <a:t>dog</a:t>
            </a:r>
            <a:r>
              <a:rPr lang="it-IT" sz="800" dirty="0">
                <a:solidFill>
                  <a:srgbClr val="000000"/>
                </a:solidFill>
                <a:latin typeface="Consolas" panose="020B0609020204030204" pitchFamily="49" charset="0"/>
              </a:rPr>
              <a:t> = </a:t>
            </a:r>
            <a:r>
              <a:rPr lang="it-IT" sz="800" b="1" dirty="0">
                <a:solidFill>
                  <a:srgbClr val="7F0055"/>
                </a:solidFill>
                <a:latin typeface="Consolas" panose="020B0609020204030204" pitchFamily="49" charset="0"/>
              </a:rPr>
              <a:t>new</a:t>
            </a:r>
            <a:r>
              <a:rPr lang="it-IT" sz="800" b="1" dirty="0">
                <a:solidFill>
                  <a:srgbClr val="000000"/>
                </a:solidFill>
                <a:latin typeface="Consolas" panose="020B0609020204030204" pitchFamily="49" charset="0"/>
              </a:rPr>
              <a:t> Dog();</a:t>
            </a:r>
          </a:p>
          <a:p>
            <a:r>
              <a:rPr lang="it-IT" sz="800" dirty="0" err="1">
                <a:solidFill>
                  <a:srgbClr val="000000"/>
                </a:solidFill>
                <a:latin typeface="Consolas" panose="020B0609020204030204" pitchFamily="49" charset="0"/>
              </a:rPr>
              <a:t>String</a:t>
            </a:r>
            <a:r>
              <a:rPr lang="it-IT" sz="800" dirty="0">
                <a:solidFill>
                  <a:srgbClr val="000000"/>
                </a:solidFill>
                <a:latin typeface="Consolas" panose="020B0609020204030204" pitchFamily="49" charset="0"/>
              </a:rPr>
              <a:t> </a:t>
            </a:r>
            <a:r>
              <a:rPr lang="it-IT" sz="800" dirty="0">
                <a:solidFill>
                  <a:srgbClr val="6A3E3E"/>
                </a:solidFill>
                <a:latin typeface="Consolas" panose="020B0609020204030204" pitchFamily="49" charset="0"/>
              </a:rPr>
              <a:t>a</a:t>
            </a:r>
            <a:r>
              <a:rPr lang="it-IT" sz="800" dirty="0">
                <a:solidFill>
                  <a:srgbClr val="000000"/>
                </a:solidFill>
                <a:latin typeface="Consolas" panose="020B0609020204030204" pitchFamily="49" charset="0"/>
              </a:rPr>
              <a:t> = </a:t>
            </a:r>
            <a:r>
              <a:rPr lang="it-IT" sz="800" dirty="0" err="1">
                <a:solidFill>
                  <a:srgbClr val="6A3E3E"/>
                </a:solidFill>
                <a:latin typeface="Consolas" panose="020B0609020204030204" pitchFamily="49" charset="0"/>
              </a:rPr>
              <a:t>dog</a:t>
            </a:r>
            <a:r>
              <a:rPr lang="it-IT" sz="800" dirty="0" err="1">
                <a:solidFill>
                  <a:srgbClr val="000000"/>
                </a:solidFill>
                <a:latin typeface="Consolas" panose="020B0609020204030204" pitchFamily="49" charset="0"/>
              </a:rPr>
              <a:t>.getName</a:t>
            </a:r>
            <a:r>
              <a:rPr lang="it-IT" sz="800" dirty="0">
                <a:solidFill>
                  <a:srgbClr val="000000"/>
                </a:solidFill>
                <a:latin typeface="Consolas" panose="020B0609020204030204" pitchFamily="49" charset="0"/>
              </a:rPr>
              <a:t>(); </a:t>
            </a:r>
            <a:r>
              <a:rPr lang="it-IT" sz="800" dirty="0">
                <a:solidFill>
                  <a:srgbClr val="3F7F5F"/>
                </a:solidFill>
                <a:latin typeface="Consolas" panose="020B0609020204030204" pitchFamily="49" charset="0"/>
              </a:rPr>
              <a:t>//accesso al metodo</a:t>
            </a:r>
          </a:p>
          <a:p>
            <a:endParaRPr lang="it-IT" sz="800" dirty="0">
              <a:latin typeface="Consolas" panose="020B0609020204030204" pitchFamily="49" charset="0"/>
            </a:endParaRPr>
          </a:p>
          <a:p>
            <a:r>
              <a:rPr lang="en-US" sz="800" b="1" dirty="0">
                <a:solidFill>
                  <a:srgbClr val="7F0055"/>
                </a:solidFill>
                <a:latin typeface="Consolas" panose="020B0609020204030204" pitchFamily="49" charset="0"/>
              </a:rPr>
              <a:t>byte</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b</a:t>
            </a:r>
            <a:r>
              <a:rPr lang="en-US" sz="800" b="1"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byte</a:t>
            </a:r>
            <a:r>
              <a:rPr lang="en-US" sz="800" b="1" dirty="0">
                <a:solidFill>
                  <a:srgbClr val="000000"/>
                </a:solidFill>
                <a:latin typeface="Consolas" panose="020B0609020204030204" pitchFamily="49" charset="0"/>
              </a:rPr>
              <a:t>) 127l; </a:t>
            </a:r>
            <a:r>
              <a:rPr lang="en-US" sz="800" b="1" dirty="0">
                <a:solidFill>
                  <a:srgbClr val="3F7F5F"/>
                </a:solidFill>
                <a:latin typeface="Consolas" panose="020B0609020204030204" pitchFamily="49" charset="0"/>
              </a:rPr>
              <a:t>//casting da long a byte</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 3; </a:t>
            </a:r>
            <a:r>
              <a:rPr lang="it-IT" sz="800" b="1" dirty="0">
                <a:solidFill>
                  <a:srgbClr val="3F7F5F"/>
                </a:solidFill>
                <a:latin typeface="Consolas" panose="020B0609020204030204" pitchFamily="49" charset="0"/>
              </a:rPr>
              <a:t>//assegnamento</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d</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c è incrementato di 1 ma d vale 3</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e</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c</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e vale 5 perché c è incrementato prima</a:t>
            </a:r>
          </a:p>
          <a:p>
            <a:r>
              <a:rPr lang="it-IT" sz="800" dirty="0">
                <a:solidFill>
                  <a:srgbClr val="6A3E3E"/>
                </a:solidFill>
                <a:latin typeface="Consolas" panose="020B0609020204030204" pitchFamily="49" charset="0"/>
              </a:rPr>
              <a:t>e</a:t>
            </a:r>
            <a:r>
              <a:rPr lang="it-IT" sz="800" dirty="0">
                <a:solidFill>
                  <a:srgbClr val="000000"/>
                </a:solidFill>
                <a:latin typeface="Consolas" panose="020B0609020204030204" pitchFamily="49" charset="0"/>
              </a:rPr>
              <a:t>+=2; </a:t>
            </a:r>
            <a:r>
              <a:rPr lang="it-IT" sz="800" dirty="0">
                <a:solidFill>
                  <a:srgbClr val="3F7F5F"/>
                </a:solidFill>
                <a:latin typeface="Consolas" panose="020B0609020204030204" pitchFamily="49" charset="0"/>
              </a:rPr>
              <a:t>// c vale 7</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f</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e</a:t>
            </a:r>
            <a:r>
              <a:rPr lang="it-IT" sz="800" b="1" dirty="0">
                <a:solidFill>
                  <a:srgbClr val="000000"/>
                </a:solidFill>
                <a:latin typeface="Consolas" panose="020B0609020204030204" pitchFamily="49" charset="0"/>
              </a:rPr>
              <a:t> % 2; </a:t>
            </a:r>
            <a:r>
              <a:rPr lang="it-IT" sz="800" b="1" dirty="0">
                <a:solidFill>
                  <a:srgbClr val="3F7F5F"/>
                </a:solidFill>
                <a:latin typeface="Consolas" panose="020B0609020204030204" pitchFamily="49" charset="0"/>
              </a:rPr>
              <a:t>//e vale 1, resto della divisione intera</a:t>
            </a:r>
          </a:p>
          <a:p>
            <a:endParaRPr lang="it-IT" sz="800" dirty="0">
              <a:latin typeface="Consolas" panose="020B0609020204030204" pitchFamily="49" charset="0"/>
            </a:endParaRP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isEqual</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 1; </a:t>
            </a:r>
            <a:r>
              <a:rPr lang="en-US" sz="800" b="1" dirty="0">
                <a:solidFill>
                  <a:srgbClr val="3F7F5F"/>
                </a:solidFill>
                <a:latin typeface="Consolas" panose="020B0609020204030204" pitchFamily="49" charset="0"/>
              </a:rPr>
              <a:t>// true</a:t>
            </a: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isLess</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&lt; 2; </a:t>
            </a:r>
            <a:r>
              <a:rPr lang="en-US" sz="800" b="1" dirty="0">
                <a:solidFill>
                  <a:srgbClr val="3F7F5F"/>
                </a:solidFill>
                <a:latin typeface="Consolas" panose="020B0609020204030204" pitchFamily="49" charset="0"/>
              </a:rPr>
              <a:t>// true</a:t>
            </a: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isMore</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f</a:t>
            </a:r>
            <a:r>
              <a:rPr lang="en-US" sz="800" b="1" dirty="0">
                <a:solidFill>
                  <a:srgbClr val="000000"/>
                </a:solidFill>
                <a:latin typeface="Consolas" panose="020B0609020204030204" pitchFamily="49" charset="0"/>
              </a:rPr>
              <a:t> &gt; 0; </a:t>
            </a:r>
            <a:r>
              <a:rPr lang="en-US" sz="800" b="1" dirty="0">
                <a:solidFill>
                  <a:srgbClr val="3F7F5F"/>
                </a:solidFill>
                <a:latin typeface="Consolas" panose="020B0609020204030204" pitchFamily="49" charset="0"/>
              </a:rPr>
              <a:t>// true</a:t>
            </a:r>
          </a:p>
          <a:p>
            <a:endParaRPr lang="it-IT" sz="800" dirty="0">
              <a:latin typeface="Consolas" panose="020B0609020204030204" pitchFamily="49" charset="0"/>
            </a:endParaRPr>
          </a:p>
          <a:p>
            <a:r>
              <a:rPr lang="en-US" sz="800" dirty="0">
                <a:solidFill>
                  <a:srgbClr val="000000"/>
                </a:solidFill>
                <a:latin typeface="Consolas" panose="020B0609020204030204" pitchFamily="49" charset="0"/>
              </a:rPr>
              <a:t>String </a:t>
            </a:r>
            <a:r>
              <a:rPr lang="en-US" sz="800" dirty="0">
                <a:solidFill>
                  <a:srgbClr val="6A3E3E"/>
                </a:solidFill>
                <a:latin typeface="Consolas" panose="020B0609020204030204" pitchFamily="49" charset="0"/>
              </a:rPr>
              <a:t>h</a:t>
            </a:r>
            <a:r>
              <a:rPr lang="en-US" sz="800" dirty="0">
                <a:solidFill>
                  <a:srgbClr val="000000"/>
                </a:solidFill>
                <a:latin typeface="Consolas" panose="020B0609020204030204" pitchFamily="49" charset="0"/>
              </a:rPr>
              <a:t> = </a:t>
            </a:r>
            <a:r>
              <a:rPr lang="en-US" sz="800" dirty="0">
                <a:solidFill>
                  <a:srgbClr val="2A00FF"/>
                </a:solidFill>
                <a:latin typeface="Consolas" panose="020B0609020204030204" pitchFamily="49" charset="0"/>
              </a:rPr>
              <a:t>"Hello "</a:t>
            </a:r>
            <a:r>
              <a:rPr lang="en-US" sz="800" dirty="0">
                <a:solidFill>
                  <a:srgbClr val="000000"/>
                </a:solidFill>
                <a:latin typeface="Consolas" panose="020B0609020204030204" pitchFamily="49" charset="0"/>
              </a:rPr>
              <a:t> + </a:t>
            </a:r>
            <a:r>
              <a:rPr lang="en-US" sz="800" dirty="0">
                <a:solidFill>
                  <a:srgbClr val="2A00FF"/>
                </a:solidFill>
                <a:latin typeface="Consolas" panose="020B0609020204030204" pitchFamily="49" charset="0"/>
              </a:rPr>
              <a:t>"World"</a:t>
            </a:r>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Hello World</a:t>
            </a:r>
          </a:p>
          <a:p>
            <a:r>
              <a:rPr lang="it-IT" sz="800" dirty="0">
                <a:solidFill>
                  <a:srgbClr val="6A3E3E"/>
                </a:solidFill>
                <a:latin typeface="Consolas" panose="020B0609020204030204" pitchFamily="49" charset="0"/>
              </a:rPr>
              <a:t>h</a:t>
            </a:r>
            <a:r>
              <a:rPr lang="it-IT" sz="800" dirty="0">
                <a:solidFill>
                  <a:srgbClr val="000000"/>
                </a:solidFill>
                <a:latin typeface="Consolas" panose="020B0609020204030204" pitchFamily="49" charset="0"/>
              </a:rPr>
              <a:t>+= </a:t>
            </a:r>
            <a:r>
              <a:rPr lang="it-IT" sz="800" dirty="0">
                <a:solidFill>
                  <a:srgbClr val="2A00FF"/>
                </a:solidFill>
                <a:latin typeface="Consolas" panose="020B0609020204030204" pitchFamily="49" charset="0"/>
              </a:rPr>
              <a:t>" Giuseppe"</a:t>
            </a:r>
            <a:r>
              <a:rPr lang="it-IT" sz="800" dirty="0">
                <a:solidFill>
                  <a:srgbClr val="000000"/>
                </a:solidFill>
                <a:latin typeface="Consolas" panose="020B0609020204030204" pitchFamily="49" charset="0"/>
              </a:rPr>
              <a:t>; </a:t>
            </a:r>
            <a:r>
              <a:rPr lang="it-IT" sz="800" dirty="0">
                <a:solidFill>
                  <a:srgbClr val="3F7F5F"/>
                </a:solidFill>
                <a:latin typeface="Consolas" panose="020B0609020204030204" pitchFamily="49" charset="0"/>
              </a:rPr>
              <a:t>//Hello World Giuseppe</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 </a:t>
            </a:r>
            <a:r>
              <a:rPr lang="it-IT" sz="800" b="1" dirty="0" err="1">
                <a:solidFill>
                  <a:srgbClr val="7F0055"/>
                </a:solidFill>
                <a:latin typeface="Consolas" panose="020B0609020204030204" pitchFamily="49" charset="0"/>
              </a:rPr>
              <a:t>true</a:t>
            </a:r>
            <a:r>
              <a:rPr lang="it-IT" sz="800" b="1" dirty="0">
                <a:solidFill>
                  <a:srgbClr val="000000"/>
                </a:solidFill>
                <a:latin typeface="Consolas" panose="020B0609020204030204" pitchFamily="49" charset="0"/>
              </a:rPr>
              <a:t>;</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bb</a:t>
            </a:r>
            <a:r>
              <a:rPr lang="it-IT" sz="800" b="1" dirty="0">
                <a:solidFill>
                  <a:srgbClr val="000000"/>
                </a:solidFill>
                <a:latin typeface="Consolas" panose="020B0609020204030204" pitchFamily="49" charset="0"/>
              </a:rPr>
              <a:t> = </a:t>
            </a:r>
            <a:r>
              <a:rPr lang="it-IT" sz="800" b="1" dirty="0">
                <a:solidFill>
                  <a:srgbClr val="7F0055"/>
                </a:solidFill>
                <a:latin typeface="Consolas" panose="020B0609020204030204" pitchFamily="49" charset="0"/>
              </a:rPr>
              <a:t>false</a:t>
            </a:r>
            <a:r>
              <a:rPr lang="it-IT" sz="800" b="1" dirty="0">
                <a:solidFill>
                  <a:srgbClr val="000000"/>
                </a:solidFill>
                <a:latin typeface="Consolas" panose="020B0609020204030204" pitchFamily="49" charset="0"/>
              </a:rPr>
              <a:t>;</a:t>
            </a:r>
          </a:p>
          <a:p>
            <a:endParaRPr lang="it-IT" sz="800" dirty="0">
              <a:latin typeface="Consolas" panose="020B0609020204030204" pitchFamily="49" charset="0"/>
            </a:endParaRPr>
          </a:p>
          <a:p>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cc</a:t>
            </a:r>
            <a:r>
              <a:rPr lang="en-US" sz="800" b="1" dirty="0">
                <a:solidFill>
                  <a:srgbClr val="000000"/>
                </a:solidFill>
                <a:latin typeface="Consolas" panose="020B0609020204030204" pitchFamily="49" charset="0"/>
              </a:rPr>
              <a:t> = </a:t>
            </a:r>
            <a:r>
              <a:rPr lang="en-US" sz="800" b="1" dirty="0">
                <a:solidFill>
                  <a:srgbClr val="6A3E3E"/>
                </a:solidFill>
                <a:latin typeface="Consolas" panose="020B0609020204030204" pitchFamily="49" charset="0"/>
              </a:rPr>
              <a:t>aa</a:t>
            </a:r>
            <a:r>
              <a:rPr lang="en-US" sz="800" b="1" dirty="0">
                <a:solidFill>
                  <a:srgbClr val="000000"/>
                </a:solidFill>
                <a:latin typeface="Consolas" panose="020B0609020204030204" pitchFamily="49" charset="0"/>
              </a:rPr>
              <a:t> &amp;&amp; </a:t>
            </a:r>
            <a:r>
              <a:rPr lang="en-US" sz="800" b="1" dirty="0">
                <a:solidFill>
                  <a:srgbClr val="6A3E3E"/>
                </a:solidFill>
                <a:latin typeface="Consolas" panose="020B0609020204030204" pitchFamily="49" charset="0"/>
              </a:rPr>
              <a:t>bb</a:t>
            </a:r>
            <a:r>
              <a:rPr lang="en-US" sz="800" b="1" dirty="0">
                <a:solidFill>
                  <a:srgbClr val="000000"/>
                </a:solidFill>
                <a:latin typeface="Consolas" panose="020B0609020204030204" pitchFamily="49" charset="0"/>
              </a:rPr>
              <a:t>; </a:t>
            </a:r>
            <a:r>
              <a:rPr lang="en-US" sz="800" b="1" dirty="0">
                <a:solidFill>
                  <a:srgbClr val="3F7F5F"/>
                </a:solidFill>
                <a:latin typeface="Consolas" panose="020B0609020204030204" pitchFamily="49" charset="0"/>
              </a:rPr>
              <a:t>// false</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dd</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 </a:t>
            </a:r>
            <a:r>
              <a:rPr lang="it-IT" sz="800" b="1" dirty="0" err="1">
                <a:solidFill>
                  <a:srgbClr val="6A3E3E"/>
                </a:solidFill>
                <a:latin typeface="Consolas" panose="020B0609020204030204" pitchFamily="49" charset="0"/>
              </a:rPr>
              <a:t>bb</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endParaRPr lang="it-IT" sz="800" b="1" dirty="0">
              <a:solidFill>
                <a:srgbClr val="3F7F5F"/>
              </a:solidFill>
              <a:latin typeface="Consolas" panose="020B0609020204030204" pitchFamily="49" charset="0"/>
            </a:endParaRPr>
          </a:p>
          <a:p>
            <a:r>
              <a:rPr lang="it-IT" sz="800" b="1" dirty="0">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ee</a:t>
            </a:r>
            <a:r>
              <a:rPr lang="it-IT" sz="800" b="1" dirty="0">
                <a:solidFill>
                  <a:srgbClr val="000000"/>
                </a:solidFill>
                <a:latin typeface="Consolas" panose="020B0609020204030204" pitchFamily="49" charset="0"/>
              </a:rPr>
              <a:t> = !</a:t>
            </a:r>
            <a:r>
              <a:rPr lang="it-IT" sz="800" b="1" dirty="0">
                <a:solidFill>
                  <a:srgbClr val="6A3E3E"/>
                </a:solidFill>
                <a:latin typeface="Consolas" panose="020B0609020204030204" pitchFamily="49" charset="0"/>
              </a:rPr>
              <a:t>aa</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false</a:t>
            </a:r>
          </a:p>
          <a:p>
            <a:endParaRPr lang="it-IT" sz="800" dirty="0">
              <a:latin typeface="Consolas" panose="020B0609020204030204" pitchFamily="49" charset="0"/>
            </a:endParaRPr>
          </a:p>
          <a:p>
            <a:r>
              <a:rPr lang="de-DE" sz="800" b="1" dirty="0">
                <a:solidFill>
                  <a:srgbClr val="7F0055"/>
                </a:solidFill>
                <a:latin typeface="Consolas" panose="020B0609020204030204" pitchFamily="49" charset="0"/>
              </a:rPr>
              <a:t>int</a:t>
            </a:r>
            <a:r>
              <a:rPr lang="de-DE" sz="800" b="1" dirty="0">
                <a:solidFill>
                  <a:srgbClr val="000000"/>
                </a:solidFill>
                <a:latin typeface="Consolas" panose="020B0609020204030204" pitchFamily="49" charset="0"/>
              </a:rPr>
              <a:t> </a:t>
            </a:r>
            <a:r>
              <a:rPr lang="de-DE" sz="800" b="1" dirty="0">
                <a:solidFill>
                  <a:srgbClr val="6A3E3E"/>
                </a:solidFill>
                <a:latin typeface="Consolas" panose="020B0609020204030204" pitchFamily="49" charset="0"/>
              </a:rPr>
              <a:t>abs</a:t>
            </a:r>
            <a:r>
              <a:rPr lang="de-DE" sz="800" b="1" dirty="0">
                <a:solidFill>
                  <a:srgbClr val="000000"/>
                </a:solidFill>
                <a:latin typeface="Consolas" panose="020B0609020204030204" pitchFamily="49" charset="0"/>
              </a:rPr>
              <a:t> =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 &gt; 0) ?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 -</a:t>
            </a:r>
            <a:r>
              <a:rPr lang="de-DE" sz="800" b="1" dirty="0">
                <a:solidFill>
                  <a:srgbClr val="6A3E3E"/>
                </a:solidFill>
                <a:latin typeface="Consolas" panose="020B0609020204030204" pitchFamily="49" charset="0"/>
              </a:rPr>
              <a:t>c</a:t>
            </a:r>
            <a:r>
              <a:rPr lang="de-DE" sz="800" b="1" dirty="0">
                <a:solidFill>
                  <a:srgbClr val="000000"/>
                </a:solidFill>
                <a:latin typeface="Consolas" panose="020B0609020204030204" pitchFamily="49" charset="0"/>
              </a:rPr>
              <a:t>;</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lll</a:t>
            </a:r>
            <a:r>
              <a:rPr lang="it-IT" sz="800" b="1" dirty="0">
                <a:solidFill>
                  <a:srgbClr val="000000"/>
                </a:solidFill>
                <a:latin typeface="Consolas" panose="020B0609020204030204" pitchFamily="49" charset="0"/>
              </a:rPr>
              <a:t> = 1 &lt;&lt; 2; </a:t>
            </a:r>
            <a:r>
              <a:rPr lang="it-IT" sz="800" b="1" dirty="0">
                <a:solidFill>
                  <a:srgbClr val="3F7F5F"/>
                </a:solidFill>
                <a:latin typeface="Consolas" panose="020B0609020204030204" pitchFamily="49" charset="0"/>
              </a:rPr>
              <a:t>//4</a:t>
            </a:r>
          </a:p>
          <a:p>
            <a:r>
              <a:rPr lang="it-IT" sz="800" b="1" dirty="0" err="1">
                <a:solidFill>
                  <a:srgbClr val="7F0055"/>
                </a:solidFill>
                <a:latin typeface="Consolas" panose="020B0609020204030204" pitchFamily="49" charset="0"/>
              </a:rPr>
              <a:t>int</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mmm</a:t>
            </a:r>
            <a:r>
              <a:rPr lang="it-IT" sz="800" b="1" dirty="0">
                <a:solidFill>
                  <a:srgbClr val="000000"/>
                </a:solidFill>
                <a:latin typeface="Consolas" panose="020B0609020204030204" pitchFamily="49" charset="0"/>
              </a:rPr>
              <a:t> = 10 &gt;&gt; 2; </a:t>
            </a:r>
            <a:r>
              <a:rPr lang="it-IT" sz="800" b="1" dirty="0">
                <a:solidFill>
                  <a:srgbClr val="3F7F5F"/>
                </a:solidFill>
                <a:latin typeface="Consolas" panose="020B0609020204030204" pitchFamily="49" charset="0"/>
              </a:rPr>
              <a:t>// 2</a:t>
            </a:r>
          </a:p>
          <a:p>
            <a:endParaRPr lang="it-IT" sz="800" dirty="0">
              <a:latin typeface="Consolas" panose="020B0609020204030204" pitchFamily="49" charset="0"/>
            </a:endParaRP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err="1">
                <a:solidFill>
                  <a:srgbClr val="6A3E3E"/>
                </a:solidFill>
                <a:latin typeface="Consolas" panose="020B0609020204030204" pitchFamily="49" charset="0"/>
              </a:rPr>
              <a:t>testH</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a:t>
            </a:r>
            <a:r>
              <a:rPr lang="it-IT" sz="800" b="1" dirty="0" err="1">
                <a:solidFill>
                  <a:srgbClr val="000000"/>
                </a:solidFill>
                <a:latin typeface="Consolas" panose="020B0609020204030204" pitchFamily="49" charset="0"/>
              </a:rPr>
              <a:t>String</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è una stringa</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testH2</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Object;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è anche un Object (tutte le classi in java sono </a:t>
            </a:r>
            <a:r>
              <a:rPr lang="it-IT" sz="800" b="1" dirty="0" err="1">
                <a:solidFill>
                  <a:srgbClr val="3F7F5F"/>
                </a:solidFill>
                <a:latin typeface="Consolas" panose="020B0609020204030204" pitchFamily="49" charset="0"/>
              </a:rPr>
              <a:t>object</a:t>
            </a:r>
            <a:r>
              <a:rPr lang="it-IT" sz="800" b="1" dirty="0">
                <a:solidFill>
                  <a:srgbClr val="3F7F5F"/>
                </a:solidFill>
                <a:latin typeface="Consolas" panose="020B0609020204030204" pitchFamily="49" charset="0"/>
              </a:rPr>
              <a:t>)</a:t>
            </a:r>
          </a:p>
          <a:p>
            <a:r>
              <a:rPr lang="it-IT" sz="800" b="1" dirty="0" err="1">
                <a:solidFill>
                  <a:srgbClr val="7F0055"/>
                </a:solidFill>
                <a:latin typeface="Consolas" panose="020B0609020204030204" pitchFamily="49" charset="0"/>
              </a:rPr>
              <a:t>boolean</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testH3</a:t>
            </a:r>
            <a:r>
              <a:rPr lang="it-IT" sz="800" b="1" dirty="0">
                <a:solidFill>
                  <a:srgbClr val="000000"/>
                </a:solidFill>
                <a:latin typeface="Consolas" panose="020B0609020204030204" pitchFamily="49" charset="0"/>
              </a:rPr>
              <a:t>= </a:t>
            </a:r>
            <a:r>
              <a:rPr lang="it-IT" sz="800" b="1" dirty="0">
                <a:solidFill>
                  <a:srgbClr val="6A3E3E"/>
                </a:solidFill>
                <a:latin typeface="Consolas" panose="020B0609020204030204" pitchFamily="49" charset="0"/>
              </a:rPr>
              <a:t>h</a:t>
            </a:r>
            <a:r>
              <a:rPr lang="it-IT" sz="800" b="1" dirty="0">
                <a:solidFill>
                  <a:srgbClr val="000000"/>
                </a:solidFill>
                <a:latin typeface="Consolas" panose="020B0609020204030204" pitchFamily="49" charset="0"/>
              </a:rPr>
              <a:t> </a:t>
            </a:r>
            <a:r>
              <a:rPr lang="it-IT" sz="800" b="1" dirty="0" err="1">
                <a:solidFill>
                  <a:srgbClr val="7F0055"/>
                </a:solidFill>
                <a:latin typeface="Consolas" panose="020B0609020204030204" pitchFamily="49" charset="0"/>
              </a:rPr>
              <a:t>instanceof</a:t>
            </a:r>
            <a:r>
              <a:rPr lang="it-IT" sz="800" b="1" dirty="0">
                <a:solidFill>
                  <a:srgbClr val="000000"/>
                </a:solidFill>
                <a:latin typeface="Consolas" panose="020B0609020204030204" pitchFamily="49" charset="0"/>
              </a:rPr>
              <a:t> </a:t>
            </a:r>
            <a:r>
              <a:rPr lang="it-IT" sz="800" b="1" dirty="0" err="1">
                <a:solidFill>
                  <a:srgbClr val="000000"/>
                </a:solidFill>
                <a:latin typeface="Consolas" panose="020B0609020204030204" pitchFamily="49" charset="0"/>
              </a:rPr>
              <a:t>Comparable</a:t>
            </a:r>
            <a:r>
              <a:rPr lang="it-IT" sz="800" b="1" dirty="0">
                <a:solidFill>
                  <a:srgbClr val="000000"/>
                </a:solidFill>
                <a:latin typeface="Consolas" panose="020B0609020204030204" pitchFamily="49" charset="0"/>
              </a:rPr>
              <a:t>; </a:t>
            </a:r>
            <a:r>
              <a:rPr lang="it-IT" sz="800" b="1" dirty="0">
                <a:solidFill>
                  <a:srgbClr val="3F7F5F"/>
                </a:solidFill>
                <a:latin typeface="Consolas" panose="020B0609020204030204" pitchFamily="49" charset="0"/>
              </a:rPr>
              <a:t>// </a:t>
            </a:r>
            <a:r>
              <a:rPr lang="it-IT" sz="800" b="1" dirty="0" err="1">
                <a:solidFill>
                  <a:srgbClr val="3F7F5F"/>
                </a:solidFill>
                <a:latin typeface="Consolas" panose="020B0609020204030204" pitchFamily="49" charset="0"/>
              </a:rPr>
              <a:t>true</a:t>
            </a:r>
            <a:r>
              <a:rPr lang="it-IT" sz="800" b="1" dirty="0">
                <a:solidFill>
                  <a:srgbClr val="3F7F5F"/>
                </a:solidFill>
                <a:latin typeface="Consolas" panose="020B0609020204030204" pitchFamily="49" charset="0"/>
              </a:rPr>
              <a:t>, implementa l'interfaccia </a:t>
            </a:r>
            <a:r>
              <a:rPr lang="it-IT" sz="800" b="1" dirty="0" err="1">
                <a:solidFill>
                  <a:srgbClr val="3F7F5F"/>
                </a:solidFill>
                <a:latin typeface="Consolas" panose="020B0609020204030204" pitchFamily="49" charset="0"/>
              </a:rPr>
              <a:t>Comparable</a:t>
            </a:r>
            <a:endParaRPr lang="it-IT" sz="800" dirty="0"/>
          </a:p>
        </p:txBody>
      </p:sp>
    </p:spTree>
    <p:extLst>
      <p:ext uri="{BB962C8B-B14F-4D97-AF65-F5344CB8AC3E}">
        <p14:creationId xmlns:p14="http://schemas.microsoft.com/office/powerpoint/2010/main" val="32070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0" indent="0">
              <a:buNone/>
            </a:pPr>
            <a:r>
              <a:rPr lang="it-IT" sz="7200" dirty="0"/>
              <a:t>Java prevede 2 costrutti condizionali, l’</a:t>
            </a:r>
            <a:r>
              <a:rPr lang="it-IT" sz="7200" b="1" dirty="0" err="1"/>
              <a:t>if</a:t>
            </a:r>
            <a:r>
              <a:rPr lang="it-IT" sz="7200" b="1" dirty="0"/>
              <a:t> </a:t>
            </a:r>
            <a:r>
              <a:rPr lang="it-IT" sz="7200" dirty="0"/>
              <a:t>e lo </a:t>
            </a:r>
            <a:r>
              <a:rPr lang="it-IT" sz="7200" b="1" dirty="0" err="1"/>
              <a:t>switch</a:t>
            </a:r>
            <a:r>
              <a:rPr lang="it-IT" sz="7200" b="1" dirty="0"/>
              <a:t>-case</a:t>
            </a:r>
            <a:r>
              <a:rPr lang="it-IT" sz="7200" dirty="0"/>
              <a:t>.</a:t>
            </a:r>
          </a:p>
          <a:p>
            <a:pPr marL="0" indent="0">
              <a:buNone/>
            </a:pPr>
            <a:r>
              <a:rPr lang="it-IT" sz="7200" dirty="0"/>
              <a:t>Le condizioni sono espressioni booleane.</a:t>
            </a:r>
          </a:p>
          <a:p>
            <a:pPr marL="0" indent="0">
              <a:buNone/>
            </a:pPr>
            <a:r>
              <a:rPr lang="it-IT" sz="7200" dirty="0" err="1"/>
              <a:t>if</a:t>
            </a:r>
            <a:r>
              <a:rPr lang="it-IT" sz="7200" dirty="0"/>
              <a:t>(condizione1){</a:t>
            </a:r>
          </a:p>
          <a:p>
            <a:pPr marL="0" indent="0">
              <a:buNone/>
            </a:pPr>
            <a:r>
              <a:rPr lang="it-IT" sz="7200" dirty="0"/>
              <a:t>    //fai qualcosa</a:t>
            </a:r>
          </a:p>
          <a:p>
            <a:pPr marL="0" indent="0">
              <a:buNone/>
            </a:pPr>
            <a:r>
              <a:rPr lang="it-IT" sz="7200" dirty="0"/>
              <a:t>}else </a:t>
            </a:r>
            <a:r>
              <a:rPr lang="it-IT" sz="7200" dirty="0" err="1"/>
              <a:t>if</a:t>
            </a:r>
            <a:r>
              <a:rPr lang="it-IT" sz="7200" dirty="0"/>
              <a:t>(condizione2){</a:t>
            </a:r>
          </a:p>
          <a:p>
            <a:pPr marL="0" indent="0">
              <a:buNone/>
            </a:pPr>
            <a:r>
              <a:rPr lang="it-IT" sz="7200" dirty="0"/>
              <a:t>    //fai qualcosa</a:t>
            </a:r>
          </a:p>
          <a:p>
            <a:pPr marL="0" indent="0">
              <a:buNone/>
            </a:pPr>
            <a:r>
              <a:rPr lang="it-IT" sz="7200" dirty="0"/>
              <a:t>}else{</a:t>
            </a:r>
          </a:p>
          <a:p>
            <a:pPr marL="0" indent="0">
              <a:buNone/>
            </a:pPr>
            <a:r>
              <a:rPr lang="it-IT" sz="7200" dirty="0"/>
              <a:t>    //fai qualcosa</a:t>
            </a:r>
          </a:p>
          <a:p>
            <a:pPr marL="0" indent="0">
              <a:buNone/>
            </a:pPr>
            <a:r>
              <a:rPr lang="it-IT" sz="7200" dirty="0"/>
              <a:t>}</a:t>
            </a:r>
          </a:p>
          <a:p>
            <a:pPr marL="0" indent="0">
              <a:buNone/>
            </a:pPr>
            <a:r>
              <a:rPr lang="it-IT" sz="7200" dirty="0"/>
              <a:t>Nel caso di una singola istruzione il blocco fra {} può essere omesso</a:t>
            </a:r>
          </a:p>
          <a:p>
            <a:pPr marL="0" indent="0">
              <a:buNone/>
            </a:pPr>
            <a:endParaRPr lang="it-IT" dirty="0"/>
          </a:p>
          <a:p>
            <a:pPr marL="0" indent="0">
              <a:buNone/>
            </a:pPr>
            <a:r>
              <a:rPr lang="it-IT" dirty="0"/>
              <a:t> </a:t>
            </a:r>
          </a:p>
        </p:txBody>
      </p:sp>
      <p:sp>
        <p:nvSpPr>
          <p:cNvPr id="3" name="Title 2"/>
          <p:cNvSpPr>
            <a:spLocks noGrp="1"/>
          </p:cNvSpPr>
          <p:nvPr>
            <p:ph type="title"/>
          </p:nvPr>
        </p:nvSpPr>
        <p:spPr/>
        <p:txBody>
          <a:bodyPr/>
          <a:lstStyle/>
          <a:p>
            <a:r>
              <a:rPr lang="it-IT" dirty="0"/>
              <a:t>Costrutti Condizionali 1</a:t>
            </a:r>
          </a:p>
        </p:txBody>
      </p:sp>
    </p:spTree>
    <p:extLst>
      <p:ext uri="{BB962C8B-B14F-4D97-AF65-F5344CB8AC3E}">
        <p14:creationId xmlns:p14="http://schemas.microsoft.com/office/powerpoint/2010/main" val="402906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0" indent="0">
              <a:buNone/>
            </a:pPr>
            <a:r>
              <a:rPr lang="it-IT" sz="7200" dirty="0"/>
              <a:t>Posso avere un numero arbitrario di </a:t>
            </a:r>
            <a:r>
              <a:rPr lang="it-IT" sz="7200" b="1" dirty="0"/>
              <a:t>else </a:t>
            </a:r>
            <a:r>
              <a:rPr lang="it-IT" sz="7200" b="1" dirty="0" err="1"/>
              <a:t>if</a:t>
            </a:r>
            <a:r>
              <a:rPr lang="it-IT" sz="7200" b="1" dirty="0"/>
              <a:t> </a:t>
            </a:r>
            <a:r>
              <a:rPr lang="it-IT" sz="7200" dirty="0"/>
              <a:t>ma al massimo solo 1 costrutto </a:t>
            </a:r>
            <a:r>
              <a:rPr lang="it-IT" sz="7200" b="1" dirty="0"/>
              <a:t>else</a:t>
            </a:r>
            <a:r>
              <a:rPr lang="it-IT" sz="7200" dirty="0"/>
              <a:t>.</a:t>
            </a:r>
          </a:p>
          <a:p>
            <a:pPr marL="0" indent="0">
              <a:buNone/>
            </a:pPr>
            <a:r>
              <a:rPr lang="it-IT" sz="7200" dirty="0"/>
              <a:t>Il costrutto </a:t>
            </a:r>
            <a:r>
              <a:rPr lang="it-IT" sz="7200" b="1" dirty="0" err="1"/>
              <a:t>switch</a:t>
            </a:r>
            <a:r>
              <a:rPr lang="it-IT" sz="7200" b="1" dirty="0"/>
              <a:t>-case </a:t>
            </a:r>
            <a:r>
              <a:rPr lang="it-IT" sz="7200" dirty="0"/>
              <a:t>testa il valore di una variabile rispetto a dei casi predefiniti:</a:t>
            </a:r>
          </a:p>
          <a:p>
            <a:pPr marL="0" indent="0">
              <a:lnSpc>
                <a:spcPts val="200"/>
              </a:lnSpc>
              <a:buNone/>
            </a:pPr>
            <a:r>
              <a:rPr lang="en-US" sz="7200" dirty="0">
                <a:latin typeface="Century Gothic" panose="020B0502020202020204" pitchFamily="34" charset="0"/>
              </a:rPr>
              <a:t>switch(c) {</a:t>
            </a:r>
          </a:p>
          <a:p>
            <a:pPr marL="0" indent="0">
              <a:lnSpc>
                <a:spcPts val="200"/>
              </a:lnSpc>
              <a:buNone/>
            </a:pPr>
            <a:r>
              <a:rPr lang="en-US" sz="7200" dirty="0">
                <a:latin typeface="Century Gothic" panose="020B0502020202020204" pitchFamily="34" charset="0"/>
              </a:rPr>
              <a:t>    case value1:</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break;</a:t>
            </a:r>
          </a:p>
          <a:p>
            <a:pPr marL="0" indent="0">
              <a:lnSpc>
                <a:spcPts val="200"/>
              </a:lnSpc>
              <a:buNone/>
            </a:pPr>
            <a:r>
              <a:rPr lang="en-US" sz="7200" dirty="0">
                <a:latin typeface="Century Gothic" panose="020B0502020202020204" pitchFamily="34" charset="0"/>
              </a:rPr>
              <a:t>    case value2:</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break;</a:t>
            </a:r>
          </a:p>
          <a:p>
            <a:pPr marL="0" indent="0">
              <a:lnSpc>
                <a:spcPts val="200"/>
              </a:lnSpc>
              <a:buNone/>
            </a:pPr>
            <a:r>
              <a:rPr lang="en-US" sz="7200" dirty="0">
                <a:latin typeface="Century Gothic" panose="020B0502020202020204" pitchFamily="34" charset="0"/>
              </a:rPr>
              <a:t>    // </a:t>
            </a:r>
            <a:r>
              <a:rPr lang="en-US" sz="7200" dirty="0" err="1">
                <a:latin typeface="Century Gothic" panose="020B0502020202020204" pitchFamily="34" charset="0"/>
              </a:rPr>
              <a:t>eventuali</a:t>
            </a:r>
            <a:r>
              <a:rPr lang="en-US" sz="7200" dirty="0">
                <a:latin typeface="Century Gothic" panose="020B0502020202020204" pitchFamily="34" charset="0"/>
              </a:rPr>
              <a:t> </a:t>
            </a:r>
            <a:r>
              <a:rPr lang="en-US" sz="7200" dirty="0" err="1">
                <a:latin typeface="Century Gothic" panose="020B0502020202020204" pitchFamily="34" charset="0"/>
              </a:rPr>
              <a:t>altri</a:t>
            </a:r>
            <a:r>
              <a:rPr lang="en-US" sz="7200" dirty="0">
                <a:latin typeface="Century Gothic" panose="020B0502020202020204" pitchFamily="34" charset="0"/>
              </a:rPr>
              <a:t> case</a:t>
            </a:r>
          </a:p>
          <a:p>
            <a:pPr marL="0" indent="0">
              <a:lnSpc>
                <a:spcPts val="200"/>
              </a:lnSpc>
              <a:buNone/>
            </a:pPr>
            <a:r>
              <a:rPr lang="en-US" sz="7200" dirty="0">
                <a:latin typeface="Century Gothic" panose="020B0502020202020204" pitchFamily="34" charset="0"/>
              </a:rPr>
              <a:t>    case </a:t>
            </a:r>
            <a:r>
              <a:rPr lang="en-US" sz="7200" dirty="0" err="1">
                <a:latin typeface="Century Gothic" panose="020B0502020202020204" pitchFamily="34" charset="0"/>
              </a:rPr>
              <a:t>valueN</a:t>
            </a: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a:t>
            </a:r>
          </a:p>
          <a:p>
            <a:pPr marL="0" indent="0">
              <a:lnSpc>
                <a:spcPts val="200"/>
              </a:lnSpc>
              <a:buNone/>
            </a:pPr>
            <a:r>
              <a:rPr lang="en-US" sz="7200" dirty="0">
                <a:latin typeface="Century Gothic" panose="020B0502020202020204" pitchFamily="34" charset="0"/>
              </a:rPr>
              <a:t>    default:</a:t>
            </a:r>
          </a:p>
          <a:p>
            <a:pPr marL="0" indent="0">
              <a:lnSpc>
                <a:spcPts val="200"/>
              </a:lnSpc>
              <a:buNone/>
            </a:pPr>
            <a:r>
              <a:rPr lang="en-US" sz="7200" dirty="0">
                <a:latin typeface="Century Gothic" panose="020B0502020202020204" pitchFamily="34" charset="0"/>
              </a:rPr>
              <a:t>}</a:t>
            </a:r>
            <a:endParaRPr lang="it-IT" sz="7200" dirty="0">
              <a:latin typeface="Century Gothic" panose="020B0502020202020204" pitchFamily="34" charset="0"/>
            </a:endParaRPr>
          </a:p>
          <a:p>
            <a:pPr marL="0" indent="0">
              <a:buNone/>
            </a:pPr>
            <a:endParaRPr lang="it-IT" dirty="0"/>
          </a:p>
        </p:txBody>
      </p:sp>
      <p:sp>
        <p:nvSpPr>
          <p:cNvPr id="3" name="Title 2"/>
          <p:cNvSpPr>
            <a:spLocks noGrp="1"/>
          </p:cNvSpPr>
          <p:nvPr>
            <p:ph type="title"/>
          </p:nvPr>
        </p:nvSpPr>
        <p:spPr/>
        <p:txBody>
          <a:bodyPr/>
          <a:lstStyle/>
          <a:p>
            <a:r>
              <a:rPr lang="it-IT" dirty="0"/>
              <a:t>Costrutti Condizionali 2</a:t>
            </a:r>
          </a:p>
        </p:txBody>
      </p:sp>
    </p:spTree>
    <p:extLst>
      <p:ext uri="{BB962C8B-B14F-4D97-AF65-F5344CB8AC3E}">
        <p14:creationId xmlns:p14="http://schemas.microsoft.com/office/powerpoint/2010/main" val="428047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Sintassi di alto livello: molto simile al C e al C++.</a:t>
            </a:r>
          </a:p>
          <a:p>
            <a:r>
              <a:rPr lang="it-IT" dirty="0"/>
              <a:t>Gratuito: sviluppare in Java è gratuito così come gli strumenti di sviluppo.</a:t>
            </a:r>
          </a:p>
          <a:p>
            <a:r>
              <a:rPr lang="it-IT" dirty="0"/>
              <a:t>Portatile: il codice è eseguibile su qualsiasi tipo di piattaforma (</a:t>
            </a:r>
            <a:r>
              <a:rPr lang="it-IT" dirty="0" err="1"/>
              <a:t>windows</a:t>
            </a:r>
            <a:r>
              <a:rPr lang="it-IT" dirty="0"/>
              <a:t>, </a:t>
            </a:r>
            <a:r>
              <a:rPr lang="it-IT" dirty="0" err="1"/>
              <a:t>linux</a:t>
            </a:r>
            <a:r>
              <a:rPr lang="it-IT" dirty="0"/>
              <a:t>, </a:t>
            </a:r>
            <a:r>
              <a:rPr lang="it-IT" dirty="0" err="1"/>
              <a:t>mac</a:t>
            </a:r>
            <a:r>
              <a:rPr lang="it-IT" dirty="0"/>
              <a:t> etc..) e su qualsiasi tipo di architettura (x86, ARM, PowerPC etc..).</a:t>
            </a:r>
          </a:p>
          <a:p>
            <a:r>
              <a:rPr lang="it-IT" dirty="0"/>
              <a:t>Object </a:t>
            </a:r>
            <a:r>
              <a:rPr lang="it-IT" dirty="0" err="1"/>
              <a:t>Oriented</a:t>
            </a:r>
            <a:r>
              <a:rPr lang="it-IT" dirty="0"/>
              <a:t>: Java prevede la modellazione tramite Classi.</a:t>
            </a:r>
          </a:p>
          <a:p>
            <a:pPr marL="0" indent="0">
              <a:buNone/>
            </a:pPr>
            <a:endParaRPr lang="it-IT" dirty="0"/>
          </a:p>
        </p:txBody>
      </p:sp>
      <p:sp>
        <p:nvSpPr>
          <p:cNvPr id="3" name="Title 2"/>
          <p:cNvSpPr>
            <a:spLocks noGrp="1"/>
          </p:cNvSpPr>
          <p:nvPr>
            <p:ph type="title"/>
          </p:nvPr>
        </p:nvSpPr>
        <p:spPr/>
        <p:txBody>
          <a:bodyPr/>
          <a:lstStyle/>
          <a:p>
            <a:r>
              <a:rPr lang="it-IT" dirty="0"/>
              <a:t>Caratteristiche di Java 1</a:t>
            </a:r>
          </a:p>
        </p:txBody>
      </p:sp>
    </p:spTree>
    <p:extLst>
      <p:ext uri="{BB962C8B-B14F-4D97-AF65-F5344CB8AC3E}">
        <p14:creationId xmlns:p14="http://schemas.microsoft.com/office/powerpoint/2010/main" val="27125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L’espressione di confronto deve essere un tipo dato primitivo, il suo corrispettivo tipo </a:t>
            </a:r>
            <a:r>
              <a:rPr lang="it-IT" dirty="0" err="1"/>
              <a:t>boxed</a:t>
            </a:r>
            <a:r>
              <a:rPr lang="it-IT" dirty="0"/>
              <a:t>, un </a:t>
            </a:r>
            <a:r>
              <a:rPr lang="it-IT" dirty="0" err="1"/>
              <a:t>Enum</a:t>
            </a:r>
            <a:r>
              <a:rPr lang="it-IT" dirty="0"/>
              <a:t> oppure una Stringa (da Java 7 in poi), di conseguenza il valore nel case deve essere dello stesso tipo.</a:t>
            </a:r>
          </a:p>
          <a:p>
            <a:pPr marL="0" indent="0">
              <a:buNone/>
            </a:pPr>
            <a:r>
              <a:rPr lang="it-IT" dirty="0"/>
              <a:t>Il costrutto </a:t>
            </a:r>
            <a:r>
              <a:rPr lang="it-IT" b="1" dirty="0"/>
              <a:t>case </a:t>
            </a:r>
            <a:r>
              <a:rPr lang="it-IT" dirty="0"/>
              <a:t>va </a:t>
            </a:r>
            <a:r>
              <a:rPr lang="it-IT" dirty="0" err="1"/>
              <a:t>intepretato</a:t>
            </a:r>
            <a:r>
              <a:rPr lang="it-IT" dirty="0"/>
              <a:t> come «esegui le istruzioni a partire da..» quindi per terminare il flusso di istruzioni va usato la parola chiave </a:t>
            </a:r>
            <a:r>
              <a:rPr lang="it-IT" b="1" dirty="0"/>
              <a:t>break</a:t>
            </a:r>
            <a:r>
              <a:rPr lang="it-IT" dirty="0"/>
              <a:t> che esce dal costrutto </a:t>
            </a:r>
            <a:r>
              <a:rPr lang="it-IT" b="1" dirty="0" err="1"/>
              <a:t>switch</a:t>
            </a:r>
            <a:r>
              <a:rPr lang="it-IT" dirty="0"/>
              <a:t>.</a:t>
            </a:r>
          </a:p>
          <a:p>
            <a:pPr marL="0" indent="0">
              <a:buNone/>
            </a:pPr>
            <a:r>
              <a:rPr lang="it-IT" dirty="0"/>
              <a:t>Se nessun </a:t>
            </a:r>
            <a:r>
              <a:rPr lang="it-IT" b="1" dirty="0"/>
              <a:t>case</a:t>
            </a:r>
            <a:r>
              <a:rPr lang="it-IT" dirty="0"/>
              <a:t> corrisponde al valore testato vengono eseguite le istruzioni contenute nel </a:t>
            </a:r>
            <a:r>
              <a:rPr lang="it-IT" b="1" dirty="0"/>
              <a:t>default </a:t>
            </a:r>
            <a:r>
              <a:rPr lang="it-IT" dirty="0"/>
              <a:t>(opzionale).</a:t>
            </a:r>
          </a:p>
          <a:p>
            <a:pPr marL="0" indent="0">
              <a:buNone/>
            </a:pPr>
            <a:r>
              <a:rPr lang="it-IT" b="1" dirty="0"/>
              <a:t>break</a:t>
            </a:r>
            <a:r>
              <a:rPr lang="it-IT" dirty="0"/>
              <a:t> non è un comando specifico relativo allo </a:t>
            </a:r>
            <a:r>
              <a:rPr lang="it-IT" b="1" dirty="0" err="1"/>
              <a:t>switch</a:t>
            </a:r>
            <a:r>
              <a:rPr lang="it-IT" dirty="0"/>
              <a:t> ma consente di uscire da un qualsiasi blocco di istruzioni.</a:t>
            </a:r>
            <a:endParaRPr lang="it-IT" b="1" dirty="0"/>
          </a:p>
        </p:txBody>
      </p:sp>
      <p:sp>
        <p:nvSpPr>
          <p:cNvPr id="3" name="Title 2"/>
          <p:cNvSpPr>
            <a:spLocks noGrp="1"/>
          </p:cNvSpPr>
          <p:nvPr>
            <p:ph type="title"/>
          </p:nvPr>
        </p:nvSpPr>
        <p:spPr/>
        <p:txBody>
          <a:bodyPr/>
          <a:lstStyle/>
          <a:p>
            <a:r>
              <a:rPr lang="it-IT" dirty="0"/>
              <a:t>Costrutti Condizionali 3</a:t>
            </a:r>
          </a:p>
        </p:txBody>
      </p:sp>
    </p:spTree>
    <p:extLst>
      <p:ext uri="{BB962C8B-B14F-4D97-AF65-F5344CB8AC3E}">
        <p14:creationId xmlns:p14="http://schemas.microsoft.com/office/powerpoint/2010/main" val="27247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esistono essenzialmente 2 costrutti iterativi, il </a:t>
            </a:r>
            <a:r>
              <a:rPr lang="it-IT" b="1" dirty="0" err="1"/>
              <a:t>while</a:t>
            </a:r>
            <a:r>
              <a:rPr lang="it-IT" dirty="0"/>
              <a:t> e il </a:t>
            </a:r>
            <a:r>
              <a:rPr lang="it-IT" b="1" dirty="0"/>
              <a:t>for </a:t>
            </a:r>
            <a:r>
              <a:rPr lang="it-IT" dirty="0"/>
              <a:t>con alcune varianti.</a:t>
            </a:r>
          </a:p>
          <a:p>
            <a:pPr marL="0" indent="0">
              <a:buNone/>
            </a:pPr>
            <a:r>
              <a:rPr lang="it-IT" dirty="0" err="1"/>
              <a:t>while</a:t>
            </a:r>
            <a:r>
              <a:rPr lang="it-IT" dirty="0"/>
              <a:t>(condizione) { </a:t>
            </a:r>
          </a:p>
          <a:p>
            <a:pPr marL="0" indent="0">
              <a:buNone/>
            </a:pPr>
            <a:r>
              <a:rPr lang="it-IT" dirty="0"/>
              <a:t>    // ...</a:t>
            </a:r>
          </a:p>
          <a:p>
            <a:pPr marL="0" indent="0">
              <a:buNone/>
            </a:pPr>
            <a:r>
              <a:rPr lang="it-IT" dirty="0"/>
              <a:t>}</a:t>
            </a:r>
          </a:p>
          <a:p>
            <a:pPr marL="0" indent="0">
              <a:buNone/>
            </a:pPr>
            <a:r>
              <a:rPr lang="it-IT" dirty="0"/>
              <a:t>Il blocco di istruzioni viene eseguito per tutto il tempo che la condizione è vera (condizione è booleana).</a:t>
            </a:r>
          </a:p>
        </p:txBody>
      </p:sp>
      <p:sp>
        <p:nvSpPr>
          <p:cNvPr id="3" name="Title 2"/>
          <p:cNvSpPr>
            <a:spLocks noGrp="1"/>
          </p:cNvSpPr>
          <p:nvPr>
            <p:ph type="title"/>
          </p:nvPr>
        </p:nvSpPr>
        <p:spPr/>
        <p:txBody>
          <a:bodyPr/>
          <a:lstStyle/>
          <a:p>
            <a:r>
              <a:rPr lang="it-IT" dirty="0"/>
              <a:t>Costrutti iterativi 1</a:t>
            </a:r>
          </a:p>
        </p:txBody>
      </p:sp>
    </p:spTree>
    <p:extLst>
      <p:ext uri="{BB962C8B-B14F-4D97-AF65-F5344CB8AC3E}">
        <p14:creationId xmlns:p14="http://schemas.microsoft.com/office/powerpoint/2010/main" val="269557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do {</a:t>
            </a:r>
          </a:p>
          <a:p>
            <a:pPr marL="0" indent="0">
              <a:buNone/>
            </a:pPr>
            <a:r>
              <a:rPr lang="it-IT" dirty="0"/>
              <a:t>     // ...</a:t>
            </a:r>
          </a:p>
          <a:p>
            <a:pPr marL="0" indent="0">
              <a:buNone/>
            </a:pPr>
            <a:r>
              <a:rPr lang="it-IT" dirty="0"/>
              <a:t>} </a:t>
            </a:r>
            <a:r>
              <a:rPr lang="it-IT" dirty="0" err="1"/>
              <a:t>while</a:t>
            </a:r>
            <a:r>
              <a:rPr lang="it-IT" dirty="0"/>
              <a:t>(condizione);</a:t>
            </a:r>
          </a:p>
          <a:p>
            <a:pPr marL="0" indent="0">
              <a:buNone/>
            </a:pPr>
            <a:r>
              <a:rPr lang="it-IT" dirty="0"/>
              <a:t>Simile al </a:t>
            </a:r>
            <a:r>
              <a:rPr lang="it-IT" b="1" dirty="0" err="1"/>
              <a:t>while</a:t>
            </a:r>
            <a:r>
              <a:rPr lang="it-IT" dirty="0"/>
              <a:t> ma la condizione è valutata alla fine del blocco (le istruzioni vengono eseguite almeno una volta)</a:t>
            </a:r>
            <a:endParaRPr lang="it-IT" b="1" dirty="0"/>
          </a:p>
        </p:txBody>
      </p:sp>
      <p:sp>
        <p:nvSpPr>
          <p:cNvPr id="3" name="Title 2"/>
          <p:cNvSpPr>
            <a:spLocks noGrp="1"/>
          </p:cNvSpPr>
          <p:nvPr>
            <p:ph type="title"/>
          </p:nvPr>
        </p:nvSpPr>
        <p:spPr/>
        <p:txBody>
          <a:bodyPr/>
          <a:lstStyle/>
          <a:p>
            <a:r>
              <a:rPr lang="it-IT" dirty="0"/>
              <a:t>Costrutti iterativi 2</a:t>
            </a:r>
          </a:p>
        </p:txBody>
      </p:sp>
    </p:spTree>
    <p:extLst>
      <p:ext uri="{BB962C8B-B14F-4D97-AF65-F5344CB8AC3E}">
        <p14:creationId xmlns:p14="http://schemas.microsoft.com/office/powerpoint/2010/main" val="348584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t-IT" dirty="0"/>
              <a:t>for(inizializzazione; condizione; incremento) {</a:t>
            </a:r>
          </a:p>
          <a:p>
            <a:pPr marL="0" indent="0">
              <a:buNone/>
            </a:pPr>
            <a:r>
              <a:rPr lang="it-IT" dirty="0"/>
              <a:t>    // ...</a:t>
            </a:r>
          </a:p>
          <a:p>
            <a:pPr marL="0" indent="0">
              <a:buNone/>
            </a:pPr>
            <a:r>
              <a:rPr lang="it-IT" dirty="0"/>
              <a:t>}</a:t>
            </a:r>
          </a:p>
          <a:p>
            <a:pPr marL="0" indent="0">
              <a:buNone/>
            </a:pPr>
            <a:r>
              <a:rPr lang="it-IT" dirty="0"/>
              <a:t>Il costrutto </a:t>
            </a:r>
            <a:r>
              <a:rPr lang="it-IT" b="1" dirty="0"/>
              <a:t>for</a:t>
            </a:r>
            <a:r>
              <a:rPr lang="it-IT" dirty="0"/>
              <a:t> prevede che il blocco di istruzioni venga eseguito fintanto che la condizione è </a:t>
            </a:r>
            <a:r>
              <a:rPr lang="it-IT" dirty="0" err="1"/>
              <a:t>true</a:t>
            </a:r>
            <a:r>
              <a:rPr lang="it-IT" dirty="0"/>
              <a:t>.</a:t>
            </a:r>
          </a:p>
          <a:p>
            <a:pPr marL="0" indent="0">
              <a:buNone/>
            </a:pPr>
            <a:r>
              <a:rPr lang="it-IT" dirty="0"/>
              <a:t>All’inizio del ciclo viene effettuata una fase di inizializzazione di una variabile di controllo del ciclo che poi viene incrementata (o decrementata o per meglio dire </a:t>
            </a:r>
            <a:r>
              <a:rPr lang="it-IT" dirty="0" err="1"/>
              <a:t>aggionata</a:t>
            </a:r>
            <a:r>
              <a:rPr lang="it-IT" dirty="0"/>
              <a:t>) ad ogni iterazione.</a:t>
            </a:r>
          </a:p>
          <a:p>
            <a:pPr marL="0" indent="0">
              <a:buNone/>
            </a:pPr>
            <a:endParaRPr lang="it-IT" dirty="0"/>
          </a:p>
          <a:p>
            <a:pPr marL="0" indent="0">
              <a:buNone/>
            </a:pPr>
            <a:r>
              <a:rPr lang="it-IT" dirty="0" err="1"/>
              <a:t>N.b.</a:t>
            </a:r>
            <a:r>
              <a:rPr lang="it-IT" dirty="0"/>
              <a:t> i campi nella parentesi sono opzionali</a:t>
            </a:r>
          </a:p>
        </p:txBody>
      </p:sp>
      <p:sp>
        <p:nvSpPr>
          <p:cNvPr id="3" name="Title 2"/>
          <p:cNvSpPr>
            <a:spLocks noGrp="1"/>
          </p:cNvSpPr>
          <p:nvPr>
            <p:ph type="title"/>
          </p:nvPr>
        </p:nvSpPr>
        <p:spPr/>
        <p:txBody>
          <a:bodyPr/>
          <a:lstStyle/>
          <a:p>
            <a:r>
              <a:rPr lang="it-IT" dirty="0"/>
              <a:t>Costrutti iterativi 3</a:t>
            </a:r>
          </a:p>
        </p:txBody>
      </p:sp>
    </p:spTree>
    <p:extLst>
      <p:ext uri="{BB962C8B-B14F-4D97-AF65-F5344CB8AC3E}">
        <p14:creationId xmlns:p14="http://schemas.microsoft.com/office/powerpoint/2010/main" val="18069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for( </a:t>
            </a:r>
            <a:r>
              <a:rPr lang="it-IT" dirty="0" err="1"/>
              <a:t>Type</a:t>
            </a:r>
            <a:r>
              <a:rPr lang="it-IT" dirty="0"/>
              <a:t> item : </a:t>
            </a:r>
            <a:r>
              <a:rPr lang="it-IT" dirty="0" err="1"/>
              <a:t>itemCollection</a:t>
            </a:r>
            <a:r>
              <a:rPr lang="it-IT" dirty="0"/>
              <a:t> ) {</a:t>
            </a:r>
          </a:p>
          <a:p>
            <a:pPr marL="0" indent="0">
              <a:buNone/>
            </a:pPr>
            <a:r>
              <a:rPr lang="it-IT" dirty="0"/>
              <a:t>     // ...</a:t>
            </a:r>
          </a:p>
          <a:p>
            <a:pPr marL="0" indent="0">
              <a:buNone/>
            </a:pPr>
            <a:r>
              <a:rPr lang="it-IT" dirty="0"/>
              <a:t>}</a:t>
            </a:r>
          </a:p>
          <a:p>
            <a:pPr marL="0" indent="0">
              <a:buNone/>
            </a:pPr>
            <a:r>
              <a:rPr lang="it-IT" dirty="0"/>
              <a:t>Il </a:t>
            </a:r>
            <a:r>
              <a:rPr lang="it-IT" b="1" dirty="0"/>
              <a:t>for-</a:t>
            </a:r>
            <a:r>
              <a:rPr lang="it-IT" b="1" dirty="0" err="1"/>
              <a:t>each</a:t>
            </a:r>
            <a:r>
              <a:rPr lang="it-IT" dirty="0"/>
              <a:t> permette di iterare su collezioni di elementi in modo semplice.</a:t>
            </a:r>
          </a:p>
          <a:p>
            <a:pPr marL="0" indent="0">
              <a:buNone/>
            </a:pPr>
            <a:r>
              <a:rPr lang="it-IT" dirty="0"/>
              <a:t>Ad ogni iterazione a item è assegnato l’elemento successivo della Collection.</a:t>
            </a:r>
          </a:p>
          <a:p>
            <a:pPr marL="0" indent="0">
              <a:buNone/>
            </a:pPr>
            <a:r>
              <a:rPr lang="it-IT" dirty="0" err="1"/>
              <a:t>itemCollection</a:t>
            </a:r>
            <a:r>
              <a:rPr lang="it-IT" dirty="0"/>
              <a:t> deve implementare l’interfaccia </a:t>
            </a:r>
            <a:r>
              <a:rPr lang="it-IT" b="1" dirty="0" err="1"/>
              <a:t>java.lang.Iterable</a:t>
            </a:r>
            <a:r>
              <a:rPr lang="it-IT" b="1" dirty="0"/>
              <a:t>.</a:t>
            </a:r>
          </a:p>
          <a:p>
            <a:pPr marL="0" indent="0">
              <a:buNone/>
            </a:pPr>
            <a:r>
              <a:rPr lang="it-IT" dirty="0"/>
              <a:t>Quindi sono </a:t>
            </a:r>
            <a:r>
              <a:rPr lang="it-IT" dirty="0" err="1"/>
              <a:t>iterable</a:t>
            </a:r>
            <a:r>
              <a:rPr lang="it-IT" dirty="0"/>
              <a:t> tutti gli array e le Collezioni della libreria standard (</a:t>
            </a:r>
            <a:r>
              <a:rPr lang="it-IT" b="1" dirty="0" err="1"/>
              <a:t>ArrayList</a:t>
            </a:r>
            <a:r>
              <a:rPr lang="it-IT" b="1" dirty="0"/>
              <a:t>, </a:t>
            </a:r>
            <a:r>
              <a:rPr lang="it-IT" b="1" dirty="0" err="1"/>
              <a:t>TreeSet</a:t>
            </a:r>
            <a:r>
              <a:rPr lang="it-IT" b="1" dirty="0"/>
              <a:t>, Queue </a:t>
            </a:r>
            <a:r>
              <a:rPr lang="it-IT" dirty="0"/>
              <a:t>etc..).</a:t>
            </a:r>
          </a:p>
        </p:txBody>
      </p:sp>
      <p:sp>
        <p:nvSpPr>
          <p:cNvPr id="3" name="Title 2"/>
          <p:cNvSpPr>
            <a:spLocks noGrp="1"/>
          </p:cNvSpPr>
          <p:nvPr>
            <p:ph type="title"/>
          </p:nvPr>
        </p:nvSpPr>
        <p:spPr/>
        <p:txBody>
          <a:bodyPr/>
          <a:lstStyle/>
          <a:p>
            <a:r>
              <a:rPr lang="it-IT" dirty="0"/>
              <a:t>Costrutti iterativi 4 </a:t>
            </a:r>
          </a:p>
        </p:txBody>
      </p:sp>
    </p:spTree>
    <p:extLst>
      <p:ext uri="{BB962C8B-B14F-4D97-AF65-F5344CB8AC3E}">
        <p14:creationId xmlns:p14="http://schemas.microsoft.com/office/powerpoint/2010/main" val="354818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E’ possibile scrivere cicli infiniti in questo modo:</a:t>
            </a:r>
          </a:p>
          <a:p>
            <a:pPr marL="0" indent="0">
              <a:buNone/>
            </a:pPr>
            <a:r>
              <a:rPr lang="it-IT" dirty="0" err="1"/>
              <a:t>while</a:t>
            </a:r>
            <a:r>
              <a:rPr lang="it-IT" dirty="0"/>
              <a:t>(</a:t>
            </a:r>
            <a:r>
              <a:rPr lang="it-IT" dirty="0" err="1"/>
              <a:t>true</a:t>
            </a:r>
            <a:r>
              <a:rPr lang="it-IT" dirty="0"/>
              <a:t>){</a:t>
            </a:r>
          </a:p>
          <a:p>
            <a:pPr marL="0" indent="0">
              <a:buNone/>
            </a:pPr>
            <a:r>
              <a:rPr lang="it-IT" dirty="0"/>
              <a:t>    //…</a:t>
            </a:r>
          </a:p>
          <a:p>
            <a:pPr marL="0" indent="0">
              <a:buNone/>
            </a:pPr>
            <a:r>
              <a:rPr lang="it-IT" dirty="0"/>
              <a:t>}</a:t>
            </a:r>
          </a:p>
          <a:p>
            <a:pPr marL="0" indent="0">
              <a:buNone/>
            </a:pPr>
            <a:r>
              <a:rPr lang="it-IT" dirty="0"/>
              <a:t>oppure:</a:t>
            </a:r>
          </a:p>
          <a:p>
            <a:pPr marL="0" indent="0">
              <a:buNone/>
            </a:pPr>
            <a:r>
              <a:rPr lang="it-IT" dirty="0"/>
              <a:t>for(;;){</a:t>
            </a:r>
          </a:p>
          <a:p>
            <a:pPr marL="0" indent="0">
              <a:buNone/>
            </a:pPr>
            <a:r>
              <a:rPr lang="it-IT" dirty="0"/>
              <a:t>    //..</a:t>
            </a:r>
          </a:p>
          <a:p>
            <a:pPr marL="0" indent="0">
              <a:buNone/>
            </a:pPr>
            <a:r>
              <a:rPr lang="it-IT" dirty="0"/>
              <a:t>}</a:t>
            </a:r>
          </a:p>
          <a:p>
            <a:pPr marL="0" indent="0">
              <a:buNone/>
            </a:pPr>
            <a:endParaRPr lang="it-IT" dirty="0"/>
          </a:p>
        </p:txBody>
      </p:sp>
      <p:sp>
        <p:nvSpPr>
          <p:cNvPr id="3" name="Title 2"/>
          <p:cNvSpPr>
            <a:spLocks noGrp="1"/>
          </p:cNvSpPr>
          <p:nvPr>
            <p:ph type="title"/>
          </p:nvPr>
        </p:nvSpPr>
        <p:spPr/>
        <p:txBody>
          <a:bodyPr/>
          <a:lstStyle/>
          <a:p>
            <a:r>
              <a:rPr lang="it-IT" dirty="0"/>
              <a:t>Costrutti iterativi 5</a:t>
            </a:r>
          </a:p>
        </p:txBody>
      </p:sp>
    </p:spTree>
    <p:extLst>
      <p:ext uri="{BB962C8B-B14F-4D97-AF65-F5344CB8AC3E}">
        <p14:creationId xmlns:p14="http://schemas.microsoft.com/office/powerpoint/2010/main" val="41210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Durante un iterazione è possibile uscire dal ciclo tramite l’istruzione </a:t>
            </a:r>
            <a:r>
              <a:rPr lang="it-IT" b="1" dirty="0"/>
              <a:t>break</a:t>
            </a:r>
            <a:r>
              <a:rPr lang="it-IT" dirty="0"/>
              <a:t>.</a:t>
            </a:r>
          </a:p>
          <a:p>
            <a:pPr marL="0" indent="0">
              <a:buNone/>
            </a:pPr>
            <a:endParaRPr lang="it-IT" dirty="0"/>
          </a:p>
          <a:p>
            <a:pPr marL="0" indent="0">
              <a:buNone/>
            </a:pPr>
            <a:endParaRPr lang="it-IT" dirty="0"/>
          </a:p>
          <a:p>
            <a:pPr marL="0" indent="0">
              <a:buNone/>
            </a:pPr>
            <a:r>
              <a:rPr lang="it-IT" dirty="0"/>
              <a:t>Se si vuole invece saltare le istruzioni di un blocco e procedere alla successiva iterazione senza uscire dal ciclo è possibile usare l’istruzione </a:t>
            </a:r>
            <a:r>
              <a:rPr lang="it-IT" b="1" dirty="0"/>
              <a:t>continue</a:t>
            </a:r>
            <a:endParaRPr lang="it-IT" dirty="0"/>
          </a:p>
        </p:txBody>
      </p:sp>
      <p:sp>
        <p:nvSpPr>
          <p:cNvPr id="3" name="Title 2"/>
          <p:cNvSpPr>
            <a:spLocks noGrp="1"/>
          </p:cNvSpPr>
          <p:nvPr>
            <p:ph type="title"/>
          </p:nvPr>
        </p:nvSpPr>
        <p:spPr/>
        <p:txBody>
          <a:bodyPr/>
          <a:lstStyle/>
          <a:p>
            <a:r>
              <a:rPr lang="it-IT" dirty="0"/>
              <a:t>Costrutti iterativi 6 – break e continue</a:t>
            </a:r>
          </a:p>
        </p:txBody>
      </p:sp>
    </p:spTree>
    <p:extLst>
      <p:ext uri="{BB962C8B-B14F-4D97-AF65-F5344CB8AC3E}">
        <p14:creationId xmlns:p14="http://schemas.microsoft.com/office/powerpoint/2010/main" val="423230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a:t>
            </a:r>
          </a:p>
        </p:txBody>
      </p:sp>
      <p:sp>
        <p:nvSpPr>
          <p:cNvPr id="3" name="Title 2"/>
          <p:cNvSpPr>
            <a:spLocks noGrp="1"/>
          </p:cNvSpPr>
          <p:nvPr>
            <p:ph type="title"/>
          </p:nvPr>
        </p:nvSpPr>
        <p:spPr/>
        <p:txBody>
          <a:bodyPr/>
          <a:lstStyle/>
          <a:p>
            <a:r>
              <a:rPr lang="it-IT" dirty="0"/>
              <a:t>Costrutti iterativi 7</a:t>
            </a:r>
          </a:p>
        </p:txBody>
      </p:sp>
      <p:sp>
        <p:nvSpPr>
          <p:cNvPr id="5" name="Rectangle 4"/>
          <p:cNvSpPr/>
          <p:nvPr/>
        </p:nvSpPr>
        <p:spPr>
          <a:xfrm>
            <a:off x="1629916" y="2420888"/>
            <a:ext cx="9793088" cy="4154984"/>
          </a:xfrm>
          <a:prstGeom prst="rect">
            <a:avLst/>
          </a:prstGeom>
          <a:solidFill>
            <a:schemeClr val="bg1"/>
          </a:solidFill>
        </p:spPr>
        <p:txBody>
          <a:bodyPr wrap="square">
            <a:spAutoFit/>
          </a:bodyPr>
          <a:lstStyle/>
          <a:p>
            <a:r>
              <a:rPr lang="it-IT" sz="1200" b="1" dirty="0" err="1">
                <a:solidFill>
                  <a:srgbClr val="7F0055"/>
                </a:solidFill>
                <a:latin typeface="Consolas" panose="020B0609020204030204" pitchFamily="49" charset="0"/>
              </a:rPr>
              <a:t>int</a:t>
            </a:r>
            <a:r>
              <a:rPr lang="it-IT" sz="1200" b="1" dirty="0">
                <a:solidFill>
                  <a:srgbClr val="000000"/>
                </a:solidFill>
                <a:latin typeface="Consolas" panose="020B0609020204030204" pitchFamily="49" charset="0"/>
              </a:rPr>
              <a:t> </a:t>
            </a:r>
            <a:r>
              <a:rPr lang="it-IT" sz="1200" b="1" u="sng" dirty="0">
                <a:solidFill>
                  <a:srgbClr val="6A3E3E"/>
                </a:solidFill>
                <a:latin typeface="Consolas" panose="020B0609020204030204" pitchFamily="49" charset="0"/>
              </a:rPr>
              <a:t>sum</a:t>
            </a:r>
            <a:r>
              <a:rPr lang="it-IT" sz="1200" b="1" u="sng" dirty="0">
                <a:solidFill>
                  <a:srgbClr val="000000"/>
                </a:solidFill>
                <a:latin typeface="Consolas" panose="020B0609020204030204" pitchFamily="49" charset="0"/>
              </a:rPr>
              <a:t> = 0;</a:t>
            </a:r>
          </a:p>
          <a:p>
            <a:r>
              <a:rPr lang="it-IT" sz="1200" dirty="0">
                <a:solidFill>
                  <a:srgbClr val="000000"/>
                </a:solidFill>
                <a:latin typeface="Consolas" panose="020B0609020204030204" pitchFamily="49" charset="0"/>
              </a:rPr>
              <a:t> </a:t>
            </a: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1;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i</a:t>
            </a:r>
            <a:r>
              <a:rPr lang="it-IT" sz="1200" b="1" dirty="0">
                <a:solidFill>
                  <a:srgbClr val="000000"/>
                </a:solidFill>
                <a:latin typeface="Consolas" panose="020B0609020204030204" pitchFamily="49" charset="0"/>
              </a:rPr>
              <a:t>%2 == 0)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break</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=0;</a:t>
            </a:r>
          </a:p>
          <a:p>
            <a:endParaRPr lang="it-IT" sz="1200" dirty="0">
              <a:latin typeface="Consolas" panose="020B0609020204030204" pitchFamily="49" charset="0"/>
            </a:endParaRP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1;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10;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if</a:t>
            </a:r>
            <a:r>
              <a:rPr lang="it-IT" sz="1200" b="1" dirty="0">
                <a:solidFill>
                  <a:srgbClr val="000000"/>
                </a:solidFill>
                <a:latin typeface="Consolas" panose="020B0609020204030204" pitchFamily="49" charset="0"/>
              </a:rPr>
              <a:t>(</a:t>
            </a:r>
            <a:r>
              <a:rPr lang="it-IT" sz="1200" b="1" dirty="0">
                <a:solidFill>
                  <a:srgbClr val="6A3E3E"/>
                </a:solidFill>
                <a:latin typeface="Consolas" panose="020B0609020204030204" pitchFamily="49" charset="0"/>
              </a:rPr>
              <a:t>i</a:t>
            </a:r>
            <a:r>
              <a:rPr lang="it-IT" sz="1200" b="1" dirty="0">
                <a:solidFill>
                  <a:srgbClr val="000000"/>
                </a:solidFill>
                <a:latin typeface="Consolas" panose="020B0609020204030204" pitchFamily="49" charset="0"/>
              </a:rPr>
              <a:t> % 2 == 0) {    </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continue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6A3E3E"/>
                </a:solidFill>
                <a:latin typeface="Consolas" panose="020B0609020204030204" pitchFamily="49" charset="0"/>
              </a:rPr>
              <a:t>sum</a:t>
            </a:r>
            <a:r>
              <a:rPr lang="it-IT" sz="1200"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13920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1.4</a:t>
            </a:r>
            <a:endParaRPr lang="en-GB">
              <a:solidFill>
                <a:schemeClr val="tx1"/>
              </a:solidFill>
            </a:endParaRPr>
          </a:p>
        </p:txBody>
      </p:sp>
    </p:spTree>
    <p:extLst>
      <p:ext uri="{BB962C8B-B14F-4D97-AF65-F5344CB8AC3E}">
        <p14:creationId xmlns:p14="http://schemas.microsoft.com/office/powerpoint/2010/main" val="158217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Quando è necessario specificare, per una variabile o un campo di una classe, un dominio finito e discreto di elementi, è utile utilizzare una </a:t>
            </a:r>
            <a:r>
              <a:rPr lang="it-IT" b="1" dirty="0"/>
              <a:t>enumerazione</a:t>
            </a:r>
            <a:r>
              <a:rPr lang="it-IT" dirty="0"/>
              <a:t>.</a:t>
            </a:r>
          </a:p>
          <a:p>
            <a:pPr marL="0" indent="0">
              <a:buNone/>
            </a:pPr>
            <a:r>
              <a:rPr lang="it-IT" dirty="0"/>
              <a:t>Le enumerazioni sono classi figlie della classe </a:t>
            </a:r>
            <a:r>
              <a:rPr lang="it-IT" b="1" dirty="0" err="1"/>
              <a:t>java.lang.Enum</a:t>
            </a:r>
            <a:r>
              <a:rPr lang="it-IT" dirty="0"/>
              <a:t> che però hanno la possibilità di essere istanziate anche in maniera più sintatticamente compatta.</a:t>
            </a:r>
          </a:p>
          <a:p>
            <a:pPr marL="0" indent="0">
              <a:buNone/>
            </a:pPr>
            <a:endParaRPr lang="it-IT" dirty="0"/>
          </a:p>
          <a:p>
            <a:pPr marL="0" indent="0">
              <a:buNone/>
            </a:pPr>
            <a:r>
              <a:rPr lang="it-IT" dirty="0"/>
              <a:t>Un tipico esempio è la definizione dei giorni della settimana.</a:t>
            </a:r>
          </a:p>
        </p:txBody>
      </p:sp>
      <p:sp>
        <p:nvSpPr>
          <p:cNvPr id="3" name="Title 2"/>
          <p:cNvSpPr>
            <a:spLocks noGrp="1"/>
          </p:cNvSpPr>
          <p:nvPr>
            <p:ph type="title"/>
          </p:nvPr>
        </p:nvSpPr>
        <p:spPr/>
        <p:txBody>
          <a:bodyPr/>
          <a:lstStyle/>
          <a:p>
            <a:r>
              <a:rPr lang="it-IT" dirty="0" err="1"/>
              <a:t>Enumeration</a:t>
            </a:r>
            <a:r>
              <a:rPr lang="it-IT" dirty="0"/>
              <a:t> 1</a:t>
            </a:r>
          </a:p>
        </p:txBody>
      </p:sp>
    </p:spTree>
    <p:extLst>
      <p:ext uri="{BB962C8B-B14F-4D97-AF65-F5344CB8AC3E}">
        <p14:creationId xmlns:p14="http://schemas.microsoft.com/office/powerpoint/2010/main" val="417721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Open: i sorgenti delle librerie sono disponibili online e la comunità è parte attiva nello sviluppo del linguaggio.</a:t>
            </a:r>
          </a:p>
          <a:p>
            <a:r>
              <a:rPr lang="it-IT" dirty="0"/>
              <a:t>Robusto: la gestione degli Errori e delle Eccezioni è regolata in maniera severa; la gestione della memoria è automatica (Garbage </a:t>
            </a:r>
            <a:r>
              <a:rPr lang="it-IT" dirty="0" err="1"/>
              <a:t>Collector</a:t>
            </a:r>
            <a:r>
              <a:rPr lang="it-IT" dirty="0"/>
              <a:t>).</a:t>
            </a:r>
          </a:p>
          <a:p>
            <a:endParaRPr lang="it-IT" dirty="0"/>
          </a:p>
        </p:txBody>
      </p:sp>
      <p:sp>
        <p:nvSpPr>
          <p:cNvPr id="3" name="Title 2"/>
          <p:cNvSpPr>
            <a:spLocks noGrp="1"/>
          </p:cNvSpPr>
          <p:nvPr>
            <p:ph type="title"/>
          </p:nvPr>
        </p:nvSpPr>
        <p:spPr/>
        <p:txBody>
          <a:bodyPr/>
          <a:lstStyle/>
          <a:p>
            <a:r>
              <a:rPr lang="it-IT" dirty="0"/>
              <a:t>Caratteristiche di Java 2</a:t>
            </a:r>
          </a:p>
        </p:txBody>
      </p:sp>
    </p:spTree>
    <p:extLst>
      <p:ext uri="{BB962C8B-B14F-4D97-AF65-F5344CB8AC3E}">
        <p14:creationId xmlns:p14="http://schemas.microsoft.com/office/powerpoint/2010/main" val="107565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2</a:t>
            </a:r>
          </a:p>
        </p:txBody>
      </p:sp>
      <p:sp>
        <p:nvSpPr>
          <p:cNvPr id="4" name="Rectangle 3"/>
          <p:cNvSpPr/>
          <p:nvPr/>
        </p:nvSpPr>
        <p:spPr>
          <a:xfrm>
            <a:off x="1629916" y="2420888"/>
            <a:ext cx="9505056" cy="3170099"/>
          </a:xfrm>
          <a:prstGeom prst="rect">
            <a:avLst/>
          </a:prstGeom>
          <a:solidFill>
            <a:schemeClr val="bg1"/>
          </a:solidFill>
        </p:spPr>
        <p:txBody>
          <a:bodyPr wrap="square">
            <a:spAutoFit/>
          </a:bodyPr>
          <a:lstStyle/>
          <a:p>
            <a:r>
              <a:rPr lang="it-IT" sz="2000" b="1" dirty="0">
                <a:solidFill>
                  <a:srgbClr val="7F0055"/>
                </a:solidFill>
                <a:latin typeface="Consolas" panose="020B0609020204030204" pitchFamily="49" charset="0"/>
              </a:rPr>
              <a:t>public</a:t>
            </a:r>
            <a:r>
              <a:rPr lang="it-IT" sz="2000" b="1" dirty="0">
                <a:solidFill>
                  <a:srgbClr val="000000"/>
                </a:solidFill>
                <a:latin typeface="Consolas" panose="020B0609020204030204" pitchFamily="49" charset="0"/>
              </a:rPr>
              <a:t> </a:t>
            </a:r>
            <a:r>
              <a:rPr lang="it-IT" sz="2000" b="1" dirty="0" err="1">
                <a:solidFill>
                  <a:srgbClr val="7F0055"/>
                </a:solidFill>
                <a:latin typeface="Consolas" panose="020B0609020204030204" pitchFamily="49" charset="0"/>
              </a:rPr>
              <a:t>enum</a:t>
            </a:r>
            <a:r>
              <a:rPr lang="it-IT" sz="2000" b="1" dirty="0">
                <a:solidFill>
                  <a:srgbClr val="000000"/>
                </a:solidFill>
                <a:latin typeface="Consolas" panose="020B0609020204030204" pitchFamily="49" charset="0"/>
              </a:rPr>
              <a:t> Giorno {</a:t>
            </a:r>
          </a:p>
          <a:p>
            <a:r>
              <a:rPr lang="it-IT" sz="2000" dirty="0">
                <a:solidFill>
                  <a:srgbClr val="000000"/>
                </a:solidFill>
                <a:latin typeface="Consolas" panose="020B0609020204030204" pitchFamily="49" charset="0"/>
              </a:rPr>
              <a:t>     </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LUNEDI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MARTEDI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MERCOLEDI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GIOVEDI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VENERDI</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SABATO</a:t>
            </a:r>
            <a:r>
              <a:rPr lang="it-IT" sz="2000" b="1" i="1" dirty="0">
                <a:solidFill>
                  <a:srgbClr val="000000"/>
                </a:solidFill>
                <a:latin typeface="Consolas" panose="020B0609020204030204" pitchFamily="49" charset="0"/>
              </a:rPr>
              <a:t>,</a:t>
            </a:r>
          </a:p>
          <a:p>
            <a:r>
              <a:rPr lang="it-IT" sz="2000" dirty="0">
                <a:solidFill>
                  <a:srgbClr val="000000"/>
                </a:solidFill>
                <a:latin typeface="Consolas" panose="020B0609020204030204" pitchFamily="49" charset="0"/>
              </a:rPr>
              <a:t>    </a:t>
            </a:r>
            <a:r>
              <a:rPr lang="it-IT" sz="2000" b="1" i="1" dirty="0">
                <a:solidFill>
                  <a:srgbClr val="0000C0"/>
                </a:solidFill>
                <a:latin typeface="Consolas" panose="020B0609020204030204" pitchFamily="49" charset="0"/>
              </a:rPr>
              <a:t>DOMENICA</a:t>
            </a:r>
            <a:r>
              <a:rPr lang="it-IT" sz="2000" b="1" i="1" dirty="0">
                <a:solidFill>
                  <a:srgbClr val="000000"/>
                </a:solidFill>
                <a:latin typeface="Consolas" panose="020B0609020204030204" pitchFamily="49" charset="0"/>
              </a:rPr>
              <a:t> </a:t>
            </a:r>
            <a:r>
              <a:rPr lang="it-IT" sz="2000" b="1" i="1" dirty="0">
                <a:solidFill>
                  <a:srgbClr val="3F7F5F"/>
                </a:solidFill>
                <a:latin typeface="Consolas" panose="020B0609020204030204" pitchFamily="49" charset="0"/>
              </a:rPr>
              <a:t>// </a:t>
            </a:r>
            <a:r>
              <a:rPr lang="it-IT" sz="2000" b="1" i="1" u="sng" dirty="0">
                <a:solidFill>
                  <a:srgbClr val="3F7F5F"/>
                </a:solidFill>
                <a:latin typeface="Consolas" panose="020B0609020204030204" pitchFamily="49" charset="0"/>
              </a:rPr>
              <a:t>opzionalmente può terminare con ";"</a:t>
            </a:r>
          </a:p>
          <a:p>
            <a:r>
              <a:rPr lang="it-IT" sz="2000"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54275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3</a:t>
            </a:r>
          </a:p>
        </p:txBody>
      </p:sp>
      <p:sp>
        <p:nvSpPr>
          <p:cNvPr id="4" name="Rectangle 3"/>
          <p:cNvSpPr/>
          <p:nvPr/>
        </p:nvSpPr>
        <p:spPr>
          <a:xfrm>
            <a:off x="1629916" y="2276872"/>
            <a:ext cx="9036496" cy="4324261"/>
          </a:xfrm>
          <a:prstGeom prst="rect">
            <a:avLst/>
          </a:prstGeom>
          <a:solidFill>
            <a:schemeClr val="bg1"/>
          </a:solidFill>
        </p:spPr>
        <p:txBody>
          <a:bodyPr wrap="square">
            <a:spAutoFit/>
          </a:bodyPr>
          <a:lstStyle/>
          <a:p>
            <a:pPr>
              <a:lnSpc>
                <a:spcPts val="1000"/>
              </a:lnSpc>
            </a:pP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class</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EnumTest</a:t>
            </a:r>
            <a:r>
              <a:rPr lang="it-IT" sz="1000" b="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enum</a:t>
            </a:r>
            <a:r>
              <a:rPr lang="it-IT" sz="1000" b="1" dirty="0">
                <a:solidFill>
                  <a:srgbClr val="000000"/>
                </a:solidFill>
                <a:latin typeface="Consolas" panose="020B0609020204030204" pitchFamily="49" charset="0"/>
              </a:rPr>
              <a:t> Giorno { </a:t>
            </a:r>
            <a:r>
              <a:rPr lang="it-IT" sz="1000" b="1" i="1" dirty="0">
                <a:solidFill>
                  <a:srgbClr val="0000C0"/>
                </a:solidFill>
                <a:latin typeface="Consolas" panose="020B0609020204030204" pitchFamily="49" charset="0"/>
              </a:rPr>
              <a:t>LUNEDI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MARTEDI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MERCOLEDI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VENERDI</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SABATO</a:t>
            </a:r>
            <a:r>
              <a:rPr lang="it-IT" sz="1000" b="1" i="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DOMENICA</a:t>
            </a:r>
            <a:r>
              <a:rPr lang="it-IT" sz="1000" b="1" i="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scegliamo un valore</a:t>
            </a:r>
          </a:p>
          <a:p>
            <a:pPr>
              <a:lnSpc>
                <a:spcPts val="1000"/>
              </a:lnSpc>
            </a:pPr>
            <a:r>
              <a:rPr lang="it-IT" sz="1000" dirty="0">
                <a:solidFill>
                  <a:srgbClr val="000000"/>
                </a:solidFill>
                <a:latin typeface="Consolas" panose="020B0609020204030204" pitchFamily="49" charset="0"/>
              </a:rPr>
              <a:t>        Giorno </a:t>
            </a:r>
            <a:r>
              <a:rPr lang="it-IT" sz="1000" dirty="0" err="1">
                <a:solidFill>
                  <a:srgbClr val="6A3E3E"/>
                </a:solidFill>
                <a:latin typeface="Consolas" panose="020B0609020204030204" pitchFamily="49" charset="0"/>
              </a:rPr>
              <a:t>giornoDellaSettimana</a:t>
            </a:r>
            <a:r>
              <a:rPr lang="it-IT" sz="1000" dirty="0">
                <a:solidFill>
                  <a:srgbClr val="000000"/>
                </a:solidFill>
                <a:latin typeface="Consolas" panose="020B0609020204030204" pitchFamily="49" charset="0"/>
              </a:rPr>
              <a:t> = </a:t>
            </a:r>
            <a:r>
              <a:rPr lang="it-IT" sz="1000" dirty="0" err="1">
                <a:solidFill>
                  <a:srgbClr val="000000"/>
                </a:solidFill>
                <a:latin typeface="Consolas" panose="020B0609020204030204" pitchFamily="49" charset="0"/>
              </a:rPr>
              <a:t>Giorno.</a:t>
            </a:r>
            <a:r>
              <a:rPr lang="it-IT" sz="1000" b="1" i="1" dirty="0" err="1">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definiamo una logica </a:t>
            </a:r>
          </a:p>
          <a:p>
            <a:pPr>
              <a:lnSpc>
                <a:spcPts val="1000"/>
              </a:lnSpc>
            </a:pPr>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switch</a:t>
            </a:r>
            <a:r>
              <a:rPr lang="it-IT" sz="1000" b="1" dirty="0">
                <a:solidFill>
                  <a:srgbClr val="000000"/>
                </a:solidFill>
                <a:latin typeface="Consolas" panose="020B0609020204030204" pitchFamily="49" charset="0"/>
              </a:rPr>
              <a:t>(</a:t>
            </a:r>
            <a:r>
              <a:rPr lang="it-IT" sz="1000" b="1" dirty="0" err="1">
                <a:solidFill>
                  <a:srgbClr val="6A3E3E"/>
                </a:solidFill>
                <a:latin typeface="Consolas" panose="020B0609020204030204" pitchFamily="49" charset="0"/>
              </a:rPr>
              <a:t>giornoDellaSettimana</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LUNEDI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Lunedì"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MARTEDI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Martedì"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MERCOLEDI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Mercoledì"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GIOVEDI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Giovedì"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VENERDI</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Venerdì"</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SABATO</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Sabato"</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case</a:t>
            </a:r>
            <a:r>
              <a:rPr lang="it-IT" sz="1000" b="1"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DOMENICA</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dirty="0" err="1">
                <a:solidFill>
                  <a:srgbClr val="000000"/>
                </a:solidFill>
                <a:latin typeface="Consolas" panose="020B0609020204030204" pitchFamily="49" charset="0"/>
              </a:rPr>
              <a:t>System.</a:t>
            </a:r>
            <a:r>
              <a:rPr lang="it-IT" sz="1000" b="1" i="1" dirty="0" err="1">
                <a:solidFill>
                  <a:srgbClr val="0000C0"/>
                </a:solidFill>
                <a:latin typeface="Consolas" panose="020B0609020204030204" pitchFamily="49" charset="0"/>
              </a:rPr>
              <a:t>out</a:t>
            </a:r>
            <a:r>
              <a:rPr lang="it-IT" sz="1000" b="1" i="1" dirty="0" err="1">
                <a:solidFill>
                  <a:srgbClr val="000000"/>
                </a:solidFill>
                <a:latin typeface="Consolas" panose="020B0609020204030204" pitchFamily="49" charset="0"/>
              </a:rPr>
              <a:t>.println</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"Oggi è Domenica"</a:t>
            </a:r>
            <a:r>
              <a:rPr lang="it-IT" sz="1000" b="1" i="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break</a:t>
            </a:r>
            <a:r>
              <a:rPr lang="it-IT" sz="1000" b="1" dirty="0">
                <a:solidFill>
                  <a:srgbClr val="000000"/>
                </a:solidFill>
                <a:latin typeface="Consolas" panose="020B0609020204030204" pitchFamily="49" charset="0"/>
              </a:rPr>
              <a:t>;</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    }</a:t>
            </a:r>
          </a:p>
          <a:p>
            <a:pPr>
              <a:lnSpc>
                <a:spcPts val="1000"/>
              </a:lnSpc>
            </a:pPr>
            <a:r>
              <a:rPr lang="it-IT" sz="1000"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96337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err="1"/>
              <a:t>Enumeration</a:t>
            </a:r>
            <a:r>
              <a:rPr lang="it-IT" dirty="0"/>
              <a:t> 4</a:t>
            </a:r>
          </a:p>
        </p:txBody>
      </p:sp>
      <p:sp>
        <p:nvSpPr>
          <p:cNvPr id="4" name="Rectangle 3"/>
          <p:cNvSpPr/>
          <p:nvPr/>
        </p:nvSpPr>
        <p:spPr>
          <a:xfrm>
            <a:off x="1629916" y="2492896"/>
            <a:ext cx="9577064" cy="3323987"/>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class</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EnumTest</a:t>
            </a:r>
            <a:r>
              <a:rPr lang="it-IT" sz="1400" b="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enum</a:t>
            </a:r>
            <a:r>
              <a:rPr lang="it-IT" sz="1400" b="1" dirty="0">
                <a:solidFill>
                  <a:srgbClr val="000000"/>
                </a:solidFill>
                <a:latin typeface="Consolas" panose="020B0609020204030204" pitchFamily="49" charset="0"/>
              </a:rPr>
              <a:t> Giorno { </a:t>
            </a:r>
            <a:r>
              <a:rPr lang="it-IT" sz="1400" b="1" i="1" dirty="0">
                <a:solidFill>
                  <a:srgbClr val="0000C0"/>
                </a:solidFill>
                <a:latin typeface="Consolas" panose="020B0609020204030204" pitchFamily="49" charset="0"/>
              </a:rPr>
              <a:t>LUNEDI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MARTEDI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MERCOLEDI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GIOVEDI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VENERDI</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SABATO</a:t>
            </a:r>
            <a:r>
              <a:rPr lang="it-IT" sz="1400" b="1" i="1" dirty="0">
                <a:solidFill>
                  <a:srgbClr val="000000"/>
                </a:solidFill>
                <a:latin typeface="Consolas" panose="020B0609020204030204" pitchFamily="49" charset="0"/>
              </a:rPr>
              <a:t>, </a:t>
            </a:r>
            <a:r>
              <a:rPr lang="it-IT" sz="1400" b="1" i="1" dirty="0">
                <a:solidFill>
                  <a:srgbClr val="0000C0"/>
                </a:solidFill>
                <a:latin typeface="Consolas" panose="020B0609020204030204" pitchFamily="49" charset="0"/>
              </a:rPr>
              <a:t>DOMENICA</a:t>
            </a:r>
            <a:r>
              <a:rPr lang="it-IT" sz="1400" b="1" i="1"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    </a:t>
            </a:r>
            <a:r>
              <a:rPr lang="it-IT" sz="1400" b="1" dirty="0">
                <a:solidFill>
                  <a:srgbClr val="7F0055"/>
                </a:solidFill>
                <a:latin typeface="Consolas" panose="020B0609020204030204" pitchFamily="49" charset="0"/>
              </a:rPr>
              <a:t>for</a:t>
            </a:r>
            <a:r>
              <a:rPr lang="it-IT" sz="1400" b="1" dirty="0">
                <a:solidFill>
                  <a:srgbClr val="000000"/>
                </a:solidFill>
                <a:latin typeface="Consolas" panose="020B0609020204030204" pitchFamily="49" charset="0"/>
              </a:rPr>
              <a:t>( Giorno </a:t>
            </a:r>
            <a:r>
              <a:rPr lang="it-IT" sz="1400" b="1" dirty="0">
                <a:solidFill>
                  <a:srgbClr val="6A3E3E"/>
                </a:solidFill>
                <a:latin typeface="Consolas" panose="020B0609020204030204" pitchFamily="49" charset="0"/>
              </a:rPr>
              <a:t>d</a:t>
            </a:r>
            <a:r>
              <a:rPr lang="it-IT" sz="1400" b="1" dirty="0">
                <a:solidFill>
                  <a:srgbClr val="000000"/>
                </a:solidFill>
                <a:latin typeface="Consolas" panose="020B0609020204030204" pitchFamily="49" charset="0"/>
              </a:rPr>
              <a:t> : </a:t>
            </a:r>
            <a:r>
              <a:rPr lang="it-IT" sz="1400" b="1" dirty="0" err="1">
                <a:solidFill>
                  <a:srgbClr val="000000"/>
                </a:solidFill>
                <a:latin typeface="Consolas" panose="020B0609020204030204" pitchFamily="49" charset="0"/>
              </a:rPr>
              <a:t>Giorno.</a:t>
            </a:r>
            <a:r>
              <a:rPr lang="it-IT" sz="1400" b="1" i="1" dirty="0" err="1">
                <a:solidFill>
                  <a:srgbClr val="000000"/>
                </a:solidFill>
                <a:latin typeface="Consolas" panose="020B0609020204030204" pitchFamily="49" charset="0"/>
              </a:rPr>
              <a:t>values</a:t>
            </a:r>
            <a:r>
              <a:rPr lang="it-IT" sz="1400" b="1" i="1" dirty="0">
                <a:solidFill>
                  <a:srgbClr val="000000"/>
                </a:solidFill>
                <a:latin typeface="Consolas" panose="020B0609020204030204" pitchFamily="49" charset="0"/>
              </a:rPr>
              <a:t>() ) {     </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6A3E3E"/>
                </a:solidFill>
                <a:latin typeface="Consolas" panose="020B0609020204030204" pitchFamily="49" charset="0"/>
              </a:rPr>
              <a:t>d</a:t>
            </a:r>
            <a:r>
              <a:rPr lang="it-IT" sz="1400" b="1" i="1" dirty="0">
                <a:solidFill>
                  <a:srgbClr val="000000"/>
                </a:solidFill>
                <a:latin typeface="Consolas" panose="020B0609020204030204" pitchFamily="49" charset="0"/>
              </a:rPr>
              <a:t>); </a:t>
            </a:r>
            <a:r>
              <a:rPr lang="it-IT" sz="1400" b="1" i="1" dirty="0">
                <a:solidFill>
                  <a:srgbClr val="3F7F5F"/>
                </a:solidFill>
                <a:latin typeface="Consolas" panose="020B0609020204030204" pitchFamily="49" charset="0"/>
              </a:rPr>
              <a:t>//Stampa tutti i giorni convertiti in stringa</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Giorno </a:t>
            </a:r>
            <a:r>
              <a:rPr lang="it-IT" sz="1400" dirty="0">
                <a:solidFill>
                  <a:srgbClr val="6A3E3E"/>
                </a:solidFill>
                <a:latin typeface="Consolas" panose="020B0609020204030204" pitchFamily="49" charset="0"/>
              </a:rPr>
              <a:t>g</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Giorno.</a:t>
            </a:r>
            <a:r>
              <a:rPr lang="it-IT" sz="1400" i="1" dirty="0" err="1">
                <a:solidFill>
                  <a:srgbClr val="000000"/>
                </a:solidFill>
                <a:latin typeface="Consolas" panose="020B0609020204030204" pitchFamily="49" charset="0"/>
              </a:rPr>
              <a:t>valueOf</a:t>
            </a:r>
            <a:r>
              <a:rPr lang="it-IT" sz="1400" i="1" dirty="0">
                <a:solidFill>
                  <a:srgbClr val="000000"/>
                </a:solidFill>
                <a:latin typeface="Consolas" panose="020B0609020204030204" pitchFamily="49" charset="0"/>
              </a:rPr>
              <a:t>(</a:t>
            </a:r>
            <a:r>
              <a:rPr lang="it-IT" sz="1400" i="1" dirty="0">
                <a:solidFill>
                  <a:srgbClr val="2A00FF"/>
                </a:solidFill>
                <a:latin typeface="Consolas" panose="020B0609020204030204" pitchFamily="49" charset="0"/>
              </a:rPr>
              <a:t>"SABATO"</a:t>
            </a:r>
            <a:r>
              <a:rPr lang="it-IT" sz="1400" i="1" dirty="0">
                <a:solidFill>
                  <a:srgbClr val="000000"/>
                </a:solidFill>
                <a:latin typeface="Consolas" panose="020B0609020204030204" pitchFamily="49" charset="0"/>
              </a:rPr>
              <a:t>); </a:t>
            </a:r>
            <a:r>
              <a:rPr lang="it-IT" sz="1400" i="1" dirty="0">
                <a:solidFill>
                  <a:srgbClr val="3F7F5F"/>
                </a:solidFill>
                <a:latin typeface="Consolas" panose="020B0609020204030204" pitchFamily="49" charset="0"/>
              </a:rPr>
              <a:t>//Restituisce il giorno dalla stringa SABATO</a:t>
            </a: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    Giorno </a:t>
            </a:r>
            <a:r>
              <a:rPr lang="it-IT" sz="1400" dirty="0">
                <a:solidFill>
                  <a:srgbClr val="6A3E3E"/>
                </a:solidFill>
                <a:latin typeface="Consolas" panose="020B0609020204030204" pitchFamily="49" charset="0"/>
              </a:rPr>
              <a:t>h</a:t>
            </a:r>
            <a:r>
              <a:rPr lang="it-IT" sz="1400" dirty="0">
                <a:solidFill>
                  <a:srgbClr val="000000"/>
                </a:solidFill>
                <a:latin typeface="Consolas" panose="020B0609020204030204" pitchFamily="49" charset="0"/>
              </a:rPr>
              <a:t> = </a:t>
            </a:r>
            <a:r>
              <a:rPr lang="it-IT" sz="1400" dirty="0" err="1">
                <a:solidFill>
                  <a:srgbClr val="000000"/>
                </a:solidFill>
                <a:latin typeface="Consolas" panose="020B0609020204030204" pitchFamily="49" charset="0"/>
              </a:rPr>
              <a:t>Giorno.</a:t>
            </a:r>
            <a:r>
              <a:rPr lang="it-IT" sz="1400" i="1" dirty="0" err="1">
                <a:solidFill>
                  <a:srgbClr val="000000"/>
                </a:solidFill>
                <a:latin typeface="Consolas" panose="020B0609020204030204" pitchFamily="49" charset="0"/>
              </a:rPr>
              <a:t>valueOf</a:t>
            </a:r>
            <a:r>
              <a:rPr lang="it-IT" sz="1400" i="1" dirty="0">
                <a:solidFill>
                  <a:srgbClr val="000000"/>
                </a:solidFill>
                <a:latin typeface="Consolas" panose="020B0609020204030204" pitchFamily="49" charset="0"/>
              </a:rPr>
              <a:t>(</a:t>
            </a:r>
            <a:r>
              <a:rPr lang="it-IT" sz="1400" i="1" dirty="0">
                <a:solidFill>
                  <a:srgbClr val="2A00FF"/>
                </a:solidFill>
                <a:latin typeface="Consolas" panose="020B0609020204030204" pitchFamily="49" charset="0"/>
              </a:rPr>
              <a:t>"Sabato"</a:t>
            </a:r>
            <a:r>
              <a:rPr lang="it-IT" sz="1400" i="1" dirty="0">
                <a:solidFill>
                  <a:srgbClr val="000000"/>
                </a:solidFill>
                <a:latin typeface="Consolas" panose="020B0609020204030204" pitchFamily="49" charset="0"/>
              </a:rPr>
              <a:t>); </a:t>
            </a:r>
            <a:r>
              <a:rPr lang="it-IT" sz="1400" i="1" dirty="0">
                <a:solidFill>
                  <a:srgbClr val="3F7F5F"/>
                </a:solidFill>
                <a:latin typeface="Consolas" panose="020B0609020204030204" pitchFamily="49" charset="0"/>
              </a:rPr>
              <a:t>//Errore, Sabato non esiste, esiste SABATO</a:t>
            </a:r>
          </a:p>
          <a:p>
            <a:endParaRPr lang="it-IT" sz="1400" dirty="0">
              <a:latin typeface="Consolas" panose="020B0609020204030204" pitchFamily="49" charset="0"/>
            </a:endParaRPr>
          </a:p>
          <a:p>
            <a:r>
              <a:rPr lang="it-IT" sz="1400" dirty="0">
                <a:solidFill>
                  <a:srgbClr val="000000"/>
                </a:solidFill>
                <a:latin typeface="Consolas" panose="020B0609020204030204" pitchFamily="49" charset="0"/>
              </a:rPr>
              <a:t>    }</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16880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err="1"/>
              <a:t>Enumeration</a:t>
            </a:r>
            <a:r>
              <a:rPr lang="it-IT" dirty="0"/>
              <a:t> 5</a:t>
            </a:r>
          </a:p>
        </p:txBody>
      </p:sp>
      <p:sp>
        <p:nvSpPr>
          <p:cNvPr id="4" name="Rectangle 3"/>
          <p:cNvSpPr/>
          <p:nvPr/>
        </p:nvSpPr>
        <p:spPr>
          <a:xfrm>
            <a:off x="1629916" y="2492896"/>
            <a:ext cx="9217024" cy="4093428"/>
          </a:xfrm>
          <a:prstGeom prst="rect">
            <a:avLst/>
          </a:prstGeom>
          <a:solidFill>
            <a:schemeClr val="bg1"/>
          </a:solidFill>
        </p:spPr>
        <p:txBody>
          <a:bodyPr wrap="square">
            <a:spAutoFit/>
          </a:bodyPr>
          <a:lstStyle/>
          <a:p>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enum</a:t>
            </a:r>
            <a:r>
              <a:rPr lang="it-IT" sz="1000" b="1" dirty="0">
                <a:solidFill>
                  <a:srgbClr val="000000"/>
                </a:solidFill>
                <a:latin typeface="Consolas" panose="020B0609020204030204" pitchFamily="49" charset="0"/>
              </a:rPr>
              <a:t> Elemento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IDROGENO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"H"</a:t>
            </a:r>
            <a:r>
              <a:rPr lang="it-IT" sz="1000" b="1" i="1" dirty="0">
                <a:solidFill>
                  <a:srgbClr val="000000"/>
                </a:solidFill>
                <a:latin typeface="Consolas" panose="020B0609020204030204" pitchFamily="49" charset="0"/>
              </a:rPr>
              <a:t>, 1, 1.008),</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ELIO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"He"</a:t>
            </a:r>
            <a:r>
              <a:rPr lang="it-IT" sz="1000" b="1" i="1" dirty="0">
                <a:solidFill>
                  <a:srgbClr val="000000"/>
                </a:solidFill>
                <a:latin typeface="Consolas" panose="020B0609020204030204" pitchFamily="49" charset="0"/>
              </a:rPr>
              <a:t>, 2, 4.003),</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 ... </a:t>
            </a:r>
            <a:r>
              <a:rPr lang="it-IT" sz="1000" u="sng" dirty="0">
                <a:solidFill>
                  <a:srgbClr val="3F7F5F"/>
                </a:solidFill>
                <a:latin typeface="Consolas" panose="020B0609020204030204" pitchFamily="49" charset="0"/>
              </a:rPr>
              <a:t>altri elementi</a:t>
            </a:r>
          </a:p>
          <a:p>
            <a:r>
              <a:rPr lang="it-IT" sz="1000" dirty="0">
                <a:solidFill>
                  <a:srgbClr val="000000"/>
                </a:solidFill>
                <a:latin typeface="Consolas" panose="020B0609020204030204" pitchFamily="49" charset="0"/>
              </a:rPr>
              <a:t>    </a:t>
            </a:r>
            <a:r>
              <a:rPr lang="it-IT" sz="1000" b="1" i="1" dirty="0">
                <a:solidFill>
                  <a:srgbClr val="0000C0"/>
                </a:solidFill>
                <a:latin typeface="Consolas" panose="020B0609020204030204" pitchFamily="49" charset="0"/>
              </a:rPr>
              <a:t>LITIO</a:t>
            </a:r>
            <a:r>
              <a:rPr lang="it-IT" sz="1000" b="1" i="1" dirty="0">
                <a:solidFill>
                  <a:srgbClr val="000000"/>
                </a:solidFill>
                <a:latin typeface="Consolas" panose="020B0609020204030204" pitchFamily="49" charset="0"/>
              </a:rPr>
              <a:t>(</a:t>
            </a:r>
            <a:r>
              <a:rPr lang="it-IT" sz="1000" b="1" i="1" dirty="0">
                <a:solidFill>
                  <a:srgbClr val="2A00FF"/>
                </a:solidFill>
                <a:latin typeface="Consolas" panose="020B0609020204030204" pitchFamily="49" charset="0"/>
              </a:rPr>
              <a:t>"Li"</a:t>
            </a:r>
            <a:r>
              <a:rPr lang="it-IT" sz="1000" b="1" i="1" dirty="0">
                <a:solidFill>
                  <a:srgbClr val="000000"/>
                </a:solidFill>
                <a:latin typeface="Consolas" panose="020B0609020204030204" pitchFamily="49" charset="0"/>
              </a:rPr>
              <a:t>, 3, 6.491);</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double</a:t>
            </a:r>
            <a:r>
              <a:rPr lang="it-IT" sz="1000" b="1" dirty="0">
                <a:solidFill>
                  <a:srgbClr val="000000"/>
                </a:solidFill>
                <a:latin typeface="Consolas" panose="020B0609020204030204" pitchFamily="49" charset="0"/>
              </a:rPr>
              <a:t> </a:t>
            </a:r>
            <a:r>
              <a:rPr lang="it-IT" sz="1000" b="1" u="sng" dirty="0" err="1">
                <a:solidFill>
                  <a:srgbClr val="0000C0"/>
                </a:solidFill>
                <a:latin typeface="Consolas" panose="020B0609020204030204" pitchFamily="49" charset="0"/>
              </a:rPr>
              <a:t>massaAtomica</a:t>
            </a:r>
            <a:r>
              <a:rPr lang="it-IT" sz="1000" b="1" u="sng"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a:t>
            </a:r>
          </a:p>
          <a:p>
            <a:endParaRPr lang="it-IT" sz="1000" dirty="0">
              <a:latin typeface="Consolas" panose="020B0609020204030204" pitchFamily="49" charset="0"/>
            </a:endParaRP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getNumeroAtomico</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public</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err="1">
                <a:solidFill>
                  <a:srgbClr val="000000"/>
                </a:solidFill>
                <a:latin typeface="Consolas" panose="020B0609020204030204" pitchFamily="49" charset="0"/>
              </a:rPr>
              <a:t>getSimbolo</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return</a:t>
            </a:r>
            <a:r>
              <a:rPr lang="it-IT" sz="1000" b="1" dirty="0">
                <a:solidFill>
                  <a:srgbClr val="000000"/>
                </a:solidFill>
                <a:latin typeface="Consolas" panose="020B0609020204030204" pitchFamily="49" charset="0"/>
              </a:rPr>
              <a:t> </a:t>
            </a:r>
            <a:r>
              <a:rPr lang="it-IT" sz="1000" b="1" dirty="0">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private</a:t>
            </a:r>
            <a:r>
              <a:rPr lang="it-IT" sz="1000" b="1" dirty="0">
                <a:solidFill>
                  <a:srgbClr val="000000"/>
                </a:solidFill>
                <a:latin typeface="Consolas" panose="020B0609020204030204" pitchFamily="49" charset="0"/>
              </a:rPr>
              <a:t> Elemento(</a:t>
            </a:r>
            <a:r>
              <a:rPr lang="it-IT" sz="1000" b="1" dirty="0" err="1">
                <a:solidFill>
                  <a:srgbClr val="000000"/>
                </a:solidFill>
                <a:latin typeface="Consolas" panose="020B0609020204030204" pitchFamily="49" charset="0"/>
              </a:rPr>
              <a:t>String</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simbolo</a:t>
            </a:r>
            <a:r>
              <a:rPr lang="it-IT" sz="1000" b="1"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int</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numeroAtomico</a:t>
            </a:r>
            <a:r>
              <a:rPr lang="it-IT" sz="1000" b="1" dirty="0">
                <a:solidFill>
                  <a:srgbClr val="000000"/>
                </a:solidFill>
                <a:latin typeface="Consolas" panose="020B0609020204030204" pitchFamily="49" charset="0"/>
              </a:rPr>
              <a:t>, </a:t>
            </a:r>
            <a:r>
              <a:rPr lang="it-IT" sz="1000" b="1" dirty="0">
                <a:solidFill>
                  <a:srgbClr val="7F0055"/>
                </a:solidFill>
                <a:latin typeface="Consolas" panose="020B0609020204030204" pitchFamily="49" charset="0"/>
              </a:rPr>
              <a:t>double</a:t>
            </a:r>
            <a:r>
              <a:rPr lang="it-IT" sz="1000" b="1" dirty="0">
                <a:solidFill>
                  <a:srgbClr val="000000"/>
                </a:solidFill>
                <a:latin typeface="Consolas" panose="020B0609020204030204" pitchFamily="49" charset="0"/>
              </a:rPr>
              <a:t> </a:t>
            </a:r>
            <a:r>
              <a:rPr lang="it-IT" sz="1000" b="1" dirty="0" err="1">
                <a:solidFill>
                  <a:srgbClr val="6A3E3E"/>
                </a:solidFill>
                <a:latin typeface="Consolas" panose="020B0609020204030204" pitchFamily="49" charset="0"/>
              </a:rPr>
              <a:t>massaAtomica</a:t>
            </a:r>
            <a:r>
              <a:rPr lang="it-IT" sz="1000" b="1"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    </a:t>
            </a:r>
            <a:r>
              <a:rPr lang="it-IT" sz="1000" dirty="0">
                <a:solidFill>
                  <a:srgbClr val="3F7F5F"/>
                </a:solidFill>
                <a:latin typeface="Consolas" panose="020B0609020204030204" pitchFamily="49" charset="0"/>
              </a:rPr>
              <a:t>//</a:t>
            </a:r>
            <a:r>
              <a:rPr lang="it-IT" sz="1000" u="sng" dirty="0">
                <a:solidFill>
                  <a:srgbClr val="3F7F5F"/>
                </a:solidFill>
                <a:latin typeface="Consolas" panose="020B0609020204030204" pitchFamily="49" charset="0"/>
              </a:rPr>
              <a:t>Il costruttore non può essere PUBLIC !!!</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simbolo</a:t>
            </a:r>
            <a:r>
              <a:rPr lang="it-IT" sz="1000" b="1" dirty="0">
                <a:solidFill>
                  <a:srgbClr val="000000"/>
                </a:solidFill>
                <a:latin typeface="Consolas" panose="020B0609020204030204" pitchFamily="49" charset="0"/>
              </a:rPr>
              <a:t> = </a:t>
            </a:r>
            <a:r>
              <a:rPr lang="it-IT" sz="1000" b="1" dirty="0">
                <a:solidFill>
                  <a:srgbClr val="6A3E3E"/>
                </a:solidFill>
                <a:latin typeface="Consolas" panose="020B0609020204030204" pitchFamily="49" charset="0"/>
              </a:rPr>
              <a:t>simbolo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numeroAtomico</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numeroAtomico</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r>
              <a:rPr lang="it-IT" sz="1000" b="1" dirty="0" err="1">
                <a:solidFill>
                  <a:srgbClr val="7F0055"/>
                </a:solidFill>
                <a:latin typeface="Consolas" panose="020B0609020204030204" pitchFamily="49" charset="0"/>
              </a:rPr>
              <a:t>this</a:t>
            </a:r>
            <a:r>
              <a:rPr lang="it-IT" sz="1000" b="1" dirty="0" err="1">
                <a:solidFill>
                  <a:srgbClr val="000000"/>
                </a:solidFill>
                <a:latin typeface="Consolas" panose="020B0609020204030204" pitchFamily="49" charset="0"/>
              </a:rPr>
              <a:t>.</a:t>
            </a:r>
            <a:r>
              <a:rPr lang="it-IT" sz="1000" b="1" dirty="0" err="1">
                <a:solidFill>
                  <a:srgbClr val="0000C0"/>
                </a:solidFill>
                <a:latin typeface="Consolas" panose="020B0609020204030204" pitchFamily="49" charset="0"/>
              </a:rPr>
              <a:t>massaAtomica</a:t>
            </a:r>
            <a:r>
              <a:rPr lang="it-IT" sz="1000" b="1" dirty="0">
                <a:solidFill>
                  <a:srgbClr val="000000"/>
                </a:solidFill>
                <a:latin typeface="Consolas" panose="020B0609020204030204" pitchFamily="49" charset="0"/>
              </a:rPr>
              <a:t> = </a:t>
            </a:r>
            <a:r>
              <a:rPr lang="it-IT" sz="1000" b="1" dirty="0" err="1">
                <a:solidFill>
                  <a:srgbClr val="6A3E3E"/>
                </a:solidFill>
                <a:latin typeface="Consolas" panose="020B0609020204030204" pitchFamily="49" charset="0"/>
              </a:rPr>
              <a:t>massaAtomica</a:t>
            </a:r>
            <a:r>
              <a:rPr lang="it-IT" sz="1000" b="1" dirty="0">
                <a:solidFill>
                  <a:srgbClr val="000000"/>
                </a:solidFill>
                <a:latin typeface="Consolas" panose="020B0609020204030204" pitchFamily="49" charset="0"/>
              </a:rPr>
              <a:t>;</a:t>
            </a:r>
          </a:p>
          <a:p>
            <a:r>
              <a:rPr lang="it-IT" sz="1000" dirty="0">
                <a:solidFill>
                  <a:srgbClr val="000000"/>
                </a:solidFill>
                <a:latin typeface="Consolas" panose="020B0609020204030204" pitchFamily="49" charset="0"/>
              </a:rPr>
              <a:t>    }</a:t>
            </a:r>
          </a:p>
          <a:p>
            <a:r>
              <a:rPr lang="it-IT" sz="1000" dirty="0">
                <a:solidFill>
                  <a:srgbClr val="000000"/>
                </a:solidFill>
                <a:latin typeface="Consolas" panose="020B0609020204030204" pitchFamily="49" charset="0"/>
              </a:rPr>
              <a:t>}</a:t>
            </a:r>
            <a:endParaRPr lang="it-IT" sz="1000" dirty="0"/>
          </a:p>
        </p:txBody>
      </p:sp>
    </p:spTree>
    <p:extLst>
      <p:ext uri="{BB962C8B-B14F-4D97-AF65-F5344CB8AC3E}">
        <p14:creationId xmlns:p14="http://schemas.microsoft.com/office/powerpoint/2010/main" val="204933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it-IT" dirty="0"/>
              <a:t>La libreria standard offre diverse classi di utilità per la gestione delle date e del tempo.</a:t>
            </a:r>
          </a:p>
          <a:p>
            <a:pPr marL="0" indent="0">
              <a:buNone/>
            </a:pPr>
            <a:r>
              <a:rPr lang="it-IT" dirty="0"/>
              <a:t>&lt; Java 8:</a:t>
            </a:r>
          </a:p>
          <a:p>
            <a:r>
              <a:rPr lang="it-IT" b="1" dirty="0" err="1"/>
              <a:t>java.util.Date</a:t>
            </a:r>
            <a:endParaRPr lang="it-IT" dirty="0"/>
          </a:p>
          <a:p>
            <a:r>
              <a:rPr lang="it-IT" b="1" dirty="0" err="1"/>
              <a:t>java.util.Calendar</a:t>
            </a:r>
            <a:endParaRPr lang="it-IT" dirty="0"/>
          </a:p>
          <a:p>
            <a:r>
              <a:rPr lang="it-IT" b="1" dirty="0" err="1"/>
              <a:t>java.util.GregorianCalendar</a:t>
            </a:r>
            <a:endParaRPr lang="it-IT" b="1" dirty="0"/>
          </a:p>
          <a:p>
            <a:pPr marL="0" indent="0">
              <a:buNone/>
            </a:pPr>
            <a:r>
              <a:rPr lang="it-IT" dirty="0"/>
              <a:t> &gt; Java 8:</a:t>
            </a:r>
          </a:p>
          <a:p>
            <a:r>
              <a:rPr lang="it-IT" b="1" dirty="0" err="1"/>
              <a:t>java.time.LocalDate</a:t>
            </a:r>
            <a:endParaRPr lang="it-IT" b="1" dirty="0"/>
          </a:p>
          <a:p>
            <a:r>
              <a:rPr lang="it-IT" b="1" dirty="0" err="1"/>
              <a:t>java.time.LocalTime</a:t>
            </a:r>
            <a:endParaRPr lang="it-IT" b="1" dirty="0"/>
          </a:p>
          <a:p>
            <a:r>
              <a:rPr lang="it-IT" b="1" dirty="0" err="1"/>
              <a:t>java.time.LocalDateTime</a:t>
            </a:r>
            <a:endParaRPr lang="it-IT" b="1" dirty="0"/>
          </a:p>
          <a:p>
            <a:r>
              <a:rPr lang="it-IT" b="1" dirty="0" err="1"/>
              <a:t>java.time.ZonedDateTime</a:t>
            </a:r>
            <a:r>
              <a:rPr lang="it-IT" b="1" dirty="0"/>
              <a:t> </a:t>
            </a:r>
          </a:p>
          <a:p>
            <a:r>
              <a:rPr lang="it-IT" dirty="0"/>
              <a:t>e in generale il package </a:t>
            </a:r>
            <a:r>
              <a:rPr lang="it-IT" b="1" dirty="0"/>
              <a:t>java.time.* </a:t>
            </a:r>
            <a:r>
              <a:rPr lang="it-IT" dirty="0"/>
              <a:t>(finalmente aggiungerei)</a:t>
            </a:r>
          </a:p>
        </p:txBody>
      </p:sp>
      <p:sp>
        <p:nvSpPr>
          <p:cNvPr id="3" name="Title 2"/>
          <p:cNvSpPr>
            <a:spLocks noGrp="1"/>
          </p:cNvSpPr>
          <p:nvPr>
            <p:ph type="title"/>
          </p:nvPr>
        </p:nvSpPr>
        <p:spPr/>
        <p:txBody>
          <a:bodyPr/>
          <a:lstStyle/>
          <a:p>
            <a:r>
              <a:rPr lang="it-IT" dirty="0"/>
              <a:t>Data e Tempo 1</a:t>
            </a:r>
          </a:p>
        </p:txBody>
      </p:sp>
    </p:spTree>
    <p:extLst>
      <p:ext uri="{BB962C8B-B14F-4D97-AF65-F5344CB8AC3E}">
        <p14:creationId xmlns:p14="http://schemas.microsoft.com/office/powerpoint/2010/main" val="266152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b="1" dirty="0" err="1"/>
              <a:t>LocalDate</a:t>
            </a:r>
            <a:r>
              <a:rPr lang="it-IT" dirty="0"/>
              <a:t> rappresenta una data in formato </a:t>
            </a:r>
            <a:r>
              <a:rPr lang="it-IT" b="1" dirty="0"/>
              <a:t>ISO</a:t>
            </a:r>
            <a:r>
              <a:rPr lang="it-IT" dirty="0"/>
              <a:t>(</a:t>
            </a:r>
            <a:r>
              <a:rPr lang="it-IT" dirty="0" err="1"/>
              <a:t>yyyy</a:t>
            </a:r>
            <a:r>
              <a:rPr lang="it-IT" dirty="0"/>
              <a:t>-MM-</a:t>
            </a:r>
            <a:r>
              <a:rPr lang="it-IT" dirty="0" err="1"/>
              <a:t>dd</a:t>
            </a:r>
            <a:r>
              <a:rPr lang="it-IT" dirty="0"/>
              <a:t>).</a:t>
            </a:r>
          </a:p>
          <a:p>
            <a:pPr marL="0" indent="0">
              <a:buNone/>
            </a:pPr>
            <a:r>
              <a:rPr lang="it-IT" dirty="0"/>
              <a:t>Caratteristiche nuove rispetto alle vecchie classi:</a:t>
            </a:r>
          </a:p>
          <a:p>
            <a:r>
              <a:rPr lang="it-IT" dirty="0"/>
              <a:t>Immutabili</a:t>
            </a:r>
          </a:p>
          <a:p>
            <a:r>
              <a:rPr lang="it-IT" dirty="0" err="1"/>
              <a:t>Thread</a:t>
            </a:r>
            <a:r>
              <a:rPr lang="it-IT" dirty="0"/>
              <a:t> </a:t>
            </a:r>
            <a:r>
              <a:rPr lang="it-IT" dirty="0" err="1"/>
              <a:t>Safe</a:t>
            </a:r>
            <a:endParaRPr lang="it-IT" dirty="0"/>
          </a:p>
          <a:p>
            <a:r>
              <a:rPr lang="it-IT" dirty="0"/>
              <a:t>ISO-</a:t>
            </a:r>
            <a:r>
              <a:rPr lang="it-IT" dirty="0" err="1"/>
              <a:t>Centric</a:t>
            </a:r>
            <a:endParaRPr lang="it-IT" dirty="0"/>
          </a:p>
          <a:p>
            <a:r>
              <a:rPr lang="it-IT" dirty="0"/>
              <a:t>Supporto semplice per il </a:t>
            </a:r>
            <a:r>
              <a:rPr lang="it-IT" dirty="0" err="1"/>
              <a:t>Timezone</a:t>
            </a:r>
            <a:endParaRPr lang="it-IT" dirty="0"/>
          </a:p>
          <a:p>
            <a:r>
              <a:rPr lang="it-IT" dirty="0"/>
              <a:t>API più chiare</a:t>
            </a:r>
          </a:p>
          <a:p>
            <a:pPr marL="0" indent="0">
              <a:buNone/>
            </a:pPr>
            <a:endParaRPr lang="it-IT" dirty="0"/>
          </a:p>
          <a:p>
            <a:pPr marL="0" indent="0">
              <a:buNone/>
            </a:pPr>
            <a:endParaRPr lang="it-IT" b="1" dirty="0"/>
          </a:p>
        </p:txBody>
      </p:sp>
      <p:sp>
        <p:nvSpPr>
          <p:cNvPr id="3" name="Title 2"/>
          <p:cNvSpPr>
            <a:spLocks noGrp="1"/>
          </p:cNvSpPr>
          <p:nvPr>
            <p:ph type="title"/>
          </p:nvPr>
        </p:nvSpPr>
        <p:spPr/>
        <p:txBody>
          <a:bodyPr/>
          <a:lstStyle/>
          <a:p>
            <a:r>
              <a:rPr lang="it-IT" dirty="0"/>
              <a:t>Data e Tempo 2</a:t>
            </a:r>
          </a:p>
        </p:txBody>
      </p:sp>
    </p:spTree>
    <p:extLst>
      <p:ext uri="{BB962C8B-B14F-4D97-AF65-F5344CB8AC3E}">
        <p14:creationId xmlns:p14="http://schemas.microsoft.com/office/powerpoint/2010/main" val="9166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Data e Tempo 3</a:t>
            </a:r>
          </a:p>
        </p:txBody>
      </p:sp>
      <p:sp>
        <p:nvSpPr>
          <p:cNvPr id="4" name="Rectangle 3"/>
          <p:cNvSpPr/>
          <p:nvPr/>
        </p:nvSpPr>
        <p:spPr>
          <a:xfrm>
            <a:off x="1629916" y="2420888"/>
            <a:ext cx="9433048" cy="3693319"/>
          </a:xfrm>
          <a:prstGeom prst="rect">
            <a:avLst/>
          </a:prstGeom>
          <a:solidFill>
            <a:schemeClr val="bg1"/>
          </a:solidFill>
        </p:spPr>
        <p:txBody>
          <a:bodyPr wrap="square">
            <a:spAutoFit/>
          </a:bodyPr>
          <a:lstStyle/>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now</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LocalDate</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birthDay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of</a:t>
            </a:r>
            <a:r>
              <a:rPr lang="en-US" i="1" dirty="0">
                <a:solidFill>
                  <a:srgbClr val="000000"/>
                </a:solidFill>
                <a:latin typeface="Consolas" panose="020B0609020204030204" pitchFamily="49" charset="0"/>
              </a:rPr>
              <a:t>(1984, 10, 15);</a:t>
            </a:r>
          </a:p>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birthDay2</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parse</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"1984-10-15"</a:t>
            </a:r>
            <a:r>
              <a:rPr lang="it-IT"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LocalDate</a:t>
            </a:r>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tomorrow</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r>
              <a:rPr lang="it-IT" i="1" dirty="0" err="1">
                <a:solidFill>
                  <a:srgbClr val="000000"/>
                </a:solidFill>
                <a:latin typeface="Consolas" panose="020B0609020204030204" pitchFamily="49" charset="0"/>
              </a:rPr>
              <a:t>plusDays</a:t>
            </a:r>
            <a:r>
              <a:rPr lang="it-IT" i="1" dirty="0">
                <a:solidFill>
                  <a:srgbClr val="000000"/>
                </a:solidFill>
                <a:latin typeface="Consolas" panose="020B0609020204030204" pitchFamily="49" charset="0"/>
              </a:rPr>
              <a:t>(1);</a:t>
            </a:r>
          </a:p>
          <a:p>
            <a:r>
              <a:rPr lang="en-US" dirty="0" err="1">
                <a:solidFill>
                  <a:srgbClr val="000000"/>
                </a:solidFill>
                <a:latin typeface="Consolas" panose="020B0609020204030204" pitchFamily="49" charset="0"/>
              </a:rPr>
              <a:t>LocalDate</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onMonthAgo</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now</a:t>
            </a:r>
            <a:r>
              <a:rPr lang="en-US" i="1" dirty="0">
                <a:solidFill>
                  <a:srgbClr val="000000"/>
                </a:solidFill>
                <a:latin typeface="Consolas" panose="020B0609020204030204" pitchFamily="49" charset="0"/>
              </a:rPr>
              <a:t>().minus(1, </a:t>
            </a:r>
            <a:r>
              <a:rPr lang="en-US" i="1" dirty="0" err="1">
                <a:solidFill>
                  <a:srgbClr val="000000"/>
                </a:solidFill>
                <a:latin typeface="Consolas" panose="020B0609020204030204" pitchFamily="49" charset="0"/>
              </a:rPr>
              <a:t>ChronoUnit.</a:t>
            </a:r>
            <a:r>
              <a:rPr lang="en-US" b="1" i="1" dirty="0" err="1">
                <a:solidFill>
                  <a:srgbClr val="0000C0"/>
                </a:solidFill>
                <a:latin typeface="Consolas" panose="020B0609020204030204" pitchFamily="49" charset="0"/>
              </a:rPr>
              <a:t>MONTHS</a:t>
            </a:r>
            <a:r>
              <a:rPr lang="en-US" b="1"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sunday</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LocalDate.</a:t>
            </a:r>
            <a:r>
              <a:rPr lang="en-US" i="1" dirty="0" err="1">
                <a:solidFill>
                  <a:srgbClr val="000000"/>
                </a:solidFill>
                <a:latin typeface="Consolas" panose="020B0609020204030204" pitchFamily="49" charset="0"/>
              </a:rPr>
              <a:t>parse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"2016-06-12"</a:t>
            </a:r>
            <a:r>
              <a:rPr lang="en-US" i="1" dirty="0">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getDayOfWeek</a:t>
            </a:r>
            <a:r>
              <a:rPr lang="en-US" i="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twelve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LocalDate.</a:t>
            </a:r>
            <a:r>
              <a:rPr lang="en-US" b="1" i="1" dirty="0" err="1">
                <a:solidFill>
                  <a:srgbClr val="000000"/>
                </a:solidFill>
                <a:latin typeface="Consolas" panose="020B0609020204030204" pitchFamily="49" charset="0"/>
              </a:rPr>
              <a:t>parse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"2016-06-12"</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getDayOfMonth</a:t>
            </a:r>
            <a:r>
              <a:rPr lang="en-US" b="1"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b="1" dirty="0">
                <a:solidFill>
                  <a:srgbClr val="7F0055"/>
                </a:solidFill>
                <a:latin typeface="Consolas" panose="020B0609020204030204" pitchFamily="49" charset="0"/>
              </a:rPr>
              <a:t>boolean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notBefore</a:t>
            </a:r>
            <a:r>
              <a:rPr lang="it-IT" b="1" dirty="0">
                <a:solidFill>
                  <a:srgbClr val="000000"/>
                </a:solidFill>
                <a:latin typeface="Consolas" panose="020B0609020204030204" pitchFamily="49" charset="0"/>
              </a:rPr>
              <a:t> = </a:t>
            </a:r>
            <a:r>
              <a:rPr lang="it-IT" b="1" dirty="0" err="1">
                <a:solidFill>
                  <a:srgbClr val="000000"/>
                </a:solidFill>
                <a:latin typeface="Consolas" panose="020B0609020204030204" pitchFamily="49" charset="0"/>
              </a:rPr>
              <a:t>LocalDate.</a:t>
            </a:r>
            <a:r>
              <a:rPr lang="it-IT" b="1" i="1" dirty="0" err="1">
                <a:solidFill>
                  <a:srgbClr val="000000"/>
                </a:solidFill>
                <a:latin typeface="Consolas" panose="020B0609020204030204" pitchFamily="49" charset="0"/>
              </a:rPr>
              <a:t>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"2016-06-12"</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isBefore</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LocalDate.</a:t>
            </a:r>
            <a:r>
              <a:rPr lang="it-IT" i="1" dirty="0" err="1">
                <a:solidFill>
                  <a:srgbClr val="000000"/>
                </a:solidFill>
                <a:latin typeface="Consolas" panose="020B0609020204030204" pitchFamily="49" charset="0"/>
              </a:rPr>
              <a:t>parse</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"2016-06-11"</a:t>
            </a:r>
            <a:r>
              <a:rPr lang="it-IT"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b="1" dirty="0">
                <a:solidFill>
                  <a:srgbClr val="7F0055"/>
                </a:solidFill>
                <a:latin typeface="Consolas" panose="020B0609020204030204" pitchFamily="49" charset="0"/>
              </a:rPr>
              <a:t>boolean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isAfter</a:t>
            </a:r>
            <a:r>
              <a:rPr lang="it-IT" b="1" dirty="0">
                <a:solidFill>
                  <a:srgbClr val="000000"/>
                </a:solidFill>
                <a:latin typeface="Consolas" panose="020B0609020204030204" pitchFamily="49" charset="0"/>
              </a:rPr>
              <a:t> = </a:t>
            </a:r>
            <a:r>
              <a:rPr lang="it-IT" b="1" dirty="0" err="1">
                <a:solidFill>
                  <a:srgbClr val="000000"/>
                </a:solidFill>
                <a:latin typeface="Consolas" panose="020B0609020204030204" pitchFamily="49" charset="0"/>
              </a:rPr>
              <a:t>LocalDate.</a:t>
            </a:r>
            <a:r>
              <a:rPr lang="it-IT" b="1" i="1" dirty="0" err="1">
                <a:solidFill>
                  <a:srgbClr val="000000"/>
                </a:solidFill>
                <a:latin typeface="Consolas" panose="020B0609020204030204" pitchFamily="49" charset="0"/>
              </a:rPr>
              <a:t>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"2016-06-12"</a:t>
            </a:r>
            <a:r>
              <a:rPr lang="it-IT" b="1" i="1" dirty="0">
                <a:solidFill>
                  <a:srgbClr val="000000"/>
                </a:solidFill>
                <a:latin typeface="Consolas" panose="020B0609020204030204" pitchFamily="49" charset="0"/>
              </a:rPr>
              <a:t>).</a:t>
            </a:r>
            <a:r>
              <a:rPr lang="it-IT" b="1" i="1" dirty="0" err="1">
                <a:solidFill>
                  <a:srgbClr val="000000"/>
                </a:solidFill>
                <a:latin typeface="Consolas" panose="020B0609020204030204" pitchFamily="49" charset="0"/>
              </a:rPr>
              <a:t>isAfter</a:t>
            </a:r>
            <a:r>
              <a:rPr lang="it-IT" b="1" i="1" dirty="0">
                <a:solidFill>
                  <a:srgbClr val="000000"/>
                </a:solidFill>
                <a:latin typeface="Consolas" panose="020B0609020204030204" pitchFamily="49" charset="0"/>
              </a:rPr>
              <a:t>(</a:t>
            </a:r>
            <a:r>
              <a:rPr lang="it-IT" b="1" i="1" dirty="0" err="1">
                <a:solidFill>
                  <a:srgbClr val="000000"/>
                </a:solidFill>
                <a:latin typeface="Consolas" panose="020B0609020204030204" pitchFamily="49" charset="0"/>
              </a:rPr>
              <a:t>LocalDate.parse</a:t>
            </a:r>
            <a:r>
              <a:rPr lang="it-IT" b="1" i="1" dirty="0">
                <a:solidFill>
                  <a:srgbClr val="000000"/>
                </a:solidFill>
                <a:latin typeface="Consolas" panose="020B0609020204030204" pitchFamily="49" charset="0"/>
              </a:rPr>
              <a:t>(</a:t>
            </a:r>
            <a:r>
              <a:rPr lang="it-IT" b="1" i="1" dirty="0">
                <a:solidFill>
                  <a:srgbClr val="2A00FF"/>
                </a:solidFill>
                <a:latin typeface="Consolas" panose="020B0609020204030204" pitchFamily="49" charset="0"/>
              </a:rPr>
              <a:t>"2016-06-11"</a:t>
            </a:r>
            <a:r>
              <a:rPr lang="it-IT" b="1"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7352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091952"/>
          </a:xfrm>
        </p:spPr>
        <p:txBody>
          <a:bodyPr>
            <a:normAutofit fontScale="92500" lnSpcReduction="20000"/>
          </a:bodyPr>
          <a:lstStyle/>
          <a:p>
            <a:pPr marL="0" indent="0">
              <a:buNone/>
            </a:pPr>
            <a:r>
              <a:rPr lang="it-IT" b="1" dirty="0"/>
              <a:t>LocalTime </a:t>
            </a:r>
            <a:r>
              <a:rPr lang="it-IT" dirty="0"/>
              <a:t>ha le stesse caratteristiche di </a:t>
            </a:r>
            <a:r>
              <a:rPr lang="it-IT" b="1" dirty="0" err="1"/>
              <a:t>LocalDate</a:t>
            </a:r>
            <a:r>
              <a:rPr lang="it-IT" dirty="0"/>
              <a:t> e una sintassi di utilizzo molto simile.</a:t>
            </a:r>
          </a:p>
          <a:p>
            <a:pPr marL="0" indent="0">
              <a:buNone/>
            </a:pPr>
            <a:r>
              <a:rPr lang="it-IT" dirty="0"/>
              <a:t>Esempio:</a:t>
            </a:r>
          </a:p>
          <a:p>
            <a:pPr marL="0" indent="0">
              <a:buNone/>
            </a:pPr>
            <a:endParaRPr lang="it-IT" b="1" dirty="0"/>
          </a:p>
        </p:txBody>
      </p:sp>
      <p:sp>
        <p:nvSpPr>
          <p:cNvPr id="3" name="Title 2"/>
          <p:cNvSpPr>
            <a:spLocks noGrp="1"/>
          </p:cNvSpPr>
          <p:nvPr>
            <p:ph type="title"/>
          </p:nvPr>
        </p:nvSpPr>
        <p:spPr/>
        <p:txBody>
          <a:bodyPr/>
          <a:lstStyle/>
          <a:p>
            <a:r>
              <a:rPr lang="it-IT" dirty="0"/>
              <a:t>Data e Tempo 4</a:t>
            </a:r>
          </a:p>
        </p:txBody>
      </p:sp>
      <p:sp>
        <p:nvSpPr>
          <p:cNvPr id="4" name="Rectangle 3"/>
          <p:cNvSpPr/>
          <p:nvPr/>
        </p:nvSpPr>
        <p:spPr>
          <a:xfrm>
            <a:off x="1629916" y="3175664"/>
            <a:ext cx="9649072" cy="2308324"/>
          </a:xfrm>
          <a:prstGeom prst="rect">
            <a:avLst/>
          </a:prstGeom>
          <a:solidFill>
            <a:schemeClr val="bg1"/>
          </a:solidFill>
        </p:spPr>
        <p:txBody>
          <a:bodyPr wrap="square">
            <a:spAutoFit/>
          </a:bodyPr>
          <a:lstStyle/>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now</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now</a:t>
            </a:r>
            <a:r>
              <a:rPr lang="it-IT" sz="2400"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sixThirty</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parse</a:t>
            </a:r>
            <a:r>
              <a:rPr lang="it-IT" sz="2400" i="1" dirty="0">
                <a:solidFill>
                  <a:srgbClr val="000000"/>
                </a:solidFill>
                <a:latin typeface="Consolas" panose="020B0609020204030204" pitchFamily="49" charset="0"/>
              </a:rPr>
              <a:t>(</a:t>
            </a:r>
            <a:r>
              <a:rPr lang="it-IT" sz="2400" i="1" dirty="0">
                <a:solidFill>
                  <a:srgbClr val="2A00FF"/>
                </a:solidFill>
                <a:latin typeface="Consolas" panose="020B0609020204030204" pitchFamily="49" charset="0"/>
              </a:rPr>
              <a:t>"06:30"</a:t>
            </a:r>
            <a:r>
              <a:rPr lang="it-IT" sz="2400"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a:solidFill>
                  <a:srgbClr val="6A3E3E"/>
                </a:solidFill>
                <a:latin typeface="Consolas" panose="020B0609020204030204" pitchFamily="49" charset="0"/>
              </a:rPr>
              <a:t>sixThirty2</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i="1" dirty="0" err="1">
                <a:solidFill>
                  <a:srgbClr val="000000"/>
                </a:solidFill>
                <a:latin typeface="Consolas" panose="020B0609020204030204" pitchFamily="49" charset="0"/>
              </a:rPr>
              <a:t>of</a:t>
            </a:r>
            <a:r>
              <a:rPr lang="it-IT" sz="2400" i="1" dirty="0">
                <a:solidFill>
                  <a:srgbClr val="000000"/>
                </a:solidFill>
                <a:latin typeface="Consolas" panose="020B0609020204030204" pitchFamily="49" charset="0"/>
              </a:rPr>
              <a:t>(6, 30);</a:t>
            </a:r>
          </a:p>
          <a:p>
            <a:r>
              <a:rPr lang="en-US" sz="2400" dirty="0" err="1">
                <a:solidFill>
                  <a:srgbClr val="000000"/>
                </a:solidFill>
                <a:latin typeface="Consolas" panose="020B0609020204030204" pitchFamily="49" charset="0"/>
              </a:rPr>
              <a:t>LocalTime</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sevenThirty</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LocalTime.</a:t>
            </a:r>
            <a:r>
              <a:rPr lang="en-US" sz="2400" i="1" dirty="0" err="1">
                <a:solidFill>
                  <a:srgbClr val="000000"/>
                </a:solidFill>
                <a:latin typeface="Consolas" panose="020B0609020204030204" pitchFamily="49" charset="0"/>
              </a:rPr>
              <a:t>parse</a:t>
            </a:r>
            <a:r>
              <a:rPr lang="en-US" sz="2400" i="1" dirty="0">
                <a:solidFill>
                  <a:srgbClr val="000000"/>
                </a:solidFill>
                <a:latin typeface="Consolas" panose="020B0609020204030204" pitchFamily="49" charset="0"/>
              </a:rPr>
              <a:t>(</a:t>
            </a:r>
            <a:r>
              <a:rPr lang="en-US" sz="2400" i="1" dirty="0">
                <a:solidFill>
                  <a:srgbClr val="2A00FF"/>
                </a:solidFill>
                <a:latin typeface="Consolas" panose="020B0609020204030204" pitchFamily="49" charset="0"/>
              </a:rPr>
              <a:t>"06:30"</a:t>
            </a:r>
            <a:r>
              <a:rPr lang="en-US" sz="2400" i="1" dirty="0">
                <a:solidFill>
                  <a:srgbClr val="000000"/>
                </a:solidFill>
                <a:latin typeface="Consolas" panose="020B0609020204030204" pitchFamily="49" charset="0"/>
              </a:rPr>
              <a:t>).plus(1, </a:t>
            </a:r>
            <a:r>
              <a:rPr lang="en-US" sz="2400" i="1" dirty="0" err="1">
                <a:solidFill>
                  <a:srgbClr val="000000"/>
                </a:solidFill>
                <a:latin typeface="Consolas" panose="020B0609020204030204" pitchFamily="49" charset="0"/>
              </a:rPr>
              <a:t>ChronoUnit.</a:t>
            </a:r>
            <a:r>
              <a:rPr lang="en-US" sz="2400" b="1" i="1" dirty="0" err="1">
                <a:solidFill>
                  <a:srgbClr val="0000C0"/>
                </a:solidFill>
                <a:latin typeface="Consolas" panose="020B0609020204030204" pitchFamily="49" charset="0"/>
              </a:rPr>
              <a:t>HOURS</a:t>
            </a:r>
            <a:r>
              <a:rPr lang="en-US" sz="2400" b="1" i="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LocalTime </a:t>
            </a:r>
            <a:r>
              <a:rPr lang="it-IT" sz="2400" dirty="0" err="1">
                <a:solidFill>
                  <a:srgbClr val="6A3E3E"/>
                </a:solidFill>
                <a:latin typeface="Consolas" panose="020B0609020204030204" pitchFamily="49" charset="0"/>
              </a:rPr>
              <a:t>maxTime</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LocalTime.</a:t>
            </a:r>
            <a:r>
              <a:rPr lang="it-IT" sz="2400" b="1" i="1" dirty="0" err="1">
                <a:solidFill>
                  <a:srgbClr val="0000C0"/>
                </a:solidFill>
                <a:latin typeface="Consolas" panose="020B0609020204030204" pitchFamily="49" charset="0"/>
              </a:rPr>
              <a:t>MAX</a:t>
            </a:r>
            <a:r>
              <a:rPr lang="it-IT" sz="2400" b="1" i="1" dirty="0">
                <a:solidFill>
                  <a:srgbClr val="000000"/>
                </a:solidFill>
                <a:latin typeface="Consolas" panose="020B0609020204030204" pitchFamily="49" charset="0"/>
              </a:rPr>
              <a:t>;  </a:t>
            </a:r>
            <a:r>
              <a:rPr lang="it-IT" sz="2400" b="1" i="1" dirty="0">
                <a:solidFill>
                  <a:srgbClr val="3F7F5F"/>
                </a:solidFill>
                <a:latin typeface="Consolas" panose="020B0609020204030204" pitchFamily="49" charset="0"/>
              </a:rPr>
              <a:t>//23:59:59.999999999</a:t>
            </a:r>
            <a:endParaRPr lang="it-IT" sz="2400" dirty="0"/>
          </a:p>
        </p:txBody>
      </p:sp>
    </p:spTree>
    <p:extLst>
      <p:ext uri="{BB962C8B-B14F-4D97-AF65-F5344CB8AC3E}">
        <p14:creationId xmlns:p14="http://schemas.microsoft.com/office/powerpoint/2010/main" val="238672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16832"/>
            <a:ext cx="9144000" cy="792088"/>
          </a:xfrm>
        </p:spPr>
        <p:txBody>
          <a:bodyPr>
            <a:normAutofit fontScale="92500"/>
          </a:bodyPr>
          <a:lstStyle/>
          <a:p>
            <a:pPr marL="0" indent="0">
              <a:buNone/>
            </a:pPr>
            <a:r>
              <a:rPr lang="it-IT" dirty="0"/>
              <a:t>La Classe </a:t>
            </a:r>
            <a:r>
              <a:rPr lang="it-IT" b="1" dirty="0"/>
              <a:t>LocalDateTime</a:t>
            </a:r>
            <a:r>
              <a:rPr lang="it-IT" dirty="0"/>
              <a:t> rappresenta la combinazione di Data e Tempo e la sua sintassi è analoga </a:t>
            </a:r>
            <a:r>
              <a:rPr lang="it-IT" b="1" dirty="0"/>
              <a:t>LocaDate </a:t>
            </a:r>
            <a:r>
              <a:rPr lang="it-IT" dirty="0"/>
              <a:t>e </a:t>
            </a:r>
            <a:r>
              <a:rPr lang="it-IT" b="1" dirty="0"/>
              <a:t>LocalTime</a:t>
            </a:r>
            <a:r>
              <a:rPr lang="it-IT" dirty="0"/>
              <a:t>.</a:t>
            </a:r>
          </a:p>
        </p:txBody>
      </p:sp>
      <p:sp>
        <p:nvSpPr>
          <p:cNvPr id="3" name="Title 2"/>
          <p:cNvSpPr>
            <a:spLocks noGrp="1"/>
          </p:cNvSpPr>
          <p:nvPr>
            <p:ph type="title"/>
          </p:nvPr>
        </p:nvSpPr>
        <p:spPr/>
        <p:txBody>
          <a:bodyPr/>
          <a:lstStyle/>
          <a:p>
            <a:r>
              <a:rPr lang="it-IT" dirty="0"/>
              <a:t>Data e Tempo 5</a:t>
            </a:r>
          </a:p>
        </p:txBody>
      </p:sp>
      <p:sp>
        <p:nvSpPr>
          <p:cNvPr id="4" name="Rectangle 3"/>
          <p:cNvSpPr/>
          <p:nvPr/>
        </p:nvSpPr>
        <p:spPr>
          <a:xfrm>
            <a:off x="1629916" y="2822520"/>
            <a:ext cx="9217024" cy="3046988"/>
          </a:xfrm>
          <a:prstGeom prst="rect">
            <a:avLst/>
          </a:prstGeom>
          <a:solidFill>
            <a:schemeClr val="bg1"/>
          </a:solidFill>
        </p:spPr>
        <p:txBody>
          <a:bodyPr wrap="square">
            <a:spAutoFit/>
          </a:bodyPr>
          <a:lstStyle/>
          <a:p>
            <a:r>
              <a:rPr lang="it-IT" sz="2400" dirty="0">
                <a:solidFill>
                  <a:srgbClr val="000000"/>
                </a:solidFill>
                <a:latin typeface="Consolas" panose="020B0609020204030204" pitchFamily="49" charset="0"/>
              </a:rPr>
              <a:t>LocalDateTime </a:t>
            </a:r>
            <a:r>
              <a:rPr lang="it-IT" sz="2400" dirty="0" err="1">
                <a:solidFill>
                  <a:srgbClr val="6A3E3E"/>
                </a:solidFill>
                <a:latin typeface="Consolas" panose="020B0609020204030204" pitchFamily="49" charset="0"/>
              </a:rPr>
              <a:t>now</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LocalDateTime.</a:t>
            </a:r>
            <a:r>
              <a:rPr lang="it-IT" sz="2400" i="1" dirty="0" err="1">
                <a:solidFill>
                  <a:srgbClr val="000000"/>
                </a:solidFill>
                <a:latin typeface="Consolas" panose="020B0609020204030204" pitchFamily="49" charset="0"/>
              </a:rPr>
              <a:t>now</a:t>
            </a:r>
            <a:r>
              <a:rPr lang="it-IT" sz="2400" i="1"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LocalDateTime</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birthDay</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LocalDateTime.</a:t>
            </a:r>
            <a:r>
              <a:rPr lang="en-US" sz="2400" i="1" dirty="0" err="1">
                <a:solidFill>
                  <a:srgbClr val="000000"/>
                </a:solidFill>
                <a:latin typeface="Consolas" panose="020B0609020204030204" pitchFamily="49" charset="0"/>
              </a:rPr>
              <a:t>of</a:t>
            </a:r>
            <a:r>
              <a:rPr lang="en-US" sz="2400" i="1" dirty="0">
                <a:solidFill>
                  <a:srgbClr val="000000"/>
                </a:solidFill>
                <a:latin typeface="Consolas" panose="020B0609020204030204" pitchFamily="49" charset="0"/>
              </a:rPr>
              <a:t>(2015, </a:t>
            </a:r>
            <a:r>
              <a:rPr lang="en-US" sz="2400" i="1" dirty="0" err="1">
                <a:solidFill>
                  <a:srgbClr val="000000"/>
                </a:solidFill>
                <a:latin typeface="Consolas" panose="020B0609020204030204" pitchFamily="49" charset="0"/>
              </a:rPr>
              <a:t>Month.</a:t>
            </a:r>
            <a:r>
              <a:rPr lang="en-US" sz="2400" b="1" i="1" dirty="0" err="1">
                <a:solidFill>
                  <a:srgbClr val="0000C0"/>
                </a:solidFill>
                <a:latin typeface="Consolas" panose="020B0609020204030204" pitchFamily="49" charset="0"/>
              </a:rPr>
              <a:t>FEBRUARY</a:t>
            </a:r>
            <a:r>
              <a:rPr lang="en-US" sz="2400" b="1" i="1" dirty="0">
                <a:solidFill>
                  <a:srgbClr val="000000"/>
                </a:solidFill>
                <a:latin typeface="Consolas" panose="020B0609020204030204" pitchFamily="49" charset="0"/>
              </a:rPr>
              <a:t>, 20, 06, 30);</a:t>
            </a:r>
          </a:p>
          <a:p>
            <a:r>
              <a:rPr lang="it-IT" sz="2400" dirty="0">
                <a:solidFill>
                  <a:srgbClr val="000000"/>
                </a:solidFill>
                <a:latin typeface="Consolas" panose="020B0609020204030204" pitchFamily="49" charset="0"/>
              </a:rPr>
              <a:t>LocalDateTime </a:t>
            </a:r>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 = </a:t>
            </a:r>
            <a:r>
              <a:rPr lang="it-IT" sz="2400" dirty="0" err="1">
                <a:solidFill>
                  <a:srgbClr val="000000"/>
                </a:solidFill>
                <a:latin typeface="Consolas" panose="020B0609020204030204" pitchFamily="49" charset="0"/>
              </a:rPr>
              <a:t>LocalDateTime.</a:t>
            </a:r>
            <a:r>
              <a:rPr lang="it-IT" sz="2400" i="1" dirty="0" err="1">
                <a:solidFill>
                  <a:srgbClr val="000000"/>
                </a:solidFill>
                <a:latin typeface="Consolas" panose="020B0609020204030204" pitchFamily="49" charset="0"/>
              </a:rPr>
              <a:t>parse</a:t>
            </a:r>
            <a:r>
              <a:rPr lang="it-IT" sz="2400" i="1" dirty="0">
                <a:solidFill>
                  <a:srgbClr val="000000"/>
                </a:solidFill>
                <a:latin typeface="Consolas" panose="020B0609020204030204" pitchFamily="49" charset="0"/>
              </a:rPr>
              <a:t>(</a:t>
            </a:r>
            <a:r>
              <a:rPr lang="it-IT" sz="2400" i="1" dirty="0">
                <a:solidFill>
                  <a:srgbClr val="2A00FF"/>
                </a:solidFill>
                <a:latin typeface="Consolas" panose="020B0609020204030204" pitchFamily="49" charset="0"/>
              </a:rPr>
              <a:t>"2015-02-20T06:30:00"</a:t>
            </a:r>
            <a:r>
              <a:rPr lang="it-IT" sz="2400" i="1" dirty="0">
                <a:solidFill>
                  <a:srgbClr val="000000"/>
                </a:solidFill>
                <a:latin typeface="Consolas" panose="020B0609020204030204" pitchFamily="49" charset="0"/>
              </a:rPr>
              <a:t>);</a:t>
            </a:r>
          </a:p>
          <a:p>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.plusDays(1);</a:t>
            </a:r>
          </a:p>
          <a:p>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.minusHours(2);</a:t>
            </a:r>
          </a:p>
          <a:p>
            <a:r>
              <a:rPr lang="it-IT" sz="2400" dirty="0" err="1">
                <a:solidFill>
                  <a:srgbClr val="000000"/>
                </a:solidFill>
                <a:latin typeface="Consolas" panose="020B0609020204030204" pitchFamily="49" charset="0"/>
              </a:rPr>
              <a:t>Month</a:t>
            </a:r>
            <a:r>
              <a:rPr lang="it-IT" sz="2400" dirty="0">
                <a:solidFill>
                  <a:srgbClr val="000000"/>
                </a:solidFill>
                <a:latin typeface="Consolas" panose="020B0609020204030204" pitchFamily="49" charset="0"/>
              </a:rPr>
              <a:t> </a:t>
            </a:r>
            <a:r>
              <a:rPr lang="it-IT" sz="2400" dirty="0" err="1">
                <a:solidFill>
                  <a:srgbClr val="6A3E3E"/>
                </a:solidFill>
                <a:latin typeface="Consolas" panose="020B0609020204030204" pitchFamily="49" charset="0"/>
              </a:rPr>
              <a:t>month</a:t>
            </a:r>
            <a:r>
              <a:rPr lang="it-IT" sz="2400" dirty="0">
                <a:solidFill>
                  <a:srgbClr val="000000"/>
                </a:solidFill>
                <a:latin typeface="Consolas" panose="020B0609020204030204" pitchFamily="49" charset="0"/>
              </a:rPr>
              <a:t> = </a:t>
            </a:r>
            <a:r>
              <a:rPr lang="it-IT" sz="2400" dirty="0">
                <a:solidFill>
                  <a:srgbClr val="6A3E3E"/>
                </a:solidFill>
                <a:latin typeface="Consolas" panose="020B0609020204030204" pitchFamily="49" charset="0"/>
              </a:rPr>
              <a:t>birthDay2</a:t>
            </a:r>
            <a:r>
              <a:rPr lang="it-IT" sz="2400" dirty="0">
                <a:solidFill>
                  <a:srgbClr val="000000"/>
                </a:solidFill>
                <a:latin typeface="Consolas" panose="020B0609020204030204" pitchFamily="49" charset="0"/>
              </a:rPr>
              <a:t>.getMonth();</a:t>
            </a:r>
            <a:endParaRPr lang="it-IT" sz="2400" dirty="0"/>
          </a:p>
        </p:txBody>
      </p:sp>
    </p:spTree>
    <p:extLst>
      <p:ext uri="{BB962C8B-B14F-4D97-AF65-F5344CB8AC3E}">
        <p14:creationId xmlns:p14="http://schemas.microsoft.com/office/powerpoint/2010/main" val="10863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803920"/>
          </a:xfrm>
        </p:spPr>
        <p:txBody>
          <a:bodyPr>
            <a:normAutofit fontScale="92500"/>
          </a:bodyPr>
          <a:lstStyle/>
          <a:p>
            <a:pPr marL="0" indent="0">
              <a:buNone/>
            </a:pPr>
            <a:r>
              <a:rPr lang="it-IT" dirty="0"/>
              <a:t>Quando si ha l’esigenza di lavorare con </a:t>
            </a:r>
            <a:r>
              <a:rPr lang="it-IT" dirty="0" err="1"/>
              <a:t>DateTime</a:t>
            </a:r>
            <a:r>
              <a:rPr lang="it-IT" dirty="0"/>
              <a:t> in una specifica </a:t>
            </a:r>
            <a:r>
              <a:rPr lang="it-IT" dirty="0" err="1"/>
              <a:t>Timezone</a:t>
            </a:r>
            <a:r>
              <a:rPr lang="it-IT" dirty="0"/>
              <a:t>, possiamo utilizzare la classe </a:t>
            </a:r>
            <a:r>
              <a:rPr lang="it-IT" b="1" dirty="0" err="1"/>
              <a:t>ZonedDateTime</a:t>
            </a:r>
            <a:endParaRPr lang="it-IT" dirty="0"/>
          </a:p>
        </p:txBody>
      </p:sp>
      <p:sp>
        <p:nvSpPr>
          <p:cNvPr id="3" name="Title 2"/>
          <p:cNvSpPr>
            <a:spLocks noGrp="1"/>
          </p:cNvSpPr>
          <p:nvPr>
            <p:ph type="title"/>
          </p:nvPr>
        </p:nvSpPr>
        <p:spPr/>
        <p:txBody>
          <a:bodyPr/>
          <a:lstStyle/>
          <a:p>
            <a:r>
              <a:rPr lang="it-IT" dirty="0"/>
              <a:t>Data e Tempo 6</a:t>
            </a:r>
          </a:p>
        </p:txBody>
      </p:sp>
      <p:sp>
        <p:nvSpPr>
          <p:cNvPr id="4" name="Rectangle 3"/>
          <p:cNvSpPr/>
          <p:nvPr/>
        </p:nvSpPr>
        <p:spPr>
          <a:xfrm>
            <a:off x="1629916" y="2852936"/>
            <a:ext cx="9145016" cy="3293209"/>
          </a:xfrm>
          <a:prstGeom prst="rect">
            <a:avLst/>
          </a:prstGeom>
          <a:solidFill>
            <a:schemeClr val="bg1"/>
          </a:solidFill>
        </p:spPr>
        <p:txBody>
          <a:bodyPr wrap="square">
            <a:spAutoFit/>
          </a:bodyPr>
          <a:lstStyle/>
          <a:p>
            <a:r>
              <a:rPr lang="it-IT" sz="1600" dirty="0">
                <a:solidFill>
                  <a:srgbClr val="000000"/>
                </a:solidFill>
                <a:latin typeface="Consolas" panose="020B0609020204030204" pitchFamily="49" charset="0"/>
              </a:rPr>
              <a:t>Set&lt;</a:t>
            </a:r>
            <a:r>
              <a:rPr lang="it-IT" sz="1600" dirty="0" err="1">
                <a:solidFill>
                  <a:srgbClr val="000000"/>
                </a:solidFill>
                <a:latin typeface="Consolas" panose="020B0609020204030204" pitchFamily="49" charset="0"/>
              </a:rPr>
              <a:t>String</a:t>
            </a:r>
            <a:r>
              <a:rPr lang="it-IT" sz="1600" dirty="0">
                <a:solidFill>
                  <a:srgbClr val="000000"/>
                </a:solidFill>
                <a:latin typeface="Consolas" panose="020B0609020204030204" pitchFamily="49" charset="0"/>
              </a:rPr>
              <a:t>&gt; </a:t>
            </a:r>
            <a:r>
              <a:rPr lang="it-IT" sz="1600" dirty="0" err="1">
                <a:solidFill>
                  <a:srgbClr val="6A3E3E"/>
                </a:solidFill>
                <a:latin typeface="Consolas" panose="020B0609020204030204" pitchFamily="49" charset="0"/>
              </a:rPr>
              <a:t>allZoneIds</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ZoneId.</a:t>
            </a:r>
            <a:r>
              <a:rPr lang="it-IT" sz="1600" i="1" dirty="0" err="1">
                <a:solidFill>
                  <a:srgbClr val="000000"/>
                </a:solidFill>
                <a:latin typeface="Consolas" panose="020B0609020204030204" pitchFamily="49" charset="0"/>
              </a:rPr>
              <a:t>getAvailableZoneIds</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now</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now</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ZoneId</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zoneId</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ZoneId.</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"Europe/</a:t>
            </a:r>
            <a:r>
              <a:rPr lang="it-IT" sz="1600" i="1" dirty="0" err="1">
                <a:solidFill>
                  <a:srgbClr val="2A00FF"/>
                </a:solidFill>
                <a:latin typeface="Consolas" panose="020B0609020204030204" pitchFamily="49" charset="0"/>
              </a:rPr>
              <a:t>Berlin</a:t>
            </a:r>
            <a:r>
              <a:rPr lang="it-IT" sz="1600" i="1" dirty="0">
                <a:solidFill>
                  <a:srgbClr val="2A00FF"/>
                </a:solidFill>
                <a:latin typeface="Consolas" panose="020B0609020204030204" pitchFamily="49" charset="0"/>
              </a:rPr>
              <a:t>"</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000000"/>
                </a:solidFill>
                <a:latin typeface="Consolas" panose="020B0609020204030204" pitchFamily="49" charset="0"/>
              </a:rPr>
              <a:t>LocalDateTime </a:t>
            </a:r>
            <a:r>
              <a:rPr lang="it-IT" sz="1600" dirty="0" err="1">
                <a:solidFill>
                  <a:srgbClr val="6A3E3E"/>
                </a:solidFill>
                <a:latin typeface="Consolas" panose="020B0609020204030204" pitchFamily="49" charset="0"/>
              </a:rPr>
              <a:t>currentDateTime</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LocalDateTime.</a:t>
            </a:r>
            <a:r>
              <a:rPr lang="it-IT" sz="1600" i="1" dirty="0" err="1">
                <a:solidFill>
                  <a:srgbClr val="000000"/>
                </a:solidFill>
                <a:latin typeface="Consolas" panose="020B0609020204030204" pitchFamily="49" charset="0"/>
              </a:rPr>
              <a:t>now</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zonedDateTime</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err="1">
                <a:solidFill>
                  <a:srgbClr val="6A3E3E"/>
                </a:solidFill>
                <a:latin typeface="Consolas" panose="020B0609020204030204" pitchFamily="49" charset="0"/>
              </a:rPr>
              <a:t>currentDateTime</a:t>
            </a:r>
            <a:r>
              <a:rPr lang="it-IT" sz="1600" i="1" dirty="0">
                <a:solidFill>
                  <a:srgbClr val="000000"/>
                </a:solidFill>
                <a:latin typeface="Consolas" panose="020B0609020204030204" pitchFamily="49" charset="0"/>
              </a:rPr>
              <a:t>, </a:t>
            </a:r>
            <a:r>
              <a:rPr lang="it-IT" sz="1600" i="1" dirty="0" err="1">
                <a:solidFill>
                  <a:srgbClr val="6A3E3E"/>
                </a:solidFill>
                <a:latin typeface="Consolas" panose="020B0609020204030204" pitchFamily="49" charset="0"/>
              </a:rPr>
              <a:t>zoneId</a:t>
            </a:r>
            <a:r>
              <a:rPr lang="it-IT" sz="1600" i="1" dirty="0">
                <a:solidFill>
                  <a:srgbClr val="000000"/>
                </a:solidFill>
                <a:latin typeface="Consolas" panose="020B0609020204030204" pitchFamily="49" charset="0"/>
              </a:rPr>
              <a:t>);</a:t>
            </a:r>
          </a:p>
          <a:p>
            <a:r>
              <a:rPr lang="it-IT" sz="1600" dirty="0" err="1">
                <a:solidFill>
                  <a:srgbClr val="000000"/>
                </a:solidFill>
                <a:latin typeface="Consolas" panose="020B0609020204030204" pitchFamily="49" charset="0"/>
              </a:rPr>
              <a:t>ZonedDateTime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brithDay</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ZonedDateTime.</a:t>
            </a:r>
            <a:r>
              <a:rPr lang="it-IT" sz="1600" i="1" dirty="0" err="1">
                <a:solidFill>
                  <a:srgbClr val="000000"/>
                </a:solidFill>
                <a:latin typeface="Consolas" panose="020B0609020204030204" pitchFamily="49" charset="0"/>
              </a:rPr>
              <a:t>parse</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"2015-05-03T10:15:30+01:00[Europe/Paris]"</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ZoneOffset</a:t>
            </a:r>
            <a:r>
              <a:rPr lang="it-IT" sz="1600" dirty="0">
                <a:solidFill>
                  <a:srgbClr val="000000"/>
                </a:solidFill>
                <a:latin typeface="Consolas" panose="020B0609020204030204" pitchFamily="49" charset="0"/>
              </a:rPr>
              <a:t> </a:t>
            </a:r>
            <a:r>
              <a:rPr lang="it-IT" sz="1600" dirty="0">
                <a:solidFill>
                  <a:srgbClr val="6A3E3E"/>
                </a:solidFill>
                <a:latin typeface="Consolas" panose="020B0609020204030204" pitchFamily="49" charset="0"/>
              </a:rPr>
              <a:t>offset</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ZoneOffset.</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a:solidFill>
                  <a:srgbClr val="2A00FF"/>
                </a:solidFill>
                <a:latin typeface="Consolas" panose="020B0609020204030204" pitchFamily="49" charset="0"/>
              </a:rPr>
              <a:t>"+02:00"</a:t>
            </a:r>
            <a:r>
              <a:rPr lang="it-IT" sz="1600" i="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err="1">
                <a:solidFill>
                  <a:srgbClr val="000000"/>
                </a:solidFill>
                <a:latin typeface="Consolas" panose="020B0609020204030204" pitchFamily="49" charset="0"/>
              </a:rPr>
              <a:t>OffsetDateTime</a:t>
            </a:r>
            <a:r>
              <a:rPr lang="it-IT" sz="1600" dirty="0">
                <a:solidFill>
                  <a:srgbClr val="000000"/>
                </a:solidFill>
                <a:latin typeface="Consolas" panose="020B0609020204030204" pitchFamily="49" charset="0"/>
              </a:rPr>
              <a:t> </a:t>
            </a:r>
            <a:r>
              <a:rPr lang="it-IT" sz="1600" dirty="0" err="1">
                <a:solidFill>
                  <a:srgbClr val="6A3E3E"/>
                </a:solidFill>
                <a:latin typeface="Consolas" panose="020B0609020204030204" pitchFamily="49" charset="0"/>
              </a:rPr>
              <a:t>offSetByTwo</a:t>
            </a:r>
            <a:r>
              <a:rPr lang="it-IT" sz="1600" dirty="0">
                <a:solidFill>
                  <a:srgbClr val="000000"/>
                </a:solidFill>
                <a:latin typeface="Consolas" panose="020B0609020204030204" pitchFamily="49" charset="0"/>
              </a:rPr>
              <a:t> = </a:t>
            </a:r>
            <a:r>
              <a:rPr lang="it-IT" sz="1600" dirty="0" err="1">
                <a:solidFill>
                  <a:srgbClr val="000000"/>
                </a:solidFill>
                <a:latin typeface="Consolas" panose="020B0609020204030204" pitchFamily="49" charset="0"/>
              </a:rPr>
              <a:t>OffsetDateTime.</a:t>
            </a:r>
            <a:r>
              <a:rPr lang="it-IT" sz="1600" i="1" dirty="0" err="1">
                <a:solidFill>
                  <a:srgbClr val="000000"/>
                </a:solidFill>
                <a:latin typeface="Consolas" panose="020B0609020204030204" pitchFamily="49" charset="0"/>
              </a:rPr>
              <a:t>of</a:t>
            </a:r>
            <a:r>
              <a:rPr lang="it-IT" sz="1600" i="1" dirty="0">
                <a:solidFill>
                  <a:srgbClr val="000000"/>
                </a:solidFill>
                <a:latin typeface="Consolas" panose="020B0609020204030204" pitchFamily="49" charset="0"/>
              </a:rPr>
              <a:t>(</a:t>
            </a:r>
            <a:r>
              <a:rPr lang="it-IT" sz="1600" i="1" dirty="0" err="1">
                <a:solidFill>
                  <a:srgbClr val="6A3E3E"/>
                </a:solidFill>
                <a:latin typeface="Consolas" panose="020B0609020204030204" pitchFamily="49" charset="0"/>
              </a:rPr>
              <a:t>currentDateTime</a:t>
            </a:r>
            <a:r>
              <a:rPr lang="it-IT" sz="1600" i="1" dirty="0">
                <a:solidFill>
                  <a:srgbClr val="000000"/>
                </a:solidFill>
                <a:latin typeface="Consolas" panose="020B0609020204030204" pitchFamily="49" charset="0"/>
              </a:rPr>
              <a:t>, </a:t>
            </a:r>
            <a:r>
              <a:rPr lang="it-IT" sz="1600" i="1" dirty="0">
                <a:solidFill>
                  <a:srgbClr val="6A3E3E"/>
                </a:solidFill>
                <a:latin typeface="Consolas" panose="020B0609020204030204" pitchFamily="49" charset="0"/>
              </a:rPr>
              <a:t>offset</a:t>
            </a:r>
            <a:r>
              <a:rPr lang="it-IT" sz="1600" i="1"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391101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t-IT" dirty="0"/>
          </a:p>
          <a:p>
            <a:pPr marL="0" indent="0">
              <a:buNone/>
            </a:pPr>
            <a:r>
              <a:rPr lang="it-IT" dirty="0"/>
              <a:t>Java è un linguaggio sia interpretato che compilato.</a:t>
            </a:r>
          </a:p>
          <a:p>
            <a:pPr marL="0" indent="0">
              <a:buNone/>
            </a:pPr>
            <a:r>
              <a:rPr lang="it-IT" dirty="0"/>
              <a:t>Il codice sorgente viene compilato in un meta-linguaggio chiamato Java </a:t>
            </a:r>
            <a:r>
              <a:rPr lang="it-IT" dirty="0" err="1"/>
              <a:t>Bytecode</a:t>
            </a:r>
            <a:r>
              <a:rPr lang="it-IT" dirty="0"/>
              <a:t>.</a:t>
            </a:r>
          </a:p>
          <a:p>
            <a:pPr marL="0" indent="0">
              <a:buNone/>
            </a:pPr>
            <a:r>
              <a:rPr lang="it-IT" dirty="0"/>
              <a:t>Il Java </a:t>
            </a:r>
            <a:r>
              <a:rPr lang="it-IT" dirty="0" err="1"/>
              <a:t>Bytecode</a:t>
            </a:r>
            <a:r>
              <a:rPr lang="it-IT" dirty="0"/>
              <a:t> viene interpretato ed eseguito dalla Virtual Machine (JVM) (portabilità).</a:t>
            </a:r>
          </a:p>
          <a:p>
            <a:pPr marL="0" indent="0">
              <a:buNone/>
            </a:pPr>
            <a:r>
              <a:rPr lang="it-IT" dirty="0"/>
              <a:t>Esistono varie implementazioni della Java Virtual Machine.</a:t>
            </a:r>
          </a:p>
          <a:p>
            <a:pPr marL="0" indent="0">
              <a:buNone/>
            </a:pPr>
            <a:r>
              <a:rPr lang="it-IT" dirty="0"/>
              <a:t>Implementazione ufficiale: </a:t>
            </a:r>
            <a:r>
              <a:rPr lang="it-IT" dirty="0" err="1"/>
              <a:t>Hotspot</a:t>
            </a:r>
            <a:r>
              <a:rPr lang="it-IT" dirty="0"/>
              <a:t> di Oracle</a:t>
            </a:r>
          </a:p>
          <a:p>
            <a:pPr marL="0" indent="0">
              <a:buNone/>
            </a:pPr>
            <a:endParaRPr lang="it-IT" dirty="0"/>
          </a:p>
        </p:txBody>
      </p:sp>
      <p:sp>
        <p:nvSpPr>
          <p:cNvPr id="3" name="Title 2"/>
          <p:cNvSpPr>
            <a:spLocks noGrp="1"/>
          </p:cNvSpPr>
          <p:nvPr>
            <p:ph type="title"/>
          </p:nvPr>
        </p:nvSpPr>
        <p:spPr/>
        <p:txBody>
          <a:bodyPr/>
          <a:lstStyle/>
          <a:p>
            <a:r>
              <a:rPr lang="it-IT" dirty="0"/>
              <a:t>La Virtual Machine 1</a:t>
            </a:r>
          </a:p>
        </p:txBody>
      </p:sp>
    </p:spTree>
    <p:extLst>
      <p:ext uri="{BB962C8B-B14F-4D97-AF65-F5344CB8AC3E}">
        <p14:creationId xmlns:p14="http://schemas.microsoft.com/office/powerpoint/2010/main" val="329013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2" y="1916832"/>
            <a:ext cx="9144000" cy="1584176"/>
          </a:xfrm>
        </p:spPr>
        <p:txBody>
          <a:bodyPr>
            <a:normAutofit fontScale="77500" lnSpcReduction="20000"/>
          </a:bodyPr>
          <a:lstStyle/>
          <a:p>
            <a:pPr marL="0" indent="0">
              <a:buNone/>
            </a:pPr>
            <a:r>
              <a:rPr lang="it-IT" dirty="0"/>
              <a:t>La classe </a:t>
            </a:r>
            <a:r>
              <a:rPr lang="it-IT" b="1" dirty="0" err="1"/>
              <a:t>java.time.Period</a:t>
            </a:r>
            <a:r>
              <a:rPr lang="it-IT" b="1" dirty="0"/>
              <a:t> </a:t>
            </a:r>
            <a:r>
              <a:rPr lang="it-IT" dirty="0"/>
              <a:t>rappresenta un periodo temporale sulla base di date costituito da Anni, Mesi, Giorni.</a:t>
            </a:r>
          </a:p>
          <a:p>
            <a:pPr marL="0" indent="0">
              <a:buNone/>
            </a:pPr>
            <a:r>
              <a:rPr lang="it-IT" dirty="0"/>
              <a:t>La classe </a:t>
            </a:r>
            <a:r>
              <a:rPr lang="it-IT" b="1" dirty="0" err="1"/>
              <a:t>java.time.Duration</a:t>
            </a:r>
            <a:r>
              <a:rPr lang="it-IT" b="1" dirty="0"/>
              <a:t> </a:t>
            </a:r>
            <a:r>
              <a:rPr lang="it-IT" dirty="0"/>
              <a:t>rappresenta un periodo temporale sulla base del tempo (dai giorni ai nanosecondi).</a:t>
            </a:r>
          </a:p>
          <a:p>
            <a:pPr marL="0" indent="0">
              <a:buNone/>
            </a:pPr>
            <a:r>
              <a:rPr lang="it-IT" dirty="0"/>
              <a:t>Esempio:</a:t>
            </a:r>
          </a:p>
        </p:txBody>
      </p:sp>
      <p:sp>
        <p:nvSpPr>
          <p:cNvPr id="3" name="Title 2"/>
          <p:cNvSpPr>
            <a:spLocks noGrp="1"/>
          </p:cNvSpPr>
          <p:nvPr>
            <p:ph type="title"/>
          </p:nvPr>
        </p:nvSpPr>
        <p:spPr/>
        <p:txBody>
          <a:bodyPr/>
          <a:lstStyle/>
          <a:p>
            <a:r>
              <a:rPr lang="it-IT" dirty="0"/>
              <a:t>Data e Tempo 7 – </a:t>
            </a:r>
            <a:r>
              <a:rPr lang="it-IT" dirty="0" err="1"/>
              <a:t>Period</a:t>
            </a:r>
            <a:r>
              <a:rPr lang="it-IT" dirty="0"/>
              <a:t> &amp; </a:t>
            </a:r>
            <a:r>
              <a:rPr lang="it-IT" dirty="0" err="1"/>
              <a:t>Duration</a:t>
            </a:r>
            <a:endParaRPr lang="it-IT" dirty="0"/>
          </a:p>
        </p:txBody>
      </p:sp>
      <p:sp>
        <p:nvSpPr>
          <p:cNvPr id="5" name="Rectangle 4"/>
          <p:cNvSpPr/>
          <p:nvPr/>
        </p:nvSpPr>
        <p:spPr>
          <a:xfrm>
            <a:off x="1629916" y="3861048"/>
            <a:ext cx="9145016" cy="2554545"/>
          </a:xfrm>
          <a:prstGeom prst="rect">
            <a:avLst/>
          </a:prstGeom>
          <a:solidFill>
            <a:schemeClr val="bg1"/>
          </a:solidFill>
        </p:spPr>
        <p:txBody>
          <a:bodyPr wrap="square">
            <a:spAutoFit/>
          </a:bodyPr>
          <a:lstStyle/>
          <a:p>
            <a:r>
              <a:rPr lang="it-IT" sz="2000" dirty="0" err="1">
                <a:solidFill>
                  <a:srgbClr val="000000"/>
                </a:solidFill>
                <a:latin typeface="Consolas" panose="020B0609020204030204" pitchFamily="49" charset="0"/>
              </a:rPr>
              <a:t>Period</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period</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Period.</a:t>
            </a:r>
            <a:r>
              <a:rPr lang="it-IT" sz="2000" i="1" dirty="0" err="1">
                <a:solidFill>
                  <a:srgbClr val="000000"/>
                </a:solidFill>
                <a:latin typeface="Consolas" panose="020B0609020204030204" pitchFamily="49" charset="0"/>
              </a:rPr>
              <a:t>ofDays</a:t>
            </a:r>
            <a:r>
              <a:rPr lang="it-IT" sz="2000" i="1" dirty="0">
                <a:solidFill>
                  <a:srgbClr val="000000"/>
                </a:solidFill>
                <a:latin typeface="Consolas" panose="020B0609020204030204" pitchFamily="49" charset="0"/>
              </a:rPr>
              <a:t>(1);</a:t>
            </a:r>
          </a:p>
          <a:p>
            <a:r>
              <a:rPr lang="it-IT" sz="2000" dirty="0">
                <a:solidFill>
                  <a:srgbClr val="000000"/>
                </a:solidFill>
                <a:latin typeface="Consolas" panose="020B0609020204030204" pitchFamily="49" charset="0"/>
              </a:rPr>
              <a:t>LocalDateTime </a:t>
            </a:r>
            <a:r>
              <a:rPr lang="it-IT" sz="2000" dirty="0" err="1">
                <a:solidFill>
                  <a:srgbClr val="6A3E3E"/>
                </a:solidFill>
                <a:latin typeface="Consolas" panose="020B0609020204030204" pitchFamily="49" charset="0"/>
              </a:rPr>
              <a:t>today</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LocalDateTime.</a:t>
            </a:r>
            <a:r>
              <a:rPr lang="it-IT" sz="2000" i="1" dirty="0" err="1">
                <a:solidFill>
                  <a:srgbClr val="000000"/>
                </a:solidFill>
                <a:latin typeface="Consolas" panose="020B0609020204030204" pitchFamily="49" charset="0"/>
              </a:rPr>
              <a:t>now</a:t>
            </a:r>
            <a:r>
              <a:rPr lang="it-IT" sz="2000" i="1"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000000"/>
                </a:solidFill>
                <a:latin typeface="Consolas" panose="020B0609020204030204" pitchFamily="49" charset="0"/>
              </a:rPr>
              <a:t>LocalDateTime </a:t>
            </a:r>
            <a:r>
              <a:rPr lang="it-IT" sz="2000" dirty="0" err="1">
                <a:solidFill>
                  <a:srgbClr val="6A3E3E"/>
                </a:solidFill>
                <a:latin typeface="Consolas" panose="020B0609020204030204" pitchFamily="49" charset="0"/>
              </a:rPr>
              <a:t>yesterday</a:t>
            </a:r>
            <a:r>
              <a:rPr lang="it-IT" sz="2000" dirty="0">
                <a:solidFill>
                  <a:srgbClr val="000000"/>
                </a:solidFill>
                <a:latin typeface="Consolas" panose="020B0609020204030204" pitchFamily="49" charset="0"/>
              </a:rPr>
              <a:t> = </a:t>
            </a:r>
            <a:r>
              <a:rPr lang="it-IT" sz="2000" dirty="0" err="1">
                <a:solidFill>
                  <a:srgbClr val="6A3E3E"/>
                </a:solidFill>
                <a:latin typeface="Consolas" panose="020B0609020204030204" pitchFamily="49" charset="0"/>
              </a:rPr>
              <a:t>today</a:t>
            </a:r>
            <a:r>
              <a:rPr lang="it-IT" sz="2000" dirty="0" err="1">
                <a:solidFill>
                  <a:srgbClr val="000000"/>
                </a:solidFill>
                <a:latin typeface="Consolas" panose="020B0609020204030204" pitchFamily="49" charset="0"/>
              </a:rPr>
              <a:t>.minus</a:t>
            </a:r>
            <a:r>
              <a:rPr lang="it-IT" sz="2000" dirty="0">
                <a:solidFill>
                  <a:srgbClr val="000000"/>
                </a:solidFill>
                <a:latin typeface="Consolas" panose="020B0609020204030204" pitchFamily="49" charset="0"/>
              </a:rPr>
              <a:t>(</a:t>
            </a:r>
            <a:r>
              <a:rPr lang="it-IT" sz="2000" dirty="0" err="1">
                <a:solidFill>
                  <a:srgbClr val="6A3E3E"/>
                </a:solidFill>
                <a:latin typeface="Consolas" panose="020B0609020204030204" pitchFamily="49" charset="0"/>
              </a:rPr>
              <a:t>period</a:t>
            </a:r>
            <a:r>
              <a:rPr lang="it-IT" sz="2000" dirty="0">
                <a:solidFill>
                  <a:srgbClr val="000000"/>
                </a:solidFill>
                <a:latin typeface="Consolas" panose="020B0609020204030204" pitchFamily="49" charset="0"/>
              </a:rPr>
              <a:t>);</a:t>
            </a:r>
          </a:p>
          <a:p>
            <a:endParaRPr lang="it-IT" sz="2000" dirty="0">
              <a:latin typeface="Consolas" panose="020B0609020204030204" pitchFamily="49" charset="0"/>
            </a:endParaRPr>
          </a:p>
          <a:p>
            <a:r>
              <a:rPr lang="it-IT" sz="2000" dirty="0">
                <a:solidFill>
                  <a:srgbClr val="3F7F5F"/>
                </a:solidFill>
                <a:latin typeface="Consolas" panose="020B0609020204030204" pitchFamily="49" charset="0"/>
              </a:rPr>
              <a:t>// 3 secondi, 5 nanosecondi</a:t>
            </a:r>
          </a:p>
          <a:p>
            <a:r>
              <a:rPr lang="it-IT" sz="2000" dirty="0" err="1">
                <a:solidFill>
                  <a:srgbClr val="000000"/>
                </a:solidFill>
                <a:latin typeface="Consolas" panose="020B0609020204030204" pitchFamily="49" charset="0"/>
              </a:rPr>
              <a:t>Duration</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duration</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Duration.</a:t>
            </a:r>
            <a:r>
              <a:rPr lang="it-IT" sz="2000" i="1" dirty="0" err="1">
                <a:solidFill>
                  <a:srgbClr val="000000"/>
                </a:solidFill>
                <a:latin typeface="Consolas" panose="020B0609020204030204" pitchFamily="49" charset="0"/>
              </a:rPr>
              <a:t>ofSeconds</a:t>
            </a:r>
            <a:r>
              <a:rPr lang="it-IT" sz="2000" i="1" dirty="0">
                <a:solidFill>
                  <a:srgbClr val="000000"/>
                </a:solidFill>
                <a:latin typeface="Consolas" panose="020B0609020204030204" pitchFamily="49" charset="0"/>
              </a:rPr>
              <a:t>(3, 5);</a:t>
            </a:r>
          </a:p>
          <a:p>
            <a:r>
              <a:rPr lang="it-IT" sz="2000" dirty="0" err="1">
                <a:solidFill>
                  <a:srgbClr val="000000"/>
                </a:solidFill>
                <a:latin typeface="Consolas" panose="020B0609020204030204" pitchFamily="49" charset="0"/>
              </a:rPr>
              <a:t>Duration</a:t>
            </a:r>
            <a:r>
              <a:rPr lang="it-IT" sz="2000" dirty="0">
                <a:solidFill>
                  <a:srgbClr val="000000"/>
                </a:solidFill>
                <a:latin typeface="Consolas" panose="020B0609020204030204" pitchFamily="49" charset="0"/>
              </a:rPr>
              <a:t> </a:t>
            </a:r>
            <a:r>
              <a:rPr lang="it-IT" sz="2000" dirty="0" err="1">
                <a:solidFill>
                  <a:srgbClr val="6A3E3E"/>
                </a:solidFill>
                <a:latin typeface="Consolas" panose="020B0609020204030204" pitchFamily="49" charset="0"/>
              </a:rPr>
              <a:t>oneDay</a:t>
            </a:r>
            <a:r>
              <a:rPr lang="it-IT" sz="2000" dirty="0">
                <a:solidFill>
                  <a:srgbClr val="000000"/>
                </a:solidFill>
                <a:latin typeface="Consolas" panose="020B0609020204030204" pitchFamily="49" charset="0"/>
              </a:rPr>
              <a:t> = </a:t>
            </a:r>
            <a:r>
              <a:rPr lang="it-IT" sz="2000" dirty="0" err="1">
                <a:solidFill>
                  <a:srgbClr val="000000"/>
                </a:solidFill>
                <a:latin typeface="Consolas" panose="020B0609020204030204" pitchFamily="49" charset="0"/>
              </a:rPr>
              <a:t>Duration.</a:t>
            </a:r>
            <a:r>
              <a:rPr lang="it-IT" sz="2000" i="1" dirty="0" err="1">
                <a:solidFill>
                  <a:srgbClr val="000000"/>
                </a:solidFill>
                <a:latin typeface="Consolas" panose="020B0609020204030204" pitchFamily="49" charset="0"/>
              </a:rPr>
              <a:t>between</a:t>
            </a:r>
            <a:r>
              <a:rPr lang="it-IT" sz="2000" i="1" dirty="0">
                <a:solidFill>
                  <a:srgbClr val="000000"/>
                </a:solidFill>
                <a:latin typeface="Consolas" panose="020B0609020204030204" pitchFamily="49" charset="0"/>
              </a:rPr>
              <a:t>(</a:t>
            </a:r>
            <a:r>
              <a:rPr lang="it-IT" sz="2000" i="1" dirty="0" err="1">
                <a:solidFill>
                  <a:srgbClr val="6A3E3E"/>
                </a:solidFill>
                <a:latin typeface="Consolas" panose="020B0609020204030204" pitchFamily="49" charset="0"/>
              </a:rPr>
              <a:t>today</a:t>
            </a:r>
            <a:r>
              <a:rPr lang="it-IT" sz="2000" i="1" dirty="0">
                <a:solidFill>
                  <a:srgbClr val="000000"/>
                </a:solidFill>
                <a:latin typeface="Consolas" panose="020B0609020204030204" pitchFamily="49" charset="0"/>
              </a:rPr>
              <a:t>, </a:t>
            </a:r>
            <a:r>
              <a:rPr lang="it-IT" sz="2000" i="1" dirty="0" err="1">
                <a:solidFill>
                  <a:srgbClr val="6A3E3E"/>
                </a:solidFill>
                <a:latin typeface="Consolas" panose="020B0609020204030204" pitchFamily="49" charset="0"/>
              </a:rPr>
              <a:t>yesterday</a:t>
            </a:r>
            <a:r>
              <a:rPr lang="it-IT" sz="2000" i="1" dirty="0">
                <a:solidFill>
                  <a:srgbClr val="000000"/>
                </a:solidFill>
                <a:latin typeface="Consolas" panose="020B0609020204030204" pitchFamily="49" charset="0"/>
              </a:rPr>
              <a:t>);</a:t>
            </a:r>
            <a:endParaRPr lang="it-IT" sz="2000" dirty="0"/>
          </a:p>
        </p:txBody>
      </p:sp>
    </p:spTree>
    <p:extLst>
      <p:ext uri="{BB962C8B-B14F-4D97-AF65-F5344CB8AC3E}">
        <p14:creationId xmlns:p14="http://schemas.microsoft.com/office/powerpoint/2010/main" val="135007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451992"/>
          </a:xfrm>
        </p:spPr>
        <p:txBody>
          <a:bodyPr>
            <a:normAutofit fontScale="92500"/>
          </a:bodyPr>
          <a:lstStyle/>
          <a:p>
            <a:pPr marL="0" indent="0">
              <a:buNone/>
            </a:pPr>
            <a:r>
              <a:rPr lang="it-IT" dirty="0"/>
              <a:t>Java mette a disposizione classi di utilità per la formattazione delle date come </a:t>
            </a:r>
            <a:r>
              <a:rPr lang="it-IT" b="1" dirty="0" err="1"/>
              <a:t>java.time.format.DateTimeFormatter</a:t>
            </a:r>
            <a:r>
              <a:rPr lang="it-IT" dirty="0"/>
              <a:t>.</a:t>
            </a:r>
          </a:p>
          <a:p>
            <a:pPr marL="0" indent="0">
              <a:buNone/>
            </a:pPr>
            <a:r>
              <a:rPr lang="it-IT" dirty="0"/>
              <a:t>Esempio:</a:t>
            </a:r>
          </a:p>
        </p:txBody>
      </p:sp>
      <p:sp>
        <p:nvSpPr>
          <p:cNvPr id="3" name="Title 2"/>
          <p:cNvSpPr>
            <a:spLocks noGrp="1"/>
          </p:cNvSpPr>
          <p:nvPr>
            <p:ph type="title"/>
          </p:nvPr>
        </p:nvSpPr>
        <p:spPr/>
        <p:txBody>
          <a:bodyPr/>
          <a:lstStyle/>
          <a:p>
            <a:r>
              <a:rPr lang="it-IT" dirty="0"/>
              <a:t>Data e Tempo 8 - Formattazione</a:t>
            </a:r>
          </a:p>
        </p:txBody>
      </p:sp>
      <p:sp>
        <p:nvSpPr>
          <p:cNvPr id="4" name="Rectangle 3"/>
          <p:cNvSpPr/>
          <p:nvPr/>
        </p:nvSpPr>
        <p:spPr>
          <a:xfrm>
            <a:off x="1629916" y="3304873"/>
            <a:ext cx="9145016" cy="2308324"/>
          </a:xfrm>
          <a:prstGeom prst="rect">
            <a:avLst/>
          </a:prstGeom>
          <a:solidFill>
            <a:schemeClr val="bg1"/>
          </a:solidFill>
        </p:spPr>
        <p:txBody>
          <a:bodyPr wrap="square">
            <a:spAutoFit/>
          </a:bodyPr>
          <a:lstStyle/>
          <a:p>
            <a:r>
              <a:rPr lang="it-IT" dirty="0">
                <a:solidFill>
                  <a:srgbClr val="000000"/>
                </a:solidFill>
                <a:latin typeface="Consolas" panose="020B0609020204030204" pitchFamily="49" charset="0"/>
              </a:rPr>
              <a:t>LocalDateTime </a:t>
            </a:r>
            <a:r>
              <a:rPr lang="it-IT" dirty="0" err="1">
                <a:solidFill>
                  <a:srgbClr val="6A3E3E"/>
                </a:solidFill>
                <a:latin typeface="Consolas" panose="020B0609020204030204" pitchFamily="49" charset="0"/>
              </a:rPr>
              <a:t>localDateTime</a:t>
            </a:r>
            <a:r>
              <a:rPr lang="it-IT" dirty="0">
                <a:solidFill>
                  <a:srgbClr val="000000"/>
                </a:solidFill>
                <a:latin typeface="Consolas" panose="020B0609020204030204" pitchFamily="49" charset="0"/>
              </a:rPr>
              <a:t> = </a:t>
            </a:r>
            <a:r>
              <a:rPr lang="it-IT" dirty="0" err="1">
                <a:solidFill>
                  <a:srgbClr val="000000"/>
                </a:solidFill>
                <a:latin typeface="Consolas" panose="020B0609020204030204" pitchFamily="49" charset="0"/>
              </a:rPr>
              <a:t>LocalDateTime.</a:t>
            </a:r>
            <a:r>
              <a:rPr lang="it-IT" i="1" dirty="0" err="1">
                <a:solidFill>
                  <a:srgbClr val="000000"/>
                </a:solidFill>
                <a:latin typeface="Consolas" panose="020B0609020204030204" pitchFamily="49" charset="0"/>
              </a:rPr>
              <a:t>now</a:t>
            </a:r>
            <a:r>
              <a:rPr lang="it-IT" i="1" dirty="0">
                <a:solidFill>
                  <a:srgbClr val="000000"/>
                </a:solidFill>
                <a:latin typeface="Consolas" panose="020B0609020204030204" pitchFamily="49" charset="0"/>
              </a:rPr>
              <a:t>();</a:t>
            </a:r>
          </a:p>
          <a:p>
            <a:r>
              <a:rPr lang="it-IT" dirty="0" err="1">
                <a:solidFill>
                  <a:srgbClr val="000000"/>
                </a:solidFill>
                <a:latin typeface="Consolas" panose="020B0609020204030204" pitchFamily="49" charset="0"/>
              </a:rPr>
              <a:t>String</a:t>
            </a:r>
            <a:r>
              <a:rPr lang="it-IT" dirty="0">
                <a:solidFill>
                  <a:srgbClr val="000000"/>
                </a:solidFill>
                <a:latin typeface="Consolas" panose="020B0609020204030204" pitchFamily="49" charset="0"/>
              </a:rPr>
              <a:t> </a:t>
            </a:r>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r>
              <a:rPr lang="it-IT" dirty="0" err="1">
                <a:solidFill>
                  <a:srgbClr val="000000"/>
                </a:solidFill>
                <a:latin typeface="Consolas" panose="020B0609020204030204" pitchFamily="49" charset="0"/>
              </a:rPr>
              <a:t>.format</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DateTimeFormatter.</a:t>
            </a:r>
            <a:r>
              <a:rPr lang="it-IT" b="1" i="1" dirty="0" err="1">
                <a:solidFill>
                  <a:srgbClr val="0000C0"/>
                </a:solidFill>
                <a:latin typeface="Consolas" panose="020B0609020204030204" pitchFamily="49" charset="0"/>
              </a:rPr>
              <a:t>ISO_DATE</a:t>
            </a:r>
            <a:r>
              <a:rPr lang="it-IT" b="1"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r>
              <a:rPr lang="it-IT" dirty="0" err="1">
                <a:solidFill>
                  <a:srgbClr val="000000"/>
                </a:solidFill>
                <a:latin typeface="Consolas" panose="020B0609020204030204" pitchFamily="49" charset="0"/>
              </a:rPr>
              <a:t>.format</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DateTimeFormatter.</a:t>
            </a:r>
            <a:r>
              <a:rPr lang="it-IT" i="1" dirty="0" err="1">
                <a:solidFill>
                  <a:srgbClr val="000000"/>
                </a:solidFill>
                <a:latin typeface="Consolas" panose="020B0609020204030204" pitchFamily="49" charset="0"/>
              </a:rPr>
              <a:t>ofPattern</a:t>
            </a:r>
            <a:r>
              <a:rPr lang="it-IT" i="1" dirty="0">
                <a:solidFill>
                  <a:srgbClr val="000000"/>
                </a:solidFill>
                <a:latin typeface="Consolas" panose="020B0609020204030204" pitchFamily="49" charset="0"/>
              </a:rPr>
              <a:t>(</a:t>
            </a:r>
            <a:r>
              <a:rPr lang="it-IT" i="1" dirty="0">
                <a:solidFill>
                  <a:srgbClr val="2A00FF"/>
                </a:solidFill>
                <a:latin typeface="Consolas" panose="020B0609020204030204" pitchFamily="49" charset="0"/>
              </a:rPr>
              <a:t>"</a:t>
            </a:r>
            <a:r>
              <a:rPr lang="it-IT" i="1" dirty="0" err="1">
                <a:solidFill>
                  <a:srgbClr val="2A00FF"/>
                </a:solidFill>
                <a:latin typeface="Consolas" panose="020B0609020204030204" pitchFamily="49" charset="0"/>
              </a:rPr>
              <a:t>yyyy</a:t>
            </a:r>
            <a:r>
              <a:rPr lang="it-IT" i="1" dirty="0">
                <a:solidFill>
                  <a:srgbClr val="2A00FF"/>
                </a:solidFill>
                <a:latin typeface="Consolas" panose="020B0609020204030204" pitchFamily="49" charset="0"/>
              </a:rPr>
              <a:t>/MM/</a:t>
            </a:r>
            <a:r>
              <a:rPr lang="it-IT" i="1" dirty="0" err="1">
                <a:solidFill>
                  <a:srgbClr val="2A00FF"/>
                </a:solidFill>
                <a:latin typeface="Consolas" panose="020B0609020204030204" pitchFamily="49" charset="0"/>
              </a:rPr>
              <a:t>dd</a:t>
            </a:r>
            <a:r>
              <a:rPr lang="it-IT" i="1" dirty="0">
                <a:solidFill>
                  <a:srgbClr val="2A00FF"/>
                </a:solidFill>
                <a:latin typeface="Consolas" panose="020B0609020204030204" pitchFamily="49" charset="0"/>
              </a:rPr>
              <a:t>"</a:t>
            </a:r>
            <a:r>
              <a:rPr lang="it-IT" i="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6A3E3E"/>
                </a:solidFill>
                <a:latin typeface="Consolas" panose="020B0609020204030204" pitchFamily="49" charset="0"/>
              </a:rPr>
              <a:t>date</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localDateTime</a:t>
            </a:r>
            <a:endParaRPr lang="it-IT" dirty="0">
              <a:solidFill>
                <a:srgbClr val="6A3E3E"/>
              </a:solidFill>
              <a:latin typeface="Consolas" panose="020B0609020204030204" pitchFamily="49" charset="0"/>
            </a:endParaRPr>
          </a:p>
          <a:p>
            <a:r>
              <a:rPr lang="it-IT" dirty="0">
                <a:solidFill>
                  <a:srgbClr val="000000"/>
                </a:solidFill>
                <a:latin typeface="Consolas" panose="020B0609020204030204" pitchFamily="49" charset="0"/>
              </a:rPr>
              <a:t>  .format(</a:t>
            </a:r>
            <a:r>
              <a:rPr lang="it-IT" dirty="0" err="1">
                <a:solidFill>
                  <a:srgbClr val="000000"/>
                </a:solidFill>
                <a:latin typeface="Consolas" panose="020B0609020204030204" pitchFamily="49" charset="0"/>
              </a:rPr>
              <a:t>DateTimeFormatter.</a:t>
            </a:r>
            <a:r>
              <a:rPr lang="it-IT" i="1" dirty="0" err="1">
                <a:solidFill>
                  <a:srgbClr val="000000"/>
                </a:solidFill>
                <a:latin typeface="Consolas" panose="020B0609020204030204" pitchFamily="49" charset="0"/>
              </a:rPr>
              <a:t>ofLocalizedDateTime</a:t>
            </a:r>
            <a:r>
              <a:rPr lang="it-IT" i="1" dirty="0">
                <a:solidFill>
                  <a:srgbClr val="000000"/>
                </a:solidFill>
                <a:latin typeface="Consolas" panose="020B0609020204030204" pitchFamily="49" charset="0"/>
              </a:rPr>
              <a:t>(</a:t>
            </a:r>
            <a:r>
              <a:rPr lang="it-IT" i="1" dirty="0" err="1">
                <a:solidFill>
                  <a:srgbClr val="000000"/>
                </a:solidFill>
                <a:latin typeface="Consolas" panose="020B0609020204030204" pitchFamily="49" charset="0"/>
              </a:rPr>
              <a:t>FormatStyle.</a:t>
            </a:r>
            <a:r>
              <a:rPr lang="it-IT" b="1" i="1" dirty="0" err="1">
                <a:solidFill>
                  <a:srgbClr val="0000C0"/>
                </a:solidFill>
                <a:latin typeface="Consolas" panose="020B0609020204030204" pitchFamily="49" charset="0"/>
              </a:rPr>
              <a:t>MEDIUM</a:t>
            </a:r>
            <a:r>
              <a:rPr lang="it-IT" b="1" i="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dirty="0" err="1">
                <a:solidFill>
                  <a:srgbClr val="000000"/>
                </a:solidFill>
                <a:latin typeface="Consolas" panose="020B0609020204030204" pitchFamily="49" charset="0"/>
              </a:rPr>
              <a:t>withLocale</a:t>
            </a:r>
            <a:r>
              <a:rPr lang="it-IT" dirty="0">
                <a:solidFill>
                  <a:srgbClr val="000000"/>
                </a:solidFill>
                <a:latin typeface="Consolas" panose="020B0609020204030204" pitchFamily="49" charset="0"/>
              </a:rPr>
              <a:t>(</a:t>
            </a:r>
            <a:r>
              <a:rPr lang="it-IT" dirty="0" err="1">
                <a:solidFill>
                  <a:srgbClr val="000000"/>
                </a:solidFill>
                <a:latin typeface="Consolas" panose="020B0609020204030204" pitchFamily="49" charset="0"/>
              </a:rPr>
              <a:t>Locale.</a:t>
            </a:r>
            <a:r>
              <a:rPr lang="it-IT" b="1" i="1" dirty="0" err="1">
                <a:solidFill>
                  <a:srgbClr val="0000C0"/>
                </a:solidFill>
                <a:latin typeface="Consolas" panose="020B0609020204030204" pitchFamily="49" charset="0"/>
              </a:rPr>
              <a:t>ITALY</a:t>
            </a:r>
            <a:r>
              <a:rPr lang="it-IT" b="1" i="1"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88855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2.1</a:t>
            </a:r>
            <a:endParaRPr lang="en-GB">
              <a:solidFill>
                <a:schemeClr val="tx1"/>
              </a:solidFill>
            </a:endParaRPr>
          </a:p>
        </p:txBody>
      </p:sp>
    </p:spTree>
    <p:extLst>
      <p:ext uri="{BB962C8B-B14F-4D97-AF65-F5344CB8AC3E}">
        <p14:creationId xmlns:p14="http://schemas.microsoft.com/office/powerpoint/2010/main" val="428923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t-IT" dirty="0"/>
              <a:t>Classe</a:t>
            </a:r>
          </a:p>
          <a:p>
            <a:pPr lvl="1"/>
            <a:r>
              <a:rPr lang="it-IT" dirty="0"/>
              <a:t>Campo</a:t>
            </a:r>
          </a:p>
          <a:p>
            <a:pPr lvl="1"/>
            <a:r>
              <a:rPr lang="it-IT" dirty="0"/>
              <a:t>Metodo</a:t>
            </a:r>
          </a:p>
          <a:p>
            <a:r>
              <a:rPr lang="it-IT" dirty="0"/>
              <a:t>Package</a:t>
            </a:r>
          </a:p>
          <a:p>
            <a:r>
              <a:rPr lang="it-IT" dirty="0"/>
              <a:t>Oggetto</a:t>
            </a:r>
          </a:p>
          <a:p>
            <a:r>
              <a:rPr lang="it-IT" dirty="0"/>
              <a:t>Costruttore (metodo speciale)</a:t>
            </a:r>
          </a:p>
          <a:p>
            <a:r>
              <a:rPr lang="it-IT" dirty="0"/>
              <a:t>Interfacce</a:t>
            </a:r>
          </a:p>
          <a:p>
            <a:r>
              <a:rPr lang="it-IT" dirty="0"/>
              <a:t>Tipi Dati primitivi</a:t>
            </a:r>
          </a:p>
          <a:p>
            <a:r>
              <a:rPr lang="it-IT" dirty="0"/>
              <a:t>Modificatori di Accesso</a:t>
            </a:r>
          </a:p>
          <a:p>
            <a:endParaRPr lang="it-IT" dirty="0"/>
          </a:p>
          <a:p>
            <a:endParaRPr lang="it-IT" dirty="0"/>
          </a:p>
        </p:txBody>
      </p:sp>
      <p:sp>
        <p:nvSpPr>
          <p:cNvPr id="3" name="Title 2"/>
          <p:cNvSpPr>
            <a:spLocks noGrp="1"/>
          </p:cNvSpPr>
          <p:nvPr>
            <p:ph type="title"/>
          </p:nvPr>
        </p:nvSpPr>
        <p:spPr/>
        <p:txBody>
          <a:bodyPr/>
          <a:lstStyle/>
          <a:p>
            <a:r>
              <a:rPr lang="it-IT" dirty="0"/>
              <a:t>Componenti di un programma Java</a:t>
            </a:r>
          </a:p>
        </p:txBody>
      </p:sp>
    </p:spTree>
    <p:extLst>
      <p:ext uri="{BB962C8B-B14F-4D97-AF65-F5344CB8AC3E}">
        <p14:creationId xmlns:p14="http://schemas.microsoft.com/office/powerpoint/2010/main" val="330855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it-IT" dirty="0"/>
          </a:p>
          <a:p>
            <a:pPr marL="0" indent="0">
              <a:buNone/>
            </a:pPr>
            <a:r>
              <a:rPr lang="it-IT" dirty="0"/>
              <a:t>Una Classe è un’astrazione indicante un insieme di oggetti che condividono caratteristiche comuni e funzionalità.</a:t>
            </a:r>
          </a:p>
          <a:p>
            <a:pPr marL="0" indent="0">
              <a:buNone/>
            </a:pPr>
            <a:r>
              <a:rPr lang="it-IT" dirty="0"/>
              <a:t>In Java il nome di una classe comincia sempre in maiuscolo.</a:t>
            </a:r>
          </a:p>
          <a:p>
            <a:pPr marL="0" indent="0">
              <a:buNone/>
            </a:pPr>
            <a:r>
              <a:rPr lang="it-IT" dirty="0"/>
              <a:t>Le parole composte vengono rese in </a:t>
            </a:r>
            <a:r>
              <a:rPr lang="it-IT" dirty="0" err="1"/>
              <a:t>CamelCase</a:t>
            </a:r>
            <a:r>
              <a:rPr lang="it-IT" dirty="0"/>
              <a:t> rimuovendo gli spazi.</a:t>
            </a:r>
          </a:p>
          <a:p>
            <a:pPr marL="0" indent="0">
              <a:buNone/>
            </a:pPr>
            <a:r>
              <a:rPr lang="it-IT" dirty="0"/>
              <a:t>Il nome di una classe è sempre uguale al nome del file che la contiene (tranne in caso di classi interne).</a:t>
            </a:r>
          </a:p>
        </p:txBody>
      </p:sp>
      <p:sp>
        <p:nvSpPr>
          <p:cNvPr id="3" name="Title 2"/>
          <p:cNvSpPr>
            <a:spLocks noGrp="1"/>
          </p:cNvSpPr>
          <p:nvPr>
            <p:ph type="title"/>
          </p:nvPr>
        </p:nvSpPr>
        <p:spPr/>
        <p:txBody>
          <a:bodyPr/>
          <a:lstStyle/>
          <a:p>
            <a:r>
              <a:rPr lang="it-IT" dirty="0"/>
              <a:t>Classe 1</a:t>
            </a:r>
          </a:p>
        </p:txBody>
      </p:sp>
    </p:spTree>
    <p:extLst>
      <p:ext uri="{BB962C8B-B14F-4D97-AF65-F5344CB8AC3E}">
        <p14:creationId xmlns:p14="http://schemas.microsoft.com/office/powerpoint/2010/main" val="333820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normAutofit/>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Classe 2</a:t>
            </a:r>
          </a:p>
        </p:txBody>
      </p:sp>
      <p:sp>
        <p:nvSpPr>
          <p:cNvPr id="4" name="Rectangle 3"/>
          <p:cNvSpPr/>
          <p:nvPr/>
        </p:nvSpPr>
        <p:spPr>
          <a:xfrm>
            <a:off x="1629917" y="2415158"/>
            <a:ext cx="9721080" cy="4154984"/>
          </a:xfrm>
          <a:prstGeom prst="rect">
            <a:avLst/>
          </a:prstGeom>
          <a:solidFill>
            <a:schemeClr val="bg1"/>
          </a:solidFill>
        </p:spPr>
        <p:txBody>
          <a:bodyPr wrap="square">
            <a:spAutoFit/>
          </a:bodyPr>
          <a:lstStyle/>
          <a:p>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class</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Customer</a:t>
            </a:r>
            <a:r>
              <a:rPr lang="it-IT" sz="1200" b="1"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private</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getId</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setId</a:t>
            </a:r>
            <a:r>
              <a:rPr lang="it-IT" sz="1200" b="1" dirty="0">
                <a:solidFill>
                  <a:srgbClr val="000000"/>
                </a:solidFill>
                <a:latin typeface="Consolas" panose="020B0609020204030204" pitchFamily="49" charset="0"/>
              </a:rPr>
              <a:t>(</a:t>
            </a:r>
            <a:r>
              <a:rPr lang="it-IT" sz="1200" b="1" dirty="0">
                <a:solidFill>
                  <a:srgbClr val="7F0055"/>
                </a:solidFill>
                <a:latin typeface="Consolas" panose="020B0609020204030204" pitchFamily="49" charset="0"/>
              </a:rPr>
              <a:t>long</a:t>
            </a:r>
            <a:r>
              <a:rPr lang="it-IT" sz="1200" b="1" dirty="0">
                <a:solidFill>
                  <a:srgbClr val="000000"/>
                </a:solidFill>
                <a:latin typeface="Consolas" panose="020B0609020204030204" pitchFamily="49" charset="0"/>
              </a:rPr>
              <a:t> </a:t>
            </a:r>
            <a:r>
              <a:rPr lang="it-IT" sz="1200" b="1" dirty="0">
                <a:solidFill>
                  <a:srgbClr val="6A3E3E"/>
                </a:solidFill>
                <a:latin typeface="Consolas" panose="020B0609020204030204" pitchFamily="49" charset="0"/>
              </a:rPr>
              <a:t>id</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this</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id</a:t>
            </a:r>
            <a:r>
              <a:rPr lang="it-IT" sz="1200" b="1" dirty="0">
                <a:solidFill>
                  <a:srgbClr val="000000"/>
                </a:solidFill>
                <a:latin typeface="Consolas" panose="020B0609020204030204" pitchFamily="49" charset="0"/>
              </a:rPr>
              <a:t> = </a:t>
            </a:r>
            <a:r>
              <a:rPr lang="it-IT" sz="1200" b="1" dirty="0">
                <a:solidFill>
                  <a:srgbClr val="6A3E3E"/>
                </a:solidFill>
                <a:latin typeface="Consolas" panose="020B0609020204030204" pitchFamily="49" charset="0"/>
              </a:rPr>
              <a:t>id</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getName</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return</a:t>
            </a:r>
            <a:r>
              <a:rPr lang="it-IT" sz="1200" b="1" dirty="0">
                <a:solidFill>
                  <a:srgbClr val="000000"/>
                </a:solidFill>
                <a:latin typeface="Consolas" panose="020B0609020204030204" pitchFamily="49" charset="0"/>
              </a:rPr>
              <a:t> </a:t>
            </a:r>
            <a:r>
              <a:rPr lang="it-IT" sz="1200" b="1" dirty="0" err="1">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endParaRPr lang="it-IT" sz="1200" dirty="0">
              <a:latin typeface="Consolas" panose="020B0609020204030204" pitchFamily="49" charset="0"/>
            </a:endParaRP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public</a:t>
            </a:r>
            <a:r>
              <a:rPr lang="it-IT" sz="1200" b="1" dirty="0">
                <a:solidFill>
                  <a:srgbClr val="000000"/>
                </a:solidFill>
                <a:latin typeface="Consolas" panose="020B0609020204030204" pitchFamily="49" charset="0"/>
              </a:rPr>
              <a:t> </a:t>
            </a:r>
            <a:r>
              <a:rPr lang="it-IT" sz="1200" b="1" dirty="0" err="1">
                <a:solidFill>
                  <a:srgbClr val="7F0055"/>
                </a:solidFill>
                <a:latin typeface="Consolas" panose="020B0609020204030204" pitchFamily="49" charset="0"/>
              </a:rPr>
              <a:t>void</a:t>
            </a:r>
            <a:r>
              <a:rPr lang="it-IT" sz="1200" b="1" dirty="0">
                <a:solidFill>
                  <a:srgbClr val="000000"/>
                </a:solidFill>
                <a:latin typeface="Consolas" panose="020B0609020204030204" pitchFamily="49" charset="0"/>
              </a:rPr>
              <a:t> </a:t>
            </a:r>
            <a:r>
              <a:rPr lang="it-IT" sz="1200" b="1" dirty="0" err="1">
                <a:solidFill>
                  <a:srgbClr val="000000"/>
                </a:solidFill>
                <a:latin typeface="Consolas" panose="020B0609020204030204" pitchFamily="49" charset="0"/>
              </a:rPr>
              <a:t>setName</a:t>
            </a:r>
            <a:r>
              <a:rPr lang="it-IT" sz="1200" b="1" dirty="0">
                <a:solidFill>
                  <a:srgbClr val="000000"/>
                </a:solidFill>
                <a:latin typeface="Consolas" panose="020B0609020204030204" pitchFamily="49" charset="0"/>
              </a:rPr>
              <a:t>(</a:t>
            </a:r>
            <a:r>
              <a:rPr lang="it-IT" sz="1200" b="1" dirty="0" err="1">
                <a:solidFill>
                  <a:srgbClr val="000000"/>
                </a:solidFill>
                <a:latin typeface="Consolas" panose="020B0609020204030204" pitchFamily="49" charset="0"/>
              </a:rPr>
              <a:t>String</a:t>
            </a:r>
            <a:r>
              <a:rPr lang="it-IT" sz="1200" b="1" dirty="0">
                <a:solidFill>
                  <a:srgbClr val="000000"/>
                </a:solidFill>
                <a:latin typeface="Consolas" panose="020B0609020204030204" pitchFamily="49" charset="0"/>
              </a:rPr>
              <a:t>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b="1" dirty="0">
                <a:solidFill>
                  <a:srgbClr val="7F0055"/>
                </a:solidFill>
                <a:latin typeface="Consolas" panose="020B0609020204030204" pitchFamily="49" charset="0"/>
              </a:rPr>
              <a:t>this</a:t>
            </a:r>
            <a:r>
              <a:rPr lang="it-IT" sz="1200" b="1" dirty="0">
                <a:solidFill>
                  <a:srgbClr val="000000"/>
                </a:solidFill>
                <a:latin typeface="Consolas" panose="020B0609020204030204" pitchFamily="49" charset="0"/>
              </a:rPr>
              <a:t>.</a:t>
            </a:r>
            <a:r>
              <a:rPr lang="it-IT" sz="1200" b="1" dirty="0">
                <a:solidFill>
                  <a:srgbClr val="0000C0"/>
                </a:solidFill>
                <a:latin typeface="Consolas" panose="020B0609020204030204" pitchFamily="49" charset="0"/>
              </a:rPr>
              <a:t>name</a:t>
            </a:r>
            <a:r>
              <a:rPr lang="it-IT" sz="1200" b="1" dirty="0">
                <a:solidFill>
                  <a:srgbClr val="000000"/>
                </a:solidFill>
                <a:latin typeface="Consolas" panose="020B0609020204030204" pitchFamily="49" charset="0"/>
              </a:rPr>
              <a:t> = </a:t>
            </a:r>
            <a:r>
              <a:rPr lang="it-IT" sz="1200" b="1" dirty="0" err="1">
                <a:solidFill>
                  <a:srgbClr val="6A3E3E"/>
                </a:solidFill>
                <a:latin typeface="Consolas" panose="020B0609020204030204" pitchFamily="49" charset="0"/>
              </a:rPr>
              <a:t>name</a:t>
            </a:r>
            <a:r>
              <a:rPr lang="it-IT" sz="1200" b="1" dirty="0">
                <a:solidFill>
                  <a:srgbClr val="000000"/>
                </a:solidFill>
                <a:latin typeface="Consolas" panose="020B0609020204030204" pitchFamily="49" charset="0"/>
              </a:rPr>
              <a:t>;</a:t>
            </a:r>
          </a:p>
          <a:p>
            <a:r>
              <a:rPr lang="it-IT"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a:t>
            </a:r>
            <a:endParaRPr lang="it-IT" sz="1200" dirty="0"/>
          </a:p>
        </p:txBody>
      </p:sp>
    </p:spTree>
    <p:extLst>
      <p:ext uri="{BB962C8B-B14F-4D97-AF65-F5344CB8AC3E}">
        <p14:creationId xmlns:p14="http://schemas.microsoft.com/office/powerpoint/2010/main" val="416388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Una classe può contenere uno o più membri.</a:t>
            </a:r>
          </a:p>
          <a:p>
            <a:pPr marL="0" indent="0">
              <a:buNone/>
            </a:pPr>
            <a:r>
              <a:rPr lang="it-IT" dirty="0"/>
              <a:t>Il membro (o attributo o campo) è un tipo dato che definisce una proprietà della classe, può essere un tipo dato primitivo o una Classe.</a:t>
            </a:r>
          </a:p>
          <a:p>
            <a:pPr marL="0" indent="0">
              <a:buNone/>
            </a:pPr>
            <a:r>
              <a:rPr lang="it-IT" dirty="0"/>
              <a:t>Può avere un modificatore, se non è specificato è </a:t>
            </a:r>
            <a:r>
              <a:rPr lang="it-IT" b="1" dirty="0"/>
              <a:t>default</a:t>
            </a:r>
            <a:r>
              <a:rPr lang="it-IT" dirty="0"/>
              <a:t> (vedremo dopo i modificatori).</a:t>
            </a:r>
          </a:p>
          <a:p>
            <a:pPr marL="0" indent="0">
              <a:buNone/>
            </a:pPr>
            <a:r>
              <a:rPr lang="it-IT" u="sng" dirty="0"/>
              <a:t>Se non inizializzato, assume automaticamente il valore di default</a:t>
            </a:r>
          </a:p>
          <a:p>
            <a:pPr marL="0" indent="0">
              <a:buNone/>
            </a:pPr>
            <a:r>
              <a:rPr lang="it-IT" dirty="0"/>
              <a:t>Un membro può essere </a:t>
            </a:r>
            <a:r>
              <a:rPr lang="it-IT" b="1" dirty="0" err="1"/>
              <a:t>static</a:t>
            </a:r>
            <a:r>
              <a:rPr lang="it-IT" b="1" dirty="0"/>
              <a:t>, </a:t>
            </a:r>
            <a:r>
              <a:rPr lang="it-IT" dirty="0"/>
              <a:t>in questo caso si parla di membro di classe, appartiene alla classe piuttosto che all’istanza. </a:t>
            </a:r>
          </a:p>
          <a:p>
            <a:pPr marL="0" indent="0">
              <a:buNone/>
            </a:pPr>
            <a:r>
              <a:rPr lang="it-IT" dirty="0"/>
              <a:t>Esempio: </a:t>
            </a:r>
            <a:r>
              <a:rPr lang="it-IT" dirty="0">
                <a:latin typeface="Consolas" panose="020B0609020204030204" pitchFamily="49" charset="0"/>
                <a:cs typeface="Consolas" panose="020B0609020204030204" pitchFamily="49" charset="0"/>
              </a:rPr>
              <a:t>private </a:t>
            </a:r>
            <a:r>
              <a:rPr lang="it-IT" dirty="0" err="1">
                <a:latin typeface="Consolas" panose="020B0609020204030204" pitchFamily="49" charset="0"/>
                <a:cs typeface="Consolas" panose="020B0609020204030204" pitchFamily="49" charset="0"/>
              </a:rPr>
              <a:t>Integer</a:t>
            </a:r>
            <a:r>
              <a:rPr lang="it-IT" dirty="0">
                <a:latin typeface="Consolas" panose="020B0609020204030204" pitchFamily="49" charset="0"/>
                <a:cs typeface="Consolas" panose="020B0609020204030204" pitchFamily="49" charset="0"/>
              </a:rPr>
              <a:t> anni = 18;</a:t>
            </a:r>
          </a:p>
          <a:p>
            <a:pPr marL="0" indent="0">
              <a:buNone/>
            </a:pPr>
            <a:endParaRPr lang="it-IT"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it-IT" dirty="0"/>
              <a:t>Classe 3 - Membri</a:t>
            </a:r>
          </a:p>
        </p:txBody>
      </p:sp>
    </p:spTree>
    <p:extLst>
      <p:ext uri="{BB962C8B-B14F-4D97-AF65-F5344CB8AC3E}">
        <p14:creationId xmlns:p14="http://schemas.microsoft.com/office/powerpoint/2010/main" val="31910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 metodi di una classe sono le funzioni che ne definiscono il comportamento.</a:t>
            </a:r>
          </a:p>
          <a:p>
            <a:pPr marL="0" indent="0">
              <a:buNone/>
            </a:pPr>
            <a:r>
              <a:rPr lang="it-IT" dirty="0"/>
              <a:t>Eseguono la vera e propria logica del programma.</a:t>
            </a:r>
          </a:p>
          <a:p>
            <a:pPr marL="0" indent="0">
              <a:buNone/>
            </a:pPr>
            <a:r>
              <a:rPr lang="it-IT" dirty="0"/>
              <a:t>Sono equivalenti alle funzioni dei linguaggi imperativi o funzionali ma operano all’interno di una Classe.</a:t>
            </a:r>
          </a:p>
          <a:p>
            <a:pPr marL="0" indent="0">
              <a:buNone/>
            </a:pPr>
            <a:r>
              <a:rPr lang="it-IT" dirty="0"/>
              <a:t>Possono avere un modificatore di accesso (se non specificato è </a:t>
            </a:r>
            <a:r>
              <a:rPr lang="it-IT" b="1" dirty="0"/>
              <a:t>default.</a:t>
            </a:r>
          </a:p>
          <a:p>
            <a:pPr marL="0" indent="0">
              <a:buNone/>
            </a:pPr>
            <a:r>
              <a:rPr lang="it-IT" dirty="0"/>
              <a:t>Specificano un valore di ritorno e dei parametri di input, che sono a loro volta tipi dati primitivi o Classi.</a:t>
            </a:r>
          </a:p>
          <a:p>
            <a:endParaRPr lang="it-IT" dirty="0"/>
          </a:p>
        </p:txBody>
      </p:sp>
      <p:sp>
        <p:nvSpPr>
          <p:cNvPr id="3" name="Title 2"/>
          <p:cNvSpPr>
            <a:spLocks noGrp="1"/>
          </p:cNvSpPr>
          <p:nvPr>
            <p:ph type="title"/>
          </p:nvPr>
        </p:nvSpPr>
        <p:spPr/>
        <p:txBody>
          <a:bodyPr/>
          <a:lstStyle/>
          <a:p>
            <a:r>
              <a:rPr lang="it-IT" dirty="0"/>
              <a:t>Classe 4 – Metodi 1</a:t>
            </a:r>
          </a:p>
        </p:txBody>
      </p:sp>
    </p:spTree>
    <p:extLst>
      <p:ext uri="{BB962C8B-B14F-4D97-AF65-F5344CB8AC3E}">
        <p14:creationId xmlns:p14="http://schemas.microsoft.com/office/powerpoint/2010/main" val="260922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515888"/>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Classe 5 – Metodi 2</a:t>
            </a:r>
          </a:p>
        </p:txBody>
      </p:sp>
      <p:sp>
        <p:nvSpPr>
          <p:cNvPr id="4" name="Rectangle 3"/>
          <p:cNvSpPr/>
          <p:nvPr/>
        </p:nvSpPr>
        <p:spPr>
          <a:xfrm>
            <a:off x="2566020" y="2564904"/>
            <a:ext cx="7618412" cy="3693319"/>
          </a:xfrm>
          <a:prstGeom prst="rect">
            <a:avLst/>
          </a:prstGeom>
          <a:solidFill>
            <a:schemeClr val="bg1"/>
          </a:solidFill>
        </p:spPr>
        <p:txBody>
          <a:bodyPr wrap="square">
            <a:spAutoFit/>
          </a:bodyPr>
          <a:lstStyle/>
          <a:p>
            <a:r>
              <a:rPr lang="it-IT" sz="1000" dirty="0">
                <a:solidFill>
                  <a:srgbClr val="000000"/>
                </a:solidFill>
                <a:latin typeface="Consolas" panose="020B0609020204030204" pitchFamily="49" charset="0"/>
              </a:rPr>
              <a:t> </a:t>
            </a:r>
            <a:r>
              <a:rPr lang="it-IT" dirty="0">
                <a:solidFill>
                  <a:srgbClr val="3F5FBF"/>
                </a:solidFill>
                <a:latin typeface="Consolas" panose="020B0609020204030204" pitchFamily="49" charset="0"/>
              </a:rPr>
              <a:t>/**</a:t>
            </a:r>
          </a:p>
          <a:p>
            <a:r>
              <a:rPr lang="en-US" dirty="0">
                <a:solidFill>
                  <a:srgbClr val="3F5FBF"/>
                </a:solidFill>
                <a:latin typeface="Consolas" panose="020B0609020204030204" pitchFamily="49" charset="0"/>
              </a:rPr>
              <a:t>     * Calculate factorial in iterative way.</a:t>
            </a:r>
          </a:p>
          <a:p>
            <a:r>
              <a:rPr lang="it-IT" dirty="0">
                <a:solidFill>
                  <a:srgbClr val="3F5FBF"/>
                </a:solidFill>
                <a:latin typeface="Consolas" panose="020B0609020204030204" pitchFamily="49" charset="0"/>
              </a:rPr>
              <a:t>     * </a:t>
            </a:r>
          </a:p>
          <a:p>
            <a:r>
              <a:rPr lang="it-IT" dirty="0">
                <a:solidFill>
                  <a:srgbClr val="3F5FBF"/>
                </a:solidFill>
                <a:latin typeface="Consolas" panose="020B0609020204030204" pitchFamily="49" charset="0"/>
              </a:rPr>
              <a:t>     * </a:t>
            </a:r>
            <a:r>
              <a:rPr lang="it-IT" b="1" dirty="0">
                <a:solidFill>
                  <a:srgbClr val="7F9FBF"/>
                </a:solidFill>
                <a:latin typeface="Consolas" panose="020B0609020204030204" pitchFamily="49" charset="0"/>
              </a:rPr>
              <a:t>@</a:t>
            </a:r>
            <a:r>
              <a:rPr lang="it-IT" b="1" dirty="0" err="1">
                <a:solidFill>
                  <a:srgbClr val="7F9FBF"/>
                </a:solidFill>
                <a:latin typeface="Consolas" panose="020B0609020204030204" pitchFamily="49" charset="0"/>
              </a:rPr>
              <a:t>param</a:t>
            </a:r>
            <a:r>
              <a:rPr lang="it-IT" b="1" dirty="0">
                <a:solidFill>
                  <a:srgbClr val="3F5FBF"/>
                </a:solidFill>
                <a:latin typeface="Consolas" panose="020B0609020204030204" pitchFamily="49" charset="0"/>
              </a:rPr>
              <a:t> n </a:t>
            </a:r>
            <a:r>
              <a:rPr lang="it-IT" b="1" u="sng" dirty="0" err="1">
                <a:solidFill>
                  <a:srgbClr val="3F5FBF"/>
                </a:solidFill>
                <a:latin typeface="Consolas" panose="020B0609020204030204" pitchFamily="49" charset="0"/>
              </a:rPr>
              <a:t>int</a:t>
            </a:r>
            <a:r>
              <a:rPr lang="it-IT" b="1" u="sng" dirty="0">
                <a:solidFill>
                  <a:srgbClr val="3F5FBF"/>
                </a:solidFill>
                <a:latin typeface="Consolas" panose="020B0609020204030204" pitchFamily="49" charset="0"/>
              </a:rPr>
              <a:t> to </a:t>
            </a:r>
            <a:r>
              <a:rPr lang="it-IT" b="1" u="sng" dirty="0" err="1">
                <a:solidFill>
                  <a:srgbClr val="3F5FBF"/>
                </a:solidFill>
                <a:latin typeface="Consolas" panose="020B0609020204030204" pitchFamily="49" charset="0"/>
              </a:rPr>
              <a:t>calculate</a:t>
            </a:r>
            <a:endParaRPr lang="it-IT" b="1" u="sng" dirty="0">
              <a:solidFill>
                <a:srgbClr val="3F5FBF"/>
              </a:solidFill>
              <a:latin typeface="Consolas" panose="020B0609020204030204" pitchFamily="49" charset="0"/>
            </a:endParaRPr>
          </a:p>
          <a:p>
            <a:r>
              <a:rPr lang="it-IT" dirty="0">
                <a:solidFill>
                  <a:srgbClr val="3F5FBF"/>
                </a:solidFill>
                <a:latin typeface="Consolas" panose="020B0609020204030204" pitchFamily="49" charset="0"/>
              </a:rPr>
              <a:t>     * </a:t>
            </a:r>
            <a:r>
              <a:rPr lang="it-IT" b="1" dirty="0">
                <a:solidFill>
                  <a:srgbClr val="7F9FBF"/>
                </a:solidFill>
                <a:latin typeface="Consolas" panose="020B0609020204030204" pitchFamily="49" charset="0"/>
              </a:rPr>
              <a:t>@</a:t>
            </a:r>
            <a:r>
              <a:rPr lang="it-IT" b="1" dirty="0" err="1">
                <a:solidFill>
                  <a:srgbClr val="7F9FBF"/>
                </a:solidFill>
                <a:latin typeface="Consolas" panose="020B0609020204030204" pitchFamily="49" charset="0"/>
              </a:rPr>
              <a:t>return</a:t>
            </a:r>
            <a:r>
              <a:rPr lang="it-IT" b="1" dirty="0">
                <a:solidFill>
                  <a:srgbClr val="3F5FBF"/>
                </a:solidFill>
                <a:latin typeface="Consolas" panose="020B0609020204030204" pitchFamily="49" charset="0"/>
              </a:rPr>
              <a:t> </a:t>
            </a:r>
            <a:r>
              <a:rPr lang="it-IT" b="1" dirty="0" err="1">
                <a:solidFill>
                  <a:srgbClr val="3F5FBF"/>
                </a:solidFill>
                <a:latin typeface="Consolas" panose="020B0609020204030204" pitchFamily="49" charset="0"/>
              </a:rPr>
              <a:t>Factorial</a:t>
            </a:r>
            <a:r>
              <a:rPr lang="it-IT" b="1" dirty="0">
                <a:solidFill>
                  <a:srgbClr val="3F5FBF"/>
                </a:solidFill>
                <a:latin typeface="Consolas" panose="020B0609020204030204" pitchFamily="49" charset="0"/>
              </a:rPr>
              <a:t> of n</a:t>
            </a:r>
          </a:p>
          <a:p>
            <a:r>
              <a:rPr lang="it-IT" dirty="0">
                <a:solidFill>
                  <a:srgbClr val="3F5FBF"/>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calculateFactorial</a:t>
            </a:r>
            <a:r>
              <a:rPr lang="it-IT" b="1" dirty="0">
                <a:solidFill>
                  <a:srgbClr val="000000"/>
                </a:solidFill>
                <a:latin typeface="Consolas" panose="020B0609020204030204" pitchFamily="49" charset="0"/>
              </a:rPr>
              <a:t>(</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n</a:t>
            </a:r>
            <a:r>
              <a:rPr lang="it-IT"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result</a:t>
            </a:r>
            <a:r>
              <a:rPr lang="it-IT" b="1" dirty="0">
                <a:solidFill>
                  <a:srgbClr val="000000"/>
                </a:solidFill>
                <a:latin typeface="Consolas" panose="020B0609020204030204" pitchFamily="49" charset="0"/>
              </a:rPr>
              <a:t> = 1;</a:t>
            </a:r>
          </a:p>
          <a:p>
            <a:r>
              <a:rPr lang="nn-NO"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dirty="0" err="1">
                <a:solidFill>
                  <a:srgbClr val="6A3E3E"/>
                </a:solidFill>
                <a:latin typeface="Consolas" panose="020B0609020204030204" pitchFamily="49" charset="0"/>
              </a:rPr>
              <a:t>result</a:t>
            </a:r>
            <a:r>
              <a:rPr lang="it-IT" dirty="0">
                <a:solidFill>
                  <a:srgbClr val="000000"/>
                </a:solidFill>
                <a:latin typeface="Consolas" panose="020B0609020204030204" pitchFamily="49" charset="0"/>
              </a:rPr>
              <a:t> = </a:t>
            </a:r>
            <a:r>
              <a:rPr lang="it-IT" dirty="0" err="1">
                <a:solidFill>
                  <a:srgbClr val="6A3E3E"/>
                </a:solidFill>
                <a:latin typeface="Consolas" panose="020B0609020204030204" pitchFamily="49" charset="0"/>
              </a:rPr>
              <a:t>result</a:t>
            </a:r>
            <a:r>
              <a:rPr lang="it-IT" dirty="0">
                <a:solidFill>
                  <a:srgbClr val="000000"/>
                </a:solidFill>
                <a:latin typeface="Consolas" panose="020B0609020204030204" pitchFamily="49" charset="0"/>
              </a:rPr>
              <a:t> * </a:t>
            </a:r>
            <a:r>
              <a:rPr lang="it-IT" dirty="0">
                <a:solidFill>
                  <a:srgbClr val="6A3E3E"/>
                </a:solidFill>
                <a:latin typeface="Consolas" panose="020B0609020204030204" pitchFamily="49" charset="0"/>
              </a:rPr>
              <a:t>i</a:t>
            </a:r>
            <a:r>
              <a:rPr lang="it-IT"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err="1">
                <a:solidFill>
                  <a:srgbClr val="6A3E3E"/>
                </a:solidFill>
                <a:latin typeface="Consolas" panose="020B0609020204030204" pitchFamily="49" charset="0"/>
              </a:rPr>
              <a:t>result</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endParaRPr lang="it-IT" dirty="0"/>
          </a:p>
        </p:txBody>
      </p:sp>
    </p:spTree>
    <p:extLst>
      <p:ext uri="{BB962C8B-B14F-4D97-AF65-F5344CB8AC3E}">
        <p14:creationId xmlns:p14="http://schemas.microsoft.com/office/powerpoint/2010/main" val="16029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Un Oggetto è </a:t>
            </a:r>
            <a:r>
              <a:rPr lang="it-IT" u="sng" dirty="0"/>
              <a:t>un’istanza di una classe</a:t>
            </a:r>
            <a:r>
              <a:rPr lang="it-IT" dirty="0"/>
              <a:t>.</a:t>
            </a:r>
          </a:p>
          <a:p>
            <a:pPr marL="0" indent="0">
              <a:buNone/>
            </a:pPr>
            <a:endParaRPr lang="it-IT" dirty="0"/>
          </a:p>
          <a:p>
            <a:pPr marL="0" indent="0">
              <a:buNone/>
            </a:pPr>
            <a:r>
              <a:rPr lang="it-IT" dirty="0"/>
              <a:t>Esso rappresenta la concretizzazione di una classe.</a:t>
            </a:r>
          </a:p>
          <a:p>
            <a:pPr marL="0" indent="0">
              <a:buNone/>
            </a:pPr>
            <a:r>
              <a:rPr lang="it-IT" dirty="0"/>
              <a:t>Pensate ad una Classe come uno stampino per dolci a forma di stella e al dolce a forma di stella come l’oggetto.</a:t>
            </a:r>
          </a:p>
          <a:p>
            <a:pPr marL="0" indent="0">
              <a:buNone/>
            </a:pPr>
            <a:r>
              <a:rPr lang="it-IT" dirty="0"/>
              <a:t>Per una Classe possiamo avere infiniti oggetti</a:t>
            </a:r>
          </a:p>
        </p:txBody>
      </p:sp>
      <p:sp>
        <p:nvSpPr>
          <p:cNvPr id="3" name="Title 2"/>
          <p:cNvSpPr>
            <a:spLocks noGrp="1"/>
          </p:cNvSpPr>
          <p:nvPr>
            <p:ph type="title"/>
          </p:nvPr>
        </p:nvSpPr>
        <p:spPr/>
        <p:txBody>
          <a:bodyPr/>
          <a:lstStyle/>
          <a:p>
            <a:r>
              <a:rPr lang="it-IT" dirty="0"/>
              <a:t>Oggetto 1</a:t>
            </a:r>
          </a:p>
        </p:txBody>
      </p:sp>
    </p:spTree>
    <p:extLst>
      <p:ext uri="{BB962C8B-B14F-4D97-AF65-F5344CB8AC3E}">
        <p14:creationId xmlns:p14="http://schemas.microsoft.com/office/powerpoint/2010/main" val="152395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Vantaggi:</a:t>
            </a:r>
          </a:p>
          <a:p>
            <a:pPr lvl="1"/>
            <a:r>
              <a:rPr lang="it-IT" dirty="0"/>
              <a:t>Portabilità (</a:t>
            </a:r>
            <a:r>
              <a:rPr lang="it-IT" i="1" dirty="0" err="1"/>
              <a:t>write</a:t>
            </a:r>
            <a:r>
              <a:rPr lang="it-IT" i="1" dirty="0"/>
              <a:t> once, </a:t>
            </a:r>
            <a:r>
              <a:rPr lang="it-IT" i="1" dirty="0" err="1"/>
              <a:t>run</a:t>
            </a:r>
            <a:r>
              <a:rPr lang="it-IT" i="1" dirty="0"/>
              <a:t> </a:t>
            </a:r>
            <a:r>
              <a:rPr lang="it-IT" i="1" dirty="0" err="1"/>
              <a:t>everywhere</a:t>
            </a:r>
            <a:r>
              <a:rPr lang="it-IT" dirty="0"/>
              <a:t>).</a:t>
            </a:r>
          </a:p>
          <a:p>
            <a:pPr lvl="1"/>
            <a:r>
              <a:rPr lang="it-IT" dirty="0"/>
              <a:t>Librerie standardizzate.</a:t>
            </a:r>
          </a:p>
          <a:p>
            <a:pPr lvl="1"/>
            <a:r>
              <a:rPr lang="it-IT" dirty="0"/>
              <a:t>Gestione automatica della memoria.</a:t>
            </a:r>
          </a:p>
          <a:p>
            <a:pPr lvl="1"/>
            <a:endParaRPr lang="it-IT" dirty="0"/>
          </a:p>
          <a:p>
            <a:r>
              <a:rPr lang="it-IT" dirty="0"/>
              <a:t>Svantaggi:</a:t>
            </a:r>
          </a:p>
          <a:p>
            <a:pPr lvl="1"/>
            <a:r>
              <a:rPr lang="it-IT" dirty="0"/>
              <a:t>Minore velocità (ma non troppo..).</a:t>
            </a:r>
          </a:p>
          <a:p>
            <a:pPr lvl="1"/>
            <a:r>
              <a:rPr lang="it-IT" dirty="0"/>
              <a:t>Gestione automatica della memoria.</a:t>
            </a:r>
          </a:p>
          <a:p>
            <a:pPr lvl="1"/>
            <a:r>
              <a:rPr lang="it-IT" dirty="0"/>
              <a:t>Un po’ ingessato.</a:t>
            </a:r>
          </a:p>
        </p:txBody>
      </p:sp>
      <p:sp>
        <p:nvSpPr>
          <p:cNvPr id="3" name="Title 2"/>
          <p:cNvSpPr>
            <a:spLocks noGrp="1"/>
          </p:cNvSpPr>
          <p:nvPr>
            <p:ph type="title"/>
          </p:nvPr>
        </p:nvSpPr>
        <p:spPr/>
        <p:txBody>
          <a:bodyPr/>
          <a:lstStyle/>
          <a:p>
            <a:r>
              <a:rPr lang="it-IT" dirty="0"/>
              <a:t>La Virtual Machine 2</a:t>
            </a:r>
          </a:p>
        </p:txBody>
      </p:sp>
    </p:spTree>
    <p:extLst>
      <p:ext uri="{BB962C8B-B14F-4D97-AF65-F5344CB8AC3E}">
        <p14:creationId xmlns:p14="http://schemas.microsoft.com/office/powerpoint/2010/main" val="397329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r>
              <a:rPr lang="it-IT" dirty="0"/>
              <a:t>Esempio</a:t>
            </a:r>
          </a:p>
        </p:txBody>
      </p:sp>
      <p:sp>
        <p:nvSpPr>
          <p:cNvPr id="3" name="Title 2"/>
          <p:cNvSpPr>
            <a:spLocks noGrp="1"/>
          </p:cNvSpPr>
          <p:nvPr>
            <p:ph type="title"/>
          </p:nvPr>
        </p:nvSpPr>
        <p:spPr/>
        <p:txBody>
          <a:bodyPr/>
          <a:lstStyle/>
          <a:p>
            <a:r>
              <a:rPr lang="it-IT" dirty="0"/>
              <a:t>Oggetto 2</a:t>
            </a:r>
          </a:p>
        </p:txBody>
      </p:sp>
      <p:sp>
        <p:nvSpPr>
          <p:cNvPr id="4" name="Rectangle 3"/>
          <p:cNvSpPr/>
          <p:nvPr/>
        </p:nvSpPr>
        <p:spPr>
          <a:xfrm>
            <a:off x="1522414" y="2492896"/>
            <a:ext cx="9972598" cy="3970318"/>
          </a:xfrm>
          <a:prstGeom prst="rect">
            <a:avLst/>
          </a:prstGeom>
          <a:solidFill>
            <a:schemeClr val="bg1"/>
          </a:solidFill>
        </p:spPr>
        <p:txBody>
          <a:bodyPr wrap="square">
            <a:spAutoFit/>
          </a:bodyPr>
          <a:lstStyle/>
          <a:p>
            <a:r>
              <a:rPr lang="it-IT" sz="900" b="1" dirty="0">
                <a:solidFill>
                  <a:srgbClr val="7F0055"/>
                </a:solidFill>
                <a:latin typeface="Consolas" panose="020B0609020204030204" pitchFamily="49" charset="0"/>
              </a:rPr>
              <a:t>package</a:t>
            </a:r>
            <a:r>
              <a:rPr lang="it-IT" sz="900" b="1" dirty="0">
                <a:solidFill>
                  <a:srgbClr val="000000"/>
                </a:solidFill>
                <a:latin typeface="Consolas" panose="020B0609020204030204" pitchFamily="49" charset="0"/>
              </a:rPr>
              <a:t> </a:t>
            </a:r>
            <a:r>
              <a:rPr lang="it-IT" sz="900" b="1" err="1">
                <a:solidFill>
                  <a:srgbClr val="000000"/>
                </a:solidFill>
                <a:latin typeface="Consolas" panose="020B0609020204030204" pitchFamily="49" charset="0"/>
              </a:rPr>
              <a:t>it</a:t>
            </a:r>
            <a:r>
              <a:rPr lang="it-IT" sz="900" b="1">
                <a:solidFill>
                  <a:srgbClr val="000000"/>
                </a:solidFill>
                <a:latin typeface="Consolas" panose="020B0609020204030204" pitchFamily="49" charset="0"/>
              </a:rPr>
              <a:t>.ires.</a:t>
            </a:r>
            <a:r>
              <a:rPr lang="it-IT" sz="900" b="1" dirty="0" err="1">
                <a:solidFill>
                  <a:srgbClr val="000000"/>
                </a:solidFill>
                <a:latin typeface="Consolas" panose="020B0609020204030204" pitchFamily="49" charset="0"/>
              </a:rPr>
              <a:t>corso</a:t>
            </a:r>
            <a:r>
              <a:rPr lang="it-IT" sz="900" b="1" dirty="0">
                <a:solidFill>
                  <a:srgbClr val="000000"/>
                </a:solidFill>
                <a:latin typeface="Consolas" panose="020B0609020204030204" pitchFamily="49" charset="0"/>
              </a:rPr>
              <a:t>;</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class</a:t>
            </a:r>
            <a:r>
              <a:rPr lang="it-IT" sz="900" b="1" dirty="0">
                <a:solidFill>
                  <a:srgbClr val="000000"/>
                </a:solidFill>
                <a:latin typeface="Consolas" panose="020B0609020204030204" pitchFamily="49" charset="0"/>
              </a:rPr>
              <a:t> Dog {</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String</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name</a:t>
            </a:r>
            <a:r>
              <a:rPr lang="it-IT" sz="900" b="1" dirty="0">
                <a:solidFill>
                  <a:srgbClr val="000000"/>
                </a:solidFill>
                <a:latin typeface="Consolas" panose="020B0609020204030204" pitchFamily="49" charset="0"/>
              </a:rPr>
              <a:t>;</a:t>
            </a: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String</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breed</a:t>
            </a:r>
            <a:r>
              <a:rPr lang="it-IT" sz="900" b="1" dirty="0">
                <a:solidFill>
                  <a:srgbClr val="000000"/>
                </a:solidFill>
                <a:latin typeface="Consolas" panose="020B0609020204030204" pitchFamily="49" charset="0"/>
              </a:rPr>
              <a:t>;</a:t>
            </a:r>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int</a:t>
            </a:r>
            <a:r>
              <a:rPr lang="it-IT" sz="900" b="1" dirty="0">
                <a:solidFill>
                  <a:srgbClr val="000000"/>
                </a:solidFill>
                <a:latin typeface="Consolas" panose="020B0609020204030204" pitchFamily="49" charset="0"/>
              </a:rPr>
              <a:t> </a:t>
            </a:r>
            <a:r>
              <a:rPr lang="it-IT" sz="900" b="1" dirty="0" err="1">
                <a:solidFill>
                  <a:srgbClr val="0000C0"/>
                </a:solidFill>
                <a:latin typeface="Consolas" panose="020B0609020204030204" pitchFamily="49" charset="0"/>
              </a:rPr>
              <a:t>age</a:t>
            </a:r>
            <a:r>
              <a:rPr lang="it-IT" sz="900" b="1" dirty="0">
                <a:solidFill>
                  <a:srgbClr val="000000"/>
                </a:solidFill>
                <a:latin typeface="Consolas" panose="020B0609020204030204" pitchFamily="49" charset="0"/>
              </a:rPr>
              <a:t>;</a:t>
            </a:r>
          </a:p>
          <a:p>
            <a:endParaRPr lang="it-IT" sz="900" dirty="0">
              <a:latin typeface="Consolas" panose="020B0609020204030204" pitchFamily="49" charset="0"/>
            </a:endParaRPr>
          </a:p>
          <a:p>
            <a:r>
              <a:rPr lang="it-IT" sz="900" b="1" dirty="0">
                <a:solidFill>
                  <a:srgbClr val="7F0055"/>
                </a:solidFill>
                <a:latin typeface="Consolas" panose="020B0609020204030204" pitchFamily="49" charset="0"/>
              </a:rPr>
              <a:t>    public</a:t>
            </a:r>
            <a:r>
              <a:rPr lang="it-IT" sz="900" b="1" dirty="0">
                <a:solidFill>
                  <a:srgbClr val="000000"/>
                </a:solidFill>
                <a:latin typeface="Consolas" panose="020B0609020204030204" pitchFamily="49" charset="0"/>
              </a:rPr>
              <a:t> </a:t>
            </a:r>
            <a:r>
              <a:rPr lang="it-IT" sz="900" b="1" dirty="0" err="1">
                <a:solidFill>
                  <a:srgbClr val="7F0055"/>
                </a:solidFill>
                <a:latin typeface="Consolas" panose="020B0609020204030204" pitchFamily="49" charset="0"/>
              </a:rPr>
              <a:t>void</a:t>
            </a:r>
            <a:r>
              <a:rPr lang="it-IT" sz="900" b="1" dirty="0">
                <a:solidFill>
                  <a:srgbClr val="000000"/>
                </a:solidFill>
                <a:latin typeface="Consolas" panose="020B0609020204030204" pitchFamily="49" charset="0"/>
              </a:rPr>
              <a:t> </a:t>
            </a:r>
            <a:r>
              <a:rPr lang="it-IT" sz="900" b="1" dirty="0" err="1">
                <a:solidFill>
                  <a:srgbClr val="000000"/>
                </a:solidFill>
                <a:latin typeface="Consolas" panose="020B0609020204030204" pitchFamily="49" charset="0"/>
              </a:rPr>
              <a:t>run</a:t>
            </a:r>
            <a:r>
              <a:rPr lang="it-IT" sz="900" b="1" dirty="0">
                <a:solidFill>
                  <a:srgbClr val="000000"/>
                </a:solidFill>
                <a:latin typeface="Consolas" panose="020B0609020204030204" pitchFamily="49" charset="0"/>
              </a:rPr>
              <a:t>() {</a:t>
            </a:r>
          </a:p>
          <a:p>
            <a:r>
              <a:rPr lang="it-IT" sz="900" dirty="0">
                <a:solidFill>
                  <a:srgbClr val="3F7F5F"/>
                </a:solidFill>
                <a:latin typeface="Consolas" panose="020B0609020204030204" pitchFamily="49" charset="0"/>
              </a:rPr>
              <a:t>        //do </a:t>
            </a:r>
            <a:r>
              <a:rPr lang="it-IT" sz="900" dirty="0" err="1">
                <a:solidFill>
                  <a:srgbClr val="3F7F5F"/>
                </a:solidFill>
                <a:latin typeface="Consolas" panose="020B0609020204030204" pitchFamily="49" charset="0"/>
              </a:rPr>
              <a:t>something</a:t>
            </a:r>
            <a:endParaRPr lang="it-IT" sz="900" dirty="0">
              <a:solidFill>
                <a:srgbClr val="3F7F5F"/>
              </a:solidFill>
              <a:latin typeface="Consolas" panose="020B0609020204030204" pitchFamily="49" charset="0"/>
            </a:endParaRPr>
          </a:p>
          <a:p>
            <a:r>
              <a:rPr lang="it-IT" sz="900" dirty="0">
                <a:solidFill>
                  <a:srgbClr val="000000"/>
                </a:solidFill>
                <a:latin typeface="Consolas" panose="020B0609020204030204" pitchFamily="49" charset="0"/>
              </a:rPr>
              <a:t>    }</a:t>
            </a:r>
          </a:p>
          <a:p>
            <a:endParaRPr lang="it-IT" sz="900" dirty="0">
              <a:latin typeface="Consolas" panose="020B0609020204030204" pitchFamily="49" charset="0"/>
            </a:endParaRPr>
          </a:p>
          <a:p>
            <a:r>
              <a:rPr lang="en-US" sz="900" b="1" dirty="0">
                <a:solidFill>
                  <a:srgbClr val="7F0055"/>
                </a:solidFill>
                <a:latin typeface="Consolas" panose="020B0609020204030204" pitchFamily="49" charset="0"/>
              </a:rPr>
              <a:t>    public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static</a:t>
            </a:r>
            <a:r>
              <a:rPr lang="en-US" sz="900" b="1" dirty="0">
                <a:solidFill>
                  <a:srgbClr val="000000"/>
                </a:solidFill>
                <a:latin typeface="Consolas" panose="020B0609020204030204" pitchFamily="49" charset="0"/>
              </a:rPr>
              <a:t> </a:t>
            </a:r>
            <a:r>
              <a:rPr lang="en-US" sz="900" b="1" dirty="0">
                <a:solidFill>
                  <a:srgbClr val="7F0055"/>
                </a:solidFill>
                <a:latin typeface="Consolas" panose="020B0609020204030204" pitchFamily="49" charset="0"/>
              </a:rPr>
              <a:t>void</a:t>
            </a:r>
            <a:r>
              <a:rPr lang="en-US" sz="900" b="1" dirty="0">
                <a:solidFill>
                  <a:srgbClr val="000000"/>
                </a:solidFill>
                <a:latin typeface="Consolas" panose="020B0609020204030204" pitchFamily="49" charset="0"/>
              </a:rPr>
              <a:t> main(String[] </a:t>
            </a:r>
            <a:r>
              <a:rPr lang="en-US" sz="900" b="1" dirty="0" err="1">
                <a:solidFill>
                  <a:srgbClr val="6A3E3E"/>
                </a:solidFill>
                <a:latin typeface="Consolas" panose="020B0609020204030204" pitchFamily="49" charset="0"/>
              </a:rPr>
              <a:t>args</a:t>
            </a:r>
            <a:r>
              <a:rPr lang="en-US" sz="900" b="1" dirty="0">
                <a:solidFill>
                  <a:srgbClr val="000000"/>
                </a:solidFill>
                <a:latin typeface="Consolas" panose="020B0609020204030204" pitchFamily="49" charset="0"/>
              </a:rPr>
              <a:t>) {</a:t>
            </a:r>
          </a:p>
          <a:p>
            <a:r>
              <a:rPr lang="it-IT" sz="900" dirty="0">
                <a:solidFill>
                  <a:srgbClr val="000000"/>
                </a:solidFill>
                <a:latin typeface="Consolas" panose="020B0609020204030204" pitchFamily="49" charset="0"/>
              </a:rPr>
              <a:t>        Dog </a:t>
            </a:r>
            <a:r>
              <a:rPr lang="it-IT" sz="900" dirty="0">
                <a:solidFill>
                  <a:srgbClr val="6A3E3E"/>
                </a:solidFill>
                <a:latin typeface="Consolas" panose="020B0609020204030204" pitchFamily="49" charset="0"/>
              </a:rPr>
              <a:t>dog1</a:t>
            </a:r>
            <a:r>
              <a:rPr lang="it-IT" sz="900" dirty="0">
                <a:solidFill>
                  <a:srgbClr val="000000"/>
                </a:solidFill>
                <a:latin typeface="Consolas" panose="020B0609020204030204" pitchFamily="49" charset="0"/>
              </a:rPr>
              <a:t> = </a:t>
            </a:r>
            <a:r>
              <a:rPr lang="it-IT" sz="900" b="1" dirty="0">
                <a:solidFill>
                  <a:srgbClr val="7F0055"/>
                </a:solidFill>
                <a:latin typeface="Consolas" panose="020B0609020204030204" pitchFamily="49" charset="0"/>
              </a:rPr>
              <a:t>new</a:t>
            </a:r>
            <a:r>
              <a:rPr lang="it-IT" sz="900" b="1" dirty="0">
                <a:solidFill>
                  <a:srgbClr val="000000"/>
                </a:solidFill>
                <a:latin typeface="Consolas" panose="020B0609020204030204" pitchFamily="49" charset="0"/>
              </a:rPr>
              <a:t> Dog();</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name</a:t>
            </a:r>
            <a:r>
              <a:rPr lang="it-IT" sz="900" dirty="0">
                <a:solidFill>
                  <a:srgbClr val="000000"/>
                </a:solidFill>
                <a:latin typeface="Consolas" panose="020B0609020204030204" pitchFamily="49" charset="0"/>
              </a:rPr>
              <a:t>= </a:t>
            </a:r>
            <a:r>
              <a:rPr lang="it-IT" sz="900" dirty="0">
                <a:solidFill>
                  <a:srgbClr val="2A00FF"/>
                </a:solidFill>
                <a:latin typeface="Consolas" panose="020B0609020204030204" pitchFamily="49" charset="0"/>
              </a:rPr>
              <a:t>"Fido"</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breed</a:t>
            </a:r>
            <a:r>
              <a:rPr lang="it-IT" sz="900" dirty="0">
                <a:solidFill>
                  <a:srgbClr val="000000"/>
                </a:solidFill>
                <a:latin typeface="Consolas" panose="020B0609020204030204" pitchFamily="49" charset="0"/>
              </a:rPr>
              <a:t>=</a:t>
            </a:r>
            <a:r>
              <a:rPr lang="it-IT" sz="900" dirty="0">
                <a:solidFill>
                  <a:srgbClr val="2A00FF"/>
                </a:solidFill>
                <a:latin typeface="Consolas" panose="020B0609020204030204" pitchFamily="49" charset="0"/>
              </a:rPr>
              <a:t>"Labrador"</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age</a:t>
            </a:r>
            <a:r>
              <a:rPr lang="it-IT" sz="900" dirty="0">
                <a:solidFill>
                  <a:srgbClr val="000000"/>
                </a:solidFill>
                <a:latin typeface="Consolas" panose="020B0609020204030204" pitchFamily="49" charset="0"/>
              </a:rPr>
              <a:t>=4;</a:t>
            </a:r>
          </a:p>
          <a:p>
            <a:endParaRPr lang="it-IT" sz="900" dirty="0">
              <a:latin typeface="Consolas" panose="020B0609020204030204" pitchFamily="49" charset="0"/>
            </a:endParaRPr>
          </a:p>
          <a:p>
            <a:r>
              <a:rPr lang="it-IT" sz="900" dirty="0">
                <a:solidFill>
                  <a:srgbClr val="000000"/>
                </a:solidFill>
                <a:latin typeface="Consolas" panose="020B0609020204030204" pitchFamily="49" charset="0"/>
              </a:rPr>
              <a:t>        Dog </a:t>
            </a:r>
            <a:r>
              <a:rPr lang="it-IT" sz="900" dirty="0">
                <a:solidFill>
                  <a:srgbClr val="6A3E3E"/>
                </a:solidFill>
                <a:latin typeface="Consolas" panose="020B0609020204030204" pitchFamily="49" charset="0"/>
              </a:rPr>
              <a:t>dog2</a:t>
            </a:r>
            <a:r>
              <a:rPr lang="it-IT" sz="900" dirty="0">
                <a:solidFill>
                  <a:srgbClr val="000000"/>
                </a:solidFill>
                <a:latin typeface="Consolas" panose="020B0609020204030204" pitchFamily="49" charset="0"/>
              </a:rPr>
              <a:t> = </a:t>
            </a:r>
            <a:r>
              <a:rPr lang="it-IT" sz="900" b="1" dirty="0">
                <a:solidFill>
                  <a:srgbClr val="7F0055"/>
                </a:solidFill>
                <a:latin typeface="Consolas" panose="020B0609020204030204" pitchFamily="49" charset="0"/>
              </a:rPr>
              <a:t>new</a:t>
            </a:r>
            <a:r>
              <a:rPr lang="it-IT" sz="900" b="1" dirty="0">
                <a:solidFill>
                  <a:srgbClr val="000000"/>
                </a:solidFill>
                <a:latin typeface="Consolas" panose="020B0609020204030204" pitchFamily="49" charset="0"/>
              </a:rPr>
              <a:t> Dog();</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name</a:t>
            </a:r>
            <a:r>
              <a:rPr lang="it-IT" sz="900" dirty="0">
                <a:solidFill>
                  <a:srgbClr val="000000"/>
                </a:solidFill>
                <a:latin typeface="Consolas" panose="020B0609020204030204" pitchFamily="49" charset="0"/>
              </a:rPr>
              <a:t>= </a:t>
            </a:r>
            <a:r>
              <a:rPr lang="it-IT" sz="900" dirty="0">
                <a:solidFill>
                  <a:srgbClr val="2A00FF"/>
                </a:solidFill>
                <a:latin typeface="Consolas" panose="020B0609020204030204" pitchFamily="49" charset="0"/>
              </a:rPr>
              <a:t>"Jack"</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breed</a:t>
            </a:r>
            <a:r>
              <a:rPr lang="it-IT" sz="900" dirty="0">
                <a:solidFill>
                  <a:srgbClr val="000000"/>
                </a:solidFill>
                <a:latin typeface="Consolas" panose="020B0609020204030204" pitchFamily="49" charset="0"/>
              </a:rPr>
              <a:t>=</a:t>
            </a:r>
            <a:r>
              <a:rPr lang="it-IT" sz="900" dirty="0">
                <a:solidFill>
                  <a:srgbClr val="2A00FF"/>
                </a:solidFill>
                <a:latin typeface="Consolas" panose="020B0609020204030204" pitchFamily="49" charset="0"/>
              </a:rPr>
              <a:t>"Bulldog"</a:t>
            </a:r>
            <a:r>
              <a:rPr lang="it-IT" sz="900" dirty="0">
                <a:solidFill>
                  <a:srgbClr val="000000"/>
                </a:solidFill>
                <a:latin typeface="Consolas" panose="020B0609020204030204" pitchFamily="49" charset="0"/>
              </a:rPr>
              <a:t>;</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a:t>
            </a:r>
            <a:r>
              <a:rPr lang="it-IT" sz="900" dirty="0">
                <a:solidFill>
                  <a:srgbClr val="0000C0"/>
                </a:solidFill>
                <a:latin typeface="Consolas" panose="020B0609020204030204" pitchFamily="49" charset="0"/>
              </a:rPr>
              <a:t>age</a:t>
            </a:r>
            <a:r>
              <a:rPr lang="it-IT" sz="900" dirty="0">
                <a:solidFill>
                  <a:srgbClr val="000000"/>
                </a:solidFill>
                <a:latin typeface="Consolas" panose="020B0609020204030204" pitchFamily="49" charset="0"/>
              </a:rPr>
              <a:t>=5;</a:t>
            </a:r>
          </a:p>
          <a:p>
            <a:endParaRPr lang="it-IT" sz="900" dirty="0">
              <a:latin typeface="Consolas" panose="020B0609020204030204" pitchFamily="49" charset="0"/>
            </a:endParaRPr>
          </a:p>
          <a:p>
            <a:r>
              <a:rPr lang="it-IT" sz="900" dirty="0">
                <a:solidFill>
                  <a:srgbClr val="6A3E3E"/>
                </a:solidFill>
                <a:latin typeface="Consolas" panose="020B0609020204030204" pitchFamily="49" charset="0"/>
              </a:rPr>
              <a:t>        dog1</a:t>
            </a:r>
            <a:r>
              <a:rPr lang="it-IT" sz="900" dirty="0">
                <a:solidFill>
                  <a:srgbClr val="000000"/>
                </a:solidFill>
                <a:latin typeface="Consolas" panose="020B0609020204030204" pitchFamily="49" charset="0"/>
              </a:rPr>
              <a:t>.run(); </a:t>
            </a:r>
          </a:p>
          <a:p>
            <a:r>
              <a:rPr lang="it-IT" sz="900" dirty="0">
                <a:solidFill>
                  <a:srgbClr val="6A3E3E"/>
                </a:solidFill>
                <a:latin typeface="Consolas" panose="020B0609020204030204" pitchFamily="49" charset="0"/>
              </a:rPr>
              <a:t>        dog2</a:t>
            </a:r>
            <a:r>
              <a:rPr lang="it-IT" sz="900" dirty="0">
                <a:solidFill>
                  <a:srgbClr val="000000"/>
                </a:solidFill>
                <a:latin typeface="Consolas" panose="020B0609020204030204" pitchFamily="49" charset="0"/>
              </a:rPr>
              <a:t>.run();</a:t>
            </a:r>
          </a:p>
          <a:p>
            <a:r>
              <a:rPr lang="it-IT" sz="900" dirty="0">
                <a:solidFill>
                  <a:srgbClr val="000000"/>
                </a:solidFill>
                <a:latin typeface="Consolas" panose="020B0609020204030204" pitchFamily="49" charset="0"/>
              </a:rPr>
              <a:t>    }</a:t>
            </a:r>
          </a:p>
          <a:p>
            <a:r>
              <a:rPr lang="it-IT" sz="900" dirty="0">
                <a:solidFill>
                  <a:srgbClr val="000000"/>
                </a:solidFill>
                <a:latin typeface="Consolas" panose="020B0609020204030204" pitchFamily="49" charset="0"/>
              </a:rPr>
              <a:t>}</a:t>
            </a:r>
            <a:endParaRPr lang="it-IT" sz="900" dirty="0"/>
          </a:p>
        </p:txBody>
      </p:sp>
    </p:spTree>
    <p:extLst>
      <p:ext uri="{BB962C8B-B14F-4D97-AF65-F5344CB8AC3E}">
        <p14:creationId xmlns:p14="http://schemas.microsoft.com/office/powerpoint/2010/main" val="18579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Un membro di una classe non è altro che una variabile.</a:t>
            </a:r>
          </a:p>
          <a:p>
            <a:pPr marL="0" indent="0">
              <a:buNone/>
            </a:pPr>
            <a:r>
              <a:rPr lang="it-IT" dirty="0"/>
              <a:t>Una variabile rappresenta un valore in un dominio di informazione.</a:t>
            </a:r>
          </a:p>
          <a:p>
            <a:pPr marL="0" indent="0">
              <a:buNone/>
            </a:pPr>
            <a:r>
              <a:rPr lang="it-IT" dirty="0"/>
              <a:t>Una variabile può essere definita come campo di una Classe o all’interno di un metodo di una classe (non esiste in java un «fuori da una Classe» ).</a:t>
            </a:r>
          </a:p>
          <a:p>
            <a:pPr marL="0" indent="0">
              <a:buNone/>
            </a:pPr>
            <a:r>
              <a:rPr lang="it-IT" dirty="0"/>
              <a:t>Una variabile può essere definita come </a:t>
            </a:r>
            <a:r>
              <a:rPr lang="it-IT" b="1" dirty="0" err="1"/>
              <a:t>final</a:t>
            </a:r>
            <a:r>
              <a:rPr lang="it-IT" b="1" dirty="0"/>
              <a:t> </a:t>
            </a:r>
            <a:r>
              <a:rPr lang="it-IT" dirty="0"/>
              <a:t>(non può essere riassegnata).</a:t>
            </a:r>
          </a:p>
          <a:p>
            <a:pPr marL="0" indent="0">
              <a:buNone/>
            </a:pPr>
            <a:r>
              <a:rPr lang="it-IT" dirty="0"/>
              <a:t>Una variabile definita in una funzione è visibile solo al suo interno (nessun uso dei modificatori).</a:t>
            </a:r>
          </a:p>
        </p:txBody>
      </p:sp>
      <p:sp>
        <p:nvSpPr>
          <p:cNvPr id="3" name="Title 2"/>
          <p:cNvSpPr>
            <a:spLocks noGrp="1"/>
          </p:cNvSpPr>
          <p:nvPr>
            <p:ph type="title"/>
          </p:nvPr>
        </p:nvSpPr>
        <p:spPr/>
        <p:txBody>
          <a:bodyPr/>
          <a:lstStyle/>
          <a:p>
            <a:r>
              <a:rPr lang="it-IT" dirty="0"/>
              <a:t>Variabile 1</a:t>
            </a:r>
          </a:p>
        </p:txBody>
      </p:sp>
    </p:spTree>
    <p:extLst>
      <p:ext uri="{BB962C8B-B14F-4D97-AF65-F5344CB8AC3E}">
        <p14:creationId xmlns:p14="http://schemas.microsoft.com/office/powerpoint/2010/main" val="15951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normAutofit/>
          </a:bodyPr>
          <a:lstStyle/>
          <a:p>
            <a:pPr marL="0" indent="0">
              <a:buNone/>
            </a:pPr>
            <a:r>
              <a:rPr lang="it-IT" dirty="0"/>
              <a:t>Esempi:</a:t>
            </a:r>
          </a:p>
        </p:txBody>
      </p:sp>
      <p:sp>
        <p:nvSpPr>
          <p:cNvPr id="3" name="Title 2"/>
          <p:cNvSpPr>
            <a:spLocks noGrp="1"/>
          </p:cNvSpPr>
          <p:nvPr>
            <p:ph type="title"/>
          </p:nvPr>
        </p:nvSpPr>
        <p:spPr/>
        <p:txBody>
          <a:bodyPr/>
          <a:lstStyle/>
          <a:p>
            <a:r>
              <a:rPr lang="it-IT" dirty="0"/>
              <a:t>Variabile 2</a:t>
            </a:r>
          </a:p>
        </p:txBody>
      </p:sp>
      <p:sp>
        <p:nvSpPr>
          <p:cNvPr id="4" name="Rectangle 3"/>
          <p:cNvSpPr/>
          <p:nvPr/>
        </p:nvSpPr>
        <p:spPr>
          <a:xfrm>
            <a:off x="1629916" y="2354585"/>
            <a:ext cx="9721080" cy="4247317"/>
          </a:xfrm>
          <a:prstGeom prst="rect">
            <a:avLst/>
          </a:prstGeom>
          <a:solidFill>
            <a:schemeClr val="bg1"/>
          </a:solidFill>
        </p:spPr>
        <p:txBody>
          <a:bodyPr wrap="square">
            <a:spAutoFit/>
          </a:bodyPr>
          <a:lstStyle/>
          <a:p>
            <a:r>
              <a:rPr lang="it-IT" sz="1500" b="1" dirty="0">
                <a:solidFill>
                  <a:srgbClr val="7F0055"/>
                </a:solidFill>
                <a:latin typeface="Consolas" panose="020B0609020204030204" pitchFamily="49" charset="0"/>
              </a:rPr>
              <a:t>public</a:t>
            </a:r>
            <a:r>
              <a:rPr lang="it-IT" sz="1500" b="1" dirty="0">
                <a:solidFill>
                  <a:srgbClr val="000000"/>
                </a:solidFill>
                <a:latin typeface="Consolas" panose="020B0609020204030204" pitchFamily="49" charset="0"/>
              </a:rPr>
              <a:t> </a:t>
            </a:r>
            <a:r>
              <a:rPr lang="it-IT" sz="1500" b="1" dirty="0" err="1">
                <a:solidFill>
                  <a:srgbClr val="7F0055"/>
                </a:solidFill>
                <a:latin typeface="Consolas" panose="020B0609020204030204" pitchFamily="49" charset="0"/>
              </a:rPr>
              <a:t>void</a:t>
            </a:r>
            <a:r>
              <a:rPr lang="it-IT" sz="1500" b="1" dirty="0">
                <a:solidFill>
                  <a:srgbClr val="000000"/>
                </a:solidFill>
                <a:latin typeface="Consolas" panose="020B0609020204030204" pitchFamily="49" charset="0"/>
              </a:rPr>
              <a:t> </a:t>
            </a:r>
            <a:r>
              <a:rPr lang="it-IT" sz="1500" b="1" dirty="0" err="1">
                <a:solidFill>
                  <a:srgbClr val="000000"/>
                </a:solidFill>
                <a:latin typeface="Consolas" panose="020B0609020204030204" pitchFamily="49" charset="0"/>
              </a:rPr>
              <a:t>variables</a:t>
            </a:r>
            <a:r>
              <a:rPr lang="it-IT" sz="1500" b="1" dirty="0">
                <a:solidFill>
                  <a:srgbClr val="000000"/>
                </a:solidFill>
                <a:latin typeface="Consolas" panose="020B0609020204030204" pitchFamily="49" charset="0"/>
              </a:rPr>
              <a:t>() {</a:t>
            </a: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a</a:t>
            </a:r>
            <a:r>
              <a:rPr lang="it-IT" sz="1500" b="1" dirty="0">
                <a:solidFill>
                  <a:srgbClr val="000000"/>
                </a:solidFill>
                <a:latin typeface="Consolas" panose="020B0609020204030204" pitchFamily="49" charset="0"/>
              </a:rPr>
              <a:t>;</a:t>
            </a: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b</a:t>
            </a:r>
            <a:r>
              <a:rPr lang="it-IT" sz="1500" b="1" dirty="0">
                <a:solidFill>
                  <a:srgbClr val="000000"/>
                </a:solidFill>
                <a:latin typeface="Consolas" panose="020B0609020204030204" pitchFamily="49" charset="0"/>
              </a:rPr>
              <a:t> = 3;</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    </a:t>
            </a:r>
            <a:r>
              <a:rPr lang="it-IT" sz="1500" dirty="0" err="1">
                <a:solidFill>
                  <a:srgbClr val="000000"/>
                </a:solidFill>
                <a:latin typeface="Consolas" panose="020B0609020204030204" pitchFamily="49" charset="0"/>
              </a:rPr>
              <a:t>String</a:t>
            </a:r>
            <a:r>
              <a:rPr lang="it-IT" sz="1500" dirty="0">
                <a:solidFill>
                  <a:srgbClr val="000000"/>
                </a:solidFill>
                <a:latin typeface="Consolas" panose="020B0609020204030204" pitchFamily="49" charset="0"/>
              </a:rPr>
              <a:t> </a:t>
            </a:r>
            <a:r>
              <a:rPr lang="it-IT" sz="1500" dirty="0">
                <a:solidFill>
                  <a:srgbClr val="6A3E3E"/>
                </a:solidFill>
                <a:latin typeface="Consolas" panose="020B0609020204030204" pitchFamily="49" charset="0"/>
              </a:rPr>
              <a:t>saluto</a:t>
            </a:r>
            <a:r>
              <a:rPr lang="it-IT" sz="1500" dirty="0">
                <a:solidFill>
                  <a:srgbClr val="000000"/>
                </a:solidFill>
                <a:latin typeface="Consolas" panose="020B0609020204030204" pitchFamily="49" charset="0"/>
              </a:rPr>
              <a:t> = </a:t>
            </a:r>
            <a:r>
              <a:rPr lang="it-IT" sz="1500" dirty="0">
                <a:solidFill>
                  <a:srgbClr val="2A00FF"/>
                </a:solidFill>
                <a:latin typeface="Consolas" panose="020B0609020204030204" pitchFamily="49" charset="0"/>
              </a:rPr>
              <a:t>"Ciao"</a:t>
            </a:r>
            <a:r>
              <a:rPr lang="it-IT" sz="1500"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final</a:t>
            </a:r>
            <a:r>
              <a:rPr lang="it-IT" sz="1500" b="1" dirty="0">
                <a:solidFill>
                  <a:srgbClr val="000000"/>
                </a:solidFill>
                <a:latin typeface="Consolas" panose="020B0609020204030204" pitchFamily="49" charset="0"/>
              </a:rPr>
              <a:t> Dog </a:t>
            </a:r>
            <a:r>
              <a:rPr lang="it-IT" sz="1500" b="1" dirty="0" err="1">
                <a:solidFill>
                  <a:srgbClr val="6A3E3E"/>
                </a:solidFill>
                <a:latin typeface="Consolas" panose="020B0609020204030204" pitchFamily="49" charset="0"/>
              </a:rPr>
              <a:t>ciro</a:t>
            </a:r>
            <a:r>
              <a:rPr lang="it-IT" sz="1500" b="1"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dirty="0">
                <a:solidFill>
                  <a:srgbClr val="000000"/>
                </a:solidFill>
                <a:latin typeface="Consolas" panose="020B0609020204030204" pitchFamily="49" charset="0"/>
              </a:rPr>
              <a:t>    Dog </a:t>
            </a:r>
            <a:r>
              <a:rPr lang="it-IT" sz="1500" dirty="0" err="1">
                <a:solidFill>
                  <a:srgbClr val="6A3E3E"/>
                </a:solidFill>
                <a:latin typeface="Consolas" panose="020B0609020204030204" pitchFamily="49" charset="0"/>
              </a:rPr>
              <a:t>tony</a:t>
            </a:r>
            <a:r>
              <a:rPr lang="it-IT" sz="1500" dirty="0">
                <a:solidFill>
                  <a:srgbClr val="000000"/>
                </a:solidFill>
                <a:latin typeface="Consolas" panose="020B0609020204030204" pitchFamily="49" charset="0"/>
              </a:rPr>
              <a:t> = </a:t>
            </a:r>
            <a:r>
              <a:rPr lang="it-IT" sz="1500" b="1" dirty="0">
                <a:solidFill>
                  <a:srgbClr val="7F0055"/>
                </a:solidFill>
                <a:latin typeface="Consolas" panose="020B0609020204030204" pitchFamily="49" charset="0"/>
              </a:rPr>
              <a:t>new</a:t>
            </a:r>
            <a:r>
              <a:rPr lang="it-IT" sz="1500" b="1" dirty="0">
                <a:solidFill>
                  <a:srgbClr val="000000"/>
                </a:solidFill>
                <a:latin typeface="Consolas" panose="020B0609020204030204" pitchFamily="49" charset="0"/>
              </a:rPr>
              <a:t> Dog();</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float</a:t>
            </a:r>
            <a:r>
              <a:rPr lang="it-IT" sz="1500" b="1" dirty="0">
                <a:solidFill>
                  <a:srgbClr val="000000"/>
                </a:solidFill>
                <a:latin typeface="Consolas" panose="020B0609020204030204" pitchFamily="49" charset="0"/>
              </a:rPr>
              <a:t> </a:t>
            </a:r>
            <a:r>
              <a:rPr lang="it-IT" sz="1500" b="1" dirty="0" err="1">
                <a:solidFill>
                  <a:srgbClr val="6A3E3E"/>
                </a:solidFill>
                <a:latin typeface="Consolas" panose="020B0609020204030204" pitchFamily="49" charset="0"/>
              </a:rPr>
              <a:t>example</a:t>
            </a:r>
            <a:r>
              <a:rPr lang="it-IT" sz="1500" b="1" dirty="0">
                <a:solidFill>
                  <a:srgbClr val="000000"/>
                </a:solidFill>
                <a:latin typeface="Consolas" panose="020B0609020204030204" pitchFamily="49" charset="0"/>
              </a:rPr>
              <a:t> = 4.5436536356353f;</a:t>
            </a:r>
          </a:p>
          <a:p>
            <a:pPr algn="just"/>
            <a:r>
              <a:rPr lang="it-IT" sz="1500" b="1" dirty="0">
                <a:solidFill>
                  <a:srgbClr val="7F0055"/>
                </a:solidFill>
                <a:latin typeface="Consolas" panose="020B0609020204030204" pitchFamily="49" charset="0"/>
              </a:rPr>
              <a:t>    double</a:t>
            </a:r>
            <a:r>
              <a:rPr lang="it-IT" sz="1500" b="1" dirty="0">
                <a:solidFill>
                  <a:srgbClr val="000000"/>
                </a:solidFill>
                <a:latin typeface="Consolas" panose="020B0609020204030204" pitchFamily="49" charset="0"/>
              </a:rPr>
              <a:t> </a:t>
            </a:r>
            <a:r>
              <a:rPr lang="it-IT" sz="1500" b="1" u="sng" dirty="0">
                <a:solidFill>
                  <a:srgbClr val="6A3E3E"/>
                </a:solidFill>
                <a:latin typeface="Consolas" panose="020B0609020204030204" pitchFamily="49" charset="0"/>
              </a:rPr>
              <a:t>example2</a:t>
            </a:r>
            <a:r>
              <a:rPr lang="it-IT" sz="1500" b="1" dirty="0">
                <a:solidFill>
                  <a:srgbClr val="000000"/>
                </a:solidFill>
                <a:latin typeface="Consolas" panose="020B0609020204030204" pitchFamily="49" charset="0"/>
              </a:rPr>
              <a:t> = 1234.4324324234242d;</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char</a:t>
            </a:r>
            <a:r>
              <a:rPr lang="it-IT" sz="1500" b="1" dirty="0">
                <a:solidFill>
                  <a:srgbClr val="000000"/>
                </a:solidFill>
                <a:latin typeface="Consolas" panose="020B0609020204030204" pitchFamily="49" charset="0"/>
              </a:rPr>
              <a:t> </a:t>
            </a:r>
            <a:r>
              <a:rPr lang="it-IT" sz="1500" b="1" dirty="0">
                <a:solidFill>
                  <a:srgbClr val="6A3E3E"/>
                </a:solidFill>
                <a:latin typeface="Consolas" panose="020B0609020204030204" pitchFamily="49" charset="0"/>
              </a:rPr>
              <a:t>sex</a:t>
            </a:r>
            <a:r>
              <a:rPr lang="it-IT" sz="1500" b="1" dirty="0">
                <a:solidFill>
                  <a:srgbClr val="000000"/>
                </a:solidFill>
                <a:latin typeface="Consolas" panose="020B0609020204030204" pitchFamily="49" charset="0"/>
              </a:rPr>
              <a:t>= </a:t>
            </a:r>
            <a:r>
              <a:rPr lang="it-IT" sz="1500" b="1" dirty="0">
                <a:solidFill>
                  <a:srgbClr val="2A00FF"/>
                </a:solidFill>
                <a:latin typeface="Consolas" panose="020B0609020204030204" pitchFamily="49" charset="0"/>
              </a:rPr>
              <a:t>'M'</a:t>
            </a:r>
            <a:r>
              <a:rPr lang="it-IT" sz="1500" b="1" dirty="0">
                <a:solidFill>
                  <a:srgbClr val="000000"/>
                </a:solidFill>
                <a:latin typeface="Consolas" panose="020B0609020204030204" pitchFamily="49" charset="0"/>
              </a:rPr>
              <a:t>;</a:t>
            </a:r>
          </a:p>
          <a:p>
            <a:endParaRPr lang="it-IT" sz="1500" dirty="0">
              <a:latin typeface="Consolas" panose="020B0609020204030204" pitchFamily="49" charset="0"/>
            </a:endParaRPr>
          </a:p>
          <a:p>
            <a:r>
              <a:rPr lang="it-IT" sz="1500" b="1" dirty="0">
                <a:solidFill>
                  <a:srgbClr val="7F0055"/>
                </a:solidFill>
                <a:latin typeface="Consolas" panose="020B0609020204030204" pitchFamily="49" charset="0"/>
              </a:rPr>
              <a:t>    </a:t>
            </a:r>
            <a:r>
              <a:rPr lang="it-IT" sz="1500" b="1" dirty="0" err="1">
                <a:solidFill>
                  <a:srgbClr val="7F0055"/>
                </a:solidFill>
                <a:latin typeface="Consolas" panose="020B0609020204030204" pitchFamily="49" charset="0"/>
              </a:rPr>
              <a:t>int</a:t>
            </a:r>
            <a:r>
              <a:rPr lang="it-IT" sz="1500" b="1" dirty="0">
                <a:solidFill>
                  <a:srgbClr val="000000"/>
                </a:solidFill>
                <a:latin typeface="Consolas" panose="020B0609020204030204" pitchFamily="49" charset="0"/>
              </a:rPr>
              <a:t> [] </a:t>
            </a:r>
            <a:r>
              <a:rPr lang="it-IT" sz="1500" b="1" dirty="0" err="1">
                <a:solidFill>
                  <a:srgbClr val="6A3E3E"/>
                </a:solidFill>
                <a:latin typeface="Consolas" panose="020B0609020204030204" pitchFamily="49" charset="0"/>
              </a:rPr>
              <a:t>fibonacci</a:t>
            </a:r>
            <a:r>
              <a:rPr lang="it-IT" sz="1500" b="1" dirty="0">
                <a:solidFill>
                  <a:srgbClr val="000000"/>
                </a:solidFill>
                <a:latin typeface="Consolas" panose="020B0609020204030204" pitchFamily="49" charset="0"/>
              </a:rPr>
              <a:t> = {1,1,2,3,5,8,13,21}; </a:t>
            </a:r>
            <a:r>
              <a:rPr lang="it-IT" sz="1500" b="1" dirty="0">
                <a:solidFill>
                  <a:srgbClr val="3F7F5F"/>
                </a:solidFill>
                <a:latin typeface="Consolas" panose="020B0609020204030204" pitchFamily="49" charset="0"/>
              </a:rPr>
              <a:t>//etc....</a:t>
            </a:r>
          </a:p>
          <a:p>
            <a:r>
              <a:rPr lang="it-IT" sz="1600" b="1" dirty="0">
                <a:solidFill>
                  <a:srgbClr val="7F0055"/>
                </a:solidFill>
                <a:highlight>
                  <a:srgbClr val="E8F2FE"/>
                </a:highlight>
                <a:latin typeface="Consolas" panose="020B0609020204030204" pitchFamily="49" charset="0"/>
              </a:rPr>
              <a:t>    </a:t>
            </a:r>
            <a:r>
              <a:rPr lang="it-IT" sz="1600" b="1" dirty="0" err="1">
                <a:solidFill>
                  <a:srgbClr val="7F0055"/>
                </a:solidFill>
                <a:highlight>
                  <a:srgbClr val="E8F2FE"/>
                </a:highlight>
                <a:latin typeface="Consolas" panose="020B0609020204030204" pitchFamily="49" charset="0"/>
              </a:rPr>
              <a:t>int</a:t>
            </a:r>
            <a:r>
              <a:rPr lang="it-IT" sz="1600" b="1" dirty="0">
                <a:solidFill>
                  <a:srgbClr val="000000"/>
                </a:solidFill>
                <a:highlight>
                  <a:srgbClr val="E8F2FE"/>
                </a:highlight>
                <a:latin typeface="Consolas" panose="020B0609020204030204" pitchFamily="49" charset="0"/>
              </a:rPr>
              <a:t> </a:t>
            </a:r>
            <a:r>
              <a:rPr lang="it-IT" sz="1600" b="1" dirty="0" err="1">
                <a:solidFill>
                  <a:srgbClr val="6A3E3E"/>
                </a:solidFill>
                <a:highlight>
                  <a:srgbClr val="E8F2FE"/>
                </a:highlight>
                <a:latin typeface="Consolas" panose="020B0609020204030204" pitchFamily="49" charset="0"/>
              </a:rPr>
              <a:t>i</a:t>
            </a:r>
            <a:r>
              <a:rPr lang="it-IT" sz="1600" b="1" dirty="0" err="1">
                <a:solidFill>
                  <a:srgbClr val="000000"/>
                </a:solidFill>
                <a:highlight>
                  <a:srgbClr val="E8F2FE"/>
                </a:highlight>
                <a:latin typeface="Consolas" panose="020B0609020204030204" pitchFamily="49" charset="0"/>
              </a:rPr>
              <a:t>,</a:t>
            </a:r>
            <a:r>
              <a:rPr lang="it-IT" sz="1600" b="1" dirty="0" err="1">
                <a:solidFill>
                  <a:srgbClr val="6A3E3E"/>
                </a:solidFill>
                <a:highlight>
                  <a:srgbClr val="E8F2FE"/>
                </a:highlight>
                <a:latin typeface="Consolas" panose="020B0609020204030204" pitchFamily="49" charset="0"/>
              </a:rPr>
              <a:t>k</a:t>
            </a:r>
            <a:r>
              <a:rPr lang="it-IT" sz="1600" b="1" dirty="0" err="1">
                <a:solidFill>
                  <a:srgbClr val="000000"/>
                </a:solidFill>
                <a:highlight>
                  <a:srgbClr val="E8F2FE"/>
                </a:highlight>
                <a:latin typeface="Consolas" panose="020B0609020204030204" pitchFamily="49" charset="0"/>
              </a:rPr>
              <a:t>,</a:t>
            </a:r>
            <a:r>
              <a:rPr lang="it-IT" sz="1600" b="1" dirty="0" err="1">
                <a:solidFill>
                  <a:srgbClr val="6A3E3E"/>
                </a:solidFill>
                <a:highlight>
                  <a:srgbClr val="E8F2FE"/>
                </a:highlight>
                <a:latin typeface="Consolas" panose="020B0609020204030204" pitchFamily="49" charset="0"/>
              </a:rPr>
              <a:t>j</a:t>
            </a:r>
            <a:r>
              <a:rPr lang="it-IT" sz="1600" b="1" dirty="0">
                <a:solidFill>
                  <a:srgbClr val="000000"/>
                </a:solidFill>
                <a:highlight>
                  <a:srgbClr val="E8F2FE"/>
                </a:highlight>
                <a:latin typeface="Consolas" panose="020B0609020204030204" pitchFamily="49" charset="0"/>
              </a:rPr>
              <a:t> = 3;</a:t>
            </a:r>
            <a:r>
              <a:rPr lang="it-IT" sz="1500" b="1" dirty="0">
                <a:solidFill>
                  <a:srgbClr val="3F7F5F"/>
                </a:solidFill>
                <a:latin typeface="Consolas" panose="020B0609020204030204" pitchFamily="49" charset="0"/>
              </a:rPr>
              <a:t> </a:t>
            </a:r>
          </a:p>
          <a:p>
            <a:r>
              <a:rPr lang="it-IT" sz="1500" dirty="0">
                <a:solidFill>
                  <a:srgbClr val="000000"/>
                </a:solidFill>
                <a:latin typeface="Consolas" panose="020B0609020204030204" pitchFamily="49" charset="0"/>
              </a:rPr>
              <a:t>}</a:t>
            </a:r>
            <a:endParaRPr lang="it-IT" sz="1500" dirty="0"/>
          </a:p>
        </p:txBody>
      </p:sp>
    </p:spTree>
    <p:extLst>
      <p:ext uri="{BB962C8B-B14F-4D97-AF65-F5344CB8AC3E}">
        <p14:creationId xmlns:p14="http://schemas.microsoft.com/office/powerpoint/2010/main" val="261610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2532112"/>
          </a:xfrm>
        </p:spPr>
        <p:txBody>
          <a:bodyPr/>
          <a:lstStyle/>
          <a:p>
            <a:pPr marL="0" indent="0">
              <a:buNone/>
            </a:pPr>
            <a:r>
              <a:rPr lang="it-IT" dirty="0"/>
              <a:t>In Java le variabili </a:t>
            </a:r>
            <a:r>
              <a:rPr lang="it-IT" u="sng" dirty="0"/>
              <a:t>non possono essere non definite</a:t>
            </a:r>
            <a:r>
              <a:rPr lang="it-IT" dirty="0"/>
              <a:t>, nel caso non venga specificato il valore il compilatore ne assegnerà uno di default dipendente dal tipo (</a:t>
            </a:r>
            <a:r>
              <a:rPr lang="it-IT" b="1" dirty="0" err="1"/>
              <a:t>null</a:t>
            </a:r>
            <a:r>
              <a:rPr lang="it-IT" b="1" dirty="0"/>
              <a:t> </a:t>
            </a:r>
            <a:r>
              <a:rPr lang="it-IT" dirty="0"/>
              <a:t>per gli oggetti).</a:t>
            </a:r>
          </a:p>
          <a:p>
            <a:pPr marL="0" indent="0">
              <a:buNone/>
            </a:pPr>
            <a:r>
              <a:rPr lang="it-IT" dirty="0"/>
              <a:t>Le variabili possono anche essere definito al livello di statement, in tal caso sono visibili solo in quel blocco</a:t>
            </a:r>
          </a:p>
          <a:p>
            <a:pPr marL="0" indent="0">
              <a:buNone/>
            </a:pPr>
            <a:r>
              <a:rPr lang="it-IT" dirty="0"/>
              <a:t>Esempio: </a:t>
            </a:r>
          </a:p>
        </p:txBody>
      </p:sp>
      <p:sp>
        <p:nvSpPr>
          <p:cNvPr id="3" name="Title 2"/>
          <p:cNvSpPr>
            <a:spLocks noGrp="1"/>
          </p:cNvSpPr>
          <p:nvPr>
            <p:ph type="title"/>
          </p:nvPr>
        </p:nvSpPr>
        <p:spPr/>
        <p:txBody>
          <a:bodyPr/>
          <a:lstStyle/>
          <a:p>
            <a:r>
              <a:rPr lang="it-IT" dirty="0"/>
              <a:t>Variabile 3</a:t>
            </a:r>
          </a:p>
        </p:txBody>
      </p:sp>
      <p:sp>
        <p:nvSpPr>
          <p:cNvPr id="4" name="Rectangle 3"/>
          <p:cNvSpPr/>
          <p:nvPr/>
        </p:nvSpPr>
        <p:spPr>
          <a:xfrm>
            <a:off x="1629916" y="4509120"/>
            <a:ext cx="9649072" cy="2246769"/>
          </a:xfrm>
          <a:prstGeom prst="rect">
            <a:avLst/>
          </a:prstGeom>
          <a:solidFill>
            <a:schemeClr val="bg1"/>
          </a:solidFill>
        </p:spPr>
        <p:txBody>
          <a:bodyPr wrap="square">
            <a:spAutoFit/>
          </a:bodyPr>
          <a:lstStyle/>
          <a:p>
            <a:r>
              <a:rPr lang="it-IT" sz="1400" b="1" dirty="0">
                <a:solidFill>
                  <a:srgbClr val="7F0055"/>
                </a:solidFill>
                <a:latin typeface="Consolas" panose="020B0609020204030204" pitchFamily="49" charset="0"/>
              </a:rPr>
              <a:t>public</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saluta() {</a:t>
            </a:r>
          </a:p>
          <a:p>
            <a:r>
              <a:rPr lang="it-IT" sz="1400" b="1" dirty="0">
                <a:solidFill>
                  <a:srgbClr val="7F0055"/>
                </a:solidFill>
                <a:latin typeface="Consolas" panose="020B0609020204030204" pitchFamily="49" charset="0"/>
              </a:rPr>
              <a:t>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6A3E3E"/>
                </a:solidFill>
                <a:latin typeface="Consolas" panose="020B0609020204030204" pitchFamily="49" charset="0"/>
              </a:rPr>
              <a:t>numeroAlunni</a:t>
            </a:r>
            <a:r>
              <a:rPr lang="it-IT" sz="1400" b="1" dirty="0">
                <a:solidFill>
                  <a:srgbClr val="000000"/>
                </a:solidFill>
                <a:latin typeface="Consolas" panose="020B0609020204030204" pitchFamily="49" charset="0"/>
              </a:rPr>
              <a:t>=12;</a:t>
            </a:r>
          </a:p>
          <a:p>
            <a:endParaRPr lang="it-IT" sz="1400" dirty="0">
              <a:latin typeface="Consolas" panose="020B0609020204030204" pitchFamily="49" charset="0"/>
            </a:endParaRPr>
          </a:p>
          <a:p>
            <a:r>
              <a:rPr lang="it-IT" sz="1400" b="1" dirty="0">
                <a:solidFill>
                  <a:srgbClr val="7F0055"/>
                </a:solidFill>
                <a:latin typeface="Consolas" panose="020B0609020204030204" pitchFamily="49" charset="0"/>
              </a:rPr>
              <a:t>    for</a:t>
            </a:r>
            <a:r>
              <a:rPr lang="it-IT" sz="1400" b="1" dirty="0">
                <a:solidFill>
                  <a:srgbClr val="000000"/>
                </a:solidFill>
                <a:latin typeface="Consolas" panose="020B0609020204030204" pitchFamily="49" charset="0"/>
              </a:rPr>
              <a:t>(</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=0;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 &lt;</a:t>
            </a:r>
            <a:r>
              <a:rPr lang="it-IT" sz="1400" b="1" dirty="0" err="1">
                <a:solidFill>
                  <a:srgbClr val="6A3E3E"/>
                </a:solidFill>
                <a:latin typeface="Consolas" panose="020B0609020204030204" pitchFamily="49" charset="0"/>
              </a:rPr>
              <a:t>numeroAlunni</a:t>
            </a:r>
            <a:r>
              <a:rPr lang="it-IT" sz="1400" b="1" dirty="0">
                <a:solidFill>
                  <a:srgbClr val="000000"/>
                </a:solidFill>
                <a:latin typeface="Consolas" panose="020B0609020204030204" pitchFamily="49" charset="0"/>
              </a:rPr>
              <a:t>; </a:t>
            </a:r>
            <a:r>
              <a:rPr lang="it-IT" sz="1400" b="1" dirty="0">
                <a:solidFill>
                  <a:srgbClr val="6A3E3E"/>
                </a:solidFill>
                <a:latin typeface="Consolas" panose="020B0609020204030204" pitchFamily="49" charset="0"/>
              </a:rPr>
              <a:t>i</a:t>
            </a:r>
            <a:r>
              <a:rPr lang="it-IT" sz="1400" b="1" dirty="0">
                <a:solidFill>
                  <a:srgbClr val="000000"/>
                </a:solidFill>
                <a:latin typeface="Consolas" panose="020B0609020204030204" pitchFamily="49" charset="0"/>
              </a:rPr>
              <a:t>++) {</a:t>
            </a:r>
          </a:p>
          <a:p>
            <a:r>
              <a:rPr lang="it-IT" sz="1400" dirty="0">
                <a:solidFill>
                  <a:srgbClr val="3F7F5F"/>
                </a:solidFill>
                <a:latin typeface="Consolas" panose="020B0609020204030204" pitchFamily="49" charset="0"/>
              </a:rPr>
              <a:t>        //</a:t>
            </a:r>
            <a:r>
              <a:rPr lang="it-IT" sz="1400" dirty="0" err="1">
                <a:solidFill>
                  <a:srgbClr val="3F7F5F"/>
                </a:solidFill>
                <a:latin typeface="Consolas" panose="020B0609020204030204" pitchFamily="49" charset="0"/>
              </a:rPr>
              <a:t>numeroAlunni</a:t>
            </a:r>
            <a:r>
              <a:rPr lang="it-IT" sz="1400" dirty="0">
                <a:solidFill>
                  <a:srgbClr val="3F7F5F"/>
                </a:solidFill>
                <a:latin typeface="Consolas" panose="020B0609020204030204" pitchFamily="49" charset="0"/>
              </a:rPr>
              <a:t> è </a:t>
            </a:r>
            <a:r>
              <a:rPr lang="it-IT" sz="1400" u="sng" dirty="0">
                <a:solidFill>
                  <a:srgbClr val="3F7F5F"/>
                </a:solidFill>
                <a:latin typeface="Consolas" panose="020B0609020204030204" pitchFamily="49" charset="0"/>
              </a:rPr>
              <a:t>visibile all'interno del for</a:t>
            </a:r>
          </a:p>
          <a:p>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System.</a:t>
            </a:r>
            <a:r>
              <a:rPr lang="it-IT" sz="1400" b="1" i="1" dirty="0" err="1">
                <a:solidFill>
                  <a:srgbClr val="0000C0"/>
                </a:solidFill>
                <a:latin typeface="Consolas" panose="020B0609020204030204" pitchFamily="49" charset="0"/>
              </a:rPr>
              <a:t>out</a:t>
            </a:r>
            <a:r>
              <a:rPr lang="it-IT" sz="1400" b="1" i="1" dirty="0" err="1">
                <a:solidFill>
                  <a:srgbClr val="000000"/>
                </a:solidFill>
                <a:latin typeface="Consolas" panose="020B0609020204030204" pitchFamily="49" charset="0"/>
              </a:rPr>
              <a:t>.println</a:t>
            </a:r>
            <a:r>
              <a:rPr lang="it-IT" sz="1400" b="1" i="1" dirty="0">
                <a:solidFill>
                  <a:srgbClr val="000000"/>
                </a:solidFill>
                <a:latin typeface="Consolas" panose="020B0609020204030204" pitchFamily="49" charset="0"/>
              </a:rPr>
              <a:t>(</a:t>
            </a:r>
            <a:r>
              <a:rPr lang="it-IT" sz="1400" b="1" i="1" dirty="0">
                <a:solidFill>
                  <a:srgbClr val="2A00FF"/>
                </a:solidFill>
                <a:latin typeface="Consolas" panose="020B0609020204030204" pitchFamily="49" charset="0"/>
              </a:rPr>
              <a:t>"Ciao!"</a:t>
            </a:r>
            <a:r>
              <a:rPr lang="it-IT" sz="1400" b="1" i="1" dirty="0">
                <a:solidFill>
                  <a:srgbClr val="000000"/>
                </a:solidFill>
                <a:latin typeface="Consolas" panose="020B0609020204030204" pitchFamily="49" charset="0"/>
              </a:rPr>
              <a:t>);</a:t>
            </a:r>
          </a:p>
          <a:p>
            <a:r>
              <a:rPr lang="it-IT" sz="1400" dirty="0">
                <a:solidFill>
                  <a:srgbClr val="000000"/>
                </a:solidFill>
                <a:latin typeface="Consolas" panose="020B0609020204030204" pitchFamily="49" charset="0"/>
              </a:rPr>
              <a:t>    }</a:t>
            </a:r>
          </a:p>
          <a:p>
            <a:endParaRPr lang="it-IT" sz="1400" dirty="0">
              <a:latin typeface="Consolas" panose="020B0609020204030204" pitchFamily="49" charset="0"/>
            </a:endParaRPr>
          </a:p>
          <a:p>
            <a:r>
              <a:rPr lang="it-IT" sz="1400" dirty="0">
                <a:solidFill>
                  <a:srgbClr val="3F7F5F"/>
                </a:solidFill>
                <a:latin typeface="Consolas" panose="020B0609020204030204" pitchFamily="49" charset="0"/>
              </a:rPr>
              <a:t>    //i non è </a:t>
            </a:r>
            <a:r>
              <a:rPr lang="it-IT" sz="1400" u="sng" dirty="0">
                <a:solidFill>
                  <a:srgbClr val="3F7F5F"/>
                </a:solidFill>
                <a:latin typeface="Consolas" panose="020B0609020204030204" pitchFamily="49" charset="0"/>
              </a:rPr>
              <a:t>visibile all'esterno del for</a:t>
            </a:r>
          </a:p>
          <a:p>
            <a:r>
              <a:rPr lang="it-IT" sz="1400" dirty="0">
                <a:solidFill>
                  <a:srgbClr val="000000"/>
                </a:solidFill>
                <a:latin typeface="Consolas" panose="020B0609020204030204" pitchFamily="49" charset="0"/>
              </a:rPr>
              <a:t>}</a:t>
            </a:r>
            <a:endParaRPr lang="it-IT" sz="1400" dirty="0"/>
          </a:p>
        </p:txBody>
      </p:sp>
    </p:spTree>
    <p:extLst>
      <p:ext uri="{BB962C8B-B14F-4D97-AF65-F5344CB8AC3E}">
        <p14:creationId xmlns:p14="http://schemas.microsoft.com/office/powerpoint/2010/main" val="25226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E’ possibile definire metodi e campi di una classe </a:t>
            </a:r>
            <a:r>
              <a:rPr lang="it-IT" b="1" dirty="0" err="1"/>
              <a:t>static</a:t>
            </a:r>
            <a:r>
              <a:rPr lang="it-IT" dirty="0"/>
              <a:t>.</a:t>
            </a:r>
          </a:p>
          <a:p>
            <a:pPr marL="0" indent="0">
              <a:buNone/>
            </a:pPr>
            <a:r>
              <a:rPr lang="it-IT" dirty="0"/>
              <a:t>Questi divengono unici per tutte le istanze della classe e possono essere richiamati senza istanziare un oggetto ma invocandoli direttamente dalla classe.</a:t>
            </a:r>
          </a:p>
          <a:p>
            <a:pPr marL="0" indent="0">
              <a:buNone/>
            </a:pPr>
            <a:endParaRPr lang="it-IT" dirty="0"/>
          </a:p>
          <a:p>
            <a:pPr marL="0" indent="0">
              <a:buNone/>
            </a:pPr>
            <a:r>
              <a:rPr lang="it-IT" dirty="0"/>
              <a:t>Esempio: </a:t>
            </a:r>
            <a:r>
              <a:rPr lang="it-IT" dirty="0" err="1"/>
              <a:t>Dog.NUMBER_OF_LEGS</a:t>
            </a:r>
            <a:endParaRPr lang="it-IT" dirty="0"/>
          </a:p>
          <a:p>
            <a:pPr marL="0" indent="0">
              <a:buNone/>
            </a:pPr>
            <a:endParaRPr lang="it-IT" dirty="0"/>
          </a:p>
          <a:p>
            <a:pPr marL="0" indent="0">
              <a:buNone/>
            </a:pPr>
            <a:r>
              <a:rPr lang="it-IT" dirty="0"/>
              <a:t>E’ costume per definire costanti dichiarare campi </a:t>
            </a:r>
            <a:r>
              <a:rPr lang="it-IT" b="1" dirty="0" err="1"/>
              <a:t>static</a:t>
            </a:r>
            <a:r>
              <a:rPr lang="it-IT" b="1" dirty="0"/>
              <a:t> </a:t>
            </a:r>
            <a:r>
              <a:rPr lang="it-IT" b="1" dirty="0" err="1"/>
              <a:t>final</a:t>
            </a:r>
            <a:r>
              <a:rPr lang="it-IT" b="1" dirty="0"/>
              <a:t> </a:t>
            </a:r>
            <a:r>
              <a:rPr lang="it-IT" dirty="0"/>
              <a:t>(in </a:t>
            </a:r>
            <a:r>
              <a:rPr lang="it-IT" dirty="0" err="1"/>
              <a:t>snake_case</a:t>
            </a:r>
            <a:r>
              <a:rPr lang="it-IT" dirty="0"/>
              <a:t> </a:t>
            </a:r>
            <a:r>
              <a:rPr lang="it-IT" dirty="0" err="1"/>
              <a:t>notation</a:t>
            </a:r>
            <a:r>
              <a:rPr lang="it-IT" dirty="0"/>
              <a:t>).</a:t>
            </a:r>
            <a:endParaRPr lang="it-IT" b="1" dirty="0"/>
          </a:p>
          <a:p>
            <a:pPr marL="0" indent="0">
              <a:buNone/>
            </a:pPr>
            <a:endParaRPr lang="it-IT" dirty="0"/>
          </a:p>
          <a:p>
            <a:pPr marL="0" indent="0">
              <a:buNone/>
            </a:pPr>
            <a:endParaRPr lang="it-IT" b="1" u="sng" dirty="0"/>
          </a:p>
        </p:txBody>
      </p:sp>
      <p:sp>
        <p:nvSpPr>
          <p:cNvPr id="3" name="Title 2"/>
          <p:cNvSpPr>
            <a:spLocks noGrp="1"/>
          </p:cNvSpPr>
          <p:nvPr>
            <p:ph type="title"/>
          </p:nvPr>
        </p:nvSpPr>
        <p:spPr/>
        <p:txBody>
          <a:bodyPr/>
          <a:lstStyle/>
          <a:p>
            <a:r>
              <a:rPr lang="it-IT" dirty="0"/>
              <a:t>Metodi e Campi di Classe</a:t>
            </a:r>
          </a:p>
        </p:txBody>
      </p:sp>
    </p:spTree>
    <p:extLst>
      <p:ext uri="{BB962C8B-B14F-4D97-AF65-F5344CB8AC3E}">
        <p14:creationId xmlns:p14="http://schemas.microsoft.com/office/powerpoint/2010/main" val="180831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t-IT" sz="1800" dirty="0"/>
              <a:t>Un package è un raggruppamento logico di classi.</a:t>
            </a:r>
          </a:p>
          <a:p>
            <a:r>
              <a:rPr lang="it-IT" sz="1800" dirty="0"/>
              <a:t>E’ la prima riga da inserire in una classe.</a:t>
            </a:r>
          </a:p>
          <a:p>
            <a:r>
              <a:rPr lang="it-IT" sz="1800" dirty="0"/>
              <a:t>Corrisponde al percorso su file </a:t>
            </a:r>
            <a:r>
              <a:rPr lang="it-IT" sz="1800" dirty="0" err="1"/>
              <a:t>system</a:t>
            </a:r>
            <a:r>
              <a:rPr lang="it-IT" sz="1800" dirty="0"/>
              <a:t> dove è contenuto il file della classe (a partire dalla </a:t>
            </a:r>
            <a:r>
              <a:rPr lang="it-IT" sz="1800" dirty="0" err="1"/>
              <a:t>root</a:t>
            </a:r>
            <a:r>
              <a:rPr lang="it-IT" sz="1800" dirty="0"/>
              <a:t> dell’applicazione).</a:t>
            </a:r>
          </a:p>
          <a:p>
            <a:r>
              <a:rPr lang="it-IT" sz="1800" dirty="0"/>
              <a:t>Se non specificato corrisponde alla </a:t>
            </a:r>
            <a:r>
              <a:rPr lang="it-IT" sz="1800" dirty="0" err="1"/>
              <a:t>root</a:t>
            </a:r>
            <a:r>
              <a:rPr lang="it-IT" sz="1800" dirty="0"/>
              <a:t> (non farlo mai!! Definire </a:t>
            </a:r>
            <a:r>
              <a:rPr lang="it-IT" sz="1800" u="sng" dirty="0"/>
              <a:t>sempre </a:t>
            </a:r>
            <a:r>
              <a:rPr lang="it-IT" sz="1800" dirty="0"/>
              <a:t>un package per ogni classe.</a:t>
            </a:r>
          </a:p>
          <a:p>
            <a:r>
              <a:rPr lang="it-IT" sz="1800" dirty="0"/>
              <a:t>Strutturati gerarchicamente (Reverse-DNS standard «de-facto»)</a:t>
            </a:r>
          </a:p>
          <a:p>
            <a:r>
              <a:rPr lang="it-IT" sz="1800" dirty="0"/>
              <a:t>In caso di omonimia si specifica tutto il </a:t>
            </a:r>
            <a:r>
              <a:rPr lang="it-IT" sz="1800" dirty="0" err="1"/>
              <a:t>path</a:t>
            </a:r>
            <a:r>
              <a:rPr lang="it-IT" sz="1800" dirty="0"/>
              <a:t> di una classe(</a:t>
            </a:r>
            <a:r>
              <a:rPr lang="it-IT" sz="1800" dirty="0" err="1"/>
              <a:t>Fully</a:t>
            </a:r>
            <a:r>
              <a:rPr lang="it-IT" sz="1800" dirty="0"/>
              <a:t> </a:t>
            </a:r>
            <a:r>
              <a:rPr lang="it-IT" sz="1800" dirty="0" err="1"/>
              <a:t>Qualified</a:t>
            </a:r>
            <a:r>
              <a:rPr lang="it-IT" sz="1800" dirty="0"/>
              <a:t> Name FQN):</a:t>
            </a:r>
          </a:p>
          <a:p>
            <a:pPr marL="0" indent="0" algn="ctr">
              <a:buNone/>
            </a:pPr>
            <a:r>
              <a:rPr lang="it-IT" sz="1800" dirty="0"/>
              <a:t>Esempio: </a:t>
            </a:r>
            <a:r>
              <a:rPr lang="it-IT" sz="1800" err="1"/>
              <a:t>it</a:t>
            </a:r>
            <a:r>
              <a:rPr lang="it-IT" sz="1800"/>
              <a:t>.ires.</a:t>
            </a:r>
            <a:r>
              <a:rPr lang="it-IT" sz="1800" dirty="0" err="1"/>
              <a:t>database.Corso</a:t>
            </a:r>
            <a:r>
              <a:rPr lang="it-IT" sz="1800" dirty="0"/>
              <a:t> &lt;&gt; </a:t>
            </a:r>
            <a:r>
              <a:rPr lang="it-IT" sz="1800" err="1"/>
              <a:t>it</a:t>
            </a:r>
            <a:r>
              <a:rPr lang="it-IT" sz="1800"/>
              <a:t>.ires.</a:t>
            </a:r>
            <a:r>
              <a:rPr lang="it-IT" sz="1800" dirty="0" err="1"/>
              <a:t>programmazione.Corso</a:t>
            </a:r>
            <a:endParaRPr lang="it-IT" sz="1800" dirty="0"/>
          </a:p>
        </p:txBody>
      </p:sp>
      <p:sp>
        <p:nvSpPr>
          <p:cNvPr id="3" name="Title 2"/>
          <p:cNvSpPr>
            <a:spLocks noGrp="1"/>
          </p:cNvSpPr>
          <p:nvPr>
            <p:ph type="title"/>
          </p:nvPr>
        </p:nvSpPr>
        <p:spPr/>
        <p:txBody>
          <a:bodyPr/>
          <a:lstStyle/>
          <a:p>
            <a:r>
              <a:rPr lang="it-IT" dirty="0"/>
              <a:t>Package</a:t>
            </a:r>
          </a:p>
        </p:txBody>
      </p:sp>
    </p:spTree>
    <p:extLst>
      <p:ext uri="{BB962C8B-B14F-4D97-AF65-F5344CB8AC3E}">
        <p14:creationId xmlns:p14="http://schemas.microsoft.com/office/powerpoint/2010/main" val="120138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Java è case sensitive (attenti a maiuscole e minuscole)</a:t>
            </a:r>
          </a:p>
          <a:p>
            <a:r>
              <a:rPr lang="it-IT" dirty="0"/>
              <a:t>I blocchi sono aperti e chiusi dai simboli graffa { e } </a:t>
            </a:r>
          </a:p>
          <a:p>
            <a:r>
              <a:rPr lang="it-IT" dirty="0"/>
              <a:t>E’ possibile definire una variabile in ogni punto di un metodo</a:t>
            </a:r>
          </a:p>
          <a:p>
            <a:r>
              <a:rPr lang="it-IT" dirty="0"/>
              <a:t>Uno statement è terminato da un punto </a:t>
            </a:r>
            <a:r>
              <a:rPr lang="it-IT"/>
              <a:t>e virgola «;»</a:t>
            </a:r>
            <a:endParaRPr lang="it-IT" dirty="0"/>
          </a:p>
        </p:txBody>
      </p:sp>
      <p:sp>
        <p:nvSpPr>
          <p:cNvPr id="3" name="Title 2"/>
          <p:cNvSpPr>
            <a:spLocks noGrp="1"/>
          </p:cNvSpPr>
          <p:nvPr>
            <p:ph type="title"/>
          </p:nvPr>
        </p:nvSpPr>
        <p:spPr/>
        <p:txBody>
          <a:bodyPr/>
          <a:lstStyle/>
          <a:p>
            <a:r>
              <a:rPr lang="it-IT" dirty="0"/>
              <a:t>Precisazioni sulla Sintassi</a:t>
            </a:r>
          </a:p>
        </p:txBody>
      </p:sp>
    </p:spTree>
    <p:extLst>
      <p:ext uri="{BB962C8B-B14F-4D97-AF65-F5344CB8AC3E}">
        <p14:creationId xmlns:p14="http://schemas.microsoft.com/office/powerpoint/2010/main" val="50049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I modificatori di accesso sono:</a:t>
            </a:r>
          </a:p>
          <a:p>
            <a:pPr lvl="1"/>
            <a:r>
              <a:rPr lang="it-IT" dirty="0"/>
              <a:t>public</a:t>
            </a:r>
          </a:p>
          <a:p>
            <a:pPr lvl="1"/>
            <a:r>
              <a:rPr lang="it-IT" dirty="0" err="1"/>
              <a:t>protected</a:t>
            </a:r>
            <a:endParaRPr lang="it-IT" dirty="0"/>
          </a:p>
          <a:p>
            <a:pPr lvl="1"/>
            <a:r>
              <a:rPr lang="it-IT" dirty="0"/>
              <a:t>private</a:t>
            </a:r>
          </a:p>
          <a:p>
            <a:pPr lvl="1"/>
            <a:r>
              <a:rPr lang="it-IT" dirty="0"/>
              <a:t>default</a:t>
            </a:r>
          </a:p>
          <a:p>
            <a:pPr lvl="1"/>
            <a:endParaRPr lang="it-IT" dirty="0"/>
          </a:p>
          <a:p>
            <a:pPr marL="274320" lvl="1" indent="0">
              <a:buNone/>
            </a:pPr>
            <a:r>
              <a:rPr lang="it-IT" dirty="0"/>
              <a:t>e sono applicabili a: Classi, metodi, campi, Interfacce (solo public).</a:t>
            </a:r>
          </a:p>
          <a:p>
            <a:pPr marL="274320" lvl="1" indent="0">
              <a:buNone/>
            </a:pPr>
            <a:endParaRPr lang="it-IT" dirty="0"/>
          </a:p>
          <a:p>
            <a:pPr marL="274320" lvl="1" indent="0">
              <a:buNone/>
            </a:pPr>
            <a:endParaRPr lang="it-IT" dirty="0"/>
          </a:p>
          <a:p>
            <a:pPr marL="274320" lvl="1" indent="0">
              <a:buNone/>
            </a:pPr>
            <a:endParaRPr lang="it-IT" dirty="0"/>
          </a:p>
          <a:p>
            <a:pPr lvl="1"/>
            <a:endParaRPr lang="it-IT" dirty="0"/>
          </a:p>
        </p:txBody>
      </p:sp>
      <p:sp>
        <p:nvSpPr>
          <p:cNvPr id="3" name="Title 2"/>
          <p:cNvSpPr>
            <a:spLocks noGrp="1"/>
          </p:cNvSpPr>
          <p:nvPr>
            <p:ph type="title"/>
          </p:nvPr>
        </p:nvSpPr>
        <p:spPr/>
        <p:txBody>
          <a:bodyPr/>
          <a:lstStyle/>
          <a:p>
            <a:r>
              <a:rPr lang="it-IT" dirty="0"/>
              <a:t>Modificatori di Accesso 1</a:t>
            </a:r>
          </a:p>
        </p:txBody>
      </p:sp>
    </p:spTree>
    <p:extLst>
      <p:ext uri="{BB962C8B-B14F-4D97-AF65-F5344CB8AC3E}">
        <p14:creationId xmlns:p14="http://schemas.microsoft.com/office/powerpoint/2010/main" val="135730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public: definisce l'elemento del programma come "pubblico" e quindi questo è visibile e modificabile dall'esterno della classe, da qualsiasi package.</a:t>
            </a:r>
          </a:p>
          <a:p>
            <a:r>
              <a:rPr lang="it-IT" dirty="0" err="1"/>
              <a:t>protected</a:t>
            </a:r>
            <a:r>
              <a:rPr lang="it-IT" dirty="0"/>
              <a:t>: Il modificatore </a:t>
            </a:r>
            <a:r>
              <a:rPr lang="it-IT" dirty="0" err="1"/>
              <a:t>protected</a:t>
            </a:r>
            <a:r>
              <a:rPr lang="it-IT" dirty="0"/>
              <a:t> può essere attribuito solo ai metodi e alle variabili interne alla classe e non può essere applicato alla classe stessa. I metodi e le variabili dichiarate come </a:t>
            </a:r>
            <a:r>
              <a:rPr lang="it-IT" dirty="0" err="1"/>
              <a:t>protected</a:t>
            </a:r>
            <a:r>
              <a:rPr lang="it-IT" dirty="0"/>
              <a:t> sono visibili da classi dichiarate nello stesso package e da sottoclassi e classi derivate dichiarate ovunque. Si può dire che è leggermente più restrittivo di public.</a:t>
            </a:r>
          </a:p>
          <a:p>
            <a:endParaRPr lang="it-IT" dirty="0"/>
          </a:p>
        </p:txBody>
      </p:sp>
      <p:sp>
        <p:nvSpPr>
          <p:cNvPr id="3" name="Title 2"/>
          <p:cNvSpPr>
            <a:spLocks noGrp="1"/>
          </p:cNvSpPr>
          <p:nvPr>
            <p:ph type="title"/>
          </p:nvPr>
        </p:nvSpPr>
        <p:spPr/>
        <p:txBody>
          <a:bodyPr/>
          <a:lstStyle/>
          <a:p>
            <a:r>
              <a:rPr lang="it-IT" dirty="0"/>
              <a:t>Modificatori di Accesso 2</a:t>
            </a:r>
          </a:p>
        </p:txBody>
      </p:sp>
    </p:spTree>
    <p:extLst>
      <p:ext uri="{BB962C8B-B14F-4D97-AF65-F5344CB8AC3E}">
        <p14:creationId xmlns:p14="http://schemas.microsoft.com/office/powerpoint/2010/main" val="12141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it-IT" dirty="0"/>
              <a:t>private: private è il modificatore di accesso più restrittivo. </a:t>
            </a:r>
            <a:br>
              <a:rPr lang="it-IT" dirty="0"/>
            </a:br>
            <a:r>
              <a:rPr lang="it-IT" dirty="0"/>
              <a:t>I metodi e gli attributi dichiarati private, non sono visibili né usabili all'esterno della classe che li contiene. </a:t>
            </a:r>
            <a:br>
              <a:rPr lang="it-IT" dirty="0"/>
            </a:br>
            <a:r>
              <a:rPr lang="it-IT" dirty="0"/>
              <a:t>Due oggetti della stessa classe però, possono vedere i rispettivi attributi e metodi privati.</a:t>
            </a:r>
            <a:br>
              <a:rPr lang="it-IT" dirty="0"/>
            </a:br>
            <a:r>
              <a:rPr lang="it-IT" dirty="0"/>
              <a:t>Tuttavia è possibile accedervi dall'esterno mediante metodi di lettura e modifica dei valori: metodi "</a:t>
            </a:r>
            <a:r>
              <a:rPr lang="it-IT" dirty="0" err="1"/>
              <a:t>get</a:t>
            </a:r>
            <a:r>
              <a:rPr lang="it-IT" dirty="0"/>
              <a:t>" e "set". </a:t>
            </a:r>
            <a:br>
              <a:rPr lang="it-IT" dirty="0"/>
            </a:br>
            <a:br>
              <a:rPr lang="it-IT" dirty="0"/>
            </a:br>
            <a:r>
              <a:rPr lang="it-IT" dirty="0"/>
              <a:t>La possibilità di usare valori con il modificatore private è un punto importante della programmazione a oggetti.</a:t>
            </a:r>
            <a:br>
              <a:rPr lang="it-IT" dirty="0"/>
            </a:br>
            <a:br>
              <a:rPr lang="it-IT" dirty="0"/>
            </a:br>
            <a:r>
              <a:rPr lang="it-IT" dirty="0"/>
              <a:t>In questo modo i valori private vengono incapsulati, rendendo impossibile il loro richiamo o modifica da parte di altre porzioni di codice, a causa di disattenzione o casualità, o perfino di codice malevolo. </a:t>
            </a:r>
            <a:br>
              <a:rPr lang="it-IT" dirty="0"/>
            </a:br>
            <a:r>
              <a:rPr lang="it-IT" dirty="0"/>
              <a:t>Ovvero per leggerli o modificarli occorre implementare e chiamare appositamente i metodi </a:t>
            </a:r>
            <a:r>
              <a:rPr lang="it-IT" dirty="0" err="1"/>
              <a:t>get</a:t>
            </a:r>
            <a:r>
              <a:rPr lang="it-IT" dirty="0"/>
              <a:t> e set.</a:t>
            </a:r>
          </a:p>
        </p:txBody>
      </p:sp>
      <p:sp>
        <p:nvSpPr>
          <p:cNvPr id="3" name="Title 2"/>
          <p:cNvSpPr>
            <a:spLocks noGrp="1"/>
          </p:cNvSpPr>
          <p:nvPr>
            <p:ph type="title"/>
          </p:nvPr>
        </p:nvSpPr>
        <p:spPr/>
        <p:txBody>
          <a:bodyPr/>
          <a:lstStyle/>
          <a:p>
            <a:r>
              <a:rPr lang="it-IT" dirty="0"/>
              <a:t>Modificatori di Accesso 3</a:t>
            </a:r>
          </a:p>
        </p:txBody>
      </p:sp>
    </p:spTree>
    <p:extLst>
      <p:ext uri="{BB962C8B-B14F-4D97-AF65-F5344CB8AC3E}">
        <p14:creationId xmlns:p14="http://schemas.microsoft.com/office/powerpoint/2010/main" val="37734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JVM: Java Virtual Machine.</a:t>
            </a:r>
          </a:p>
          <a:p>
            <a:r>
              <a:rPr lang="it-IT" dirty="0"/>
              <a:t>JDK: Java Development Kit (</a:t>
            </a:r>
            <a:r>
              <a:rPr lang="it-IT" dirty="0" err="1"/>
              <a:t>opensource</a:t>
            </a:r>
            <a:r>
              <a:rPr lang="it-IT" dirty="0"/>
              <a:t>: </a:t>
            </a:r>
            <a:r>
              <a:rPr lang="it-IT" dirty="0" err="1"/>
              <a:t>OpenJDK</a:t>
            </a:r>
            <a:r>
              <a:rPr lang="it-IT" dirty="0"/>
              <a:t>).</a:t>
            </a:r>
          </a:p>
          <a:p>
            <a:r>
              <a:rPr lang="it-IT" dirty="0"/>
              <a:t>JRE: Java Runtime Environment</a:t>
            </a:r>
          </a:p>
          <a:p>
            <a:pPr lvl="1"/>
            <a:r>
              <a:rPr lang="it-IT" dirty="0"/>
              <a:t>Java Standard Edition (JSE)</a:t>
            </a:r>
          </a:p>
          <a:p>
            <a:pPr lvl="1"/>
            <a:r>
              <a:rPr lang="it-IT" dirty="0"/>
              <a:t>Java Enterprise Edition (JEE)</a:t>
            </a:r>
          </a:p>
          <a:p>
            <a:pPr lvl="1"/>
            <a:r>
              <a:rPr lang="it-IT" dirty="0"/>
              <a:t>Java Micro Edition (JME)</a:t>
            </a:r>
          </a:p>
          <a:p>
            <a:pPr lvl="1"/>
            <a:endParaRPr lang="it-IT" dirty="0"/>
          </a:p>
          <a:p>
            <a:r>
              <a:rPr lang="it-IT" dirty="0" err="1"/>
              <a:t>Javadoc</a:t>
            </a:r>
            <a:r>
              <a:rPr lang="it-IT" dirty="0"/>
              <a:t>: </a:t>
            </a:r>
            <a:r>
              <a:rPr lang="it-IT" dirty="0" err="1"/>
              <a:t>Tool</a:t>
            </a:r>
            <a:r>
              <a:rPr lang="it-IT" dirty="0"/>
              <a:t> per la generazione automatica della documentazione software a partire dai commenti al codice.</a:t>
            </a:r>
          </a:p>
          <a:p>
            <a:pPr marL="0" indent="0">
              <a:buNone/>
            </a:pPr>
            <a:endParaRPr lang="it-IT" dirty="0"/>
          </a:p>
        </p:txBody>
      </p:sp>
      <p:sp>
        <p:nvSpPr>
          <p:cNvPr id="3" name="Title 2"/>
          <p:cNvSpPr>
            <a:spLocks noGrp="1"/>
          </p:cNvSpPr>
          <p:nvPr>
            <p:ph type="title"/>
          </p:nvPr>
        </p:nvSpPr>
        <p:spPr/>
        <p:txBody>
          <a:bodyPr/>
          <a:lstStyle/>
          <a:p>
            <a:r>
              <a:rPr lang="it-IT" dirty="0"/>
              <a:t>JVM, JDK, JRE, JAVADOC</a:t>
            </a:r>
          </a:p>
        </p:txBody>
      </p:sp>
    </p:spTree>
    <p:extLst>
      <p:ext uri="{BB962C8B-B14F-4D97-AF65-F5344CB8AC3E}">
        <p14:creationId xmlns:p14="http://schemas.microsoft.com/office/powerpoint/2010/main" val="162138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t-IT" dirty="0"/>
              <a:t>default: Si applica a tutti gli elementi della classe e ad essa stessa.</a:t>
            </a:r>
            <a:br>
              <a:rPr lang="it-IT" dirty="0"/>
            </a:br>
            <a:br>
              <a:rPr lang="it-IT" dirty="0"/>
            </a:br>
            <a:r>
              <a:rPr lang="it-IT" dirty="0"/>
              <a:t>Il modificatore di default viene assegnato automaticamente dal compilatore solo quando nella scrittura del sorgente si omettono gli altri modificatori.</a:t>
            </a:r>
            <a:br>
              <a:rPr lang="it-IT" dirty="0"/>
            </a:br>
            <a:br>
              <a:rPr lang="it-IT" dirty="0"/>
            </a:br>
            <a:r>
              <a:rPr lang="it-IT" dirty="0"/>
              <a:t>Di default indica che l'elemento è di accesso pubblico ma solo ed esclusivamente al package della classe dove è inserito, diversamente da public e </a:t>
            </a:r>
            <a:r>
              <a:rPr lang="it-IT" dirty="0" err="1"/>
              <a:t>protected</a:t>
            </a:r>
            <a:r>
              <a:rPr lang="it-IT" dirty="0"/>
              <a:t> dove è visibile anche in package esterni.</a:t>
            </a:r>
            <a:br>
              <a:rPr lang="it-IT" dirty="0"/>
            </a:br>
            <a:br>
              <a:rPr lang="it-IT" dirty="0"/>
            </a:br>
            <a:r>
              <a:rPr lang="it-IT" dirty="0"/>
              <a:t>Si può dire che è leggermente più restrittivo di </a:t>
            </a:r>
            <a:r>
              <a:rPr lang="it-IT" dirty="0" err="1"/>
              <a:t>protected</a:t>
            </a:r>
            <a:r>
              <a:rPr lang="it-IT" dirty="0"/>
              <a:t>.</a:t>
            </a:r>
          </a:p>
        </p:txBody>
      </p:sp>
      <p:sp>
        <p:nvSpPr>
          <p:cNvPr id="3" name="Title 2"/>
          <p:cNvSpPr>
            <a:spLocks noGrp="1"/>
          </p:cNvSpPr>
          <p:nvPr>
            <p:ph type="title"/>
          </p:nvPr>
        </p:nvSpPr>
        <p:spPr/>
        <p:txBody>
          <a:bodyPr/>
          <a:lstStyle/>
          <a:p>
            <a:r>
              <a:rPr lang="it-IT" dirty="0"/>
              <a:t>Modificatori di Accesso 4</a:t>
            </a:r>
          </a:p>
        </p:txBody>
      </p:sp>
    </p:spTree>
    <p:extLst>
      <p:ext uri="{BB962C8B-B14F-4D97-AF65-F5344CB8AC3E}">
        <p14:creationId xmlns:p14="http://schemas.microsoft.com/office/powerpoint/2010/main" val="40720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t-IT" dirty="0"/>
              <a:t>Un Costruttore in Java è un particolare metodo che permette di costruire un oggetto a partire dalla Classe.</a:t>
            </a:r>
          </a:p>
          <a:p>
            <a:pPr marL="0" indent="0">
              <a:buNone/>
            </a:pPr>
            <a:r>
              <a:rPr lang="it-IT" dirty="0"/>
              <a:t>Può avere qualsiasi tipo di modificatore di accesso, può essere «sovraccaricato».</a:t>
            </a:r>
          </a:p>
          <a:p>
            <a:pPr marL="0" indent="0">
              <a:buNone/>
            </a:pPr>
            <a:r>
              <a:rPr lang="it-IT" dirty="0"/>
              <a:t>Non ritorna nessun tipo se non l’istanza stessa.</a:t>
            </a:r>
          </a:p>
          <a:p>
            <a:pPr marL="0" indent="0">
              <a:buNone/>
            </a:pPr>
            <a:r>
              <a:rPr lang="it-IT" dirty="0"/>
              <a:t>Se non è specificato, di default viene creato un costruttore standard senza nessun parametro.</a:t>
            </a:r>
          </a:p>
          <a:p>
            <a:pPr marL="0" indent="0">
              <a:buNone/>
            </a:pPr>
            <a:r>
              <a:rPr lang="it-IT" dirty="0"/>
              <a:t>Se la Classe estende un’altra classe </a:t>
            </a:r>
            <a:r>
              <a:rPr lang="it-IT" u="sng" dirty="0"/>
              <a:t>deve chiamare il costruttore della classe padre tramite l’istruzione </a:t>
            </a:r>
            <a:r>
              <a:rPr lang="it-IT" b="1" u="sng" dirty="0"/>
              <a:t>super</a:t>
            </a:r>
            <a:r>
              <a:rPr lang="it-IT" u="sng" dirty="0"/>
              <a:t> come prima cosa.</a:t>
            </a:r>
          </a:p>
        </p:txBody>
      </p:sp>
      <p:sp>
        <p:nvSpPr>
          <p:cNvPr id="3" name="Title 2"/>
          <p:cNvSpPr>
            <a:spLocks noGrp="1"/>
          </p:cNvSpPr>
          <p:nvPr>
            <p:ph type="title"/>
          </p:nvPr>
        </p:nvSpPr>
        <p:spPr/>
        <p:txBody>
          <a:bodyPr/>
          <a:lstStyle/>
          <a:p>
            <a:r>
              <a:rPr lang="it-IT" dirty="0"/>
              <a:t>Costruttore 1</a:t>
            </a:r>
          </a:p>
        </p:txBody>
      </p:sp>
    </p:spTree>
    <p:extLst>
      <p:ext uri="{BB962C8B-B14F-4D97-AF65-F5344CB8AC3E}">
        <p14:creationId xmlns:p14="http://schemas.microsoft.com/office/powerpoint/2010/main" val="35144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p:txBody>
      </p:sp>
      <p:sp>
        <p:nvSpPr>
          <p:cNvPr id="3" name="Title 2"/>
          <p:cNvSpPr>
            <a:spLocks noGrp="1"/>
          </p:cNvSpPr>
          <p:nvPr>
            <p:ph type="title"/>
          </p:nvPr>
        </p:nvSpPr>
        <p:spPr/>
        <p:txBody>
          <a:bodyPr/>
          <a:lstStyle/>
          <a:p>
            <a:r>
              <a:rPr lang="it-IT" dirty="0"/>
              <a:t>Costruttore 2</a:t>
            </a:r>
          </a:p>
        </p:txBody>
      </p:sp>
      <p:sp>
        <p:nvSpPr>
          <p:cNvPr id="4" name="Rectangle 3"/>
          <p:cNvSpPr/>
          <p:nvPr/>
        </p:nvSpPr>
        <p:spPr>
          <a:xfrm>
            <a:off x="1629916" y="2420888"/>
            <a:ext cx="9145016" cy="4031873"/>
          </a:xfrm>
          <a:prstGeom prst="rect">
            <a:avLst/>
          </a:prstGeom>
          <a:solidFill>
            <a:schemeClr val="bg1"/>
          </a:solidFill>
        </p:spPr>
        <p:txBody>
          <a:bodyPr wrap="square">
            <a:spAutoFit/>
          </a:bodyPr>
          <a:lstStyle/>
          <a:p>
            <a:r>
              <a:rPr lang="it-IT" sz="1600" b="1" dirty="0">
                <a:solidFill>
                  <a:srgbClr val="7F0055"/>
                </a:solidFill>
                <a:latin typeface="Consolas" panose="020B0609020204030204" pitchFamily="49" charset="0"/>
              </a:rPr>
              <a:t>public</a:t>
            </a:r>
            <a:r>
              <a:rPr lang="it-IT" sz="1600" b="1" dirty="0">
                <a:solidFill>
                  <a:srgbClr val="000000"/>
                </a:solidFill>
                <a:latin typeface="Consolas" panose="020B0609020204030204" pitchFamily="49" charset="0"/>
              </a:rPr>
              <a:t> Dog() {</a:t>
            </a:r>
          </a:p>
          <a:p>
            <a:r>
              <a:rPr lang="it-IT" sz="1600" dirty="0">
                <a:solidFill>
                  <a:srgbClr val="3F7F5F"/>
                </a:solidFill>
                <a:latin typeface="Consolas" panose="020B0609020204030204" pitchFamily="49" charset="0"/>
              </a:rPr>
              <a:t>    //costruttore vuoto</a:t>
            </a:r>
          </a:p>
          <a:p>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Dog(String </a:t>
            </a:r>
            <a:r>
              <a:rPr lang="en-US" sz="1600" b="1" dirty="0">
                <a:solidFill>
                  <a:srgbClr val="6A3E3E"/>
                </a:solidFill>
                <a:latin typeface="Consolas" panose="020B0609020204030204" pitchFamily="49" charset="0"/>
              </a:rPr>
              <a:t>name</a:t>
            </a:r>
            <a:r>
              <a:rPr lang="en-US" sz="1600" b="1" dirty="0">
                <a:solidFill>
                  <a:srgbClr val="000000"/>
                </a:solidFill>
                <a:latin typeface="Consolas" panose="020B0609020204030204" pitchFamily="49" charset="0"/>
              </a:rPr>
              <a:t>, String </a:t>
            </a:r>
            <a:r>
              <a:rPr lang="en-US" sz="1600" b="1" dirty="0">
                <a:solidFill>
                  <a:srgbClr val="6A3E3E"/>
                </a:solidFill>
                <a:latin typeface="Consolas" panose="020B0609020204030204" pitchFamily="49" charset="0"/>
              </a:rPr>
              <a:t>breed</a:t>
            </a:r>
            <a:r>
              <a:rPr lang="en-US" sz="1600" b="1" dirty="0">
                <a:solidFill>
                  <a:srgbClr val="000000"/>
                </a:solidFill>
                <a:latin typeface="Consolas" panose="020B0609020204030204" pitchFamily="49" charset="0"/>
              </a:rPr>
              <a:t>) {</a:t>
            </a:r>
          </a:p>
          <a:p>
            <a:r>
              <a:rPr lang="it-IT" sz="1600" b="1" dirty="0">
                <a:solidFill>
                  <a:srgbClr val="7F0055"/>
                </a:solidFill>
                <a:latin typeface="Consolas" panose="020B0609020204030204" pitchFamily="49" charset="0"/>
              </a:rPr>
              <a:t>    this</a:t>
            </a:r>
            <a:r>
              <a:rPr lang="it-IT" sz="1600" b="1" dirty="0">
                <a:solidFill>
                  <a:srgbClr val="000000"/>
                </a:solidFill>
                <a:latin typeface="Consolas" panose="020B0609020204030204" pitchFamily="49" charset="0"/>
              </a:rPr>
              <a:t>.</a:t>
            </a:r>
            <a:r>
              <a:rPr lang="it-IT" sz="1600" b="1" dirty="0">
                <a:solidFill>
                  <a:srgbClr val="0000C0"/>
                </a:solidFill>
                <a:latin typeface="Consolas" panose="020B0609020204030204" pitchFamily="49" charset="0"/>
              </a:rPr>
              <a:t>name</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name</a:t>
            </a:r>
            <a:r>
              <a:rPr lang="it-IT" sz="1600" b="1" dirty="0">
                <a:solidFill>
                  <a:srgbClr val="000000"/>
                </a:solidFill>
                <a:latin typeface="Consolas" panose="020B0609020204030204" pitchFamily="49" charset="0"/>
              </a:rPr>
              <a:t>;</a:t>
            </a: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this</a:t>
            </a:r>
            <a:r>
              <a:rPr lang="it-IT" sz="1600" b="1" dirty="0" err="1">
                <a:solidFill>
                  <a:srgbClr val="000000"/>
                </a:solidFill>
                <a:latin typeface="Consolas" panose="020B0609020204030204" pitchFamily="49" charset="0"/>
              </a:rPr>
              <a:t>.</a:t>
            </a:r>
            <a:r>
              <a:rPr lang="it-IT" sz="1600" b="1" dirty="0" err="1">
                <a:solidFill>
                  <a:srgbClr val="0000C0"/>
                </a:solidFill>
                <a:latin typeface="Consolas" panose="020B0609020204030204" pitchFamily="49" charset="0"/>
              </a:rPr>
              <a:t>breed</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breed</a:t>
            </a:r>
            <a:r>
              <a:rPr lang="it-IT"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//costruttore che inizializza dei campi</a:t>
            </a:r>
          </a:p>
          <a:p>
            <a:r>
              <a:rPr lang="it-IT" sz="1600"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b="1" dirty="0">
                <a:solidFill>
                  <a:srgbClr val="7F0055"/>
                </a:solidFill>
                <a:latin typeface="Consolas" panose="020B0609020204030204" pitchFamily="49" charset="0"/>
              </a:rPr>
              <a:t>private</a:t>
            </a:r>
            <a:r>
              <a:rPr lang="it-IT" sz="1600" b="1" dirty="0">
                <a:solidFill>
                  <a:srgbClr val="000000"/>
                </a:solidFill>
                <a:latin typeface="Consolas" panose="020B0609020204030204" pitchFamily="49" charset="0"/>
              </a:rPr>
              <a:t> Dog(</a:t>
            </a:r>
            <a:r>
              <a:rPr lang="it-IT" sz="1600" b="1" dirty="0" err="1">
                <a:solidFill>
                  <a:srgbClr val="7F0055"/>
                </a:solidFill>
                <a:latin typeface="Consolas" panose="020B0609020204030204" pitchFamily="49" charset="0"/>
              </a:rPr>
              <a:t>int</a:t>
            </a:r>
            <a:r>
              <a:rPr lang="it-IT" sz="1600" b="1" dirty="0">
                <a:solidFill>
                  <a:srgbClr val="000000"/>
                </a:solidFill>
                <a:latin typeface="Consolas" panose="020B0609020204030204" pitchFamily="49" charset="0"/>
              </a:rPr>
              <a:t> </a:t>
            </a:r>
            <a:r>
              <a:rPr lang="it-IT" sz="1600" b="1" dirty="0" err="1">
                <a:solidFill>
                  <a:srgbClr val="6A3E3E"/>
                </a:solidFill>
                <a:latin typeface="Consolas" panose="020B0609020204030204" pitchFamily="49" charset="0"/>
              </a:rPr>
              <a:t>age</a:t>
            </a:r>
            <a:r>
              <a:rPr lang="it-IT" sz="1600" b="1" dirty="0">
                <a:solidFill>
                  <a:srgbClr val="000000"/>
                </a:solidFill>
                <a:latin typeface="Consolas" panose="020B0609020204030204" pitchFamily="49" charset="0"/>
              </a:rPr>
              <a:t>) {</a:t>
            </a:r>
          </a:p>
          <a:p>
            <a:r>
              <a:rPr lang="it-IT" sz="1600" b="1" dirty="0">
                <a:solidFill>
                  <a:srgbClr val="7F0055"/>
                </a:solidFill>
                <a:latin typeface="Consolas" panose="020B0609020204030204" pitchFamily="49" charset="0"/>
              </a:rPr>
              <a:t>    </a:t>
            </a:r>
            <a:r>
              <a:rPr lang="it-IT" sz="1600" b="1" dirty="0" err="1">
                <a:solidFill>
                  <a:srgbClr val="7F0055"/>
                </a:solidFill>
                <a:latin typeface="Consolas" panose="020B0609020204030204" pitchFamily="49" charset="0"/>
              </a:rPr>
              <a:t>this</a:t>
            </a:r>
            <a:r>
              <a:rPr lang="it-IT" sz="1600" b="1" dirty="0" err="1">
                <a:solidFill>
                  <a:srgbClr val="000000"/>
                </a:solidFill>
                <a:latin typeface="Consolas" panose="020B0609020204030204" pitchFamily="49" charset="0"/>
              </a:rPr>
              <a:t>.</a:t>
            </a:r>
            <a:r>
              <a:rPr lang="it-IT" sz="1600" b="1" dirty="0" err="1">
                <a:solidFill>
                  <a:srgbClr val="0000C0"/>
                </a:solidFill>
                <a:latin typeface="Consolas" panose="020B0609020204030204" pitchFamily="49" charset="0"/>
              </a:rPr>
              <a:t>age</a:t>
            </a:r>
            <a:r>
              <a:rPr lang="it-IT" sz="1600" b="1" dirty="0">
                <a:solidFill>
                  <a:srgbClr val="000000"/>
                </a:solidFill>
                <a:latin typeface="Consolas" panose="020B0609020204030204" pitchFamily="49" charset="0"/>
              </a:rPr>
              <a:t> = </a:t>
            </a:r>
            <a:r>
              <a:rPr lang="it-IT" sz="1600" b="1" dirty="0" err="1">
                <a:solidFill>
                  <a:srgbClr val="6A3E3E"/>
                </a:solidFill>
                <a:latin typeface="Consolas" panose="020B0609020204030204" pitchFamily="49" charset="0"/>
              </a:rPr>
              <a:t>age</a:t>
            </a:r>
            <a:r>
              <a:rPr lang="it-IT" sz="1600" b="1" dirty="0">
                <a:solidFill>
                  <a:srgbClr val="000000"/>
                </a:solidFill>
                <a:latin typeface="Consolas" panose="020B0609020204030204" pitchFamily="49" charset="0"/>
              </a:rPr>
              <a:t>;</a:t>
            </a:r>
          </a:p>
          <a:p>
            <a:endParaRPr lang="it-IT" sz="1600" dirty="0">
              <a:latin typeface="Consolas" panose="020B0609020204030204" pitchFamily="49" charset="0"/>
            </a:endParaRPr>
          </a:p>
          <a:p>
            <a:r>
              <a:rPr lang="it-IT" sz="1600" dirty="0">
                <a:solidFill>
                  <a:srgbClr val="3F7F5F"/>
                </a:solidFill>
                <a:latin typeface="Consolas" panose="020B0609020204030204" pitchFamily="49" charset="0"/>
              </a:rPr>
              <a:t>    //costruttore privato</a:t>
            </a:r>
          </a:p>
          <a:p>
            <a:r>
              <a:rPr lang="it-IT" sz="1600" dirty="0">
                <a:solidFill>
                  <a:srgbClr val="000000"/>
                </a:solidFill>
                <a:latin typeface="Consolas" panose="020B0609020204030204" pitchFamily="49" charset="0"/>
              </a:rPr>
              <a:t>}</a:t>
            </a:r>
            <a:endParaRPr lang="it-IT" sz="1600" dirty="0"/>
          </a:p>
        </p:txBody>
      </p:sp>
    </p:spTree>
    <p:extLst>
      <p:ext uri="{BB962C8B-B14F-4D97-AF65-F5344CB8AC3E}">
        <p14:creationId xmlns:p14="http://schemas.microsoft.com/office/powerpoint/2010/main" val="348235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In Java </a:t>
            </a:r>
            <a:r>
              <a:rPr lang="it-IT" u="sng" dirty="0"/>
              <a:t>non esiste il distruttore </a:t>
            </a:r>
            <a:r>
              <a:rPr lang="it-IT" dirty="0"/>
              <a:t>a differenza di altri linguaggi di programmazione (come il C++).</a:t>
            </a:r>
          </a:p>
          <a:p>
            <a:pPr marL="0" indent="0">
              <a:buNone/>
            </a:pPr>
            <a:r>
              <a:rPr lang="it-IT" dirty="0"/>
              <a:t>Questa mancanza è dovuta al fatto che il ciclo vita degli oggetti è gestito dalla </a:t>
            </a:r>
            <a:r>
              <a:rPr lang="it-IT" dirty="0" err="1"/>
              <a:t>virtual</a:t>
            </a:r>
            <a:r>
              <a:rPr lang="it-IT" dirty="0"/>
              <a:t> machine.</a:t>
            </a:r>
          </a:p>
          <a:p>
            <a:pPr marL="0" indent="0">
              <a:buNone/>
            </a:pPr>
            <a:r>
              <a:rPr lang="it-IT" dirty="0"/>
              <a:t>La memoria non può utilizzata viene liberata da un modulo chiamato </a:t>
            </a:r>
            <a:r>
              <a:rPr lang="it-IT" b="1" dirty="0"/>
              <a:t>Garbage </a:t>
            </a:r>
            <a:r>
              <a:rPr lang="it-IT" b="1" dirty="0" err="1"/>
              <a:t>Collector</a:t>
            </a:r>
            <a:r>
              <a:rPr lang="it-IT" dirty="0"/>
              <a:t>.</a:t>
            </a:r>
          </a:p>
          <a:p>
            <a:pPr marL="0" indent="0">
              <a:buNone/>
            </a:pPr>
            <a:r>
              <a:rPr lang="it-IT" dirty="0"/>
              <a:t>Questo non vuol dire che non possano esserci Memory </a:t>
            </a:r>
            <a:r>
              <a:rPr lang="it-IT" dirty="0" err="1"/>
              <a:t>Leak</a:t>
            </a:r>
            <a:r>
              <a:rPr lang="it-IT" dirty="0"/>
              <a:t>.</a:t>
            </a:r>
          </a:p>
        </p:txBody>
      </p:sp>
      <p:sp>
        <p:nvSpPr>
          <p:cNvPr id="3" name="Title 2"/>
          <p:cNvSpPr>
            <a:spLocks noGrp="1"/>
          </p:cNvSpPr>
          <p:nvPr>
            <p:ph type="title"/>
          </p:nvPr>
        </p:nvSpPr>
        <p:spPr/>
        <p:txBody>
          <a:bodyPr/>
          <a:lstStyle/>
          <a:p>
            <a:r>
              <a:rPr lang="it-IT" dirty="0"/>
              <a:t>Distruttore</a:t>
            </a:r>
          </a:p>
        </p:txBody>
      </p:sp>
    </p:spTree>
    <p:extLst>
      <p:ext uri="{BB962C8B-B14F-4D97-AF65-F5344CB8AC3E}">
        <p14:creationId xmlns:p14="http://schemas.microsoft.com/office/powerpoint/2010/main" val="20797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t-IT" dirty="0"/>
              <a:t>Un’interfaccia in Java rappresenta una collezione di metodi e attributi che specificano il comportamento che una classe può assumere.</a:t>
            </a:r>
          </a:p>
          <a:p>
            <a:pPr marL="0" indent="0">
              <a:buNone/>
            </a:pPr>
            <a:r>
              <a:rPr lang="it-IT" dirty="0"/>
              <a:t>Essa specifica «un contratto» che la Classe si impegna a rispettare implementandone i comportamenti.</a:t>
            </a:r>
          </a:p>
          <a:p>
            <a:pPr marL="0" indent="0">
              <a:buNone/>
            </a:pPr>
            <a:r>
              <a:rPr lang="it-IT" dirty="0"/>
              <a:t>Così come esiste una gerarchia delle Classi esiste una gerarchia delle interfacce che possono essere specializzate.</a:t>
            </a:r>
          </a:p>
          <a:p>
            <a:pPr marL="0" indent="0">
              <a:buNone/>
            </a:pPr>
            <a:r>
              <a:rPr lang="it-IT" u="sng" dirty="0"/>
              <a:t>Tutti i metodi di un’interfaccia sono pubblici</a:t>
            </a:r>
            <a:r>
              <a:rPr lang="it-IT" dirty="0"/>
              <a:t>.</a:t>
            </a:r>
          </a:p>
          <a:p>
            <a:pPr marL="0" indent="0">
              <a:buNone/>
            </a:pPr>
            <a:r>
              <a:rPr lang="it-IT" dirty="0"/>
              <a:t>Da Java 8 in poi è possibile specificare una implementazione di base di un metodo di interfaccia tramite la keyword </a:t>
            </a:r>
            <a:r>
              <a:rPr lang="it-IT" b="1" dirty="0"/>
              <a:t>default</a:t>
            </a:r>
            <a:r>
              <a:rPr lang="it-IT" dirty="0"/>
              <a:t>.</a:t>
            </a:r>
          </a:p>
          <a:p>
            <a:pPr marL="0" indent="0">
              <a:buNone/>
            </a:pPr>
            <a:r>
              <a:rPr lang="it-IT" dirty="0"/>
              <a:t>Da Java 8 in poi i metodi di interfaccia possono essere </a:t>
            </a:r>
            <a:r>
              <a:rPr lang="it-IT" b="1" dirty="0" err="1"/>
              <a:t>static</a:t>
            </a:r>
            <a:r>
              <a:rPr lang="it-IT" dirty="0"/>
              <a:t> (non sono </a:t>
            </a:r>
            <a:r>
              <a:rPr lang="it-IT" b="1" dirty="0" err="1"/>
              <a:t>overridable</a:t>
            </a:r>
            <a:r>
              <a:rPr lang="it-IT" dirty="0"/>
              <a:t>)</a:t>
            </a:r>
            <a:endParaRPr lang="it-IT" b="1" dirty="0"/>
          </a:p>
          <a:p>
            <a:pPr marL="0" indent="0">
              <a:buNone/>
            </a:pPr>
            <a:endParaRPr lang="it-IT" dirty="0"/>
          </a:p>
        </p:txBody>
      </p:sp>
      <p:sp>
        <p:nvSpPr>
          <p:cNvPr id="3" name="Title 2"/>
          <p:cNvSpPr>
            <a:spLocks noGrp="1"/>
          </p:cNvSpPr>
          <p:nvPr>
            <p:ph type="title"/>
          </p:nvPr>
        </p:nvSpPr>
        <p:spPr/>
        <p:txBody>
          <a:bodyPr/>
          <a:lstStyle/>
          <a:p>
            <a:r>
              <a:rPr lang="it-IT" dirty="0"/>
              <a:t>Interfaccia 1</a:t>
            </a:r>
          </a:p>
        </p:txBody>
      </p:sp>
    </p:spTree>
    <p:extLst>
      <p:ext uri="{BB962C8B-B14F-4D97-AF65-F5344CB8AC3E}">
        <p14:creationId xmlns:p14="http://schemas.microsoft.com/office/powerpoint/2010/main" val="315161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2.2</a:t>
            </a:r>
            <a:endParaRPr lang="en-GB">
              <a:solidFill>
                <a:schemeClr val="tx1"/>
              </a:solidFill>
            </a:endParaRPr>
          </a:p>
        </p:txBody>
      </p:sp>
    </p:spTree>
    <p:extLst>
      <p:ext uri="{BB962C8B-B14F-4D97-AF65-F5344CB8AC3E}">
        <p14:creationId xmlns:p14="http://schemas.microsoft.com/office/powerpoint/2010/main" val="100942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p:txBody>
      </p:sp>
      <p:sp>
        <p:nvSpPr>
          <p:cNvPr id="3" name="Title 2"/>
          <p:cNvSpPr>
            <a:spLocks noGrp="1"/>
          </p:cNvSpPr>
          <p:nvPr>
            <p:ph type="title"/>
          </p:nvPr>
        </p:nvSpPr>
        <p:spPr/>
        <p:txBody>
          <a:bodyPr/>
          <a:lstStyle/>
          <a:p>
            <a:r>
              <a:rPr lang="it-IT" dirty="0"/>
              <a:t>Interfaccia 2</a:t>
            </a:r>
          </a:p>
        </p:txBody>
      </p:sp>
      <p:sp>
        <p:nvSpPr>
          <p:cNvPr id="5" name="Rectangle 4"/>
          <p:cNvSpPr/>
          <p:nvPr/>
        </p:nvSpPr>
        <p:spPr>
          <a:xfrm>
            <a:off x="1522414" y="2604536"/>
            <a:ext cx="9756574" cy="1569660"/>
          </a:xfrm>
          <a:prstGeom prst="rect">
            <a:avLst/>
          </a:prstGeom>
          <a:solidFill>
            <a:schemeClr val="bg1"/>
          </a:solidFill>
        </p:spPr>
        <p:txBody>
          <a:bodyPr wrap="square">
            <a:spAutoFit/>
          </a:bodyPr>
          <a:lstStyle/>
          <a:p>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interface</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Comparable</a:t>
            </a:r>
            <a:r>
              <a:rPr lang="it-IT" sz="2400" b="1" dirty="0">
                <a:solidFill>
                  <a:srgbClr val="000000"/>
                </a:solidFill>
                <a:latin typeface="Consolas" panose="020B0609020204030204" pitchFamily="49" charset="0"/>
              </a:rPr>
              <a:t>&lt;T&gt; {</a:t>
            </a:r>
          </a:p>
          <a:p>
            <a:endParaRPr lang="it-IT" sz="2400" dirty="0">
              <a:latin typeface="Consolas" panose="020B0609020204030204" pitchFamily="49" charset="0"/>
            </a:endParaRPr>
          </a:p>
          <a:p>
            <a:r>
              <a:rPr lang="it-IT" sz="2400" dirty="0">
                <a:solidFill>
                  <a:srgbClr val="000000"/>
                </a:solidFill>
                <a:latin typeface="Consolas" panose="020B0609020204030204" pitchFamily="49" charset="0"/>
              </a:rPr>
              <a:t>    </a:t>
            </a:r>
            <a:r>
              <a:rPr lang="it-IT" sz="2400" b="1" dirty="0">
                <a:solidFill>
                  <a:srgbClr val="7F0055"/>
                </a:solidFill>
                <a:latin typeface="Consolas" panose="020B0609020204030204" pitchFamily="49" charset="0"/>
              </a:rPr>
              <a:t>public</a:t>
            </a:r>
            <a:r>
              <a:rPr lang="it-IT" sz="2400" b="1" dirty="0">
                <a:solidFill>
                  <a:srgbClr val="000000"/>
                </a:solidFill>
                <a:latin typeface="Consolas" panose="020B0609020204030204" pitchFamily="49" charset="0"/>
              </a:rPr>
              <a:t> </a:t>
            </a:r>
            <a:r>
              <a:rPr lang="it-IT" sz="2400" b="1" dirty="0" err="1">
                <a:solidFill>
                  <a:srgbClr val="7F0055"/>
                </a:solidFill>
                <a:latin typeface="Consolas" panose="020B0609020204030204" pitchFamily="49" charset="0"/>
              </a:rPr>
              <a:t>int</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compareTo</a:t>
            </a:r>
            <a:r>
              <a:rPr lang="it-IT" sz="2400" b="1" dirty="0">
                <a:solidFill>
                  <a:srgbClr val="000000"/>
                </a:solidFill>
                <a:latin typeface="Consolas" panose="020B0609020204030204" pitchFamily="49" charset="0"/>
              </a:rPr>
              <a:t>(T </a:t>
            </a:r>
            <a:r>
              <a:rPr lang="it-IT" sz="2400" b="1" dirty="0">
                <a:solidFill>
                  <a:srgbClr val="6A3E3E"/>
                </a:solidFill>
                <a:latin typeface="Consolas" panose="020B0609020204030204" pitchFamily="49" charset="0"/>
              </a:rPr>
              <a:t>o</a:t>
            </a:r>
            <a:r>
              <a:rPr lang="it-IT" sz="2400" b="1" dirty="0">
                <a:solidFill>
                  <a:srgbClr val="000000"/>
                </a:solidFill>
                <a:latin typeface="Consolas" panose="020B0609020204030204" pitchFamily="49" charset="0"/>
              </a:rPr>
              <a:t>);</a:t>
            </a:r>
          </a:p>
          <a:p>
            <a:r>
              <a:rPr lang="it-IT" sz="2400" dirty="0">
                <a:solidFill>
                  <a:srgbClr val="000000"/>
                </a:solidFill>
                <a:latin typeface="Consolas" panose="020B0609020204030204" pitchFamily="49" charset="0"/>
              </a:rPr>
              <a:t>}</a:t>
            </a:r>
            <a:endParaRPr lang="it-IT" sz="2400" dirty="0"/>
          </a:p>
        </p:txBody>
      </p:sp>
      <p:sp>
        <p:nvSpPr>
          <p:cNvPr id="6" name="TextBox 5"/>
          <p:cNvSpPr txBox="1"/>
          <p:nvPr/>
        </p:nvSpPr>
        <p:spPr>
          <a:xfrm>
            <a:off x="1629916" y="4653136"/>
            <a:ext cx="9649072" cy="1754326"/>
          </a:xfrm>
          <a:prstGeom prst="rect">
            <a:avLst/>
          </a:prstGeom>
          <a:noFill/>
        </p:spPr>
        <p:txBody>
          <a:bodyPr wrap="square" rtlCol="0">
            <a:spAutoFit/>
          </a:bodyPr>
          <a:lstStyle/>
          <a:p>
            <a:pPr>
              <a:lnSpc>
                <a:spcPct val="90000"/>
              </a:lnSpc>
            </a:pPr>
            <a:r>
              <a:rPr lang="it-IT" sz="2400" dirty="0">
                <a:solidFill>
                  <a:schemeClr val="bg1"/>
                </a:solidFill>
              </a:rPr>
              <a:t>Semplice interfaccia di sistema Comparable che specifica se un oggetto può essere comparato ad un altro.</a:t>
            </a:r>
          </a:p>
          <a:p>
            <a:pPr>
              <a:lnSpc>
                <a:spcPct val="90000"/>
              </a:lnSpc>
            </a:pPr>
            <a:endParaRPr lang="it-IT" sz="2400" dirty="0">
              <a:solidFill>
                <a:schemeClr val="bg1"/>
              </a:solidFill>
            </a:endParaRPr>
          </a:p>
          <a:p>
            <a:pPr>
              <a:lnSpc>
                <a:spcPct val="90000"/>
              </a:lnSpc>
            </a:pPr>
            <a:r>
              <a:rPr lang="it-IT" sz="2400" dirty="0">
                <a:solidFill>
                  <a:schemeClr val="bg1"/>
                </a:solidFill>
              </a:rPr>
              <a:t>E’ possibile implementare un numero illimitato di interfacce.</a:t>
            </a:r>
          </a:p>
          <a:p>
            <a:pPr>
              <a:lnSpc>
                <a:spcPct val="90000"/>
              </a:lnSpc>
            </a:pPr>
            <a:endParaRPr lang="it-IT" sz="2400" dirty="0">
              <a:solidFill>
                <a:schemeClr val="bg1"/>
              </a:solidFill>
            </a:endParaRPr>
          </a:p>
        </p:txBody>
      </p:sp>
    </p:spTree>
    <p:extLst>
      <p:ext uri="{BB962C8B-B14F-4D97-AF65-F5344CB8AC3E}">
        <p14:creationId xmlns:p14="http://schemas.microsoft.com/office/powerpoint/2010/main" val="81920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443880"/>
          </a:xfrm>
        </p:spPr>
        <p:txBody>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Interfaccia 3</a:t>
            </a:r>
          </a:p>
        </p:txBody>
      </p:sp>
      <p:sp>
        <p:nvSpPr>
          <p:cNvPr id="4" name="Rectangle 3"/>
          <p:cNvSpPr/>
          <p:nvPr/>
        </p:nvSpPr>
        <p:spPr>
          <a:xfrm>
            <a:off x="1531492" y="2492896"/>
            <a:ext cx="9603480" cy="3693319"/>
          </a:xfrm>
          <a:prstGeom prst="rect">
            <a:avLst/>
          </a:prstGeom>
          <a:solidFill>
            <a:schemeClr val="bg1"/>
          </a:solidFill>
        </p:spPr>
        <p:txBody>
          <a:bodyPr wrap="square">
            <a:spAutoFit/>
          </a:bodyPr>
          <a:lstStyle/>
          <a:p>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class</a:t>
            </a:r>
            <a:r>
              <a:rPr lang="it-IT" b="1" dirty="0">
                <a:solidFill>
                  <a:srgbClr val="000000"/>
                </a:solidFill>
                <a:latin typeface="Consolas" panose="020B0609020204030204" pitchFamily="49" charset="0"/>
              </a:rPr>
              <a:t> Mela </a:t>
            </a:r>
            <a:r>
              <a:rPr lang="it-IT" b="1" dirty="0" err="1">
                <a:solidFill>
                  <a:srgbClr val="7F0055"/>
                </a:solidFill>
                <a:latin typeface="Consolas" panose="020B0609020204030204" pitchFamily="49" charset="0"/>
              </a:rPr>
              <a:t>implements</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Comparable</a:t>
            </a:r>
            <a:r>
              <a:rPr lang="it-IT" b="1" dirty="0">
                <a:solidFill>
                  <a:srgbClr val="000000"/>
                </a:solidFill>
                <a:latin typeface="Consolas" panose="020B0609020204030204" pitchFamily="49" charset="0"/>
              </a:rPr>
              <a:t>&lt;Mela&gt;{</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private</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String</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tipo</a:t>
            </a:r>
            <a:r>
              <a:rPr lang="it-IT" b="1" dirty="0">
                <a:solidFill>
                  <a:srgbClr val="000000"/>
                </a:solidFill>
                <a:latin typeface="Consolas" panose="020B0609020204030204" pitchFamily="49" charset="0"/>
              </a:rPr>
              <a:t>;</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Mela(</a:t>
            </a:r>
            <a:r>
              <a:rPr lang="it-IT" b="1" dirty="0" err="1">
                <a:solidFill>
                  <a:srgbClr val="000000"/>
                </a:solidFill>
                <a:latin typeface="Consolas" panose="020B0609020204030204" pitchFamily="49" charset="0"/>
              </a:rPr>
              <a:t>String</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tipo</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this</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tipo</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tipo</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this</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 = </a:t>
            </a:r>
            <a:r>
              <a:rPr lang="it-IT" b="1" dirty="0">
                <a:solidFill>
                  <a:srgbClr val="6A3E3E"/>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endParaRPr lang="it-IT" dirty="0">
              <a:latin typeface="Consolas" panose="020B0609020204030204" pitchFamily="49" charset="0"/>
            </a:endParaRPr>
          </a:p>
          <a:p>
            <a:r>
              <a:rPr lang="it-IT" dirty="0">
                <a:solidFill>
                  <a:srgbClr val="000000"/>
                </a:solidFill>
                <a:latin typeface="Consolas" panose="020B0609020204030204" pitchFamily="49" charset="0"/>
              </a:rPr>
              <a:t>    </a:t>
            </a:r>
            <a:r>
              <a:rPr lang="it-IT" b="1" dirty="0">
                <a:solidFill>
                  <a:srgbClr val="7F0055"/>
                </a:solidFill>
                <a:latin typeface="Consolas" panose="020B0609020204030204" pitchFamily="49" charset="0"/>
              </a:rPr>
              <a:t>public</a:t>
            </a:r>
            <a:r>
              <a:rPr lang="it-IT" b="1"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int</a:t>
            </a:r>
            <a:r>
              <a:rPr lang="it-IT" b="1" dirty="0">
                <a:solidFill>
                  <a:srgbClr val="000000"/>
                </a:solidFill>
                <a:latin typeface="Consolas" panose="020B0609020204030204" pitchFamily="49" charset="0"/>
              </a:rPr>
              <a:t> </a:t>
            </a:r>
            <a:r>
              <a:rPr lang="it-IT" b="1" dirty="0" err="1">
                <a:solidFill>
                  <a:srgbClr val="000000"/>
                </a:solidFill>
                <a:latin typeface="Consolas" panose="020B0609020204030204" pitchFamily="49" charset="0"/>
              </a:rPr>
              <a:t>compareTo</a:t>
            </a:r>
            <a:r>
              <a:rPr lang="it-IT" b="1" dirty="0">
                <a:solidFill>
                  <a:srgbClr val="000000"/>
                </a:solidFill>
                <a:latin typeface="Consolas" panose="020B0609020204030204" pitchFamily="49" charset="0"/>
              </a:rPr>
              <a:t>(Mela </a:t>
            </a:r>
            <a:r>
              <a:rPr lang="it-IT" b="1" dirty="0">
                <a:solidFill>
                  <a:srgbClr val="6A3E3E"/>
                </a:solidFill>
                <a:latin typeface="Consolas" panose="020B0609020204030204" pitchFamily="49" charset="0"/>
              </a:rPr>
              <a:t>m</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r>
              <a:rPr lang="it-IT" b="1" dirty="0" err="1">
                <a:solidFill>
                  <a:srgbClr val="7F0055"/>
                </a:solidFill>
                <a:latin typeface="Consolas" panose="020B0609020204030204" pitchFamily="49" charset="0"/>
              </a:rPr>
              <a:t>return</a:t>
            </a:r>
            <a:r>
              <a:rPr lang="it-IT" b="1" dirty="0">
                <a:solidFill>
                  <a:srgbClr val="000000"/>
                </a:solidFill>
                <a:latin typeface="Consolas" panose="020B0609020204030204" pitchFamily="49" charset="0"/>
              </a:rPr>
              <a:t> </a:t>
            </a:r>
            <a:r>
              <a:rPr lang="it-IT" b="1" dirty="0">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 - </a:t>
            </a:r>
            <a:r>
              <a:rPr lang="it-IT" b="1" dirty="0" err="1">
                <a:solidFill>
                  <a:srgbClr val="6A3E3E"/>
                </a:solidFill>
                <a:latin typeface="Consolas" panose="020B0609020204030204" pitchFamily="49" charset="0"/>
              </a:rPr>
              <a:t>m</a:t>
            </a:r>
            <a:r>
              <a:rPr lang="it-IT" b="1" dirty="0" err="1">
                <a:solidFill>
                  <a:srgbClr val="000000"/>
                </a:solidFill>
                <a:latin typeface="Consolas" panose="020B0609020204030204" pitchFamily="49" charset="0"/>
              </a:rPr>
              <a:t>.</a:t>
            </a:r>
            <a:r>
              <a:rPr lang="it-IT" b="1" dirty="0" err="1">
                <a:solidFill>
                  <a:srgbClr val="0000C0"/>
                </a:solidFill>
                <a:latin typeface="Consolas" panose="020B0609020204030204" pitchFamily="49" charset="0"/>
              </a:rPr>
              <a:t>grammi</a:t>
            </a:r>
            <a:r>
              <a:rPr lang="it-IT" b="1" dirty="0">
                <a:solidFill>
                  <a:srgbClr val="000000"/>
                </a:solidFill>
                <a:latin typeface="Consolas" panose="020B0609020204030204" pitchFamily="49" charset="0"/>
              </a:rPr>
              <a:t>;</a:t>
            </a:r>
          </a:p>
          <a:p>
            <a:r>
              <a:rPr lang="it-IT" dirty="0">
                <a:solidFill>
                  <a:srgbClr val="000000"/>
                </a:solidFill>
                <a:latin typeface="Consolas" panose="020B0609020204030204" pitchFamily="49" charset="0"/>
              </a:rPr>
              <a:t>    }</a:t>
            </a:r>
          </a:p>
          <a:p>
            <a:r>
              <a:rPr lang="it-IT" dirty="0">
                <a:solidFill>
                  <a:srgbClr val="000000"/>
                </a:solidFill>
                <a:latin typeface="Consolas" panose="020B0609020204030204" pitchFamily="49" charset="0"/>
              </a:rPr>
              <a:t>}</a:t>
            </a:r>
            <a:endParaRPr lang="it-IT" dirty="0"/>
          </a:p>
        </p:txBody>
      </p:sp>
    </p:spTree>
    <p:extLst>
      <p:ext uri="{BB962C8B-B14F-4D97-AF65-F5344CB8AC3E}">
        <p14:creationId xmlns:p14="http://schemas.microsoft.com/office/powerpoint/2010/main" val="386273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Classe </a:t>
            </a:r>
            <a:r>
              <a:rPr lang="it-IT" b="1" dirty="0"/>
              <a:t>Object</a:t>
            </a:r>
            <a:r>
              <a:rPr lang="it-IT" dirty="0"/>
              <a:t> è una classe particolare da cui discendono implicitamente tutte le classi esistenti in Java.</a:t>
            </a:r>
          </a:p>
          <a:p>
            <a:pPr marL="0" indent="0">
              <a:buNone/>
            </a:pPr>
            <a:r>
              <a:rPr lang="it-IT" dirty="0"/>
              <a:t>I suoi metodi sono ereditati dunque da tutte le classi e quindi richiamabili da tutti gli oggetti istanziati da esse.</a:t>
            </a:r>
          </a:p>
          <a:p>
            <a:pPr marL="0" indent="0">
              <a:buNone/>
            </a:pPr>
            <a:r>
              <a:rPr lang="it-IT" dirty="0"/>
              <a:t>I metodi di Object sono dichiarati come </a:t>
            </a:r>
            <a:r>
              <a:rPr lang="it-IT" b="1" dirty="0"/>
              <a:t>native</a:t>
            </a:r>
            <a:r>
              <a:rPr lang="it-IT" dirty="0"/>
              <a:t>, questo indica che sono implementati tramite JNI (Java Native Interface) in native mode (con codice in C/C++).</a:t>
            </a:r>
          </a:p>
          <a:p>
            <a:pPr marL="0" indent="0">
              <a:buNone/>
            </a:pPr>
            <a:endParaRPr lang="it-IT" dirty="0"/>
          </a:p>
          <a:p>
            <a:pPr marL="0" indent="0">
              <a:buNone/>
            </a:pPr>
            <a:endParaRPr lang="it-IT" dirty="0"/>
          </a:p>
          <a:p>
            <a:pPr marL="0" indent="0">
              <a:buNone/>
            </a:pPr>
            <a:endParaRPr lang="it-IT" dirty="0"/>
          </a:p>
        </p:txBody>
      </p:sp>
      <p:sp>
        <p:nvSpPr>
          <p:cNvPr id="3" name="Title 2"/>
          <p:cNvSpPr>
            <a:spLocks noGrp="1"/>
          </p:cNvSpPr>
          <p:nvPr>
            <p:ph type="title"/>
          </p:nvPr>
        </p:nvSpPr>
        <p:spPr/>
        <p:txBody>
          <a:bodyPr/>
          <a:lstStyle/>
          <a:p>
            <a:r>
              <a:rPr lang="it-IT" dirty="0"/>
              <a:t>Classe Object 1</a:t>
            </a:r>
          </a:p>
        </p:txBody>
      </p:sp>
    </p:spTree>
    <p:extLst>
      <p:ext uri="{BB962C8B-B14F-4D97-AF65-F5344CB8AC3E}">
        <p14:creationId xmlns:p14="http://schemas.microsoft.com/office/powerpoint/2010/main" val="18143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731912"/>
          </a:xfrm>
          <a:noFill/>
        </p:spPr>
        <p:txBody>
          <a:bodyPr>
            <a:normAutofit lnSpcReduction="10000"/>
          </a:bodyPr>
          <a:lstStyle/>
          <a:p>
            <a:pPr marL="0" indent="0">
              <a:buNone/>
            </a:pPr>
            <a:r>
              <a:rPr lang="it-IT" dirty="0"/>
              <a:t>La Classe </a:t>
            </a:r>
            <a:r>
              <a:rPr lang="it-IT" b="1" dirty="0"/>
              <a:t>Object </a:t>
            </a:r>
            <a:r>
              <a:rPr lang="it-IT" dirty="0"/>
              <a:t>offre metodi di utilità sui quale vale la pena soffermarsi:</a:t>
            </a:r>
          </a:p>
        </p:txBody>
      </p:sp>
      <p:sp>
        <p:nvSpPr>
          <p:cNvPr id="3" name="Title 2"/>
          <p:cNvSpPr>
            <a:spLocks noGrp="1"/>
          </p:cNvSpPr>
          <p:nvPr>
            <p:ph type="title"/>
          </p:nvPr>
        </p:nvSpPr>
        <p:spPr/>
        <p:txBody>
          <a:bodyPr/>
          <a:lstStyle/>
          <a:p>
            <a:r>
              <a:rPr lang="it-IT" dirty="0"/>
              <a:t>Classe Object 2</a:t>
            </a:r>
          </a:p>
        </p:txBody>
      </p:sp>
      <p:sp>
        <p:nvSpPr>
          <p:cNvPr id="4" name="Rectangle 3"/>
          <p:cNvSpPr/>
          <p:nvPr/>
        </p:nvSpPr>
        <p:spPr>
          <a:xfrm>
            <a:off x="1629916" y="2564904"/>
            <a:ext cx="6092825" cy="4108817"/>
          </a:xfrm>
          <a:prstGeom prst="rect">
            <a:avLst/>
          </a:prstGeom>
          <a:solidFill>
            <a:schemeClr val="bg1"/>
          </a:solidFill>
        </p:spPr>
        <p:txBody>
          <a:bodyPr>
            <a:spAutoFit/>
          </a:bodyPr>
          <a:lstStyle/>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a:solidFill>
                  <a:srgbClr val="7F0055"/>
                </a:solidFill>
                <a:latin typeface="Consolas" panose="020B0609020204030204" pitchFamily="49" charset="0"/>
              </a:rPr>
              <a:t>boolean</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equals</a:t>
            </a:r>
            <a:r>
              <a:rPr lang="it-IT" sz="1400" b="1" dirty="0">
                <a:solidFill>
                  <a:srgbClr val="000000"/>
                </a:solidFill>
                <a:latin typeface="Consolas" panose="020B0609020204030204" pitchFamily="49" charset="0"/>
              </a:rPr>
              <a:t>(Object </a:t>
            </a:r>
            <a:r>
              <a:rPr lang="it-IT" sz="1400" b="1" dirty="0" err="1">
                <a:solidFill>
                  <a:srgbClr val="000000"/>
                </a:solidFill>
                <a:latin typeface="Consolas" panose="020B0609020204030204" pitchFamily="49" charset="0"/>
              </a:rPr>
              <a:t>obj</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protected</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finalize</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dirty="0">
                <a:solidFill>
                  <a:srgbClr val="000000"/>
                </a:solidFill>
                <a:latin typeface="Consolas" panose="020B0609020204030204" pitchFamily="49" charset="0"/>
              </a:rPr>
              <a:t>Class&lt;?&gt; </a:t>
            </a:r>
            <a:r>
              <a:rPr lang="it-IT" sz="1400" dirty="0" err="1">
                <a:solidFill>
                  <a:srgbClr val="000000"/>
                </a:solidFill>
                <a:latin typeface="Consolas" panose="020B0609020204030204" pitchFamily="49" charset="0"/>
              </a:rPr>
              <a:t>getClass</a:t>
            </a:r>
            <a:r>
              <a:rPr lang="it-IT" sz="1400"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hashCode</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notify</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notifyAll</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dirty="0" err="1">
                <a:solidFill>
                  <a:srgbClr val="000000"/>
                </a:solidFill>
                <a:latin typeface="Consolas" panose="020B0609020204030204" pitchFamily="49" charset="0"/>
              </a:rPr>
              <a:t>String</a:t>
            </a:r>
            <a:r>
              <a:rPr lang="it-IT" sz="1400" dirty="0">
                <a:solidFill>
                  <a:srgbClr val="000000"/>
                </a:solidFill>
                <a:latin typeface="Consolas" panose="020B0609020204030204" pitchFamily="49" charset="0"/>
              </a:rPr>
              <a:t> </a:t>
            </a:r>
            <a:r>
              <a:rPr lang="it-IT" sz="1400" dirty="0" err="1">
                <a:solidFill>
                  <a:srgbClr val="000000"/>
                </a:solidFill>
                <a:latin typeface="Consolas" panose="020B0609020204030204" pitchFamily="49" charset="0"/>
              </a:rPr>
              <a:t>toString</a:t>
            </a:r>
            <a:r>
              <a:rPr lang="it-IT" sz="1400"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r>
              <a:rPr lang="it-IT" sz="1400" b="1" dirty="0">
                <a:solidFill>
                  <a:srgbClr val="7F0055"/>
                </a:solidFill>
                <a:latin typeface="Consolas" panose="020B0609020204030204" pitchFamily="49" charset="0"/>
              </a:rPr>
              <a:t>long</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timeout</a:t>
            </a:r>
            <a:r>
              <a:rPr lang="it-IT" sz="1400" b="1" dirty="0">
                <a:solidFill>
                  <a:srgbClr val="000000"/>
                </a:solidFill>
                <a:latin typeface="Consolas" panose="020B0609020204030204" pitchFamily="49" charset="0"/>
              </a:rPr>
              <a:t>)</a:t>
            </a:r>
          </a:p>
          <a:p>
            <a:pPr marL="274320" lvl="0" indent="-274320">
              <a:lnSpc>
                <a:spcPct val="90000"/>
              </a:lnSpc>
              <a:spcBef>
                <a:spcPts val="1800"/>
              </a:spcBef>
              <a:buClr>
                <a:srgbClr val="212745"/>
              </a:buClr>
              <a:buSzPct val="80000"/>
              <a:buFont typeface="Wingdings 3" panose="05040102010807070707" pitchFamily="18" charset="2"/>
              <a:buChar char="u"/>
            </a:pPr>
            <a:r>
              <a:rPr lang="it-IT" sz="1400" b="1" dirty="0" err="1">
                <a:solidFill>
                  <a:srgbClr val="7F0055"/>
                </a:solidFill>
                <a:latin typeface="Consolas" panose="020B0609020204030204" pitchFamily="49" charset="0"/>
              </a:rPr>
              <a:t>void</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wait</a:t>
            </a:r>
            <a:r>
              <a:rPr lang="it-IT" sz="1400" b="1" dirty="0">
                <a:solidFill>
                  <a:srgbClr val="000000"/>
                </a:solidFill>
                <a:latin typeface="Consolas" panose="020B0609020204030204" pitchFamily="49" charset="0"/>
              </a:rPr>
              <a:t>(</a:t>
            </a:r>
            <a:r>
              <a:rPr lang="it-IT" sz="1400" b="1" dirty="0">
                <a:solidFill>
                  <a:srgbClr val="7F0055"/>
                </a:solidFill>
                <a:latin typeface="Consolas" panose="020B0609020204030204" pitchFamily="49" charset="0"/>
              </a:rPr>
              <a:t>long</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timeout</a:t>
            </a:r>
            <a:r>
              <a:rPr lang="it-IT" sz="1400" b="1" dirty="0">
                <a:solidFill>
                  <a:srgbClr val="000000"/>
                </a:solidFill>
                <a:latin typeface="Consolas" panose="020B0609020204030204" pitchFamily="49" charset="0"/>
              </a:rPr>
              <a:t>, </a:t>
            </a:r>
            <a:r>
              <a:rPr lang="it-IT" sz="1400" b="1" dirty="0" err="1">
                <a:solidFill>
                  <a:srgbClr val="7F0055"/>
                </a:solidFill>
                <a:latin typeface="Consolas" panose="020B0609020204030204" pitchFamily="49" charset="0"/>
              </a:rPr>
              <a:t>int</a:t>
            </a:r>
            <a:r>
              <a:rPr lang="it-IT" sz="1400" b="1" dirty="0">
                <a:solidFill>
                  <a:srgbClr val="000000"/>
                </a:solidFill>
                <a:latin typeface="Consolas" panose="020B0609020204030204" pitchFamily="49" charset="0"/>
              </a:rPr>
              <a:t> </a:t>
            </a:r>
            <a:r>
              <a:rPr lang="it-IT" sz="1400" b="1" dirty="0" err="1">
                <a:solidFill>
                  <a:srgbClr val="000000"/>
                </a:solidFill>
                <a:latin typeface="Consolas" panose="020B0609020204030204" pitchFamily="49" charset="0"/>
              </a:rPr>
              <a:t>nanos</a:t>
            </a:r>
            <a:r>
              <a:rPr lang="it-IT" sz="1400" b="1" dirty="0">
                <a:solidFill>
                  <a:srgbClr val="000000"/>
                </a:solidFill>
                <a:latin typeface="Consolas" panose="020B0609020204030204" pitchFamily="49" charset="0"/>
              </a:rPr>
              <a:t>)</a:t>
            </a:r>
            <a:endParaRPr lang="it-IT" sz="1400" dirty="0">
              <a:solidFill>
                <a:prstClr val="white"/>
              </a:solidFill>
            </a:endParaRPr>
          </a:p>
        </p:txBody>
      </p:sp>
    </p:spTree>
    <p:extLst>
      <p:ext uri="{BB962C8B-B14F-4D97-AF65-F5344CB8AC3E}">
        <p14:creationId xmlns:p14="http://schemas.microsoft.com/office/powerpoint/2010/main" val="352874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Sviluppare in Java necessita di base di un semplice editor di testo (</a:t>
            </a:r>
            <a:r>
              <a:rPr lang="it-IT" dirty="0" err="1"/>
              <a:t>vim</a:t>
            </a:r>
            <a:r>
              <a:rPr lang="it-IT" dirty="0"/>
              <a:t>, </a:t>
            </a:r>
            <a:r>
              <a:rPr lang="it-IT" dirty="0" err="1"/>
              <a:t>notepad</a:t>
            </a:r>
            <a:r>
              <a:rPr lang="it-IT" dirty="0"/>
              <a:t>++, sublime text, etc…)</a:t>
            </a:r>
          </a:p>
          <a:p>
            <a:pPr marL="0" indent="0">
              <a:buNone/>
            </a:pPr>
            <a:endParaRPr lang="it-IT" dirty="0"/>
          </a:p>
          <a:p>
            <a:pPr marL="0" indent="0">
              <a:buNone/>
            </a:pPr>
            <a:r>
              <a:rPr lang="it-IT" dirty="0"/>
              <a:t>Esistono strumenti più evoluti chiamati IDE (</a:t>
            </a:r>
            <a:r>
              <a:rPr lang="it-IT" dirty="0" err="1"/>
              <a:t>Integrated</a:t>
            </a:r>
            <a:r>
              <a:rPr lang="it-IT" dirty="0"/>
              <a:t> Development Environment) come </a:t>
            </a:r>
            <a:r>
              <a:rPr lang="it-IT" b="1" dirty="0" err="1"/>
              <a:t>Eclipse</a:t>
            </a:r>
            <a:r>
              <a:rPr lang="it-IT" dirty="0"/>
              <a:t>, </a:t>
            </a:r>
            <a:r>
              <a:rPr lang="it-IT" dirty="0" err="1"/>
              <a:t>NetBeans</a:t>
            </a:r>
            <a:r>
              <a:rPr lang="it-IT" dirty="0"/>
              <a:t>, </a:t>
            </a:r>
            <a:r>
              <a:rPr lang="it-IT" dirty="0" err="1"/>
              <a:t>IntelliJ</a:t>
            </a:r>
            <a:r>
              <a:rPr lang="it-IT" dirty="0"/>
              <a:t>, etc…</a:t>
            </a:r>
          </a:p>
          <a:p>
            <a:pPr marL="0" indent="0">
              <a:buNone/>
            </a:pPr>
            <a:endParaRPr lang="it-IT" dirty="0"/>
          </a:p>
          <a:p>
            <a:pPr marL="0" indent="0">
              <a:buNone/>
            </a:pPr>
            <a:r>
              <a:rPr lang="it-IT" dirty="0"/>
              <a:t>Un file contenente un programma scritto in Java (una classe come vedremo) deve avere estensione .java .</a:t>
            </a:r>
          </a:p>
        </p:txBody>
      </p:sp>
      <p:sp>
        <p:nvSpPr>
          <p:cNvPr id="3" name="Title 2"/>
          <p:cNvSpPr>
            <a:spLocks noGrp="1"/>
          </p:cNvSpPr>
          <p:nvPr>
            <p:ph type="title"/>
          </p:nvPr>
        </p:nvSpPr>
        <p:spPr/>
        <p:txBody>
          <a:bodyPr/>
          <a:lstStyle/>
          <a:p>
            <a:r>
              <a:rPr lang="it-IT" dirty="0"/>
              <a:t>Sviluppare in Java</a:t>
            </a:r>
          </a:p>
        </p:txBody>
      </p:sp>
    </p:spTree>
    <p:extLst>
      <p:ext uri="{BB962C8B-B14F-4D97-AF65-F5344CB8AC3E}">
        <p14:creationId xmlns:p14="http://schemas.microsoft.com/office/powerpoint/2010/main" val="33482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it-IT" dirty="0"/>
              <a:t>boolean </a:t>
            </a:r>
            <a:r>
              <a:rPr lang="it-IT" dirty="0" err="1"/>
              <a:t>equals</a:t>
            </a:r>
            <a:r>
              <a:rPr lang="it-IT" dirty="0"/>
              <a:t>(Object </a:t>
            </a:r>
            <a:r>
              <a:rPr lang="it-IT" dirty="0" err="1"/>
              <a:t>obj</a:t>
            </a:r>
            <a:r>
              <a:rPr lang="it-IT" dirty="0"/>
              <a:t>): </a:t>
            </a:r>
            <a:r>
              <a:rPr lang="it-IT" dirty="0" err="1"/>
              <a:t>true</a:t>
            </a:r>
            <a:r>
              <a:rPr lang="it-IT" dirty="0"/>
              <a:t> se i due oggetti sono uguali, false in caso contrario, di base confronta solo le </a:t>
            </a:r>
            <a:r>
              <a:rPr lang="it-IT" dirty="0" err="1"/>
              <a:t>reference</a:t>
            </a:r>
            <a:r>
              <a:rPr lang="it-IT" dirty="0"/>
              <a:t>, deve essere implementato!!</a:t>
            </a:r>
          </a:p>
          <a:p>
            <a:r>
              <a:rPr lang="it-IT" dirty="0" err="1"/>
              <a:t>finalize</a:t>
            </a:r>
            <a:r>
              <a:rPr lang="it-IT" dirty="0"/>
              <a:t>(): marca l’oggetto come non referenziato più dal codice, è chiamato dal GC.</a:t>
            </a:r>
          </a:p>
          <a:p>
            <a:r>
              <a:rPr lang="it-IT" dirty="0"/>
              <a:t>Class&lt;?&gt; </a:t>
            </a:r>
            <a:r>
              <a:rPr lang="it-IT" dirty="0" err="1"/>
              <a:t>getClass</a:t>
            </a:r>
            <a:r>
              <a:rPr lang="it-IT" dirty="0"/>
              <a:t>(): ritorna la classe a </a:t>
            </a:r>
            <a:r>
              <a:rPr lang="it-IT" dirty="0" err="1"/>
              <a:t>runtime</a:t>
            </a:r>
            <a:r>
              <a:rPr lang="it-IT" dirty="0"/>
              <a:t> dell’oggetto</a:t>
            </a:r>
          </a:p>
          <a:p>
            <a:r>
              <a:rPr lang="it-IT" dirty="0" err="1"/>
              <a:t>int</a:t>
            </a:r>
            <a:r>
              <a:rPr lang="it-IT" dirty="0"/>
              <a:t> </a:t>
            </a:r>
            <a:r>
              <a:rPr lang="it-IT" dirty="0" err="1"/>
              <a:t>hashCode</a:t>
            </a:r>
            <a:r>
              <a:rPr lang="it-IT" dirty="0"/>
              <a:t>(): ritorna un </a:t>
            </a:r>
            <a:r>
              <a:rPr lang="it-IT" dirty="0" err="1"/>
              <a:t>hashcode</a:t>
            </a:r>
            <a:r>
              <a:rPr lang="it-IT" dirty="0"/>
              <a:t> (un valore univoco) per l’istanza dell’oggetto, di default è un numero random. (necessario </a:t>
            </a:r>
            <a:r>
              <a:rPr lang="it-IT" dirty="0" err="1"/>
              <a:t>reimplementarlo</a:t>
            </a:r>
            <a:r>
              <a:rPr lang="it-IT" dirty="0"/>
              <a:t> quando si usano collezioni </a:t>
            </a:r>
            <a:r>
              <a:rPr lang="it-IT" dirty="0" err="1"/>
              <a:t>Hash</a:t>
            </a:r>
            <a:r>
              <a:rPr lang="it-IT" dirty="0"/>
              <a:t>)</a:t>
            </a:r>
          </a:p>
          <a:p>
            <a:r>
              <a:rPr lang="it-IT" dirty="0" err="1"/>
              <a:t>void</a:t>
            </a:r>
            <a:r>
              <a:rPr lang="it-IT" dirty="0"/>
              <a:t> </a:t>
            </a:r>
            <a:r>
              <a:rPr lang="it-IT" dirty="0" err="1"/>
              <a:t>wait</a:t>
            </a:r>
            <a:r>
              <a:rPr lang="it-IT" dirty="0"/>
              <a:t>(…): causa l’attesa da parte del </a:t>
            </a:r>
            <a:r>
              <a:rPr lang="it-IT" dirty="0" err="1"/>
              <a:t>thread</a:t>
            </a:r>
            <a:r>
              <a:rPr lang="it-IT" dirty="0"/>
              <a:t> corrente di un altro </a:t>
            </a:r>
            <a:r>
              <a:rPr lang="it-IT" dirty="0" err="1"/>
              <a:t>thread</a:t>
            </a:r>
            <a:r>
              <a:rPr lang="it-IT" dirty="0"/>
              <a:t> finché non è risvegliato da </a:t>
            </a:r>
            <a:r>
              <a:rPr lang="it-IT" dirty="0" err="1"/>
              <a:t>notify</a:t>
            </a:r>
            <a:r>
              <a:rPr lang="it-IT" dirty="0"/>
              <a:t>() o </a:t>
            </a:r>
            <a:r>
              <a:rPr lang="it-IT" dirty="0" err="1"/>
              <a:t>notifyAll</a:t>
            </a:r>
            <a:r>
              <a:rPr lang="it-IT" dirty="0"/>
              <a:t>()</a:t>
            </a:r>
          </a:p>
          <a:p>
            <a:endParaRPr lang="it-IT" dirty="0"/>
          </a:p>
        </p:txBody>
      </p:sp>
      <p:sp>
        <p:nvSpPr>
          <p:cNvPr id="3" name="Title 2"/>
          <p:cNvSpPr>
            <a:spLocks noGrp="1"/>
          </p:cNvSpPr>
          <p:nvPr>
            <p:ph type="title"/>
          </p:nvPr>
        </p:nvSpPr>
        <p:spPr/>
        <p:txBody>
          <a:bodyPr/>
          <a:lstStyle/>
          <a:p>
            <a:r>
              <a:rPr lang="it-IT" dirty="0"/>
              <a:t>Classe Object 3</a:t>
            </a:r>
          </a:p>
        </p:txBody>
      </p:sp>
    </p:spTree>
    <p:extLst>
      <p:ext uri="{BB962C8B-B14F-4D97-AF65-F5344CB8AC3E}">
        <p14:creationId xmlns:p14="http://schemas.microsoft.com/office/powerpoint/2010/main" val="269879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err="1"/>
              <a:t>void</a:t>
            </a:r>
            <a:r>
              <a:rPr lang="it-IT" dirty="0"/>
              <a:t> </a:t>
            </a:r>
            <a:r>
              <a:rPr lang="it-IT" dirty="0" err="1"/>
              <a:t>notify</a:t>
            </a:r>
            <a:r>
              <a:rPr lang="it-IT" dirty="0"/>
              <a:t>(): Risveglia un </a:t>
            </a:r>
            <a:r>
              <a:rPr lang="it-IT" dirty="0" err="1"/>
              <a:t>thread</a:t>
            </a:r>
            <a:r>
              <a:rPr lang="it-IT" dirty="0"/>
              <a:t> in attesa su questo oggetto.</a:t>
            </a:r>
          </a:p>
          <a:p>
            <a:r>
              <a:rPr lang="it-IT" dirty="0" err="1"/>
              <a:t>void</a:t>
            </a:r>
            <a:r>
              <a:rPr lang="it-IT" dirty="0"/>
              <a:t> </a:t>
            </a:r>
            <a:r>
              <a:rPr lang="it-IT" dirty="0" err="1"/>
              <a:t>notify</a:t>
            </a:r>
            <a:r>
              <a:rPr lang="it-IT" dirty="0"/>
              <a:t>(): Risveglia tutti i </a:t>
            </a:r>
            <a:r>
              <a:rPr lang="it-IT" dirty="0" err="1"/>
              <a:t>thread</a:t>
            </a:r>
            <a:r>
              <a:rPr lang="it-IT" dirty="0"/>
              <a:t> in attesa su questo oggetto.</a:t>
            </a:r>
          </a:p>
          <a:p>
            <a:r>
              <a:rPr lang="it-IT" dirty="0" err="1"/>
              <a:t>String</a:t>
            </a:r>
            <a:r>
              <a:rPr lang="it-IT" dirty="0"/>
              <a:t> </a:t>
            </a:r>
            <a:r>
              <a:rPr lang="it-IT" dirty="0" err="1"/>
              <a:t>toString</a:t>
            </a:r>
            <a:r>
              <a:rPr lang="it-IT" dirty="0"/>
              <a:t>(): Ritorna la rappresentazione come Stringa dell’oggetto, di base ritorna </a:t>
            </a:r>
            <a:r>
              <a:rPr lang="it-IT" dirty="0" err="1"/>
              <a:t>getClass</a:t>
            </a:r>
            <a:r>
              <a:rPr lang="it-IT" dirty="0"/>
              <a:t>().</a:t>
            </a:r>
            <a:r>
              <a:rPr lang="it-IT" dirty="0" err="1"/>
              <a:t>getName</a:t>
            </a:r>
            <a:r>
              <a:rPr lang="it-IT" dirty="0"/>
              <a:t>() + '@' + </a:t>
            </a:r>
            <a:r>
              <a:rPr lang="it-IT" dirty="0" err="1"/>
              <a:t>Integer.toHexString</a:t>
            </a:r>
            <a:r>
              <a:rPr lang="it-IT" dirty="0"/>
              <a:t>(</a:t>
            </a:r>
            <a:r>
              <a:rPr lang="it-IT" dirty="0" err="1"/>
              <a:t>hashCode</a:t>
            </a:r>
            <a:r>
              <a:rPr lang="it-IT" dirty="0"/>
              <a:t>()) (utile sovrascriverlo)</a:t>
            </a:r>
          </a:p>
          <a:p>
            <a:pPr marL="0" indent="0">
              <a:buNone/>
            </a:pPr>
            <a:endParaRPr lang="it-IT" dirty="0"/>
          </a:p>
        </p:txBody>
      </p:sp>
      <p:sp>
        <p:nvSpPr>
          <p:cNvPr id="3" name="Title 2"/>
          <p:cNvSpPr>
            <a:spLocks noGrp="1"/>
          </p:cNvSpPr>
          <p:nvPr>
            <p:ph type="title"/>
          </p:nvPr>
        </p:nvSpPr>
        <p:spPr/>
        <p:txBody>
          <a:bodyPr/>
          <a:lstStyle/>
          <a:p>
            <a:r>
              <a:rPr lang="it-IT" dirty="0"/>
              <a:t>Classe Object 4</a:t>
            </a:r>
          </a:p>
        </p:txBody>
      </p:sp>
    </p:spTree>
    <p:extLst>
      <p:ext uri="{BB962C8B-B14F-4D97-AF65-F5344CB8AC3E}">
        <p14:creationId xmlns:p14="http://schemas.microsoft.com/office/powerpoint/2010/main" val="309762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t-IT" dirty="0"/>
              <a:t>La clonazione di oggetti è ottenuta tramite il metodo .clone() della superclasse Object (tutte le classi derivano automaticamente da </a:t>
            </a:r>
            <a:r>
              <a:rPr lang="it-IT" dirty="0" err="1"/>
              <a:t>object</a:t>
            </a:r>
            <a:r>
              <a:rPr lang="it-IT" dirty="0"/>
              <a:t>).</a:t>
            </a:r>
          </a:p>
          <a:p>
            <a:r>
              <a:rPr lang="it-IT" dirty="0"/>
              <a:t>La classe deve implementare l’interfaccia </a:t>
            </a:r>
            <a:r>
              <a:rPr lang="it-IT" b="1" dirty="0" err="1"/>
              <a:t>Clonable</a:t>
            </a:r>
            <a:r>
              <a:rPr lang="it-IT" dirty="0"/>
              <a:t>.</a:t>
            </a:r>
          </a:p>
          <a:p>
            <a:r>
              <a:rPr lang="it-IT" dirty="0"/>
              <a:t>Di default il metodo clone effettua una </a:t>
            </a:r>
            <a:r>
              <a:rPr lang="it-IT" b="1" dirty="0" err="1"/>
              <a:t>shallow</a:t>
            </a:r>
            <a:r>
              <a:rPr lang="it-IT" b="1" dirty="0"/>
              <a:t> copy </a:t>
            </a:r>
            <a:r>
              <a:rPr lang="it-IT" dirty="0"/>
              <a:t>(copia il valore </a:t>
            </a:r>
            <a:r>
              <a:rPr lang="it-IT" dirty="0" err="1"/>
              <a:t>field</a:t>
            </a:r>
            <a:r>
              <a:rPr lang="it-IT" dirty="0"/>
              <a:t>-by-</a:t>
            </a:r>
            <a:r>
              <a:rPr lang="it-IT" dirty="0" err="1"/>
              <a:t>field</a:t>
            </a:r>
            <a:r>
              <a:rPr lang="it-IT" dirty="0"/>
              <a:t>).</a:t>
            </a:r>
          </a:p>
          <a:p>
            <a:r>
              <a:rPr lang="it-IT" dirty="0"/>
              <a:t>Se l’oggetto contiene </a:t>
            </a:r>
            <a:r>
              <a:rPr lang="it-IT" dirty="0" err="1"/>
              <a:t>reference</a:t>
            </a:r>
            <a:r>
              <a:rPr lang="it-IT" dirty="0"/>
              <a:t> a sua volta bisogna implementare .clone() e fare una </a:t>
            </a:r>
            <a:r>
              <a:rPr lang="it-IT" b="1" dirty="0" err="1"/>
              <a:t>deep</a:t>
            </a:r>
            <a:r>
              <a:rPr lang="it-IT" b="1" dirty="0"/>
              <a:t> copy </a:t>
            </a:r>
            <a:r>
              <a:rPr lang="it-IT" dirty="0"/>
              <a:t>(allocazione di oggetti per ogni tipo </a:t>
            </a:r>
            <a:r>
              <a:rPr lang="it-IT" dirty="0" err="1"/>
              <a:t>reference</a:t>
            </a:r>
            <a:r>
              <a:rPr lang="it-IT" dirty="0"/>
              <a:t>)</a:t>
            </a:r>
            <a:endParaRPr lang="it-IT" b="1" dirty="0"/>
          </a:p>
        </p:txBody>
      </p:sp>
      <p:sp>
        <p:nvSpPr>
          <p:cNvPr id="3" name="Title 2"/>
          <p:cNvSpPr>
            <a:spLocks noGrp="1"/>
          </p:cNvSpPr>
          <p:nvPr>
            <p:ph type="title"/>
          </p:nvPr>
        </p:nvSpPr>
        <p:spPr/>
        <p:txBody>
          <a:bodyPr/>
          <a:lstStyle/>
          <a:p>
            <a:r>
              <a:rPr lang="it-IT" dirty="0"/>
              <a:t>Clonazione oggetti 1</a:t>
            </a:r>
          </a:p>
        </p:txBody>
      </p:sp>
    </p:spTree>
    <p:extLst>
      <p:ext uri="{BB962C8B-B14F-4D97-AF65-F5344CB8AC3E}">
        <p14:creationId xmlns:p14="http://schemas.microsoft.com/office/powerpoint/2010/main" val="102277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371872"/>
          </a:xfrm>
        </p:spPr>
        <p:txBody>
          <a:bodyPr>
            <a:normAutofit fontScale="92500" lnSpcReduction="10000"/>
          </a:bodyPr>
          <a:lstStyle/>
          <a:p>
            <a:pPr marL="0" indent="0">
              <a:buNone/>
            </a:pPr>
            <a:r>
              <a:rPr lang="it-IT" dirty="0"/>
              <a:t>Esempio:</a:t>
            </a:r>
          </a:p>
          <a:p>
            <a:pPr marL="0" indent="0">
              <a:buNone/>
            </a:pPr>
            <a:endParaRPr lang="it-IT" dirty="0"/>
          </a:p>
        </p:txBody>
      </p:sp>
      <p:sp>
        <p:nvSpPr>
          <p:cNvPr id="3" name="Title 2"/>
          <p:cNvSpPr>
            <a:spLocks noGrp="1"/>
          </p:cNvSpPr>
          <p:nvPr>
            <p:ph type="title"/>
          </p:nvPr>
        </p:nvSpPr>
        <p:spPr/>
        <p:txBody>
          <a:bodyPr/>
          <a:lstStyle/>
          <a:p>
            <a:r>
              <a:rPr lang="it-IT" dirty="0"/>
              <a:t>Clonazione Oggetti 2 – </a:t>
            </a:r>
            <a:r>
              <a:rPr lang="it-IT" dirty="0" err="1"/>
              <a:t>Deep</a:t>
            </a:r>
            <a:r>
              <a:rPr lang="it-IT" dirty="0"/>
              <a:t> Copy</a:t>
            </a:r>
          </a:p>
        </p:txBody>
      </p:sp>
      <p:sp>
        <p:nvSpPr>
          <p:cNvPr id="4" name="Rectangle 3"/>
          <p:cNvSpPr/>
          <p:nvPr/>
        </p:nvSpPr>
        <p:spPr>
          <a:xfrm>
            <a:off x="1629916" y="2297435"/>
            <a:ext cx="9433048" cy="4524315"/>
          </a:xfrm>
          <a:prstGeom prst="rect">
            <a:avLst/>
          </a:prstGeom>
          <a:solidFill>
            <a:schemeClr val="bg1"/>
          </a:solidFill>
        </p:spPr>
        <p:txBody>
          <a:bodyPr wrap="square">
            <a:spAutoFit/>
          </a:bodyPr>
          <a:lstStyle/>
          <a:p>
            <a:r>
              <a:rPr lang="it-IT" sz="600" b="1" dirty="0">
                <a:solidFill>
                  <a:srgbClr val="7F0055"/>
                </a:solidFill>
                <a:latin typeface="Consolas" panose="020B0609020204030204" pitchFamily="49" charset="0"/>
              </a:rPr>
              <a:t>package</a:t>
            </a:r>
            <a:r>
              <a:rPr lang="it-IT" sz="600" b="1" dirty="0">
                <a:solidFill>
                  <a:srgbClr val="000000"/>
                </a:solidFill>
                <a:latin typeface="Consolas" panose="020B0609020204030204" pitchFamily="49" charset="0"/>
              </a:rPr>
              <a:t> </a:t>
            </a:r>
            <a:r>
              <a:rPr lang="it-IT" sz="600" b="1" err="1">
                <a:solidFill>
                  <a:srgbClr val="000000"/>
                </a:solidFill>
                <a:latin typeface="Consolas" panose="020B0609020204030204" pitchFamily="49" charset="0"/>
              </a:rPr>
              <a:t>it</a:t>
            </a:r>
            <a:r>
              <a:rPr lang="it-IT" sz="600" b="1">
                <a:solidFill>
                  <a:srgbClr val="000000"/>
                </a:solidFill>
                <a:latin typeface="Consolas" panose="020B0609020204030204" pitchFamily="49" charset="0"/>
              </a:rPr>
              <a:t>.ires.</a:t>
            </a:r>
            <a:r>
              <a:rPr lang="it-IT" sz="600" b="1" dirty="0" err="1">
                <a:solidFill>
                  <a:srgbClr val="000000"/>
                </a:solidFill>
                <a:latin typeface="Consolas" panose="020B0609020204030204" pitchFamily="49" charset="0"/>
              </a:rPr>
              <a:t>corso</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en-US" sz="600" b="1" dirty="0">
                <a:solidFill>
                  <a:srgbClr val="7F0055"/>
                </a:solidFill>
                <a:latin typeface="Consolas" panose="020B0609020204030204" pitchFamily="49" charset="0"/>
              </a:rPr>
              <a:t>public</a:t>
            </a:r>
            <a:r>
              <a:rPr lang="en-US" sz="600" b="1" dirty="0">
                <a:solidFill>
                  <a:srgbClr val="000000"/>
                </a:solidFill>
                <a:latin typeface="Consolas" panose="020B0609020204030204" pitchFamily="49" charset="0"/>
              </a:rPr>
              <a:t> </a:t>
            </a:r>
            <a:r>
              <a:rPr lang="en-US" sz="600" b="1" dirty="0">
                <a:solidFill>
                  <a:srgbClr val="7F0055"/>
                </a:solidFill>
                <a:latin typeface="Consolas" panose="020B0609020204030204" pitchFamily="49" charset="0"/>
              </a:rPr>
              <a:t>class</a:t>
            </a:r>
            <a:r>
              <a:rPr lang="en-US" sz="600" b="1" dirty="0">
                <a:solidFill>
                  <a:srgbClr val="000000"/>
                </a:solidFill>
                <a:latin typeface="Consolas" panose="020B0609020204030204" pitchFamily="49" charset="0"/>
              </a:rPr>
              <a:t> Dog </a:t>
            </a:r>
            <a:r>
              <a:rPr lang="en-US" sz="600" b="1" dirty="0">
                <a:solidFill>
                  <a:srgbClr val="7F0055"/>
                </a:solidFill>
                <a:latin typeface="Consolas" panose="020B0609020204030204" pitchFamily="49" charset="0"/>
              </a:rPr>
              <a:t>implements</a:t>
            </a:r>
            <a:r>
              <a:rPr lang="en-US" sz="600" b="1" dirty="0">
                <a:solidFill>
                  <a:srgbClr val="000000"/>
                </a:solidFill>
                <a:latin typeface="Consolas" panose="020B0609020204030204" pitchFamily="49" charset="0"/>
              </a:rPr>
              <a:t> </a:t>
            </a:r>
            <a:r>
              <a:rPr lang="en-US" sz="600" b="1" dirty="0" err="1">
                <a:solidFill>
                  <a:srgbClr val="000000"/>
                </a:solidFill>
                <a:latin typeface="Consolas" panose="020B0609020204030204" pitchFamily="49" charset="0"/>
              </a:rPr>
              <a:t>Cloneable</a:t>
            </a:r>
            <a:r>
              <a:rPr lang="en-US"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private</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run</a:t>
            </a:r>
            <a:r>
              <a:rPr lang="it-IT" sz="600" b="1" dirty="0">
                <a:solidFill>
                  <a:srgbClr val="000000"/>
                </a:solidFill>
                <a:latin typeface="Consolas" panose="020B0609020204030204" pitchFamily="49" charset="0"/>
              </a:rPr>
              <a:t>() {</a:t>
            </a:r>
          </a:p>
          <a:p>
            <a:r>
              <a:rPr lang="it-IT" sz="600" dirty="0">
                <a:solidFill>
                  <a:srgbClr val="3F7F5F"/>
                </a:solidFill>
                <a:latin typeface="Consolas" panose="020B0609020204030204" pitchFamily="49" charset="0"/>
              </a:rPr>
              <a:t>        //do </a:t>
            </a:r>
            <a:r>
              <a:rPr lang="it-IT" sz="600" dirty="0" err="1">
                <a:solidFill>
                  <a:srgbClr val="3F7F5F"/>
                </a:solidFill>
                <a:latin typeface="Consolas" panose="020B0609020204030204" pitchFamily="49" charset="0"/>
              </a:rPr>
              <a:t>something</a:t>
            </a:r>
            <a:endParaRPr lang="it-IT" sz="600" dirty="0">
              <a:solidFill>
                <a:srgbClr val="3F7F5F"/>
              </a:solidFill>
              <a:latin typeface="Consolas" panose="020B0609020204030204" pitchFamily="49" charset="0"/>
            </a:endParaRPr>
          </a:p>
          <a:p>
            <a:r>
              <a:rPr lang="it-IT" sz="600"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getName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setName</a:t>
            </a:r>
            <a:r>
              <a:rPr lang="it-IT" sz="600" b="1" dirty="0">
                <a:solidFill>
                  <a:srgbClr val="000000"/>
                </a:solidFill>
                <a:latin typeface="Consolas" panose="020B0609020204030204" pitchFamily="49" charset="0"/>
              </a:rPr>
              <a:t>(</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name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this</a:t>
            </a:r>
            <a:r>
              <a:rPr lang="it-IT" sz="600" b="1" dirty="0">
                <a:solidFill>
                  <a:srgbClr val="000000"/>
                </a:solidFill>
                <a:latin typeface="Consolas" panose="020B0609020204030204" pitchFamily="49" charset="0"/>
              </a:rPr>
              <a:t>.</a:t>
            </a:r>
            <a:r>
              <a:rPr lang="it-IT" sz="600" b="1" dirty="0">
                <a:solidFill>
                  <a:srgbClr val="0000C0"/>
                </a:solidFill>
                <a:latin typeface="Consolas" panose="020B0609020204030204" pitchFamily="49" charset="0"/>
              </a:rPr>
              <a:t>name</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name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getBreed</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setBreed</a:t>
            </a:r>
            <a:r>
              <a:rPr lang="it-IT" sz="600" b="1" dirty="0">
                <a:solidFill>
                  <a:srgbClr val="000000"/>
                </a:solidFill>
                <a:latin typeface="Consolas" panose="020B0609020204030204" pitchFamily="49" charset="0"/>
              </a:rPr>
              <a:t>(</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breed</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a:t>
            </a:r>
            <a:r>
              <a:rPr lang="it-IT" sz="600" b="1" dirty="0" err="1">
                <a:solidFill>
                  <a:srgbClr val="0000C0"/>
                </a:solidFill>
                <a:latin typeface="Consolas" panose="020B0609020204030204" pitchFamily="49" charset="0"/>
              </a:rPr>
              <a:t>breed</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breed</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getAge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public</a:t>
            </a:r>
            <a:r>
              <a:rPr lang="it-IT" sz="600" b="1" dirty="0">
                <a:solidFill>
                  <a:srgbClr val="000000"/>
                </a:solidFill>
                <a:latin typeface="Consolas" panose="020B0609020204030204" pitchFamily="49" charset="0"/>
              </a:rPr>
              <a:t> </a:t>
            </a:r>
            <a:r>
              <a:rPr lang="it-IT" sz="600" b="1" dirty="0" err="1">
                <a:solidFill>
                  <a:srgbClr val="7F0055"/>
                </a:solidFill>
                <a:latin typeface="Consolas" panose="020B0609020204030204" pitchFamily="49" charset="0"/>
              </a:rPr>
              <a:t>void</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setAge</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int</a:t>
            </a:r>
            <a:r>
              <a:rPr lang="it-IT" sz="600" b="1" dirty="0">
                <a:solidFill>
                  <a:srgbClr val="000000"/>
                </a:solidFill>
                <a:latin typeface="Consolas" panose="020B0609020204030204" pitchFamily="49" charset="0"/>
              </a:rPr>
              <a:t> </a:t>
            </a:r>
            <a:r>
              <a:rPr lang="it-IT" sz="600" b="1" dirty="0" err="1">
                <a:solidFill>
                  <a:srgbClr val="6A3E3E"/>
                </a:solidFill>
                <a:latin typeface="Consolas" panose="020B0609020204030204" pitchFamily="49" charset="0"/>
              </a:rPr>
              <a:t>age</a:t>
            </a:r>
            <a:r>
              <a:rPr lang="it-IT" sz="600" b="1" dirty="0">
                <a:solidFill>
                  <a:srgbClr val="000000"/>
                </a:solidFill>
                <a:latin typeface="Consolas" panose="020B0609020204030204" pitchFamily="49" charset="0"/>
              </a:rPr>
              <a:t>) {</a:t>
            </a: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a:t>
            </a:r>
            <a:r>
              <a:rPr lang="it-IT" sz="600" b="1" dirty="0" err="1">
                <a:solidFill>
                  <a:srgbClr val="0000C0"/>
                </a:solidFill>
                <a:latin typeface="Consolas" panose="020B0609020204030204" pitchFamily="49" charset="0"/>
              </a:rPr>
              <a:t>age</a:t>
            </a:r>
            <a:r>
              <a:rPr lang="it-IT" sz="600" b="1" dirty="0">
                <a:solidFill>
                  <a:srgbClr val="000000"/>
                </a:solidFill>
                <a:latin typeface="Consolas" panose="020B0609020204030204" pitchFamily="49" charset="0"/>
              </a:rPr>
              <a:t> = </a:t>
            </a:r>
            <a:r>
              <a:rPr lang="it-IT" sz="600" b="1" dirty="0" err="1">
                <a:solidFill>
                  <a:srgbClr val="6A3E3E"/>
                </a:solidFill>
                <a:latin typeface="Consolas" panose="020B0609020204030204" pitchFamily="49" charset="0"/>
              </a:rPr>
              <a:t>age</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dirty="0">
                <a:solidFill>
                  <a:srgbClr val="646464"/>
                </a:solidFill>
                <a:latin typeface="Consolas" panose="020B0609020204030204" pitchFamily="49" charset="0"/>
              </a:rPr>
              <a:t>    @</a:t>
            </a:r>
            <a:r>
              <a:rPr lang="it-IT" sz="600" dirty="0" err="1">
                <a:solidFill>
                  <a:srgbClr val="646464"/>
                </a:solidFill>
                <a:latin typeface="Consolas" panose="020B0609020204030204" pitchFamily="49" charset="0"/>
              </a:rPr>
              <a:t>Override</a:t>
            </a:r>
            <a:endParaRPr lang="it-IT" sz="600" dirty="0">
              <a:solidFill>
                <a:srgbClr val="646464"/>
              </a:solidFill>
              <a:latin typeface="Consolas" panose="020B0609020204030204" pitchFamily="49" charset="0"/>
            </a:endParaRPr>
          </a:p>
          <a:p>
            <a:r>
              <a:rPr lang="en-US" sz="600" b="1" dirty="0">
                <a:solidFill>
                  <a:srgbClr val="7F0055"/>
                </a:solidFill>
                <a:latin typeface="Consolas" panose="020B0609020204030204" pitchFamily="49" charset="0"/>
              </a:rPr>
              <a:t>    protected</a:t>
            </a:r>
            <a:r>
              <a:rPr lang="en-US" sz="600" b="1" dirty="0">
                <a:solidFill>
                  <a:srgbClr val="000000"/>
                </a:solidFill>
                <a:latin typeface="Consolas" panose="020B0609020204030204" pitchFamily="49" charset="0"/>
              </a:rPr>
              <a:t> Object clone() </a:t>
            </a:r>
            <a:r>
              <a:rPr lang="en-US" sz="600" b="1" dirty="0">
                <a:solidFill>
                  <a:srgbClr val="7F0055"/>
                </a:solidFill>
                <a:latin typeface="Consolas" panose="020B0609020204030204" pitchFamily="49" charset="0"/>
              </a:rPr>
              <a:t>throws</a:t>
            </a:r>
            <a:r>
              <a:rPr lang="en-US" sz="600" b="1" dirty="0">
                <a:solidFill>
                  <a:srgbClr val="000000"/>
                </a:solidFill>
                <a:latin typeface="Consolas" panose="020B0609020204030204" pitchFamily="49" charset="0"/>
              </a:rPr>
              <a:t> </a:t>
            </a:r>
            <a:r>
              <a:rPr lang="en-US" sz="600" b="1" dirty="0" err="1">
                <a:solidFill>
                  <a:srgbClr val="000000"/>
                </a:solidFill>
                <a:latin typeface="Consolas" panose="020B0609020204030204" pitchFamily="49" charset="0"/>
              </a:rPr>
              <a:t>CloneNotSupportedException</a:t>
            </a:r>
            <a:r>
              <a:rPr lang="en-US" sz="600" b="1" dirty="0">
                <a:solidFill>
                  <a:srgbClr val="000000"/>
                </a:solidFill>
                <a:latin typeface="Consolas" panose="020B0609020204030204" pitchFamily="49" charset="0"/>
              </a:rPr>
              <a:t> {</a:t>
            </a:r>
          </a:p>
          <a:p>
            <a:r>
              <a:rPr lang="it-IT" sz="600" dirty="0">
                <a:solidFill>
                  <a:srgbClr val="000000"/>
                </a:solidFill>
                <a:latin typeface="Consolas" panose="020B0609020204030204" pitchFamily="49" charset="0"/>
              </a:rPr>
              <a:t>         Dog </a:t>
            </a:r>
            <a:r>
              <a:rPr lang="it-IT" sz="600" dirty="0" err="1">
                <a:solidFill>
                  <a:srgbClr val="6A3E3E"/>
                </a:solidFill>
                <a:latin typeface="Consolas" panose="020B0609020204030204" pitchFamily="49" charset="0"/>
              </a:rPr>
              <a:t>dog</a:t>
            </a:r>
            <a:r>
              <a:rPr lang="it-IT" sz="600" dirty="0">
                <a:solidFill>
                  <a:srgbClr val="000000"/>
                </a:solidFill>
                <a:latin typeface="Consolas" panose="020B0609020204030204" pitchFamily="49" charset="0"/>
              </a:rPr>
              <a:t> = (Dog) </a:t>
            </a:r>
            <a:r>
              <a:rPr lang="it-IT" sz="600" b="1" dirty="0" err="1">
                <a:solidFill>
                  <a:srgbClr val="7F0055"/>
                </a:solidFill>
                <a:latin typeface="Consolas" panose="020B0609020204030204" pitchFamily="49" charset="0"/>
              </a:rPr>
              <a:t>super</a:t>
            </a:r>
            <a:r>
              <a:rPr lang="it-IT" sz="600" b="1" dirty="0" err="1">
                <a:solidFill>
                  <a:srgbClr val="000000"/>
                </a:solidFill>
                <a:latin typeface="Consolas" panose="020B0609020204030204" pitchFamily="49" charset="0"/>
              </a:rPr>
              <a:t>.clone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.setName</a:t>
            </a:r>
            <a:r>
              <a:rPr lang="it-IT" sz="600" dirty="0">
                <a:solidFill>
                  <a:srgbClr val="000000"/>
                </a:solidFill>
                <a:latin typeface="Consolas" panose="020B0609020204030204" pitchFamily="49" charset="0"/>
              </a:rPr>
              <a:t>(</a:t>
            </a:r>
            <a:r>
              <a:rPr lang="it-IT" sz="600" b="1" dirty="0">
                <a:solidFill>
                  <a:srgbClr val="7F0055"/>
                </a:solidFill>
                <a:latin typeface="Consolas" panose="020B0609020204030204" pitchFamily="49" charset="0"/>
              </a:rPr>
              <a:t>new</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.getName</a:t>
            </a:r>
            <a:r>
              <a:rPr lang="it-IT" sz="600" b="1" dirty="0">
                <a:solidFill>
                  <a:srgbClr val="000000"/>
                </a:solidFill>
                <a:latin typeface="Consolas" panose="020B0609020204030204" pitchFamily="49" charset="0"/>
              </a:rPr>
              <a:t>()));</a:t>
            </a: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.setBreed</a:t>
            </a:r>
            <a:r>
              <a:rPr lang="it-IT" sz="600" dirty="0">
                <a:solidFill>
                  <a:srgbClr val="000000"/>
                </a:solidFill>
                <a:latin typeface="Consolas" panose="020B0609020204030204" pitchFamily="49" charset="0"/>
              </a:rPr>
              <a:t>(</a:t>
            </a:r>
            <a:r>
              <a:rPr lang="it-IT" sz="600" b="1" dirty="0">
                <a:solidFill>
                  <a:srgbClr val="7F0055"/>
                </a:solidFill>
                <a:latin typeface="Consolas" panose="020B0609020204030204" pitchFamily="49" charset="0"/>
              </a:rPr>
              <a:t>new</a:t>
            </a:r>
            <a:r>
              <a:rPr lang="it-IT" sz="600" b="1" dirty="0">
                <a:solidFill>
                  <a:srgbClr val="000000"/>
                </a:solidFill>
                <a:latin typeface="Consolas" panose="020B0609020204030204" pitchFamily="49" charset="0"/>
              </a:rPr>
              <a:t> </a:t>
            </a:r>
            <a:r>
              <a:rPr lang="it-IT" sz="600" b="1" dirty="0" err="1">
                <a:solidFill>
                  <a:srgbClr val="000000"/>
                </a:solidFill>
                <a:latin typeface="Consolas" panose="020B0609020204030204" pitchFamily="49" charset="0"/>
              </a:rPr>
              <a:t>String</a:t>
            </a:r>
            <a:r>
              <a:rPr lang="it-IT" sz="600" b="1"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.getBreed</a:t>
            </a:r>
            <a:r>
              <a:rPr lang="it-IT" sz="600" b="1" dirty="0">
                <a:solidFill>
                  <a:srgbClr val="000000"/>
                </a:solidFill>
                <a:latin typeface="Consolas" panose="020B0609020204030204" pitchFamily="49" charset="0"/>
              </a:rPr>
              <a:t>()));</a:t>
            </a:r>
          </a:p>
          <a:p>
            <a:r>
              <a:rPr lang="it-IT" sz="600" dirty="0">
                <a:solidFill>
                  <a:srgbClr val="6A3E3E"/>
                </a:solidFill>
                <a:latin typeface="Consolas" panose="020B0609020204030204" pitchFamily="49" charset="0"/>
              </a:rPr>
              <a:t>         </a:t>
            </a:r>
            <a:r>
              <a:rPr lang="it-IT" sz="600" dirty="0" err="1">
                <a:solidFill>
                  <a:srgbClr val="6A3E3E"/>
                </a:solidFill>
                <a:latin typeface="Consolas" panose="020B0609020204030204" pitchFamily="49" charset="0"/>
              </a:rPr>
              <a:t>dog</a:t>
            </a:r>
            <a:r>
              <a:rPr lang="it-IT" sz="600" dirty="0" err="1">
                <a:solidFill>
                  <a:srgbClr val="000000"/>
                </a:solidFill>
                <a:latin typeface="Consolas" panose="020B0609020204030204" pitchFamily="49" charset="0"/>
              </a:rPr>
              <a:t>.setAge</a:t>
            </a:r>
            <a:r>
              <a:rPr lang="it-IT" sz="600" dirty="0">
                <a:solidFill>
                  <a:srgbClr val="000000"/>
                </a:solidFill>
                <a:latin typeface="Consolas" panose="020B0609020204030204" pitchFamily="49" charset="0"/>
              </a:rPr>
              <a:t>(</a:t>
            </a:r>
            <a:r>
              <a:rPr lang="it-IT" sz="600" b="1" dirty="0" err="1">
                <a:solidFill>
                  <a:srgbClr val="7F0055"/>
                </a:solidFill>
                <a:latin typeface="Consolas" panose="020B0609020204030204" pitchFamily="49" charset="0"/>
              </a:rPr>
              <a:t>this</a:t>
            </a:r>
            <a:r>
              <a:rPr lang="it-IT" sz="600" b="1" dirty="0" err="1">
                <a:solidFill>
                  <a:srgbClr val="000000"/>
                </a:solidFill>
                <a:latin typeface="Consolas" panose="020B0609020204030204" pitchFamily="49" charset="0"/>
              </a:rPr>
              <a:t>.getAge</a:t>
            </a:r>
            <a:r>
              <a:rPr lang="it-IT" sz="600" b="1" dirty="0">
                <a:solidFill>
                  <a:srgbClr val="000000"/>
                </a:solidFill>
                <a:latin typeface="Consolas" panose="020B0609020204030204" pitchFamily="49" charset="0"/>
              </a:rPr>
              <a:t>());</a:t>
            </a:r>
          </a:p>
          <a:p>
            <a:endParaRPr lang="it-IT" sz="600" dirty="0">
              <a:latin typeface="Consolas" panose="020B0609020204030204" pitchFamily="49" charset="0"/>
            </a:endParaRPr>
          </a:p>
          <a:p>
            <a:r>
              <a:rPr lang="it-IT" sz="600" b="1" dirty="0">
                <a:solidFill>
                  <a:srgbClr val="7F0055"/>
                </a:solidFill>
                <a:latin typeface="Consolas" panose="020B0609020204030204" pitchFamily="49" charset="0"/>
              </a:rPr>
              <a:t>        </a:t>
            </a:r>
            <a:r>
              <a:rPr lang="it-IT" sz="600" b="1" dirty="0" err="1">
                <a:solidFill>
                  <a:srgbClr val="7F0055"/>
                </a:solidFill>
                <a:latin typeface="Consolas" panose="020B0609020204030204" pitchFamily="49" charset="0"/>
              </a:rPr>
              <a:t>return</a:t>
            </a:r>
            <a:r>
              <a:rPr lang="it-IT" sz="600" b="1" dirty="0">
                <a:solidFill>
                  <a:srgbClr val="000000"/>
                </a:solidFill>
                <a:latin typeface="Consolas" panose="020B0609020204030204" pitchFamily="49" charset="0"/>
              </a:rPr>
              <a:t> </a:t>
            </a:r>
            <a:r>
              <a:rPr lang="it-IT" sz="600" b="1" dirty="0">
                <a:solidFill>
                  <a:srgbClr val="6A3E3E"/>
                </a:solidFill>
                <a:latin typeface="Consolas" panose="020B0609020204030204" pitchFamily="49" charset="0"/>
              </a:rPr>
              <a:t>dog</a:t>
            </a:r>
            <a:r>
              <a:rPr lang="it-IT" sz="600" b="1" dirty="0">
                <a:solidFill>
                  <a:srgbClr val="000000"/>
                </a:solidFill>
                <a:latin typeface="Consolas" panose="020B0609020204030204" pitchFamily="49" charset="0"/>
              </a:rPr>
              <a:t>;</a:t>
            </a:r>
          </a:p>
          <a:p>
            <a:r>
              <a:rPr lang="it-IT" sz="600" dirty="0">
                <a:solidFill>
                  <a:srgbClr val="000000"/>
                </a:solidFill>
                <a:latin typeface="Consolas" panose="020B0609020204030204" pitchFamily="49" charset="0"/>
              </a:rPr>
              <a:t>    }</a:t>
            </a:r>
          </a:p>
          <a:p>
            <a:endParaRPr lang="it-IT" sz="600" dirty="0">
              <a:latin typeface="Consolas" panose="020B0609020204030204" pitchFamily="49" charset="0"/>
            </a:endParaRPr>
          </a:p>
          <a:p>
            <a:r>
              <a:rPr lang="it-IT" sz="600" dirty="0">
                <a:solidFill>
                  <a:srgbClr val="000000"/>
                </a:solidFill>
                <a:latin typeface="Consolas" panose="020B0609020204030204" pitchFamily="49" charset="0"/>
              </a:rPr>
              <a:t>}</a:t>
            </a:r>
            <a:endParaRPr lang="it-IT" sz="600" dirty="0"/>
          </a:p>
        </p:txBody>
      </p:sp>
    </p:spTree>
    <p:extLst>
      <p:ext uri="{BB962C8B-B14F-4D97-AF65-F5344CB8AC3E}">
        <p14:creationId xmlns:p14="http://schemas.microsoft.com/office/powerpoint/2010/main" val="21504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t-IT" sz="3600" dirty="0"/>
              <a:t>Il passaggio di parametri ai metodi avviene </a:t>
            </a:r>
            <a:r>
              <a:rPr lang="it-IT" sz="3600" u="sng" dirty="0"/>
              <a:t>sempre per </a:t>
            </a:r>
            <a:r>
              <a:rPr lang="it-IT" sz="3600" b="1" u="sng" dirty="0"/>
              <a:t>valore</a:t>
            </a:r>
            <a:r>
              <a:rPr lang="it-IT" sz="3600" b="1" dirty="0"/>
              <a:t>, </a:t>
            </a:r>
            <a:r>
              <a:rPr lang="it-IT" sz="3600" dirty="0"/>
              <a:t>nel caso di una </a:t>
            </a:r>
            <a:r>
              <a:rPr lang="it-IT" sz="3600" dirty="0" err="1"/>
              <a:t>reference</a:t>
            </a:r>
            <a:r>
              <a:rPr lang="it-IT" sz="3600" dirty="0"/>
              <a:t> viene copiato il suo valore quindi un</a:t>
            </a:r>
            <a:r>
              <a:rPr lang="it-IT" sz="3600" u="sng" dirty="0"/>
              <a:t> oggetto modificato all’interno di un metodo viene modificato </a:t>
            </a:r>
            <a:r>
              <a:rPr lang="it-IT" sz="3600" dirty="0"/>
              <a:t>(diversamente da quanto avviene per un metodo che modifica un tipo dato primitivo.</a:t>
            </a:r>
            <a:endParaRPr lang="it-IT" sz="3600" b="1" dirty="0"/>
          </a:p>
        </p:txBody>
      </p:sp>
      <p:sp>
        <p:nvSpPr>
          <p:cNvPr id="3" name="Title 2"/>
          <p:cNvSpPr>
            <a:spLocks noGrp="1"/>
          </p:cNvSpPr>
          <p:nvPr>
            <p:ph type="title"/>
          </p:nvPr>
        </p:nvSpPr>
        <p:spPr/>
        <p:txBody>
          <a:bodyPr/>
          <a:lstStyle/>
          <a:p>
            <a:r>
              <a:rPr lang="it-IT" dirty="0"/>
              <a:t>Passaggio di parametri</a:t>
            </a:r>
          </a:p>
        </p:txBody>
      </p:sp>
    </p:spTree>
    <p:extLst>
      <p:ext uri="{BB962C8B-B14F-4D97-AF65-F5344CB8AC3E}">
        <p14:creationId xmlns:p14="http://schemas.microsoft.com/office/powerpoint/2010/main" val="20593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7EFB7-1D8C-419C-9A52-C4466DD63B6F}"/>
              </a:ext>
            </a:extLst>
          </p:cNvPr>
          <p:cNvSpPr>
            <a:spLocks noGrp="1"/>
          </p:cNvSpPr>
          <p:nvPr>
            <p:ph type="title"/>
          </p:nvPr>
        </p:nvSpPr>
        <p:spPr>
          <a:xfrm>
            <a:off x="1522413" y="260648"/>
            <a:ext cx="9143998" cy="1020762"/>
          </a:xfrm>
        </p:spPr>
        <p:txBody>
          <a:bodyPr/>
          <a:lstStyle/>
          <a:p>
            <a:r>
              <a:rPr lang="it-IT">
                <a:solidFill>
                  <a:schemeClr val="tx1"/>
                </a:solidFill>
              </a:rPr>
              <a:t>PART 2.3</a:t>
            </a:r>
            <a:endParaRPr lang="en-GB">
              <a:solidFill>
                <a:schemeClr val="tx1"/>
              </a:solidFill>
            </a:endParaRPr>
          </a:p>
        </p:txBody>
      </p:sp>
    </p:spTree>
    <p:extLst>
      <p:ext uri="{BB962C8B-B14F-4D97-AF65-F5344CB8AC3E}">
        <p14:creationId xmlns:p14="http://schemas.microsoft.com/office/powerpoint/2010/main" val="261950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La Libreria Standard di Java è organizzata in package, ad esempio:</a:t>
            </a:r>
          </a:p>
          <a:p>
            <a:r>
              <a:rPr lang="it-IT" dirty="0" err="1"/>
              <a:t>java.io</a:t>
            </a:r>
            <a:r>
              <a:rPr lang="it-IT" dirty="0"/>
              <a:t> Classi per l’Input/Output</a:t>
            </a:r>
          </a:p>
          <a:p>
            <a:r>
              <a:rPr lang="it-IT" dirty="0" err="1"/>
              <a:t>java.awt</a:t>
            </a:r>
            <a:r>
              <a:rPr lang="it-IT" dirty="0"/>
              <a:t> Classi per l’interfaccia grafica</a:t>
            </a:r>
          </a:p>
          <a:p>
            <a:r>
              <a:rPr lang="it-IT" dirty="0" err="1"/>
              <a:t>java.util</a:t>
            </a:r>
            <a:r>
              <a:rPr lang="it-IT" dirty="0"/>
              <a:t> Classi di utilità generale (es. Date)</a:t>
            </a:r>
          </a:p>
          <a:p>
            <a:r>
              <a:rPr lang="it-IT" dirty="0" err="1"/>
              <a:t>java.lang</a:t>
            </a:r>
            <a:r>
              <a:rPr lang="it-IT" dirty="0"/>
              <a:t> libreria </a:t>
            </a:r>
            <a:r>
              <a:rPr lang="it-IT" b="1" dirty="0"/>
              <a:t>Core </a:t>
            </a:r>
            <a:r>
              <a:rPr lang="it-IT" dirty="0"/>
              <a:t>importata automaticamente da ogni classe (contiene ad esempio System, </a:t>
            </a:r>
            <a:r>
              <a:rPr lang="it-IT" dirty="0" err="1"/>
              <a:t>String</a:t>
            </a:r>
            <a:r>
              <a:rPr lang="it-IT" dirty="0"/>
              <a:t> ed Object)</a:t>
            </a:r>
          </a:p>
          <a:p>
            <a:r>
              <a:rPr lang="it-IT" dirty="0"/>
              <a:t>etc…</a:t>
            </a:r>
          </a:p>
          <a:p>
            <a:endParaRPr lang="it-IT" dirty="0"/>
          </a:p>
        </p:txBody>
      </p:sp>
      <p:sp>
        <p:nvSpPr>
          <p:cNvPr id="3" name="Title 2"/>
          <p:cNvSpPr>
            <a:spLocks noGrp="1"/>
          </p:cNvSpPr>
          <p:nvPr>
            <p:ph type="title"/>
          </p:nvPr>
        </p:nvSpPr>
        <p:spPr/>
        <p:txBody>
          <a:bodyPr/>
          <a:lstStyle/>
          <a:p>
            <a:r>
              <a:rPr lang="it-IT" dirty="0"/>
              <a:t>Panoramica Standard Library</a:t>
            </a:r>
          </a:p>
        </p:txBody>
      </p:sp>
    </p:spTree>
    <p:extLst>
      <p:ext uri="{BB962C8B-B14F-4D97-AF65-F5344CB8AC3E}">
        <p14:creationId xmlns:p14="http://schemas.microsoft.com/office/powerpoint/2010/main" val="205400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t-IT" dirty="0"/>
              <a:t>Per importare Classi o Package bisogna usare la parola chiave </a:t>
            </a:r>
            <a:r>
              <a:rPr lang="it-IT" b="1" dirty="0"/>
              <a:t>import. </a:t>
            </a:r>
            <a:r>
              <a:rPr lang="it-IT" dirty="0"/>
              <a:t>Una volta importate le classi sono utilizzabili.</a:t>
            </a:r>
          </a:p>
          <a:p>
            <a:pPr marL="0" indent="0">
              <a:buNone/>
            </a:pPr>
            <a:r>
              <a:rPr lang="it-IT" dirty="0"/>
              <a:t>Esempio:</a:t>
            </a:r>
          </a:p>
          <a:p>
            <a:pPr marL="0" indent="0">
              <a:buNone/>
            </a:pPr>
            <a:r>
              <a:rPr lang="it-IT" dirty="0"/>
              <a:t>import </a:t>
            </a:r>
            <a:r>
              <a:rPr lang="it-IT" dirty="0" err="1"/>
              <a:t>java.util.Date</a:t>
            </a:r>
            <a:r>
              <a:rPr lang="it-IT" dirty="0"/>
              <a:t>; //importa la classe Date</a:t>
            </a:r>
          </a:p>
          <a:p>
            <a:pPr marL="0" indent="0">
              <a:buNone/>
            </a:pPr>
            <a:r>
              <a:rPr lang="it-IT" dirty="0"/>
              <a:t>import </a:t>
            </a:r>
            <a:r>
              <a:rPr lang="it-IT" dirty="0" err="1"/>
              <a:t>java.util</a:t>
            </a:r>
            <a:r>
              <a:rPr lang="it-IT" dirty="0"/>
              <a:t>.*; //Importa tutte le classi di </a:t>
            </a:r>
            <a:r>
              <a:rPr lang="it-IT" dirty="0" err="1"/>
              <a:t>java.util</a:t>
            </a:r>
            <a:endParaRPr lang="it-IT" dirty="0"/>
          </a:p>
          <a:p>
            <a:pPr marL="0" indent="0">
              <a:buNone/>
            </a:pPr>
            <a:r>
              <a:rPr lang="it-IT" dirty="0"/>
              <a:t>import </a:t>
            </a:r>
            <a:r>
              <a:rPr lang="it-IT" dirty="0" err="1"/>
              <a:t>static</a:t>
            </a:r>
            <a:r>
              <a:rPr lang="it-IT" dirty="0"/>
              <a:t> </a:t>
            </a:r>
            <a:r>
              <a:rPr lang="it-IT" dirty="0" err="1"/>
              <a:t>java.lang.Math</a:t>
            </a:r>
            <a:r>
              <a:rPr lang="it-IT" dirty="0"/>
              <a:t>.*; //Importa tutte le componenti statiche della classe Math</a:t>
            </a:r>
          </a:p>
          <a:p>
            <a:pPr marL="0" indent="0">
              <a:buNone/>
            </a:pPr>
            <a:r>
              <a:rPr lang="it-IT" dirty="0"/>
              <a:t>Gli import vanno sempre in testa ad una classe dopo la dichiarazione del package.</a:t>
            </a:r>
          </a:p>
          <a:p>
            <a:endParaRPr lang="it-IT" dirty="0"/>
          </a:p>
        </p:txBody>
      </p:sp>
      <p:sp>
        <p:nvSpPr>
          <p:cNvPr id="3" name="Title 2"/>
          <p:cNvSpPr>
            <a:spLocks noGrp="1"/>
          </p:cNvSpPr>
          <p:nvPr>
            <p:ph type="title"/>
          </p:nvPr>
        </p:nvSpPr>
        <p:spPr/>
        <p:txBody>
          <a:bodyPr/>
          <a:lstStyle/>
          <a:p>
            <a:r>
              <a:rPr lang="it-IT" dirty="0"/>
              <a:t>Importare Classi e Package</a:t>
            </a:r>
          </a:p>
        </p:txBody>
      </p:sp>
    </p:spTree>
    <p:extLst>
      <p:ext uri="{BB962C8B-B14F-4D97-AF65-F5344CB8AC3E}">
        <p14:creationId xmlns:p14="http://schemas.microsoft.com/office/powerpoint/2010/main" val="373396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t-IT" dirty="0"/>
              <a:t>Per inizializzare i membri di un oggetto è possibile usare blocchi di inizializzazione tra {} e tra </a:t>
            </a:r>
            <a:r>
              <a:rPr lang="it-IT" dirty="0" err="1"/>
              <a:t>static</a:t>
            </a:r>
            <a:r>
              <a:rPr lang="it-IT" dirty="0"/>
              <a:t>{} per le componenti statiche.</a:t>
            </a:r>
          </a:p>
          <a:p>
            <a:pPr marL="0" indent="0">
              <a:buNone/>
            </a:pPr>
            <a:r>
              <a:rPr lang="it-IT" dirty="0"/>
              <a:t>Esempio:</a:t>
            </a:r>
          </a:p>
          <a:p>
            <a:pPr marL="0" indent="0">
              <a:buNone/>
            </a:pPr>
            <a:r>
              <a:rPr lang="it-IT" dirty="0" err="1"/>
              <a:t>static</a:t>
            </a:r>
            <a:r>
              <a:rPr lang="it-IT" dirty="0"/>
              <a:t>{</a:t>
            </a:r>
          </a:p>
          <a:p>
            <a:pPr marL="0" indent="0">
              <a:buNone/>
            </a:pPr>
            <a:r>
              <a:rPr lang="it-IT" dirty="0"/>
              <a:t>	a= 5; //a campo statico</a:t>
            </a:r>
          </a:p>
          <a:p>
            <a:pPr marL="0" indent="0">
              <a:buNone/>
            </a:pPr>
            <a:r>
              <a:rPr lang="it-IT" dirty="0"/>
              <a:t>} o {</a:t>
            </a:r>
          </a:p>
          <a:p>
            <a:pPr marL="0" indent="0">
              <a:buNone/>
            </a:pPr>
            <a:r>
              <a:rPr lang="it-IT" dirty="0"/>
              <a:t>	a= 3; //a campo di istanza (sconsigliato, meglio usare un 		//metodo ad hoc)</a:t>
            </a:r>
          </a:p>
          <a:p>
            <a:pPr marL="0" indent="0">
              <a:buNone/>
            </a:pPr>
            <a:r>
              <a:rPr lang="it-IT" dirty="0"/>
              <a:t>}</a:t>
            </a:r>
          </a:p>
          <a:p>
            <a:pPr marL="0" indent="0">
              <a:buNone/>
            </a:pPr>
            <a:endParaRPr lang="it-IT" dirty="0"/>
          </a:p>
        </p:txBody>
      </p:sp>
      <p:sp>
        <p:nvSpPr>
          <p:cNvPr id="3" name="Title 2"/>
          <p:cNvSpPr>
            <a:spLocks noGrp="1"/>
          </p:cNvSpPr>
          <p:nvPr>
            <p:ph type="title"/>
          </p:nvPr>
        </p:nvSpPr>
        <p:spPr/>
        <p:txBody>
          <a:bodyPr/>
          <a:lstStyle/>
          <a:p>
            <a:r>
              <a:rPr lang="it-IT" dirty="0" err="1"/>
              <a:t>Inizializzatori</a:t>
            </a:r>
            <a:r>
              <a:rPr lang="it-IT" dirty="0"/>
              <a:t> (statici e di istanza)</a:t>
            </a:r>
          </a:p>
        </p:txBody>
      </p:sp>
    </p:spTree>
    <p:extLst>
      <p:ext uri="{BB962C8B-B14F-4D97-AF65-F5344CB8AC3E}">
        <p14:creationId xmlns:p14="http://schemas.microsoft.com/office/powerpoint/2010/main" val="18775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2414" y="1905000"/>
            <a:ext cx="9144000" cy="1812032"/>
          </a:xfrm>
        </p:spPr>
        <p:txBody>
          <a:bodyPr/>
          <a:lstStyle/>
          <a:p>
            <a:pPr marL="0" indent="0">
              <a:buNone/>
            </a:pPr>
            <a:r>
              <a:rPr lang="it-IT" dirty="0"/>
              <a:t>E’ una classe non </a:t>
            </a:r>
            <a:r>
              <a:rPr lang="it-IT" dirty="0" err="1"/>
              <a:t>thread-safe</a:t>
            </a:r>
            <a:r>
              <a:rPr lang="it-IT" dirty="0"/>
              <a:t>(non sincronizzata) per la </a:t>
            </a:r>
            <a:r>
              <a:rPr lang="it-IT" dirty="0" err="1"/>
              <a:t>crezione</a:t>
            </a:r>
            <a:r>
              <a:rPr lang="it-IT" dirty="0"/>
              <a:t> di stringhe </a:t>
            </a:r>
            <a:r>
              <a:rPr lang="it-IT" u="sng" dirty="0"/>
              <a:t>Mutabili</a:t>
            </a:r>
            <a:r>
              <a:rPr lang="it-IT" dirty="0"/>
              <a:t>. </a:t>
            </a:r>
          </a:p>
          <a:p>
            <a:pPr marL="0" indent="0">
              <a:buNone/>
            </a:pPr>
            <a:r>
              <a:rPr lang="it-IT" dirty="0"/>
              <a:t>Alcuni suoi metodi sono: </a:t>
            </a:r>
            <a:r>
              <a:rPr lang="it-IT" dirty="0" err="1"/>
              <a:t>append</a:t>
            </a:r>
            <a:r>
              <a:rPr lang="it-IT" dirty="0"/>
              <a:t>(), </a:t>
            </a:r>
            <a:r>
              <a:rPr lang="it-IT" dirty="0" err="1"/>
              <a:t>indexOf</a:t>
            </a:r>
            <a:r>
              <a:rPr lang="it-IT" dirty="0"/>
              <a:t>(), </a:t>
            </a:r>
            <a:r>
              <a:rPr lang="it-IT" dirty="0" err="1"/>
              <a:t>lastIndexOf</a:t>
            </a:r>
            <a:r>
              <a:rPr lang="it-IT" dirty="0"/>
              <a:t>(), reverse(), </a:t>
            </a:r>
            <a:r>
              <a:rPr lang="it-IT" dirty="0" err="1"/>
              <a:t>substring</a:t>
            </a:r>
            <a:r>
              <a:rPr lang="it-IT" dirty="0"/>
              <a:t>(), </a:t>
            </a:r>
            <a:r>
              <a:rPr lang="it-IT" dirty="0" err="1"/>
              <a:t>insert</a:t>
            </a:r>
            <a:r>
              <a:rPr lang="it-IT" dirty="0"/>
              <a:t>(), delete()</a:t>
            </a:r>
          </a:p>
        </p:txBody>
      </p:sp>
      <p:sp>
        <p:nvSpPr>
          <p:cNvPr id="3" name="Title 2"/>
          <p:cNvSpPr>
            <a:spLocks noGrp="1"/>
          </p:cNvSpPr>
          <p:nvPr>
            <p:ph type="title"/>
          </p:nvPr>
        </p:nvSpPr>
        <p:spPr/>
        <p:txBody>
          <a:bodyPr/>
          <a:lstStyle/>
          <a:p>
            <a:r>
              <a:rPr lang="it-IT" dirty="0" err="1"/>
              <a:t>StringBuilder</a:t>
            </a:r>
            <a:endParaRPr lang="it-IT" dirty="0"/>
          </a:p>
        </p:txBody>
      </p:sp>
      <p:sp>
        <p:nvSpPr>
          <p:cNvPr id="4" name="Rectangle 3"/>
          <p:cNvSpPr/>
          <p:nvPr/>
        </p:nvSpPr>
        <p:spPr>
          <a:xfrm>
            <a:off x="1629916" y="3717032"/>
            <a:ext cx="9036496" cy="1938992"/>
          </a:xfrm>
          <a:prstGeom prst="rect">
            <a:avLst/>
          </a:prstGeom>
          <a:solidFill>
            <a:schemeClr val="bg1"/>
          </a:solidFill>
        </p:spPr>
        <p:txBody>
          <a:bodyPr wrap="square">
            <a:spAutoFit/>
          </a:bodyPr>
          <a:lstStyle/>
          <a:p>
            <a:r>
              <a:rPr lang="it-IT" sz="2400" dirty="0" err="1">
                <a:solidFill>
                  <a:srgbClr val="000000"/>
                </a:solidFill>
                <a:latin typeface="Consolas" panose="020B0609020204030204" pitchFamily="49" charset="0"/>
              </a:rPr>
              <a:t>StringBuilder</a:t>
            </a:r>
            <a:r>
              <a:rPr lang="it-IT" sz="2400" dirty="0">
                <a:solidFill>
                  <a:srgbClr val="000000"/>
                </a:solidFill>
                <a:latin typeface="Consolas" panose="020B0609020204030204" pitchFamily="49" charset="0"/>
              </a:rPr>
              <a:t> </a:t>
            </a:r>
            <a:r>
              <a:rPr lang="it-IT" sz="2400" dirty="0" err="1">
                <a:solidFill>
                  <a:srgbClr val="6A3E3E"/>
                </a:solidFill>
                <a:latin typeface="Consolas" panose="020B0609020204030204" pitchFamily="49" charset="0"/>
              </a:rPr>
              <a:t>sb</a:t>
            </a:r>
            <a:r>
              <a:rPr lang="it-IT" sz="2400" dirty="0">
                <a:solidFill>
                  <a:srgbClr val="000000"/>
                </a:solidFill>
                <a:latin typeface="Consolas" panose="020B0609020204030204" pitchFamily="49" charset="0"/>
              </a:rPr>
              <a:t> = </a:t>
            </a:r>
            <a:r>
              <a:rPr lang="it-IT" sz="2400" b="1" dirty="0">
                <a:solidFill>
                  <a:srgbClr val="7F0055"/>
                </a:solidFill>
                <a:latin typeface="Consolas" panose="020B0609020204030204" pitchFamily="49" charset="0"/>
              </a:rPr>
              <a:t>new</a:t>
            </a:r>
            <a:r>
              <a:rPr lang="it-IT" sz="2400" b="1" dirty="0">
                <a:solidFill>
                  <a:srgbClr val="000000"/>
                </a:solidFill>
                <a:latin typeface="Consolas" panose="020B0609020204030204" pitchFamily="49" charset="0"/>
              </a:rPr>
              <a:t> </a:t>
            </a:r>
            <a:r>
              <a:rPr lang="it-IT" sz="2400" b="1" dirty="0" err="1">
                <a:solidFill>
                  <a:srgbClr val="000000"/>
                </a:solidFill>
                <a:latin typeface="Consolas" panose="020B0609020204030204" pitchFamily="49" charset="0"/>
              </a:rPr>
              <a:t>StringBuilder</a:t>
            </a:r>
            <a:r>
              <a:rPr lang="it-IT" sz="2400" b="1"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.toString</a:t>
            </a:r>
            <a:r>
              <a:rPr lang="it-IT" sz="2400" dirty="0">
                <a:solidFill>
                  <a:srgbClr val="000000"/>
                </a:solidFill>
                <a:latin typeface="Consolas" panose="020B0609020204030204" pitchFamily="49" charset="0"/>
              </a:rPr>
              <a:t>(); </a:t>
            </a:r>
            <a:r>
              <a:rPr lang="it-IT" sz="2400" dirty="0">
                <a:solidFill>
                  <a:srgbClr val="3F7F5F"/>
                </a:solidFill>
                <a:latin typeface="Consolas" panose="020B0609020204030204" pitchFamily="49" charset="0"/>
              </a:rPr>
              <a:t>//Ottengo il contenuto come </a:t>
            </a:r>
            <a:r>
              <a:rPr lang="it-IT" sz="2400" dirty="0" err="1">
                <a:solidFill>
                  <a:srgbClr val="3F7F5F"/>
                </a:solidFill>
                <a:latin typeface="Consolas" panose="020B0609020204030204" pitchFamily="49" charset="0"/>
              </a:rPr>
              <a:t>String</a:t>
            </a:r>
            <a:endParaRPr lang="it-IT" sz="2400" dirty="0">
              <a:solidFill>
                <a:srgbClr val="3F7F5F"/>
              </a:solidFill>
              <a:latin typeface="Consolas" panose="020B0609020204030204" pitchFamily="49" charset="0"/>
            </a:endParaRP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.append</a:t>
            </a:r>
            <a:r>
              <a:rPr lang="it-IT" sz="2400" dirty="0">
                <a:solidFill>
                  <a:srgbClr val="000000"/>
                </a:solidFill>
                <a:latin typeface="Consolas" panose="020B0609020204030204" pitchFamily="49" charset="0"/>
              </a:rPr>
              <a:t>(</a:t>
            </a:r>
            <a:r>
              <a:rPr lang="it-IT" sz="2400" dirty="0">
                <a:solidFill>
                  <a:srgbClr val="2A00FF"/>
                </a:solidFill>
                <a:latin typeface="Consolas" panose="020B0609020204030204" pitchFamily="49" charset="0"/>
              </a:rPr>
              <a:t>"word"</a:t>
            </a:r>
            <a:r>
              <a:rPr lang="it-IT" sz="2400" dirty="0">
                <a:solidFill>
                  <a:srgbClr val="000000"/>
                </a:solidFill>
                <a:latin typeface="Consolas" panose="020B0609020204030204" pitchFamily="49" charset="0"/>
              </a:rPr>
              <a:t>);</a:t>
            </a:r>
          </a:p>
          <a:p>
            <a:r>
              <a:rPr lang="it-IT" sz="2400" dirty="0" err="1">
                <a:solidFill>
                  <a:srgbClr val="6A3E3E"/>
                </a:solidFill>
                <a:latin typeface="Consolas" panose="020B0609020204030204" pitchFamily="49" charset="0"/>
              </a:rPr>
              <a:t>sb</a:t>
            </a:r>
            <a:r>
              <a:rPr lang="it-IT" sz="2400" dirty="0" err="1">
                <a:solidFill>
                  <a:srgbClr val="000000"/>
                </a:solidFill>
                <a:latin typeface="Consolas" panose="020B0609020204030204" pitchFamily="49" charset="0"/>
              </a:rPr>
              <a:t>.reverse</a:t>
            </a:r>
            <a:r>
              <a:rPr lang="it-IT" sz="2400" dirty="0">
                <a:solidFill>
                  <a:srgbClr val="000000"/>
                </a:solidFill>
                <a:latin typeface="Consolas" panose="020B0609020204030204" pitchFamily="49" charset="0"/>
              </a:rPr>
              <a:t>();</a:t>
            </a:r>
          </a:p>
          <a:p>
            <a:r>
              <a:rPr lang="it-IT" sz="2400" dirty="0" err="1">
                <a:solidFill>
                  <a:srgbClr val="000000"/>
                </a:solidFill>
                <a:latin typeface="Consolas" panose="020B0609020204030204" pitchFamily="49" charset="0"/>
              </a:rPr>
              <a:t>System.</a:t>
            </a:r>
            <a:r>
              <a:rPr lang="it-IT" sz="2400" b="1" i="1" dirty="0" err="1">
                <a:solidFill>
                  <a:srgbClr val="0000C0"/>
                </a:solidFill>
                <a:latin typeface="Consolas" panose="020B0609020204030204" pitchFamily="49" charset="0"/>
              </a:rPr>
              <a:t>out</a:t>
            </a:r>
            <a:r>
              <a:rPr lang="it-IT" sz="2400" b="1" i="1" dirty="0" err="1">
                <a:solidFill>
                  <a:srgbClr val="000000"/>
                </a:solidFill>
                <a:latin typeface="Consolas" panose="020B0609020204030204" pitchFamily="49" charset="0"/>
              </a:rPr>
              <a:t>.println</a:t>
            </a:r>
            <a:r>
              <a:rPr lang="it-IT" sz="2400" b="1" i="1" dirty="0">
                <a:solidFill>
                  <a:srgbClr val="000000"/>
                </a:solidFill>
                <a:latin typeface="Consolas" panose="020B0609020204030204" pitchFamily="49" charset="0"/>
              </a:rPr>
              <a:t>(</a:t>
            </a:r>
            <a:r>
              <a:rPr lang="it-IT" sz="2400" b="1" i="1" dirty="0" err="1">
                <a:solidFill>
                  <a:srgbClr val="6A3E3E"/>
                </a:solidFill>
                <a:latin typeface="Consolas" panose="020B0609020204030204" pitchFamily="49" charset="0"/>
              </a:rPr>
              <a:t>sb</a:t>
            </a:r>
            <a:r>
              <a:rPr lang="it-IT" sz="2400" b="1" i="1" dirty="0" err="1">
                <a:solidFill>
                  <a:srgbClr val="000000"/>
                </a:solidFill>
                <a:latin typeface="Consolas" panose="020B0609020204030204" pitchFamily="49" charset="0"/>
              </a:rPr>
              <a:t>.toString</a:t>
            </a:r>
            <a:r>
              <a:rPr lang="it-IT" sz="2400" b="1" i="1" dirty="0">
                <a:solidFill>
                  <a:srgbClr val="000000"/>
                </a:solidFill>
                <a:latin typeface="Consolas" panose="020B0609020204030204" pitchFamily="49" charset="0"/>
              </a:rPr>
              <a:t>());</a:t>
            </a:r>
            <a:endParaRPr lang="it-IT" sz="2400" dirty="0"/>
          </a:p>
        </p:txBody>
      </p:sp>
    </p:spTree>
    <p:extLst>
      <p:ext uri="{BB962C8B-B14F-4D97-AF65-F5344CB8AC3E}">
        <p14:creationId xmlns:p14="http://schemas.microsoft.com/office/powerpoint/2010/main" val="365619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14113</Words>
  <Application>Microsoft Office PowerPoint</Application>
  <PresentationFormat>Custom</PresentationFormat>
  <Paragraphs>1845</Paragraphs>
  <Slides>176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176</vt:i4>
      </vt:variant>
    </vt:vector>
  </HeadingPairs>
  <TitlesOfParts>
    <vt:vector size="180" baseType="lpstr">
      <vt:lpstr>Century Gothic</vt:lpstr>
      <vt:lpstr>Consolas</vt:lpstr>
      <vt:lpstr>Wingdings 3</vt:lpstr>
      <vt:lpstr>Student presentation</vt:lpstr>
      <vt:lpstr>Corso di Java</vt:lpstr>
      <vt:lpstr>PART 1.1</vt:lpstr>
      <vt:lpstr>Cos’è Java?</vt:lpstr>
      <vt:lpstr>Caratteristiche di Java 1</vt:lpstr>
      <vt:lpstr>Caratteristiche di Java 2</vt:lpstr>
      <vt:lpstr>La Virtual Machine 1</vt:lpstr>
      <vt:lpstr>La Virtual Machine 2</vt:lpstr>
      <vt:lpstr>JVM, JDK, JRE, JAVADOC</vt:lpstr>
      <vt:lpstr>Sviluppare in Java</vt:lpstr>
      <vt:lpstr>Distribuzione Programmi Java</vt:lpstr>
      <vt:lpstr>Struttura di un programma Java</vt:lpstr>
      <vt:lpstr>Compilare ed eseguire un programma Java</vt:lpstr>
      <vt:lpstr>PART 1.2</vt:lpstr>
      <vt:lpstr>Tipi Dati Primitivi 1</vt:lpstr>
      <vt:lpstr>Tipi Dati Primitivi 2 - Interi</vt:lpstr>
      <vt:lpstr>Type Promotion</vt:lpstr>
      <vt:lpstr>Type Casting</vt:lpstr>
      <vt:lpstr>Type Casting 2</vt:lpstr>
      <vt:lpstr>Classi Wrapper – Autoboxing - Autounboxing</vt:lpstr>
      <vt:lpstr>Dati numerici</vt:lpstr>
      <vt:lpstr>Dato booleano</vt:lpstr>
      <vt:lpstr>Dato letterale</vt:lpstr>
      <vt:lpstr>Dato letterale 2</vt:lpstr>
      <vt:lpstr>Array 1</vt:lpstr>
      <vt:lpstr>Array 2 - Multidimensionali</vt:lpstr>
      <vt:lpstr>Stringhe 1</vt:lpstr>
      <vt:lpstr>Stringhe 2 - Esempi</vt:lpstr>
      <vt:lpstr>Stringhe 3</vt:lpstr>
      <vt:lpstr>Stringhe 4</vt:lpstr>
      <vt:lpstr>Stringhe 5</vt:lpstr>
      <vt:lpstr>Stringhe 6</vt:lpstr>
      <vt:lpstr>Stringhe 7</vt:lpstr>
      <vt:lpstr>Dati non primitivi - Oggetti</vt:lpstr>
      <vt:lpstr>PART 1.3</vt:lpstr>
      <vt:lpstr>Operatori 1</vt:lpstr>
      <vt:lpstr>Operatori 2</vt:lpstr>
      <vt:lpstr>Operatori 3</vt:lpstr>
      <vt:lpstr>Costrutti Condizionali 1</vt:lpstr>
      <vt:lpstr>Costrutti Condizionali 2</vt:lpstr>
      <vt:lpstr>Costrutti Condizionali 3</vt:lpstr>
      <vt:lpstr>Costrutti iterativi 1</vt:lpstr>
      <vt:lpstr>Costrutti iterativi 2</vt:lpstr>
      <vt:lpstr>Costrutti iterativi 3</vt:lpstr>
      <vt:lpstr>Costrutti iterativi 4 </vt:lpstr>
      <vt:lpstr>Costrutti iterativi 5</vt:lpstr>
      <vt:lpstr>Costrutti iterativi 6 – break e continue</vt:lpstr>
      <vt:lpstr>Costrutti iterativi 7</vt:lpstr>
      <vt:lpstr>PART 1.4</vt:lpstr>
      <vt:lpstr>Enumeration 1</vt:lpstr>
      <vt:lpstr>Enumeration 2</vt:lpstr>
      <vt:lpstr>Enumeration 3</vt:lpstr>
      <vt:lpstr>Enumeration 4</vt:lpstr>
      <vt:lpstr>Enumeration 5</vt:lpstr>
      <vt:lpstr>Data e Tempo 1</vt:lpstr>
      <vt:lpstr>Data e Tempo 2</vt:lpstr>
      <vt:lpstr>Data e Tempo 3</vt:lpstr>
      <vt:lpstr>Data e Tempo 4</vt:lpstr>
      <vt:lpstr>Data e Tempo 5</vt:lpstr>
      <vt:lpstr>Data e Tempo 6</vt:lpstr>
      <vt:lpstr>Data e Tempo 7 – Period &amp; Duration</vt:lpstr>
      <vt:lpstr>Data e Tempo 8 - Formattazione</vt:lpstr>
      <vt:lpstr>PART 2.1</vt:lpstr>
      <vt:lpstr>Componenti di un programma Java</vt:lpstr>
      <vt:lpstr>Classe 1</vt:lpstr>
      <vt:lpstr>Classe 2</vt:lpstr>
      <vt:lpstr>Classe 3 - Membri</vt:lpstr>
      <vt:lpstr>Classe 4 – Metodi 1</vt:lpstr>
      <vt:lpstr>Classe 5 – Metodi 2</vt:lpstr>
      <vt:lpstr>Oggetto 1</vt:lpstr>
      <vt:lpstr>Oggetto 2</vt:lpstr>
      <vt:lpstr>Variabile 1</vt:lpstr>
      <vt:lpstr>Variabile 2</vt:lpstr>
      <vt:lpstr>Variabile 3</vt:lpstr>
      <vt:lpstr>Metodi e Campi di Classe</vt:lpstr>
      <vt:lpstr>Package</vt:lpstr>
      <vt:lpstr>Precisazioni sulla Sintassi</vt:lpstr>
      <vt:lpstr>Modificatori di Accesso 1</vt:lpstr>
      <vt:lpstr>Modificatori di Accesso 2</vt:lpstr>
      <vt:lpstr>Modificatori di Accesso 3</vt:lpstr>
      <vt:lpstr>Modificatori di Accesso 4</vt:lpstr>
      <vt:lpstr>Costruttore 1</vt:lpstr>
      <vt:lpstr>Costruttore 2</vt:lpstr>
      <vt:lpstr>Distruttore</vt:lpstr>
      <vt:lpstr>Interfaccia 1</vt:lpstr>
      <vt:lpstr>PART 2.2</vt:lpstr>
      <vt:lpstr>Interfaccia 2</vt:lpstr>
      <vt:lpstr>Interfaccia 3</vt:lpstr>
      <vt:lpstr>Classe Object 1</vt:lpstr>
      <vt:lpstr>Classe Object 2</vt:lpstr>
      <vt:lpstr>Classe Object 3</vt:lpstr>
      <vt:lpstr>Classe Object 4</vt:lpstr>
      <vt:lpstr>Clonazione oggetti 1</vt:lpstr>
      <vt:lpstr>Clonazione Oggetti 2 – Deep Copy</vt:lpstr>
      <vt:lpstr>Passaggio di parametri</vt:lpstr>
      <vt:lpstr>PART 2.3</vt:lpstr>
      <vt:lpstr>Panoramica Standard Library</vt:lpstr>
      <vt:lpstr>Importare Classi e Package</vt:lpstr>
      <vt:lpstr>Inizializzatori (statici e di istanza)</vt:lpstr>
      <vt:lpstr>StringBuilder</vt:lpstr>
      <vt:lpstr>Iteratori</vt:lpstr>
      <vt:lpstr>Classi Astratte 1</vt:lpstr>
      <vt:lpstr>Classi Astratte 2</vt:lpstr>
      <vt:lpstr>Overload di Metodi 1</vt:lpstr>
      <vt:lpstr>Overload di Metodi 2</vt:lpstr>
      <vt:lpstr>Generics 1</vt:lpstr>
      <vt:lpstr>Generics 2</vt:lpstr>
      <vt:lpstr>Generics 3</vt:lpstr>
      <vt:lpstr>Generics 4</vt:lpstr>
      <vt:lpstr>Generics 5 </vt:lpstr>
      <vt:lpstr>Generics 6</vt:lpstr>
      <vt:lpstr>PART 2.4</vt:lpstr>
      <vt:lpstr>Java Collection Framework (JCF) 1</vt:lpstr>
      <vt:lpstr>JCF 2</vt:lpstr>
      <vt:lpstr>JCF 3</vt:lpstr>
      <vt:lpstr>JCF 4 – Interfaccia Collection </vt:lpstr>
      <vt:lpstr>JCF 5 – Interfaccia List</vt:lpstr>
      <vt:lpstr>JCF 6 – Interfaccia Set</vt:lpstr>
      <vt:lpstr>JCF 7 – Interfaccia Iterator </vt:lpstr>
      <vt:lpstr>JCF 8 – Interfaccia Map </vt:lpstr>
      <vt:lpstr>JCF 9– Metodi di utilità</vt:lpstr>
      <vt:lpstr>JFC 10 - Esempi</vt:lpstr>
      <vt:lpstr>JFC 11 - Esempi</vt:lpstr>
      <vt:lpstr>I/O 1</vt:lpstr>
      <vt:lpstr>PART 2.5</vt:lpstr>
      <vt:lpstr>I/O 2</vt:lpstr>
      <vt:lpstr>I/O 3</vt:lpstr>
      <vt:lpstr>I/O 4</vt:lpstr>
      <vt:lpstr>I/O 5</vt:lpstr>
      <vt:lpstr>I/O 6 - Serialization</vt:lpstr>
      <vt:lpstr>I/O 7 - Serialization</vt:lpstr>
      <vt:lpstr>I/O 8 - Serialization</vt:lpstr>
      <vt:lpstr>I/O 9 - Serialization</vt:lpstr>
      <vt:lpstr>I/O 10 – Tastiera e Console</vt:lpstr>
      <vt:lpstr>I/O 11</vt:lpstr>
      <vt:lpstr>File 1</vt:lpstr>
      <vt:lpstr>File 2</vt:lpstr>
      <vt:lpstr>PART 3.1</vt:lpstr>
      <vt:lpstr>Eccezioni 1</vt:lpstr>
      <vt:lpstr>Eccezioni 2</vt:lpstr>
      <vt:lpstr>Eccezioni 3</vt:lpstr>
      <vt:lpstr>Eccezioni 4</vt:lpstr>
      <vt:lpstr>Eccezioni 5</vt:lpstr>
      <vt:lpstr>Eccezioni 6</vt:lpstr>
      <vt:lpstr>Eccezioni 7</vt:lpstr>
      <vt:lpstr>Eccezioni 8</vt:lpstr>
      <vt:lpstr>Eccezioni 9</vt:lpstr>
      <vt:lpstr>Eccezioni 10</vt:lpstr>
      <vt:lpstr>Eccezioni 11</vt:lpstr>
      <vt:lpstr>Eccezioni 11bis</vt:lpstr>
      <vt:lpstr>Eccezioni 12</vt:lpstr>
      <vt:lpstr>Eccezioni 13</vt:lpstr>
      <vt:lpstr>Eccezioni 14</vt:lpstr>
      <vt:lpstr>Eccezioni 14</vt:lpstr>
      <vt:lpstr>Eccezioni 15 – Throws e Override</vt:lpstr>
      <vt:lpstr>Eccezioni 16</vt:lpstr>
      <vt:lpstr>Warning</vt:lpstr>
      <vt:lpstr>Lambda Expression 1</vt:lpstr>
      <vt:lpstr>PART 3.2</vt:lpstr>
      <vt:lpstr>Lambda Expression 2</vt:lpstr>
      <vt:lpstr>Lambda Expression 3</vt:lpstr>
      <vt:lpstr>Lambda Expression 4</vt:lpstr>
      <vt:lpstr>Lambda Expression 5</vt:lpstr>
      <vt:lpstr>Lambda Expression 6</vt:lpstr>
      <vt:lpstr>Lambda Expression 7</vt:lpstr>
      <vt:lpstr>Lambda Expression 8 – Primo Refactor</vt:lpstr>
      <vt:lpstr>Lambda Expression 9</vt:lpstr>
      <vt:lpstr>Lambda Expression 10 – Secondo Refactor</vt:lpstr>
      <vt:lpstr>Lambda Expression 11</vt:lpstr>
      <vt:lpstr>Lambda Expression 12</vt:lpstr>
      <vt:lpstr>Lambda Expression 13 – Ulteriore Refactor</vt:lpstr>
      <vt:lpstr>Lambda Expression 14 – Eliminazione variabili di interfaccia.</vt:lpstr>
      <vt:lpstr>Interfacce Funzionali 1</vt:lpstr>
      <vt:lpstr>Interfacce Funzionali 2</vt:lpstr>
      <vt:lpstr>Iterare su Collection con le lambda</vt:lpstr>
      <vt:lpstr>Static Method Reference</vt:lpstr>
      <vt:lpstr>WEEK 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2017-12-22T08:35:45Z</dcterms:created>
  <dcterms:modified xsi:type="dcterms:W3CDTF">2021-06-22T07:21:26Z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