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7" r:id="rId6"/>
    <p:sldId id="294" r:id="rId7"/>
    <p:sldId id="296" r:id="rId8"/>
    <p:sldId id="289" r:id="rId9"/>
    <p:sldId id="264" r:id="rId10"/>
    <p:sldId id="278" r:id="rId11"/>
    <p:sldId id="295" r:id="rId12"/>
    <p:sldId id="297" r:id="rId13"/>
    <p:sldId id="299" r:id="rId14"/>
    <p:sldId id="266" r:id="rId15"/>
    <p:sldId id="298" r:id="rId16"/>
    <p:sldId id="275" r:id="rId17"/>
    <p:sldId id="276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16/01/2023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4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17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74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3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48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1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/>
              <a:t>ACTIVITY RECOGNIZER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112220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De Marco Angelo, Pardini Marco</a:t>
            </a:r>
          </a:p>
          <a:p>
            <a:pPr rtl="0"/>
            <a:r>
              <a:rPr lang="en-GB" dirty="0"/>
              <a:t>Data Mining and Machine Learning project</a:t>
            </a:r>
          </a:p>
          <a:p>
            <a:pPr rtl="0"/>
            <a:r>
              <a:rPr lang="en-GB" dirty="0"/>
              <a:t>2022/2023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140" y="4540496"/>
            <a:ext cx="3028638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3200" dirty="0"/>
              <a:t>Feature selection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2022/2023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ACTIVITY RECOGNIZER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smtClean="0"/>
              <a:pPr rtl="0"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976E9E-FE0E-AFAA-4BAB-4C74B1B3493B}"/>
              </a:ext>
            </a:extLst>
          </p:cNvPr>
          <p:cNvSpPr txBox="1"/>
          <p:nvPr/>
        </p:nvSpPr>
        <p:spPr>
          <a:xfrm>
            <a:off x="3336472" y="1464882"/>
            <a:ext cx="2672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 Forest Classifier to tune K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select the first K that gives accuracy a significant spike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A7B7F-77EC-7490-7040-A274A08C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35" y="1304909"/>
            <a:ext cx="5529303" cy="42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CUSTOM CROSS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en-GB" dirty="0"/>
              <a:t>Classic cross validate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noProof="1"/>
              <a:t>Accuracy and F1_Score greater than 97%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noProof="1"/>
              <a:t>We have overfitting risk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noProof="1"/>
              <a:t>Maybe considering a subject only on the train or only on the test is a better idea</a:t>
            </a:r>
          </a:p>
          <a:p>
            <a:pPr rtl="0"/>
            <a:endParaRPr lang="en-GB" noProof="1"/>
          </a:p>
          <a:p>
            <a:pPr rtl="0"/>
            <a:endParaRPr lang="en-GB" noProof="1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2022/2023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ACTIVITY RECOGNIZER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AF3899-00C1-441D-3464-C18DF49C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05" y="3079240"/>
            <a:ext cx="3397030" cy="2543231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0168F54-FC48-7A7B-0E40-241EF6DC0E66}"/>
              </a:ext>
            </a:extLst>
          </p:cNvPr>
          <p:cNvSpPr txBox="1">
            <a:spLocks/>
          </p:cNvSpPr>
          <p:nvPr/>
        </p:nvSpPr>
        <p:spPr>
          <a:xfrm>
            <a:off x="4476161" y="2085382"/>
            <a:ext cx="679599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Accuracies and f1_scores of folds with leave-one-subject-out strategy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41F4CC-9D5C-2E05-CC52-783117A72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087630"/>
            <a:ext cx="3395002" cy="25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en-GB" dirty="0"/>
              <a:t>Classifier comparison</a:t>
            </a:r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702002386"/>
              </p:ext>
            </p:extLst>
          </p:nvPr>
        </p:nvGraphicFramePr>
        <p:xfrm>
          <a:off x="587830" y="1493369"/>
          <a:ext cx="6360309" cy="478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53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78514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78514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78514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78514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 gridSpan="5">
                  <a:txBody>
                    <a:bodyPr/>
                    <a:lstStyle/>
                    <a:p>
                      <a:pPr algn="ctr" rtl="0"/>
                      <a:r>
                        <a:rPr lang="en-GB" sz="1400" b="0" cap="all" spc="150" noProof="0" dirty="0">
                          <a:solidFill>
                            <a:schemeClr val="bg1"/>
                          </a:solidFill>
                          <a:latin typeface="+mj-lt"/>
                        </a:rPr>
                        <a:t>Experimental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F1_score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138450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15403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0.84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KNN-Classifier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SVC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GaussianNB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0.76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2022/2023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ACTIVITY RECOGNIZER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27BB178-1A11-9359-0A93-C27A62C8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14" y="407978"/>
            <a:ext cx="4197143" cy="32956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2BB7C1-ED64-1AEC-3BE1-B59F39CFD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044" y="3975101"/>
            <a:ext cx="4233913" cy="23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ACTIVITY RECOGNIZER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13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94FAA-0B9D-2476-8F32-D11C92E8EAC7}"/>
              </a:ext>
            </a:extLst>
          </p:cNvPr>
          <p:cNvSpPr txBox="1"/>
          <p:nvPr/>
        </p:nvSpPr>
        <p:spPr>
          <a:xfrm>
            <a:off x="2440441" y="46991"/>
            <a:ext cx="731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FINAL EVALUATION ON OUR PHONE DATA</a:t>
            </a:r>
          </a:p>
        </p:txBody>
      </p:sp>
      <p:pic>
        <p:nvPicPr>
          <p:cNvPr id="13" name="Picture 12" descr="Chart, calendar&#10;&#10;Description automatically generated">
            <a:extLst>
              <a:ext uri="{FF2B5EF4-FFF2-40B4-BE49-F238E27FC236}">
                <a16:creationId xmlns:a16="http://schemas.microsoft.com/office/drawing/2014/main" id="{8C9F4D43-4DD4-EDC8-FE6C-26A439D5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28" y="3118810"/>
            <a:ext cx="3857816" cy="3237540"/>
          </a:xfrm>
          <a:prstGeom prst="rect">
            <a:avLst/>
          </a:prstGeom>
        </p:spPr>
      </p:pic>
      <p:pic>
        <p:nvPicPr>
          <p:cNvPr id="23" name="Picture 22" descr="Chart, calendar&#10;&#10;Description automatically generated">
            <a:extLst>
              <a:ext uri="{FF2B5EF4-FFF2-40B4-BE49-F238E27FC236}">
                <a16:creationId xmlns:a16="http://schemas.microsoft.com/office/drawing/2014/main" id="{BE053C7B-7A62-0F80-AC4F-C22127EB1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544" y="3118810"/>
            <a:ext cx="3857816" cy="3237540"/>
          </a:xfrm>
          <a:prstGeom prst="rect">
            <a:avLst/>
          </a:prstGeom>
        </p:spPr>
      </p:pic>
      <p:pic>
        <p:nvPicPr>
          <p:cNvPr id="26" name="Picture 25" descr="Calendar&#10;&#10;Description automatically generated">
            <a:extLst>
              <a:ext uri="{FF2B5EF4-FFF2-40B4-BE49-F238E27FC236}">
                <a16:creationId xmlns:a16="http://schemas.microsoft.com/office/drawing/2014/main" id="{F158594C-E890-199E-28B7-81E57B3C9E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683" t="64276" b="17934"/>
          <a:stretch/>
        </p:blipFill>
        <p:spPr>
          <a:xfrm>
            <a:off x="1900854" y="1251370"/>
            <a:ext cx="3929742" cy="1613710"/>
          </a:xfrm>
          <a:prstGeom prst="rect">
            <a:avLst/>
          </a:prstGeom>
        </p:spPr>
      </p:pic>
      <p:pic>
        <p:nvPicPr>
          <p:cNvPr id="29" name="Picture 28" descr="A picture containing table&#10;&#10;Description automatically generated">
            <a:extLst>
              <a:ext uri="{FF2B5EF4-FFF2-40B4-BE49-F238E27FC236}">
                <a16:creationId xmlns:a16="http://schemas.microsoft.com/office/drawing/2014/main" id="{D5815D3C-3064-F986-52AB-0F14B24AA4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725" t="64168" b="17886"/>
          <a:stretch/>
        </p:blipFill>
        <p:spPr>
          <a:xfrm>
            <a:off x="6481148" y="1251371"/>
            <a:ext cx="3953146" cy="1613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EA9B0-A36F-F37E-26BC-CC5F84977039}"/>
              </a:ext>
            </a:extLst>
          </p:cNvPr>
          <p:cNvSpPr txBox="1"/>
          <p:nvPr/>
        </p:nvSpPr>
        <p:spPr>
          <a:xfrm>
            <a:off x="2815317" y="863638"/>
            <a:ext cx="244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BEFORE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8356D-CA19-FB67-86A3-0F456A9201F9}"/>
              </a:ext>
            </a:extLst>
          </p:cNvPr>
          <p:cNvSpPr txBox="1"/>
          <p:nvPr/>
        </p:nvSpPr>
        <p:spPr>
          <a:xfrm>
            <a:off x="7617277" y="863638"/>
            <a:ext cx="244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AFTER SCALING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Angelo De Marco, Marco Pardini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GB" dirty="0"/>
              <a:t>2022/2023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en-GB" dirty="0"/>
              <a:t>ACTIVITY RECOGNIZER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workflow</a:t>
            </a:r>
          </a:p>
        </p:txBody>
      </p:sp>
      <p:sp>
        <p:nvSpPr>
          <p:cNvPr id="110" name="Text Placeholder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EXPLORATORY DATA ANALYSIS</a:t>
            </a:r>
            <a:endParaRPr lang="en-GB" sz="1100" dirty="0"/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4359629" y="2226288"/>
            <a:ext cx="158548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SMOOTHING FILTERS</a:t>
            </a:r>
            <a:endParaRPr lang="en-GB" sz="1100" dirty="0"/>
          </a:p>
        </p:txBody>
      </p:sp>
      <p:sp>
        <p:nvSpPr>
          <p:cNvPr id="54" name="Text Placeholder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7682766" y="2240052"/>
            <a:ext cx="1800875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FEATURE REDUNDANCY</a:t>
            </a:r>
            <a:endParaRPr lang="en-GB" sz="11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1215478" cy="4572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Preliminary Phases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838996" y="350631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5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 dirty="0"/>
              <a:t>Core Phases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066905" y="4409668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6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130095" y="4414611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8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16360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9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152369" y="2905995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95573" y="3444019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6" name="Text Placeholder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2131228" y="5190337"/>
            <a:ext cx="2507562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200" spc="150" dirty="0">
                <a:latin typeface="+mj-lt"/>
                <a:ea typeface="+mj-ea"/>
                <a:cs typeface="+mj-cs"/>
              </a:rPr>
              <a:t>FEATURE SELECTION</a:t>
            </a:r>
            <a:endParaRPr lang="en-GB" sz="105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382990" y="4622748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6416084" y="5195280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CLASSIFIERS COMPARISON</a:t>
            </a:r>
            <a:endParaRPr lang="en-GB" sz="11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443725" y="4627691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847388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EVALUATION ON NEW PHONE DATA</a:t>
            </a:r>
            <a:endParaRPr lang="en-GB" sz="11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948412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9527" y="4347820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0262" y="435276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2066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6" name="Date Placeholder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2022/2023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ACTIVITY RECOGNIZER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53728D6C-BEB9-39C1-E39A-30101C2842CD}"/>
              </a:ext>
            </a:extLst>
          </p:cNvPr>
          <p:cNvSpPr txBox="1">
            <a:spLocks/>
          </p:cNvSpPr>
          <p:nvPr/>
        </p:nvSpPr>
        <p:spPr>
          <a:xfrm>
            <a:off x="6702515" y="3510240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50072E2-ABB9-946C-BA16-0D0ABCEE4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56852" y="3445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BEAB44-CE94-D576-78E8-D4F1BEDC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16077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31">
            <a:extLst>
              <a:ext uri="{FF2B5EF4-FFF2-40B4-BE49-F238E27FC236}">
                <a16:creationId xmlns:a16="http://schemas.microsoft.com/office/drawing/2014/main" id="{42AEBDA8-549D-0398-0EE2-F3011D1F440A}"/>
              </a:ext>
            </a:extLst>
          </p:cNvPr>
          <p:cNvSpPr txBox="1">
            <a:spLocks/>
          </p:cNvSpPr>
          <p:nvPr/>
        </p:nvSpPr>
        <p:spPr>
          <a:xfrm>
            <a:off x="6139997" y="2243345"/>
            <a:ext cx="1672066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FEATURE EXTRACTION</a:t>
            </a:r>
            <a:endParaRPr lang="en-GB" sz="1100" dirty="0"/>
          </a:p>
        </p:txBody>
      </p:sp>
      <p:sp>
        <p:nvSpPr>
          <p:cNvPr id="77" name="Text Placeholder 17">
            <a:extLst>
              <a:ext uri="{FF2B5EF4-FFF2-40B4-BE49-F238E27FC236}">
                <a16:creationId xmlns:a16="http://schemas.microsoft.com/office/drawing/2014/main" id="{BAA2033B-2324-7B06-6945-13BBF3C525D3}"/>
              </a:ext>
            </a:extLst>
          </p:cNvPr>
          <p:cNvSpPr txBox="1">
            <a:spLocks/>
          </p:cNvSpPr>
          <p:nvPr/>
        </p:nvSpPr>
        <p:spPr>
          <a:xfrm>
            <a:off x="8292931" y="3498711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03E6C02-8A49-B178-2054-07EE8D64F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7899" y="3434594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7519FB8-7410-8134-E365-8970B736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31361" y="2896673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Placeholder 31">
            <a:extLst>
              <a:ext uri="{FF2B5EF4-FFF2-40B4-BE49-F238E27FC236}">
                <a16:creationId xmlns:a16="http://schemas.microsoft.com/office/drawing/2014/main" id="{91300C70-6D95-B393-0C65-90BE26F0D5CB}"/>
              </a:ext>
            </a:extLst>
          </p:cNvPr>
          <p:cNvSpPr txBox="1">
            <a:spLocks/>
          </p:cNvSpPr>
          <p:nvPr/>
        </p:nvSpPr>
        <p:spPr>
          <a:xfrm>
            <a:off x="9264762" y="2243346"/>
            <a:ext cx="1800875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NEW DATASET CREATION</a:t>
            </a:r>
            <a:endParaRPr lang="en-GB" sz="1100" dirty="0"/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37D78144-4C66-214E-B36A-7E58A1657827}"/>
              </a:ext>
            </a:extLst>
          </p:cNvPr>
          <p:cNvSpPr txBox="1">
            <a:spLocks/>
          </p:cNvSpPr>
          <p:nvPr/>
        </p:nvSpPr>
        <p:spPr>
          <a:xfrm>
            <a:off x="5229187" y="4397050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</a:t>
            </a:r>
          </a:p>
        </p:txBody>
      </p:sp>
      <p:sp>
        <p:nvSpPr>
          <p:cNvPr id="97" name="Text Placeholder 31">
            <a:extLst>
              <a:ext uri="{FF2B5EF4-FFF2-40B4-BE49-F238E27FC236}">
                <a16:creationId xmlns:a16="http://schemas.microsoft.com/office/drawing/2014/main" id="{95341865-80EA-8948-87C6-A3985D84C52E}"/>
              </a:ext>
            </a:extLst>
          </p:cNvPr>
          <p:cNvSpPr txBox="1">
            <a:spLocks/>
          </p:cNvSpPr>
          <p:nvPr/>
        </p:nvSpPr>
        <p:spPr>
          <a:xfrm>
            <a:off x="4515176" y="5177719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CUSTOM CROSS VALIDATION </a:t>
            </a:r>
            <a:endParaRPr lang="en-GB" sz="11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AD32624-5886-D3E5-35C6-0EF3DAB6D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5542817" y="4610130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18DA633-1A99-3E65-5C11-61FAD780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9354" y="4335202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16" y="716339"/>
            <a:ext cx="5559567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3200" dirty="0"/>
              <a:t>“</a:t>
            </a:r>
            <a:r>
              <a:rPr lang="en-GB" sz="3200" dirty="0" err="1"/>
              <a:t>A_Device_motion_data</a:t>
            </a:r>
            <a:r>
              <a:rPr lang="en-GB" sz="3200" dirty="0"/>
              <a:t>”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2022/2023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ACTIVITY RECOGNIZER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3A4B4-FB31-9248-B581-368E504D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13" y="2083860"/>
            <a:ext cx="5951140" cy="3237654"/>
          </a:xfrm>
          <a:prstGeom prst="rect">
            <a:avLst/>
          </a:prstGeom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E335221B-28A3-1702-4937-1B9F832F8379}"/>
              </a:ext>
            </a:extLst>
          </p:cNvPr>
          <p:cNvSpPr txBox="1">
            <a:spLocks/>
          </p:cNvSpPr>
          <p:nvPr/>
        </p:nvSpPr>
        <p:spPr>
          <a:xfrm>
            <a:off x="1442356" y="2041902"/>
            <a:ext cx="4093030" cy="3967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Time-series generated by accelerometer and gyroscope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Iphone</a:t>
            </a:r>
            <a:r>
              <a:rPr lang="en-GB" sz="1600" dirty="0"/>
              <a:t> 6s kept in </a:t>
            </a:r>
            <a:r>
              <a:rPr lang="en-GB" sz="1600" dirty="0" err="1"/>
              <a:t>partecipants</a:t>
            </a:r>
            <a:r>
              <a:rPr lang="en-GB" sz="1600" dirty="0"/>
              <a:t>’ front pocket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24 </a:t>
            </a:r>
            <a:r>
              <a:rPr lang="en-GB" sz="1600" dirty="0" err="1"/>
              <a:t>partecipants</a:t>
            </a:r>
            <a:r>
              <a:rPr lang="en-GB" sz="1600" dirty="0"/>
              <a:t> in a range of gender, age, weight and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6 activities: sitting, standing, walking, jogging, going upstairs and downstairs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15 trials for each activity in the same environment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46111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n-GB" dirty="0"/>
              <a:t>PRELIMINARY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n-GB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Smoothing filters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Feature extraction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Feature redundancy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We analyse class distribution and search if there are some unusual behaviours in some trials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We test some S.G. parameters to find a smoothing filter that keeps approximatively the true peak height (low smooth ratio)</a:t>
            </a:r>
          </a:p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We segment all signals in fixed not-overlapping windows. From each segment we compute some time-domain features and some frequency-domain features.</a:t>
            </a:r>
          </a:p>
          <a:p>
            <a:pPr rtl="0"/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2022/2023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en-GB" dirty="0"/>
              <a:t>ACTIVITY RECOGNIZER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B2D50C5-0790-0890-9FE7-331852C5CC0A}"/>
              </a:ext>
            </a:extLst>
          </p:cNvPr>
          <p:cNvSpPr txBox="1">
            <a:spLocks/>
          </p:cNvSpPr>
          <p:nvPr/>
        </p:nvSpPr>
        <p:spPr>
          <a:xfrm>
            <a:off x="6096000" y="4766236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try to find if some extracted feature are redundant and so not useful for further phases.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80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62" y="4446363"/>
            <a:ext cx="4653642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3200" dirty="0"/>
              <a:t>Exploratory analysis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468DF7A6-8AB6-1C1A-8C5E-BF972EF11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90" y="3359749"/>
            <a:ext cx="4488210" cy="3096866"/>
          </a:xfrm>
          <a:prstGeom prst="rect">
            <a:avLst/>
          </a:prstGeom>
          <a:noFill/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2022/2023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ACTIVITY RECOGNIZER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ADB2C16-97E4-28F3-5571-F9A43538C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62" y="136525"/>
            <a:ext cx="5300893" cy="30856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B976E9E-FE0E-AFAA-4BAB-4C74B1B3493B}"/>
              </a:ext>
            </a:extLst>
          </p:cNvPr>
          <p:cNvSpPr txBox="1"/>
          <p:nvPr/>
        </p:nvSpPr>
        <p:spPr>
          <a:xfrm>
            <a:off x="3444755" y="3582154"/>
            <a:ext cx="2672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Differences in same activity for different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Differences in class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Strange behaviours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407550-6DF9-37EB-2B55-297D4B0DA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454" y="130914"/>
            <a:ext cx="4532481" cy="3096866"/>
          </a:xfrm>
          <a:prstGeom prst="rect">
            <a:avLst/>
          </a:prstGeom>
        </p:spPr>
      </p:pic>
      <p:pic>
        <p:nvPicPr>
          <p:cNvPr id="49" name="Picture 48" descr="Chart, bar chart&#10;&#10;Description automatically generated">
            <a:extLst>
              <a:ext uri="{FF2B5EF4-FFF2-40B4-BE49-F238E27FC236}">
                <a16:creationId xmlns:a16="http://schemas.microsoft.com/office/drawing/2014/main" id="{6399E8FE-4956-BA36-6DEE-468E053A4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56" t="5487" r="33925" b="90744"/>
          <a:stretch/>
        </p:blipFill>
        <p:spPr>
          <a:xfrm>
            <a:off x="8537971" y="3391993"/>
            <a:ext cx="1262063" cy="116682"/>
          </a:xfrm>
          <a:prstGeom prst="rect">
            <a:avLst/>
          </a:prstGeom>
          <a:noFill/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8D19A21-DD7A-77BF-E807-A4AA4FA4B939}"/>
              </a:ext>
            </a:extLst>
          </p:cNvPr>
          <p:cNvSpPr/>
          <p:nvPr/>
        </p:nvSpPr>
        <p:spPr>
          <a:xfrm>
            <a:off x="8510588" y="3540919"/>
            <a:ext cx="1316831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/>
              <a:t>ACTIVITY RECOGNIZER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9FCB32-F6DC-EDAF-DDFF-9D5416CA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27" y="222249"/>
            <a:ext cx="5477213" cy="3163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A8CD2C-4A95-A398-3B64-C89052B0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62" y="3429000"/>
            <a:ext cx="5089976" cy="288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37623B-53FE-B08D-2B76-4C58F7F0F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127" y="3473450"/>
            <a:ext cx="5477213" cy="288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1AC7C5-1AF6-AC53-4747-4DE59A877C26}"/>
              </a:ext>
            </a:extLst>
          </p:cNvPr>
          <p:cNvSpPr txBox="1"/>
          <p:nvPr/>
        </p:nvSpPr>
        <p:spPr>
          <a:xfrm>
            <a:off x="465821" y="222249"/>
            <a:ext cx="4858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SMOOTHING AND FFT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59519-8304-6DA7-3939-F1FAE975C826}"/>
              </a:ext>
            </a:extLst>
          </p:cNvPr>
          <p:cNvSpPr txBox="1"/>
          <p:nvPr/>
        </p:nvSpPr>
        <p:spPr>
          <a:xfrm>
            <a:off x="642258" y="1299468"/>
            <a:ext cx="4337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Want to preserve the true height of the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all FFT have all peaks we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 dirty="0"/>
              <a:t>2022/2023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 dirty="0"/>
              <a:t>ACTIVITY RECOGNIZER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0962D-5B2B-21DB-E1F3-5B310AD4C21D}"/>
              </a:ext>
            </a:extLst>
          </p:cNvPr>
          <p:cNvSpPr txBox="1"/>
          <p:nvPr/>
        </p:nvSpPr>
        <p:spPr>
          <a:xfrm>
            <a:off x="429986" y="321129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FEATURE EXTRACTION AND WINDOW SIZE</a:t>
            </a:r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480818-3E31-EE7C-2AF3-578D1FC9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48" y="321129"/>
            <a:ext cx="6833466" cy="2966031"/>
          </a:xfrm>
          <a:prstGeom prst="rect">
            <a:avLst/>
          </a:prstGeom>
        </p:spPr>
      </p:pic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F618206C-6DB8-6264-C7E6-09E54FC12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16285"/>
              </p:ext>
            </p:extLst>
          </p:nvPr>
        </p:nvGraphicFramePr>
        <p:xfrm>
          <a:off x="6324598" y="3861979"/>
          <a:ext cx="4376058" cy="191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029">
                  <a:extLst>
                    <a:ext uri="{9D8B030D-6E8A-4147-A177-3AD203B41FA5}">
                      <a16:colId xmlns:a16="http://schemas.microsoft.com/office/drawing/2014/main" val="2218180152"/>
                    </a:ext>
                  </a:extLst>
                </a:gridCol>
                <a:gridCol w="2188029">
                  <a:extLst>
                    <a:ext uri="{9D8B030D-6E8A-4147-A177-3AD203B41FA5}">
                      <a16:colId xmlns:a16="http://schemas.microsoft.com/office/drawing/2014/main" val="2036847457"/>
                    </a:ext>
                  </a:extLst>
                </a:gridCol>
              </a:tblGrid>
              <a:tr h="49878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Time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Frequency 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13655"/>
                  </a:ext>
                </a:extLst>
              </a:tr>
              <a:tr h="1420766">
                <a:tc>
                  <a:txBody>
                    <a:bodyPr/>
                    <a:lstStyle/>
                    <a:p>
                      <a:r>
                        <a:rPr lang="en-GB" dirty="0"/>
                        <a:t>Mean, standard deviation, range, interquartile range, kurtosis, 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First 5 peaks’ position and amplitude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6861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4EDC5C6-4B33-F1B4-C79D-F377A312891E}"/>
              </a:ext>
            </a:extLst>
          </p:cNvPr>
          <p:cNvSpPr txBox="1"/>
          <p:nvPr/>
        </p:nvSpPr>
        <p:spPr>
          <a:xfrm>
            <a:off x="6564086" y="5938157"/>
            <a:ext cx="389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features</a:t>
            </a:r>
            <a:r>
              <a:rPr lang="en-GB"/>
              <a:t>: 147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54461-6434-8879-5906-5BA7BD851FE5}"/>
              </a:ext>
            </a:extLst>
          </p:cNvPr>
          <p:cNvSpPr txBox="1"/>
          <p:nvPr/>
        </p:nvSpPr>
        <p:spPr>
          <a:xfrm>
            <a:off x="429986" y="1859339"/>
            <a:ext cx="2672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Segment each signal in non-overlapping windows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each window, we create a single record in the new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 the end of the process, we have around 8800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2866-FA2B-F861-C2F1-715AE5DC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REDUNDANCY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39F3E-B8C3-BEE3-3457-E4685BEC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2022/2023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F5604-7374-C9B1-E0C9-7EE4B302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dirty="0"/>
              <a:t>ACTIVITY RECOGNIZER</a:t>
            </a:r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5143B-5DCA-FA71-B01B-E109A37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8</a:t>
            </a:fld>
            <a:endParaRPr lang="en-GB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08F301-D1E2-0058-9A8B-49664DD9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07" y="3819599"/>
            <a:ext cx="3924300" cy="2397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B29CEB-BFBD-0C24-CD2F-12B00DA15287}"/>
              </a:ext>
            </a:extLst>
          </p:cNvPr>
          <p:cNvSpPr txBox="1"/>
          <p:nvPr/>
        </p:nvSpPr>
        <p:spPr>
          <a:xfrm>
            <a:off x="2933700" y="1919211"/>
            <a:ext cx="3227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Looking at the most correlated features without no further processing, we noticed some highly correlated features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362512-DC10-C599-E523-D960C1BB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75" y="3768583"/>
            <a:ext cx="3971223" cy="24475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A4BC27-DA6F-5DE6-80EA-EADDBEF014AC}"/>
              </a:ext>
            </a:extLst>
          </p:cNvPr>
          <p:cNvSpPr txBox="1"/>
          <p:nvPr/>
        </p:nvSpPr>
        <p:spPr>
          <a:xfrm>
            <a:off x="7382576" y="2057710"/>
            <a:ext cx="397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 Pearson’s Correlation Matrix to have a first selection on them</a:t>
            </a:r>
          </a:p>
          <a:p>
            <a:endParaRPr lang="it-IT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96577B1-CDE0-2382-E265-3B9D511CEAB6}"/>
              </a:ext>
            </a:extLst>
          </p:cNvPr>
          <p:cNvSpPr txBox="1">
            <a:spLocks/>
          </p:cNvSpPr>
          <p:nvPr/>
        </p:nvSpPr>
        <p:spPr>
          <a:xfrm>
            <a:off x="1404257" y="3395664"/>
            <a:ext cx="4354286" cy="48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Before Redundancy Check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095EF-8BA4-76C3-2C26-5F951CF1C8A2}"/>
              </a:ext>
            </a:extLst>
          </p:cNvPr>
          <p:cNvSpPr txBox="1">
            <a:spLocks/>
          </p:cNvSpPr>
          <p:nvPr/>
        </p:nvSpPr>
        <p:spPr>
          <a:xfrm>
            <a:off x="7250914" y="3390221"/>
            <a:ext cx="4354286" cy="48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AFTER Redundancy Check</a:t>
            </a:r>
          </a:p>
        </p:txBody>
      </p:sp>
    </p:spTree>
    <p:extLst>
      <p:ext uri="{BB962C8B-B14F-4D97-AF65-F5344CB8AC3E}">
        <p14:creationId xmlns:p14="http://schemas.microsoft.com/office/powerpoint/2010/main" val="282047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n-GB" dirty="0"/>
              <a:t>Core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n-GB" dirty="0"/>
              <a:t>Feature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Custom cross 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Classifiers comparison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Final evaluation on our phone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We want to determine which are the best (K) feature, and here we tune the K parameter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714629" cy="1010842"/>
          </a:xfrm>
        </p:spPr>
        <p:txBody>
          <a:bodyPr rtlCol="0"/>
          <a:lstStyle/>
          <a:p>
            <a:pPr rtl="0"/>
            <a:r>
              <a:rPr lang="en-GB" dirty="0"/>
              <a:t>For avoid overfitting-risk, we implement a leave-one-subject-out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We compare a number of classifiers of various types, including an ensemble method and a lazy learner. We select from this phase the one with better results</a:t>
            </a:r>
          </a:p>
          <a:p>
            <a:pPr rtl="0"/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2022/2023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en-GB" dirty="0"/>
              <a:t>ACTIVITY RECOGNIZER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0AB9A14-EDBA-36B9-663F-F1C044B8F9F5}"/>
              </a:ext>
            </a:extLst>
          </p:cNvPr>
          <p:cNvSpPr txBox="1">
            <a:spLocks/>
          </p:cNvSpPr>
          <p:nvPr/>
        </p:nvSpPr>
        <p:spPr>
          <a:xfrm>
            <a:off x="6034137" y="4768863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this final test, we use data from our personal phone and we test the previous selected model on this unseen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17988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374</TotalTime>
  <Words>636</Words>
  <Application>Microsoft Office PowerPoint</Application>
  <PresentationFormat>Widescreen</PresentationFormat>
  <Paragraphs>181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ACTIVITY RECOGNIZER</vt:lpstr>
      <vt:lpstr>Project workflow</vt:lpstr>
      <vt:lpstr>“A_Device_motion_data”</vt:lpstr>
      <vt:lpstr>PRELIMINARY PHASES</vt:lpstr>
      <vt:lpstr>Exploratory analysis</vt:lpstr>
      <vt:lpstr>PowerPoint Presentation</vt:lpstr>
      <vt:lpstr>PowerPoint Presentation</vt:lpstr>
      <vt:lpstr>FEATURE REDUNDANCY</vt:lpstr>
      <vt:lpstr>Core phases</vt:lpstr>
      <vt:lpstr>Feature selection</vt:lpstr>
      <vt:lpstr>CUSTOM CROSS VALIDATION</vt:lpstr>
      <vt:lpstr>Classifier comparison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RECOGNIZER</dc:title>
  <dc:creator>Marco Pardini</dc:creator>
  <cp:lastModifiedBy>Marco Pardini</cp:lastModifiedBy>
  <cp:revision>8</cp:revision>
  <dcterms:created xsi:type="dcterms:W3CDTF">2023-01-13T10:23:18Z</dcterms:created>
  <dcterms:modified xsi:type="dcterms:W3CDTF">2023-01-16T15:56:38Z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