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16"/>
  </p:notesMasterIdLst>
  <p:handoutMasterIdLst>
    <p:handoutMasterId r:id="rId17"/>
  </p:handoutMasterIdLst>
  <p:sldIdLst>
    <p:sldId id="268" r:id="rId2"/>
    <p:sldId id="279" r:id="rId3"/>
    <p:sldId id="280" r:id="rId4"/>
    <p:sldId id="269" r:id="rId5"/>
    <p:sldId id="270" r:id="rId6"/>
    <p:sldId id="271" r:id="rId7"/>
    <p:sldId id="272" r:id="rId8"/>
    <p:sldId id="273" r:id="rId9"/>
    <p:sldId id="274" r:id="rId10"/>
    <p:sldId id="282" r:id="rId11"/>
    <p:sldId id="275" r:id="rId12"/>
    <p:sldId id="276" r:id="rId13"/>
    <p:sldId id="277" r:id="rId14"/>
    <p:sldId id="281" r:id="rId15"/>
  </p:sldIdLst>
  <p:sldSz cx="12188825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121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>
      <p:cViewPr varScale="1">
        <p:scale>
          <a:sx n="88" d="100"/>
          <a:sy n="88" d="100"/>
        </p:scale>
        <p:origin x="213" y="57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006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1DEFC5-C00B-4202-9193-0079698186B2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95E62C6-13EC-4A91-811D-9EABA715BFA5}">
      <dgm:prSet phldrT="[Text]"/>
      <dgm:spPr/>
      <dgm:t>
        <a:bodyPr/>
        <a:lstStyle/>
        <a:p>
          <a:r>
            <a:rPr lang="en-GB" dirty="0"/>
            <a:t>Exploratory data analysis</a:t>
          </a:r>
        </a:p>
      </dgm:t>
    </dgm:pt>
    <dgm:pt modelId="{6A021D8A-1825-4165-B5C5-BDF95A5C2463}" type="parTrans" cxnId="{8B5593CB-A0B9-496F-A369-794A594B46CA}">
      <dgm:prSet/>
      <dgm:spPr/>
      <dgm:t>
        <a:bodyPr/>
        <a:lstStyle/>
        <a:p>
          <a:endParaRPr lang="en-GB"/>
        </a:p>
      </dgm:t>
    </dgm:pt>
    <dgm:pt modelId="{438D1F61-C63B-48D8-8341-4FD4C706E08A}" type="sibTrans" cxnId="{8B5593CB-A0B9-496F-A369-794A594B46CA}">
      <dgm:prSet/>
      <dgm:spPr/>
      <dgm:t>
        <a:bodyPr/>
        <a:lstStyle/>
        <a:p>
          <a:endParaRPr lang="en-GB"/>
        </a:p>
      </dgm:t>
    </dgm:pt>
    <dgm:pt modelId="{4D2FABE3-05A4-4BD3-84E6-4F3CB83848B4}">
      <dgm:prSet phldrT="[Text]"/>
      <dgm:spPr/>
      <dgm:t>
        <a:bodyPr/>
        <a:lstStyle/>
        <a:p>
          <a:r>
            <a:rPr lang="en-GB" dirty="0"/>
            <a:t>Pre processing</a:t>
          </a:r>
        </a:p>
      </dgm:t>
    </dgm:pt>
    <dgm:pt modelId="{ACB59EFF-64CA-4EBA-8CA0-951DA41BBA1E}" type="parTrans" cxnId="{A06109C6-2120-4060-9E03-61FAB345F13B}">
      <dgm:prSet/>
      <dgm:spPr/>
      <dgm:t>
        <a:bodyPr/>
        <a:lstStyle/>
        <a:p>
          <a:endParaRPr lang="en-GB"/>
        </a:p>
      </dgm:t>
    </dgm:pt>
    <dgm:pt modelId="{8A3020C1-208D-4A05-8650-9F039F3CAC20}" type="sibTrans" cxnId="{A06109C6-2120-4060-9E03-61FAB345F13B}">
      <dgm:prSet/>
      <dgm:spPr/>
      <dgm:t>
        <a:bodyPr/>
        <a:lstStyle/>
        <a:p>
          <a:endParaRPr lang="en-GB"/>
        </a:p>
      </dgm:t>
    </dgm:pt>
    <dgm:pt modelId="{414CEB2D-BF94-4941-9370-AFACBA9F64C2}">
      <dgm:prSet phldrT="[Text]"/>
      <dgm:spPr/>
      <dgm:t>
        <a:bodyPr/>
        <a:lstStyle/>
        <a:p>
          <a:r>
            <a:rPr lang="en-GB" dirty="0"/>
            <a:t>Feature extraction</a:t>
          </a:r>
        </a:p>
      </dgm:t>
    </dgm:pt>
    <dgm:pt modelId="{1026880E-8E8A-4A8F-A990-9718BF6E8A39}" type="parTrans" cxnId="{D2D9A13D-4809-44B1-88E7-5914C74F5828}">
      <dgm:prSet/>
      <dgm:spPr/>
      <dgm:t>
        <a:bodyPr/>
        <a:lstStyle/>
        <a:p>
          <a:endParaRPr lang="en-GB"/>
        </a:p>
      </dgm:t>
    </dgm:pt>
    <dgm:pt modelId="{69AC3B96-D2AD-44A9-832C-1D8CC6D153B2}" type="sibTrans" cxnId="{D2D9A13D-4809-44B1-88E7-5914C74F5828}">
      <dgm:prSet/>
      <dgm:spPr/>
      <dgm:t>
        <a:bodyPr/>
        <a:lstStyle/>
        <a:p>
          <a:endParaRPr lang="en-GB"/>
        </a:p>
      </dgm:t>
    </dgm:pt>
    <dgm:pt modelId="{7BDDD716-31FD-4300-8EF3-1755CFC6547A}">
      <dgm:prSet phldrT="[Text]"/>
      <dgm:spPr/>
      <dgm:t>
        <a:bodyPr/>
        <a:lstStyle/>
        <a:p>
          <a:r>
            <a:rPr lang="en-GB" dirty="0"/>
            <a:t>Feature redundancy and selection</a:t>
          </a:r>
        </a:p>
      </dgm:t>
    </dgm:pt>
    <dgm:pt modelId="{25A5C53E-41AE-450E-9CED-C7A36E253232}" type="parTrans" cxnId="{8B82C5B1-B2B2-4A4B-9DE7-4FF37E1F3D6A}">
      <dgm:prSet/>
      <dgm:spPr/>
      <dgm:t>
        <a:bodyPr/>
        <a:lstStyle/>
        <a:p>
          <a:endParaRPr lang="en-GB"/>
        </a:p>
      </dgm:t>
    </dgm:pt>
    <dgm:pt modelId="{99789BAE-7F28-41C0-9D6C-58A053F8EC1F}" type="sibTrans" cxnId="{8B82C5B1-B2B2-4A4B-9DE7-4FF37E1F3D6A}">
      <dgm:prSet/>
      <dgm:spPr/>
      <dgm:t>
        <a:bodyPr/>
        <a:lstStyle/>
        <a:p>
          <a:endParaRPr lang="en-GB"/>
        </a:p>
      </dgm:t>
    </dgm:pt>
    <dgm:pt modelId="{80DC91C7-38F1-43C7-80F3-CA8C00723A8B}">
      <dgm:prSet phldrT="[Text]"/>
      <dgm:spPr/>
      <dgm:t>
        <a:bodyPr/>
        <a:lstStyle/>
        <a:p>
          <a:r>
            <a:rPr lang="en-GB" dirty="0"/>
            <a:t>Model evaluation</a:t>
          </a:r>
        </a:p>
      </dgm:t>
    </dgm:pt>
    <dgm:pt modelId="{F2849763-DE9D-45CD-B409-2AE814E08A3F}" type="parTrans" cxnId="{D518BC23-83F0-4A2E-81ED-81BE9BEE2663}">
      <dgm:prSet/>
      <dgm:spPr/>
      <dgm:t>
        <a:bodyPr/>
        <a:lstStyle/>
        <a:p>
          <a:endParaRPr lang="en-GB"/>
        </a:p>
      </dgm:t>
    </dgm:pt>
    <dgm:pt modelId="{B3EA323F-5EDE-4762-8133-048A7763653F}" type="sibTrans" cxnId="{D518BC23-83F0-4A2E-81ED-81BE9BEE2663}">
      <dgm:prSet/>
      <dgm:spPr/>
      <dgm:t>
        <a:bodyPr/>
        <a:lstStyle/>
        <a:p>
          <a:endParaRPr lang="en-GB"/>
        </a:p>
      </dgm:t>
    </dgm:pt>
    <dgm:pt modelId="{1E85EE82-2B62-42D9-89FD-468E9D48474D}">
      <dgm:prSet phldrT="[Text]"/>
      <dgm:spPr/>
      <dgm:t>
        <a:bodyPr/>
        <a:lstStyle/>
        <a:p>
          <a:r>
            <a:rPr lang="en-GB" dirty="0"/>
            <a:t>Application highlights</a:t>
          </a:r>
        </a:p>
      </dgm:t>
    </dgm:pt>
    <dgm:pt modelId="{CDC33FC6-5622-4EFE-A8F7-25BF441D0722}" type="parTrans" cxnId="{BABAC6A5-FCC8-4054-9D6E-A6A0E491134F}">
      <dgm:prSet/>
      <dgm:spPr/>
      <dgm:t>
        <a:bodyPr/>
        <a:lstStyle/>
        <a:p>
          <a:endParaRPr lang="en-GB"/>
        </a:p>
      </dgm:t>
    </dgm:pt>
    <dgm:pt modelId="{53E2C1CE-D293-45FF-94F0-93777875D795}" type="sibTrans" cxnId="{BABAC6A5-FCC8-4054-9D6E-A6A0E491134F}">
      <dgm:prSet/>
      <dgm:spPr/>
      <dgm:t>
        <a:bodyPr/>
        <a:lstStyle/>
        <a:p>
          <a:endParaRPr lang="en-GB"/>
        </a:p>
      </dgm:t>
    </dgm:pt>
    <dgm:pt modelId="{6D8C28CA-E2DB-4BEF-86C7-53FA9592C324}" type="pres">
      <dgm:prSet presAssocID="{811DEFC5-C00B-4202-9193-0079698186B2}" presName="Name0" presStyleCnt="0">
        <dgm:presLayoutVars>
          <dgm:dir/>
          <dgm:resizeHandles val="exact"/>
        </dgm:presLayoutVars>
      </dgm:prSet>
      <dgm:spPr/>
    </dgm:pt>
    <dgm:pt modelId="{1A49C850-673D-4602-963F-F9009C448120}" type="pres">
      <dgm:prSet presAssocID="{B95E62C6-13EC-4A91-811D-9EABA715BFA5}" presName="node" presStyleLbl="node1" presStyleIdx="0" presStyleCnt="6">
        <dgm:presLayoutVars>
          <dgm:bulletEnabled val="1"/>
        </dgm:presLayoutVars>
      </dgm:prSet>
      <dgm:spPr/>
    </dgm:pt>
    <dgm:pt modelId="{B9AFA922-130F-43F0-BCC4-4419A41F81CD}" type="pres">
      <dgm:prSet presAssocID="{438D1F61-C63B-48D8-8341-4FD4C706E08A}" presName="sibTrans" presStyleLbl="sibTrans1D1" presStyleIdx="0" presStyleCnt="5"/>
      <dgm:spPr/>
    </dgm:pt>
    <dgm:pt modelId="{1BE93E0C-D44E-401E-8CED-50F27F07BD29}" type="pres">
      <dgm:prSet presAssocID="{438D1F61-C63B-48D8-8341-4FD4C706E08A}" presName="connectorText" presStyleLbl="sibTrans1D1" presStyleIdx="0" presStyleCnt="5"/>
      <dgm:spPr/>
    </dgm:pt>
    <dgm:pt modelId="{510FC1FB-46E2-4118-8D15-4D95306A4400}" type="pres">
      <dgm:prSet presAssocID="{4D2FABE3-05A4-4BD3-84E6-4F3CB83848B4}" presName="node" presStyleLbl="node1" presStyleIdx="1" presStyleCnt="6">
        <dgm:presLayoutVars>
          <dgm:bulletEnabled val="1"/>
        </dgm:presLayoutVars>
      </dgm:prSet>
      <dgm:spPr/>
    </dgm:pt>
    <dgm:pt modelId="{81F7E4C2-FEEC-4343-A128-A14539A34D55}" type="pres">
      <dgm:prSet presAssocID="{8A3020C1-208D-4A05-8650-9F039F3CAC20}" presName="sibTrans" presStyleLbl="sibTrans1D1" presStyleIdx="1" presStyleCnt="5"/>
      <dgm:spPr/>
    </dgm:pt>
    <dgm:pt modelId="{5DE5D8B4-CAF5-469F-813A-049F028F3E96}" type="pres">
      <dgm:prSet presAssocID="{8A3020C1-208D-4A05-8650-9F039F3CAC20}" presName="connectorText" presStyleLbl="sibTrans1D1" presStyleIdx="1" presStyleCnt="5"/>
      <dgm:spPr/>
    </dgm:pt>
    <dgm:pt modelId="{CB5240F7-7C9C-47DF-AA46-6543A25B3A91}" type="pres">
      <dgm:prSet presAssocID="{414CEB2D-BF94-4941-9370-AFACBA9F64C2}" presName="node" presStyleLbl="node1" presStyleIdx="2" presStyleCnt="6">
        <dgm:presLayoutVars>
          <dgm:bulletEnabled val="1"/>
        </dgm:presLayoutVars>
      </dgm:prSet>
      <dgm:spPr/>
    </dgm:pt>
    <dgm:pt modelId="{24491533-1065-4C2B-9EC8-2DB6FE5152B7}" type="pres">
      <dgm:prSet presAssocID="{69AC3B96-D2AD-44A9-832C-1D8CC6D153B2}" presName="sibTrans" presStyleLbl="sibTrans1D1" presStyleIdx="2" presStyleCnt="5"/>
      <dgm:spPr/>
    </dgm:pt>
    <dgm:pt modelId="{60D2722D-2A0A-4D3E-BAE9-4D39954923A6}" type="pres">
      <dgm:prSet presAssocID="{69AC3B96-D2AD-44A9-832C-1D8CC6D153B2}" presName="connectorText" presStyleLbl="sibTrans1D1" presStyleIdx="2" presStyleCnt="5"/>
      <dgm:spPr/>
    </dgm:pt>
    <dgm:pt modelId="{AB245730-C42E-4505-8393-3DB9D54D1C58}" type="pres">
      <dgm:prSet presAssocID="{7BDDD716-31FD-4300-8EF3-1755CFC6547A}" presName="node" presStyleLbl="node1" presStyleIdx="3" presStyleCnt="6">
        <dgm:presLayoutVars>
          <dgm:bulletEnabled val="1"/>
        </dgm:presLayoutVars>
      </dgm:prSet>
      <dgm:spPr/>
    </dgm:pt>
    <dgm:pt modelId="{4122C105-813E-42FB-8361-B8CDDA7682D3}" type="pres">
      <dgm:prSet presAssocID="{99789BAE-7F28-41C0-9D6C-58A053F8EC1F}" presName="sibTrans" presStyleLbl="sibTrans1D1" presStyleIdx="3" presStyleCnt="5"/>
      <dgm:spPr/>
    </dgm:pt>
    <dgm:pt modelId="{0D43A70A-5FCD-4FD5-A273-A6303EC1DD72}" type="pres">
      <dgm:prSet presAssocID="{99789BAE-7F28-41C0-9D6C-58A053F8EC1F}" presName="connectorText" presStyleLbl="sibTrans1D1" presStyleIdx="3" presStyleCnt="5"/>
      <dgm:spPr/>
    </dgm:pt>
    <dgm:pt modelId="{5EB271D5-C037-4B36-8EFD-B1B22F7FD76D}" type="pres">
      <dgm:prSet presAssocID="{80DC91C7-38F1-43C7-80F3-CA8C00723A8B}" presName="node" presStyleLbl="node1" presStyleIdx="4" presStyleCnt="6">
        <dgm:presLayoutVars>
          <dgm:bulletEnabled val="1"/>
        </dgm:presLayoutVars>
      </dgm:prSet>
      <dgm:spPr/>
    </dgm:pt>
    <dgm:pt modelId="{F58D0E22-C630-4A56-9CDC-A6D970962E67}" type="pres">
      <dgm:prSet presAssocID="{B3EA323F-5EDE-4762-8133-048A7763653F}" presName="sibTrans" presStyleLbl="sibTrans1D1" presStyleIdx="4" presStyleCnt="5"/>
      <dgm:spPr/>
    </dgm:pt>
    <dgm:pt modelId="{97D37361-CB6D-498B-977A-A34CAFBE979B}" type="pres">
      <dgm:prSet presAssocID="{B3EA323F-5EDE-4762-8133-048A7763653F}" presName="connectorText" presStyleLbl="sibTrans1D1" presStyleIdx="4" presStyleCnt="5"/>
      <dgm:spPr/>
    </dgm:pt>
    <dgm:pt modelId="{F511ACF2-88F3-408B-B306-A54BEEC8F1F4}" type="pres">
      <dgm:prSet presAssocID="{1E85EE82-2B62-42D9-89FD-468E9D48474D}" presName="node" presStyleLbl="node1" presStyleIdx="5" presStyleCnt="6">
        <dgm:presLayoutVars>
          <dgm:bulletEnabled val="1"/>
        </dgm:presLayoutVars>
      </dgm:prSet>
      <dgm:spPr/>
    </dgm:pt>
  </dgm:ptLst>
  <dgm:cxnLst>
    <dgm:cxn modelId="{B7491B03-9104-48D6-828C-2B06442CB07E}" type="presOf" srcId="{B3EA323F-5EDE-4762-8133-048A7763653F}" destId="{F58D0E22-C630-4A56-9CDC-A6D970962E67}" srcOrd="0" destOrd="0" presId="urn:microsoft.com/office/officeart/2005/8/layout/bProcess3"/>
    <dgm:cxn modelId="{45F0E410-9733-471E-BE05-300E2C9C7E95}" type="presOf" srcId="{8A3020C1-208D-4A05-8650-9F039F3CAC20}" destId="{81F7E4C2-FEEC-4343-A128-A14539A34D55}" srcOrd="0" destOrd="0" presId="urn:microsoft.com/office/officeart/2005/8/layout/bProcess3"/>
    <dgm:cxn modelId="{CBAB4A13-E72D-4E91-864C-15F0E25564E9}" type="presOf" srcId="{69AC3B96-D2AD-44A9-832C-1D8CC6D153B2}" destId="{60D2722D-2A0A-4D3E-BAE9-4D39954923A6}" srcOrd="1" destOrd="0" presId="urn:microsoft.com/office/officeart/2005/8/layout/bProcess3"/>
    <dgm:cxn modelId="{F3A63816-29CB-414D-A96D-2374DD050823}" type="presOf" srcId="{8A3020C1-208D-4A05-8650-9F039F3CAC20}" destId="{5DE5D8B4-CAF5-469F-813A-049F028F3E96}" srcOrd="1" destOrd="0" presId="urn:microsoft.com/office/officeart/2005/8/layout/bProcess3"/>
    <dgm:cxn modelId="{06066D1B-9583-47A0-A829-A73430BCFBBB}" type="presOf" srcId="{438D1F61-C63B-48D8-8341-4FD4C706E08A}" destId="{1BE93E0C-D44E-401E-8CED-50F27F07BD29}" srcOrd="1" destOrd="0" presId="urn:microsoft.com/office/officeart/2005/8/layout/bProcess3"/>
    <dgm:cxn modelId="{D518BC23-83F0-4A2E-81ED-81BE9BEE2663}" srcId="{811DEFC5-C00B-4202-9193-0079698186B2}" destId="{80DC91C7-38F1-43C7-80F3-CA8C00723A8B}" srcOrd="4" destOrd="0" parTransId="{F2849763-DE9D-45CD-B409-2AE814E08A3F}" sibTransId="{B3EA323F-5EDE-4762-8133-048A7763653F}"/>
    <dgm:cxn modelId="{D6041926-C545-433F-82C0-9E00A81834C8}" type="presOf" srcId="{414CEB2D-BF94-4941-9370-AFACBA9F64C2}" destId="{CB5240F7-7C9C-47DF-AA46-6543A25B3A91}" srcOrd="0" destOrd="0" presId="urn:microsoft.com/office/officeart/2005/8/layout/bProcess3"/>
    <dgm:cxn modelId="{D2D9A13D-4809-44B1-88E7-5914C74F5828}" srcId="{811DEFC5-C00B-4202-9193-0079698186B2}" destId="{414CEB2D-BF94-4941-9370-AFACBA9F64C2}" srcOrd="2" destOrd="0" parTransId="{1026880E-8E8A-4A8F-A990-9718BF6E8A39}" sibTransId="{69AC3B96-D2AD-44A9-832C-1D8CC6D153B2}"/>
    <dgm:cxn modelId="{32AA5861-C59D-4166-86E1-F24347D5CC1D}" type="presOf" srcId="{B95E62C6-13EC-4A91-811D-9EABA715BFA5}" destId="{1A49C850-673D-4602-963F-F9009C448120}" srcOrd="0" destOrd="0" presId="urn:microsoft.com/office/officeart/2005/8/layout/bProcess3"/>
    <dgm:cxn modelId="{848A3F4D-9711-413F-8B77-7AF0E1766184}" type="presOf" srcId="{69AC3B96-D2AD-44A9-832C-1D8CC6D153B2}" destId="{24491533-1065-4C2B-9EC8-2DB6FE5152B7}" srcOrd="0" destOrd="0" presId="urn:microsoft.com/office/officeart/2005/8/layout/bProcess3"/>
    <dgm:cxn modelId="{4E48CA58-44E1-4DFD-8D29-B59A2923C212}" type="presOf" srcId="{B3EA323F-5EDE-4762-8133-048A7763653F}" destId="{97D37361-CB6D-498B-977A-A34CAFBE979B}" srcOrd="1" destOrd="0" presId="urn:microsoft.com/office/officeart/2005/8/layout/bProcess3"/>
    <dgm:cxn modelId="{BB3ADA58-5458-4058-AC5A-74AD83199538}" type="presOf" srcId="{99789BAE-7F28-41C0-9D6C-58A053F8EC1F}" destId="{4122C105-813E-42FB-8361-B8CDDA7682D3}" srcOrd="0" destOrd="0" presId="urn:microsoft.com/office/officeart/2005/8/layout/bProcess3"/>
    <dgm:cxn modelId="{BB79B380-465F-42FC-B960-BC6B39439253}" type="presOf" srcId="{4D2FABE3-05A4-4BD3-84E6-4F3CB83848B4}" destId="{510FC1FB-46E2-4118-8D15-4D95306A4400}" srcOrd="0" destOrd="0" presId="urn:microsoft.com/office/officeart/2005/8/layout/bProcess3"/>
    <dgm:cxn modelId="{B92E83A2-8595-4E20-8FBC-D68F8E28364C}" type="presOf" srcId="{80DC91C7-38F1-43C7-80F3-CA8C00723A8B}" destId="{5EB271D5-C037-4B36-8EFD-B1B22F7FD76D}" srcOrd="0" destOrd="0" presId="urn:microsoft.com/office/officeart/2005/8/layout/bProcess3"/>
    <dgm:cxn modelId="{BABAC6A5-FCC8-4054-9D6E-A6A0E491134F}" srcId="{811DEFC5-C00B-4202-9193-0079698186B2}" destId="{1E85EE82-2B62-42D9-89FD-468E9D48474D}" srcOrd="5" destOrd="0" parTransId="{CDC33FC6-5622-4EFE-A8F7-25BF441D0722}" sibTransId="{53E2C1CE-D293-45FF-94F0-93777875D795}"/>
    <dgm:cxn modelId="{8B82C5B1-B2B2-4A4B-9DE7-4FF37E1F3D6A}" srcId="{811DEFC5-C00B-4202-9193-0079698186B2}" destId="{7BDDD716-31FD-4300-8EF3-1755CFC6547A}" srcOrd="3" destOrd="0" parTransId="{25A5C53E-41AE-450E-9CED-C7A36E253232}" sibTransId="{99789BAE-7F28-41C0-9D6C-58A053F8EC1F}"/>
    <dgm:cxn modelId="{C7A707BF-9E45-440C-91C9-6DFF13AB9AA0}" type="presOf" srcId="{99789BAE-7F28-41C0-9D6C-58A053F8EC1F}" destId="{0D43A70A-5FCD-4FD5-A273-A6303EC1DD72}" srcOrd="1" destOrd="0" presId="urn:microsoft.com/office/officeart/2005/8/layout/bProcess3"/>
    <dgm:cxn modelId="{A06109C6-2120-4060-9E03-61FAB345F13B}" srcId="{811DEFC5-C00B-4202-9193-0079698186B2}" destId="{4D2FABE3-05A4-4BD3-84E6-4F3CB83848B4}" srcOrd="1" destOrd="0" parTransId="{ACB59EFF-64CA-4EBA-8CA0-951DA41BBA1E}" sibTransId="{8A3020C1-208D-4A05-8650-9F039F3CAC20}"/>
    <dgm:cxn modelId="{8B5593CB-A0B9-496F-A369-794A594B46CA}" srcId="{811DEFC5-C00B-4202-9193-0079698186B2}" destId="{B95E62C6-13EC-4A91-811D-9EABA715BFA5}" srcOrd="0" destOrd="0" parTransId="{6A021D8A-1825-4165-B5C5-BDF95A5C2463}" sibTransId="{438D1F61-C63B-48D8-8341-4FD4C706E08A}"/>
    <dgm:cxn modelId="{ABCE6DD1-6E2D-4CD8-9961-2A9A9CCF7861}" type="presOf" srcId="{7BDDD716-31FD-4300-8EF3-1755CFC6547A}" destId="{AB245730-C42E-4505-8393-3DB9D54D1C58}" srcOrd="0" destOrd="0" presId="urn:microsoft.com/office/officeart/2005/8/layout/bProcess3"/>
    <dgm:cxn modelId="{42D78ADC-60F3-4562-B5DB-897A90F25923}" type="presOf" srcId="{438D1F61-C63B-48D8-8341-4FD4C706E08A}" destId="{B9AFA922-130F-43F0-BCC4-4419A41F81CD}" srcOrd="0" destOrd="0" presId="urn:microsoft.com/office/officeart/2005/8/layout/bProcess3"/>
    <dgm:cxn modelId="{FC000BEB-785C-4623-86C5-8C6B5253A247}" type="presOf" srcId="{1E85EE82-2B62-42D9-89FD-468E9D48474D}" destId="{F511ACF2-88F3-408B-B306-A54BEEC8F1F4}" srcOrd="0" destOrd="0" presId="urn:microsoft.com/office/officeart/2005/8/layout/bProcess3"/>
    <dgm:cxn modelId="{6FDD3FEB-4B79-46AC-A316-D38FA85C6191}" type="presOf" srcId="{811DEFC5-C00B-4202-9193-0079698186B2}" destId="{6D8C28CA-E2DB-4BEF-86C7-53FA9592C324}" srcOrd="0" destOrd="0" presId="urn:microsoft.com/office/officeart/2005/8/layout/bProcess3"/>
    <dgm:cxn modelId="{8CA3CD48-7186-4E24-96E9-7FD505C2E3FD}" type="presParOf" srcId="{6D8C28CA-E2DB-4BEF-86C7-53FA9592C324}" destId="{1A49C850-673D-4602-963F-F9009C448120}" srcOrd="0" destOrd="0" presId="urn:microsoft.com/office/officeart/2005/8/layout/bProcess3"/>
    <dgm:cxn modelId="{B7A9A0F7-52E6-43E6-A319-03DC7F8B2FF4}" type="presParOf" srcId="{6D8C28CA-E2DB-4BEF-86C7-53FA9592C324}" destId="{B9AFA922-130F-43F0-BCC4-4419A41F81CD}" srcOrd="1" destOrd="0" presId="urn:microsoft.com/office/officeart/2005/8/layout/bProcess3"/>
    <dgm:cxn modelId="{201F7D19-0611-418D-90DC-A9024CB0050F}" type="presParOf" srcId="{B9AFA922-130F-43F0-BCC4-4419A41F81CD}" destId="{1BE93E0C-D44E-401E-8CED-50F27F07BD29}" srcOrd="0" destOrd="0" presId="urn:microsoft.com/office/officeart/2005/8/layout/bProcess3"/>
    <dgm:cxn modelId="{691EDC5C-E7AF-47FF-BF34-29858233EAC8}" type="presParOf" srcId="{6D8C28CA-E2DB-4BEF-86C7-53FA9592C324}" destId="{510FC1FB-46E2-4118-8D15-4D95306A4400}" srcOrd="2" destOrd="0" presId="urn:microsoft.com/office/officeart/2005/8/layout/bProcess3"/>
    <dgm:cxn modelId="{F5F41C67-0BE1-4657-8359-CF1B62160AAE}" type="presParOf" srcId="{6D8C28CA-E2DB-4BEF-86C7-53FA9592C324}" destId="{81F7E4C2-FEEC-4343-A128-A14539A34D55}" srcOrd="3" destOrd="0" presId="urn:microsoft.com/office/officeart/2005/8/layout/bProcess3"/>
    <dgm:cxn modelId="{F31633A6-EB72-4CCE-A4EE-5E4553437AEE}" type="presParOf" srcId="{81F7E4C2-FEEC-4343-A128-A14539A34D55}" destId="{5DE5D8B4-CAF5-469F-813A-049F028F3E96}" srcOrd="0" destOrd="0" presId="urn:microsoft.com/office/officeart/2005/8/layout/bProcess3"/>
    <dgm:cxn modelId="{210931DD-85F4-4ABF-9B62-0A925E311A6A}" type="presParOf" srcId="{6D8C28CA-E2DB-4BEF-86C7-53FA9592C324}" destId="{CB5240F7-7C9C-47DF-AA46-6543A25B3A91}" srcOrd="4" destOrd="0" presId="urn:microsoft.com/office/officeart/2005/8/layout/bProcess3"/>
    <dgm:cxn modelId="{AF0B01E0-CB14-4C21-A14B-AE2CD81B6C81}" type="presParOf" srcId="{6D8C28CA-E2DB-4BEF-86C7-53FA9592C324}" destId="{24491533-1065-4C2B-9EC8-2DB6FE5152B7}" srcOrd="5" destOrd="0" presId="urn:microsoft.com/office/officeart/2005/8/layout/bProcess3"/>
    <dgm:cxn modelId="{1BC42E3D-869A-41B1-B98A-19E4D74FFAE0}" type="presParOf" srcId="{24491533-1065-4C2B-9EC8-2DB6FE5152B7}" destId="{60D2722D-2A0A-4D3E-BAE9-4D39954923A6}" srcOrd="0" destOrd="0" presId="urn:microsoft.com/office/officeart/2005/8/layout/bProcess3"/>
    <dgm:cxn modelId="{7678E6AF-9893-472F-BE8C-34CEB4C5905A}" type="presParOf" srcId="{6D8C28CA-E2DB-4BEF-86C7-53FA9592C324}" destId="{AB245730-C42E-4505-8393-3DB9D54D1C58}" srcOrd="6" destOrd="0" presId="urn:microsoft.com/office/officeart/2005/8/layout/bProcess3"/>
    <dgm:cxn modelId="{337844CB-D3C0-4ECC-A74C-4E01EB25000C}" type="presParOf" srcId="{6D8C28CA-E2DB-4BEF-86C7-53FA9592C324}" destId="{4122C105-813E-42FB-8361-B8CDDA7682D3}" srcOrd="7" destOrd="0" presId="urn:microsoft.com/office/officeart/2005/8/layout/bProcess3"/>
    <dgm:cxn modelId="{53D0FE86-7BD5-40ED-9A59-90B2308A3BCD}" type="presParOf" srcId="{4122C105-813E-42FB-8361-B8CDDA7682D3}" destId="{0D43A70A-5FCD-4FD5-A273-A6303EC1DD72}" srcOrd="0" destOrd="0" presId="urn:microsoft.com/office/officeart/2005/8/layout/bProcess3"/>
    <dgm:cxn modelId="{4C70D10E-8E95-4537-9FCF-ED2B7EB0941C}" type="presParOf" srcId="{6D8C28CA-E2DB-4BEF-86C7-53FA9592C324}" destId="{5EB271D5-C037-4B36-8EFD-B1B22F7FD76D}" srcOrd="8" destOrd="0" presId="urn:microsoft.com/office/officeart/2005/8/layout/bProcess3"/>
    <dgm:cxn modelId="{3CE693CA-FC4B-45B9-8AB8-E4237B5F1110}" type="presParOf" srcId="{6D8C28CA-E2DB-4BEF-86C7-53FA9592C324}" destId="{F58D0E22-C630-4A56-9CDC-A6D970962E67}" srcOrd="9" destOrd="0" presId="urn:microsoft.com/office/officeart/2005/8/layout/bProcess3"/>
    <dgm:cxn modelId="{7FCEDF27-3A4B-445D-B751-728AEB51FF85}" type="presParOf" srcId="{F58D0E22-C630-4A56-9CDC-A6D970962E67}" destId="{97D37361-CB6D-498B-977A-A34CAFBE979B}" srcOrd="0" destOrd="0" presId="urn:microsoft.com/office/officeart/2005/8/layout/bProcess3"/>
    <dgm:cxn modelId="{9592C73A-476E-42E5-8713-918716115CAD}" type="presParOf" srcId="{6D8C28CA-E2DB-4BEF-86C7-53FA9592C324}" destId="{F511ACF2-88F3-408B-B306-A54BEEC8F1F4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AFA922-130F-43F0-BCC4-4419A41F81CD}">
      <dsp:nvSpPr>
        <dsp:cNvPr id="0" name=""/>
        <dsp:cNvSpPr/>
      </dsp:nvSpPr>
      <dsp:spPr>
        <a:xfrm>
          <a:off x="2349349" y="767500"/>
          <a:ext cx="5087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873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590232" y="810523"/>
        <a:ext cx="26966" cy="5393"/>
      </dsp:txXfrm>
    </dsp:sp>
    <dsp:sp modelId="{1A49C850-673D-4602-963F-F9009C448120}">
      <dsp:nvSpPr>
        <dsp:cNvPr id="0" name=""/>
        <dsp:cNvSpPr/>
      </dsp:nvSpPr>
      <dsp:spPr>
        <a:xfrm>
          <a:off x="6229" y="109743"/>
          <a:ext cx="2344920" cy="14069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Exploratory data analysis</a:t>
          </a:r>
        </a:p>
      </dsp:txBody>
      <dsp:txXfrm>
        <a:off x="6229" y="109743"/>
        <a:ext cx="2344920" cy="1406952"/>
      </dsp:txXfrm>
    </dsp:sp>
    <dsp:sp modelId="{81F7E4C2-FEEC-4343-A128-A14539A34D55}">
      <dsp:nvSpPr>
        <dsp:cNvPr id="0" name=""/>
        <dsp:cNvSpPr/>
      </dsp:nvSpPr>
      <dsp:spPr>
        <a:xfrm>
          <a:off x="5233601" y="767500"/>
          <a:ext cx="5087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873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474484" y="810523"/>
        <a:ext cx="26966" cy="5393"/>
      </dsp:txXfrm>
    </dsp:sp>
    <dsp:sp modelId="{510FC1FB-46E2-4118-8D15-4D95306A4400}">
      <dsp:nvSpPr>
        <dsp:cNvPr id="0" name=""/>
        <dsp:cNvSpPr/>
      </dsp:nvSpPr>
      <dsp:spPr>
        <a:xfrm>
          <a:off x="2890481" y="109743"/>
          <a:ext cx="2344920" cy="14069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Pre processing</a:t>
          </a:r>
        </a:p>
      </dsp:txBody>
      <dsp:txXfrm>
        <a:off x="2890481" y="109743"/>
        <a:ext cx="2344920" cy="1406952"/>
      </dsp:txXfrm>
    </dsp:sp>
    <dsp:sp modelId="{24491533-1065-4C2B-9EC8-2DB6FE5152B7}">
      <dsp:nvSpPr>
        <dsp:cNvPr id="0" name=""/>
        <dsp:cNvSpPr/>
      </dsp:nvSpPr>
      <dsp:spPr>
        <a:xfrm>
          <a:off x="1178689" y="1514896"/>
          <a:ext cx="5768504" cy="508731"/>
        </a:xfrm>
        <a:custGeom>
          <a:avLst/>
          <a:gdLst/>
          <a:ahLst/>
          <a:cxnLst/>
          <a:rect l="0" t="0" r="0" b="0"/>
          <a:pathLst>
            <a:path>
              <a:moveTo>
                <a:pt x="5768504" y="0"/>
              </a:moveTo>
              <a:lnTo>
                <a:pt x="5768504" y="271465"/>
              </a:lnTo>
              <a:lnTo>
                <a:pt x="0" y="271465"/>
              </a:lnTo>
              <a:lnTo>
                <a:pt x="0" y="508731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918099" y="1766565"/>
        <a:ext cx="289683" cy="5393"/>
      </dsp:txXfrm>
    </dsp:sp>
    <dsp:sp modelId="{CB5240F7-7C9C-47DF-AA46-6543A25B3A91}">
      <dsp:nvSpPr>
        <dsp:cNvPr id="0" name=""/>
        <dsp:cNvSpPr/>
      </dsp:nvSpPr>
      <dsp:spPr>
        <a:xfrm>
          <a:off x="5774733" y="109743"/>
          <a:ext cx="2344920" cy="14069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Feature extraction</a:t>
          </a:r>
        </a:p>
      </dsp:txBody>
      <dsp:txXfrm>
        <a:off x="5774733" y="109743"/>
        <a:ext cx="2344920" cy="1406952"/>
      </dsp:txXfrm>
    </dsp:sp>
    <dsp:sp modelId="{4122C105-813E-42FB-8361-B8CDDA7682D3}">
      <dsp:nvSpPr>
        <dsp:cNvPr id="0" name=""/>
        <dsp:cNvSpPr/>
      </dsp:nvSpPr>
      <dsp:spPr>
        <a:xfrm>
          <a:off x="2349349" y="2713783"/>
          <a:ext cx="5087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873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590232" y="2756807"/>
        <a:ext cx="26966" cy="5393"/>
      </dsp:txXfrm>
    </dsp:sp>
    <dsp:sp modelId="{AB245730-C42E-4505-8393-3DB9D54D1C58}">
      <dsp:nvSpPr>
        <dsp:cNvPr id="0" name=""/>
        <dsp:cNvSpPr/>
      </dsp:nvSpPr>
      <dsp:spPr>
        <a:xfrm>
          <a:off x="6229" y="2056027"/>
          <a:ext cx="2344920" cy="14069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Feature redundancy and selection</a:t>
          </a:r>
        </a:p>
      </dsp:txBody>
      <dsp:txXfrm>
        <a:off x="6229" y="2056027"/>
        <a:ext cx="2344920" cy="1406952"/>
      </dsp:txXfrm>
    </dsp:sp>
    <dsp:sp modelId="{F58D0E22-C630-4A56-9CDC-A6D970962E67}">
      <dsp:nvSpPr>
        <dsp:cNvPr id="0" name=""/>
        <dsp:cNvSpPr/>
      </dsp:nvSpPr>
      <dsp:spPr>
        <a:xfrm>
          <a:off x="5233601" y="2713783"/>
          <a:ext cx="5087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873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474484" y="2756807"/>
        <a:ext cx="26966" cy="5393"/>
      </dsp:txXfrm>
    </dsp:sp>
    <dsp:sp modelId="{5EB271D5-C037-4B36-8EFD-B1B22F7FD76D}">
      <dsp:nvSpPr>
        <dsp:cNvPr id="0" name=""/>
        <dsp:cNvSpPr/>
      </dsp:nvSpPr>
      <dsp:spPr>
        <a:xfrm>
          <a:off x="2890481" y="2056027"/>
          <a:ext cx="2344920" cy="14069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Model evaluation</a:t>
          </a:r>
        </a:p>
      </dsp:txBody>
      <dsp:txXfrm>
        <a:off x="2890481" y="2056027"/>
        <a:ext cx="2344920" cy="1406952"/>
      </dsp:txXfrm>
    </dsp:sp>
    <dsp:sp modelId="{F511ACF2-88F3-408B-B306-A54BEEC8F1F4}">
      <dsp:nvSpPr>
        <dsp:cNvPr id="0" name=""/>
        <dsp:cNvSpPr/>
      </dsp:nvSpPr>
      <dsp:spPr>
        <a:xfrm>
          <a:off x="5774733" y="2056027"/>
          <a:ext cx="2344920" cy="14069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Application highlights</a:t>
          </a:r>
        </a:p>
      </dsp:txBody>
      <dsp:txXfrm>
        <a:off x="5774733" y="2056027"/>
        <a:ext cx="2344920" cy="14069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>
              <a:latin typeface="Calibri" panose="020F050202020403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67FCD39-9A3B-4B88-9ED0-E0E0108EA28B}" type="datetime1">
              <a:rPr lang="en-GB" smtClean="0">
                <a:latin typeface="Calibri" panose="020F0502020204030204" pitchFamily="34" charset="0"/>
              </a:rPr>
              <a:t>12/02/2023</a:t>
            </a:fld>
            <a:endParaRPr lang="en-GB"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4886E15-F82A-4596-A46C-375C6D3981E1}" type="slidenum">
              <a:rPr lang="en-GB" smtClean="0">
                <a:latin typeface="Calibri" panose="020F0502020204030204" pitchFamily="34" charset="0"/>
              </a:rPr>
              <a:t>‹#›</a:t>
            </a:fld>
            <a:endParaRPr lang="en-GB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713EAF48-EF8B-4C62-BD37-E85A3DCCB1E5}" type="datetime1">
              <a:rPr lang="en-GB" noProof="0" smtClean="0"/>
              <a:t>12/02/2023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BF105DB2-FD3E-441D-8B7E-7AE83ECE27B3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GB" smtClean="0">
                <a:latin typeface="Calibri" panose="020F0502020204030204" pitchFamily="34" charset="0"/>
              </a:rPr>
              <a:t>1</a:t>
            </a:fld>
            <a:endParaRPr lang="en-GB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GB" smtClean="0">
                <a:latin typeface="Calibri" panose="020F0502020204030204" pitchFamily="34" charset="0"/>
              </a:rPr>
              <a:t>10</a:t>
            </a:fld>
            <a:endParaRPr lang="en-GB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177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GB" smtClean="0">
                <a:latin typeface="Calibri" panose="020F0502020204030204" pitchFamily="34" charset="0"/>
              </a:rPr>
              <a:t>11</a:t>
            </a:fld>
            <a:endParaRPr lang="en-GB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3153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GB" smtClean="0">
                <a:latin typeface="Calibri" panose="020F0502020204030204" pitchFamily="34" charset="0"/>
              </a:rPr>
              <a:t>12</a:t>
            </a:fld>
            <a:endParaRPr lang="en-GB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0020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GB" smtClean="0">
                <a:latin typeface="Calibri" panose="020F0502020204030204" pitchFamily="34" charset="0"/>
              </a:rPr>
              <a:t>13</a:t>
            </a:fld>
            <a:endParaRPr lang="en-GB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7448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GB" smtClean="0">
                <a:latin typeface="Calibri" panose="020F0502020204030204" pitchFamily="34" charset="0"/>
              </a:rPr>
              <a:t>14</a:t>
            </a:fld>
            <a:endParaRPr lang="en-GB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308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GB" smtClean="0">
                <a:latin typeface="Calibri" panose="020F0502020204030204" pitchFamily="34" charset="0"/>
              </a:rPr>
              <a:t>2</a:t>
            </a:fld>
            <a:endParaRPr lang="en-GB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793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GB" smtClean="0">
                <a:latin typeface="Calibri" panose="020F0502020204030204" pitchFamily="34" charset="0"/>
              </a:rPr>
              <a:t>3</a:t>
            </a:fld>
            <a:endParaRPr lang="en-GB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804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GB" smtClean="0">
                <a:latin typeface="Calibri" panose="020F0502020204030204" pitchFamily="34" charset="0"/>
              </a:rPr>
              <a:t>4</a:t>
            </a:fld>
            <a:endParaRPr lang="en-GB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600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GB" smtClean="0">
                <a:latin typeface="Calibri" panose="020F0502020204030204" pitchFamily="34" charset="0"/>
              </a:rPr>
              <a:t>5</a:t>
            </a:fld>
            <a:endParaRPr lang="en-GB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443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GB" smtClean="0">
                <a:latin typeface="Calibri" panose="020F0502020204030204" pitchFamily="34" charset="0"/>
              </a:rPr>
              <a:t>6</a:t>
            </a:fld>
            <a:endParaRPr lang="en-GB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730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GB" smtClean="0">
                <a:latin typeface="Calibri" panose="020F0502020204030204" pitchFamily="34" charset="0"/>
              </a:rPr>
              <a:t>7</a:t>
            </a:fld>
            <a:endParaRPr lang="en-GB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874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GB" smtClean="0">
                <a:latin typeface="Calibri" panose="020F0502020204030204" pitchFamily="34" charset="0"/>
              </a:rPr>
              <a:t>8</a:t>
            </a:fld>
            <a:endParaRPr lang="en-GB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489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GB" smtClean="0">
                <a:latin typeface="Calibri" panose="020F0502020204030204" pitchFamily="34" charset="0"/>
              </a:rPr>
              <a:t>9</a:t>
            </a:fld>
            <a:endParaRPr lang="en-GB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345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>
              <a:latin typeface="Calibri" panose="020F0502020204030204" pitchFamily="34" charset="0"/>
            </a:endParaRPr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>
                <a:latin typeface="Calibri" panose="020F050202020403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>
                <a:latin typeface="Calibri" panose="020F050202020403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>
                <a:latin typeface="Calibri" panose="020F050202020403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>
                <a:latin typeface="Calibri" panose="020F050202020403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>
                <a:latin typeface="Calibri" panose="020F050202020403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invGray">
          <a:xfrm>
            <a:off x="1522414" y="1905000"/>
            <a:ext cx="9143998" cy="26670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 rtlCol="0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GB"/>
              <a:t>Add a footer</a:t>
            </a:r>
            <a:endParaRPr lang="en-GB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C4B52AE2-3A42-4A9A-AC21-4DE4F911A757}" type="datetime1">
              <a:rPr lang="en-GB" smtClean="0"/>
              <a:t>12/02/2023</a:t>
            </a:fld>
            <a:endParaRPr lang="en-GB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GB"/>
              <a:t>Add a footer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CFD1FDFE-0F70-46BF-BBE3-1D2B324B46D6}" type="datetime1">
              <a:rPr lang="en-GB" smtClean="0"/>
              <a:t>12/02/2023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2413" y="609600"/>
            <a:ext cx="7696198" cy="5410200"/>
          </a:xfrm>
        </p:spPr>
        <p:txBody>
          <a:bodyPr vert="eaVert" rtlCol="0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GB"/>
              <a:t>Add a footer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E18BCEF2-A411-433D-A1FC-21480A744560}" type="datetime1">
              <a:rPr lang="en-GB" smtClean="0"/>
              <a:t>12/02/2023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Calibri" panose="020F0502020204030204" pitchFamily="34" charset="0"/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GB"/>
              <a:t>Add a footer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B487CC6D-8740-490F-AC0E-D0F85C479890}" type="datetime1">
              <a:rPr lang="en-GB" smtClean="0"/>
              <a:t>12/02/2023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Calibri" panose="020F0502020204030204" pitchFamily="34" charset="0"/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GB"/>
              <a:t>Add a footer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AD042CB3-37DB-423F-A655-692AAF96A236}" type="datetime1">
              <a:rPr lang="en-GB" smtClean="0"/>
              <a:t>12/02/2023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Calibri" panose="020F0502020204030204" pitchFamily="34" charset="0"/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22413" y="4876800"/>
            <a:ext cx="8229598" cy="1143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GB"/>
              <a:t>Add a footer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48E3B1BF-88E5-4A95-A23E-39590B6CF8FF}" type="datetime1">
              <a:rPr lang="en-GB" smtClean="0"/>
              <a:t>12/02/2023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22413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>
                <a:latin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849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>
                <a:latin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GB"/>
              <a:t>Add a footer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EC802702-C880-432C-AA74-24AA9A8D2EE8}" type="datetime1">
              <a:rPr lang="en-GB" smtClean="0"/>
              <a:t>12/02/2023</a:t>
            </a:fld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22413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522413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>
                <a:latin typeface="Calibri" panose="020F0502020204030204" pitchFamily="34" charset="0"/>
              </a:defRPr>
            </a:lvl1pPr>
            <a:lvl2pPr>
              <a:defRPr sz="1800">
                <a:latin typeface="Calibri" panose="020F0502020204030204" pitchFamily="34" charset="0"/>
              </a:defRPr>
            </a:lvl2pPr>
            <a:lvl3pPr>
              <a:defRPr sz="1600">
                <a:latin typeface="Calibri" panose="020F0502020204030204" pitchFamily="34" charset="0"/>
              </a:defRPr>
            </a:lvl3pPr>
            <a:lvl4pPr>
              <a:defRPr sz="1400">
                <a:latin typeface="Calibri" panose="020F0502020204030204" pitchFamily="34" charset="0"/>
              </a:defRPr>
            </a:lvl4pPr>
            <a:lvl5pPr>
              <a:defRPr sz="1400">
                <a:latin typeface="Calibri" panose="020F050202020403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46814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46814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>
                <a:latin typeface="Calibri" panose="020F0502020204030204" pitchFamily="34" charset="0"/>
              </a:defRPr>
            </a:lvl1pPr>
            <a:lvl2pPr>
              <a:defRPr sz="1800">
                <a:latin typeface="Calibri" panose="020F0502020204030204" pitchFamily="34" charset="0"/>
              </a:defRPr>
            </a:lvl2pPr>
            <a:lvl3pPr>
              <a:defRPr sz="1600">
                <a:latin typeface="Calibri" panose="020F0502020204030204" pitchFamily="34" charset="0"/>
              </a:defRPr>
            </a:lvl3pPr>
            <a:lvl4pPr>
              <a:defRPr sz="1400">
                <a:latin typeface="Calibri" panose="020F0502020204030204" pitchFamily="34" charset="0"/>
              </a:defRPr>
            </a:lvl4pPr>
            <a:lvl5pPr>
              <a:defRPr sz="1400">
                <a:latin typeface="Calibri" panose="020F050202020403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GB"/>
              <a:t>Add a footer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8469AA20-41A2-4765-9D95-AB4DFB2178B8}" type="datetime1">
              <a:rPr lang="en-GB" smtClean="0"/>
              <a:t>12/02/2023</a:t>
            </a:fld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GB"/>
              <a:t>Add a footer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9B54BE70-4D2F-43AA-AC21-16B0CEF9F2EA}" type="datetime1">
              <a:rPr lang="en-GB" smtClean="0"/>
              <a:t>12/02/2023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>
                <a:latin typeface="Calibri" panose="020F050202020403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>
                <a:latin typeface="Calibri" panose="020F050202020403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>
                <a:latin typeface="Calibri" panose="020F0502020204030204" pitchFamily="34" charset="0"/>
              </a:endParaRP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GB"/>
              <a:t>Add a footer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0FFC0253-4125-469D-A63B-BF6536B0B999}" type="datetime1">
              <a:rPr lang="en-GB" smtClean="0"/>
              <a:t>12/02/2023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1">
                <a:latin typeface="Calibri" panose="020F0502020204030204" pitchFamily="34" charset="0"/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91930" y="1293495"/>
            <a:ext cx="5577840" cy="4023360"/>
          </a:xfrm>
        </p:spPr>
        <p:txBody>
          <a:bodyPr rtlCol="0">
            <a:normAutofit/>
          </a:bodyPr>
          <a:lstStyle>
            <a:lvl1pPr>
              <a:defRPr sz="2000">
                <a:latin typeface="Calibri" panose="020F0502020204030204" pitchFamily="34" charset="0"/>
              </a:defRPr>
            </a:lvl1pPr>
            <a:lvl2pPr>
              <a:defRPr sz="1800">
                <a:latin typeface="Calibri" panose="020F0502020204030204" pitchFamily="34" charset="0"/>
              </a:defRPr>
            </a:lvl2pPr>
            <a:lvl3pPr>
              <a:defRPr sz="1600">
                <a:latin typeface="Calibri" panose="020F0502020204030204" pitchFamily="34" charset="0"/>
              </a:defRPr>
            </a:lvl3pPr>
            <a:lvl4pPr>
              <a:defRPr sz="1400">
                <a:latin typeface="Calibri" panose="020F0502020204030204" pitchFamily="34" charset="0"/>
              </a:defRPr>
            </a:lvl4pPr>
            <a:lvl5pPr>
              <a:defRPr sz="1400">
                <a:latin typeface="Calibri" panose="020F050202020403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3536829"/>
            <a:ext cx="3124200" cy="1797169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>
                <a:latin typeface="Calibri" panose="020F0502020204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GB"/>
              <a:t>Add a footer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99FFE4B3-E16B-41FD-AC04-D1A06D7347CC}" type="datetime1">
              <a:rPr lang="en-GB" smtClean="0"/>
              <a:t>12/02/2023</a:t>
            </a:fld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0">
                <a:latin typeface="Calibri" panose="020F0502020204030204" pitchFamily="34" charset="0"/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latin typeface="Calibri" panose="020F05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3536829"/>
            <a:ext cx="3124200" cy="1797171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>
                <a:latin typeface="Calibri" panose="020F0502020204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GB"/>
              <a:t>Add a footer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275AAA43-06C8-4F57-AAD2-350C66B7E889}" type="datetime1">
              <a:rPr lang="en-GB" smtClean="0"/>
              <a:t>12/02/2023</a:t>
            </a:fld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>
                <a:latin typeface="Calibri" panose="020F050202020403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>
                <a:latin typeface="Calibri" panose="020F050202020403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>
                <a:latin typeface="Calibri" panose="020F0502020204030204" pitchFamily="34" charset="0"/>
              </a:endParaRPr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>
                <a:latin typeface="Calibri" panose="020F050202020403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>
                <a:latin typeface="Calibri" panose="020F050202020403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>
                <a:latin typeface="Calibri" panose="020F0502020204030204" pitchFamily="34" charset="0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GB" noProof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fld id="{89C6C2B6-3228-4680-A01D-AB9F6120B96F}" type="datetime1">
              <a:rPr lang="en-GB" noProof="0" smtClean="0"/>
              <a:t>12/02/2023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jpg"/><Relationship Id="rId5" Type="http://schemas.openxmlformats.org/officeDocument/2006/relationships/image" Target="../media/image44.jpg"/><Relationship Id="rId4" Type="http://schemas.openxmlformats.org/officeDocument/2006/relationships/image" Target="../media/image43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11" Type="http://schemas.openxmlformats.org/officeDocument/2006/relationships/image" Target="../media/image26.png"/><Relationship Id="rId5" Type="http://schemas.openxmlformats.org/officeDocument/2006/relationships/image" Target="../media/image2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 dirty="0">
                <a:latin typeface="Calibri" panose="020F0502020204030204" pitchFamily="34" charset="0"/>
              </a:rPr>
              <a:t>Activity Recognizer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 dirty="0">
                <a:latin typeface="Calibri" panose="020F0502020204030204" pitchFamily="34" charset="0"/>
              </a:rPr>
              <a:t>Marco Pardini | Mobile And Social Sensing Systems | 2021/2022</a:t>
            </a:r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182644" y="476672"/>
            <a:ext cx="3635432" cy="911696"/>
          </a:xfrm>
        </p:spPr>
        <p:txBody>
          <a:bodyPr rtlCol="0">
            <a:normAutofit/>
          </a:bodyPr>
          <a:lstStyle/>
          <a:p>
            <a:pPr rtl="0"/>
            <a:r>
              <a:rPr lang="en-GB" dirty="0">
                <a:latin typeface="Calibri" panose="020F0502020204030204" pitchFamily="34" charset="0"/>
              </a:rPr>
              <a:t>Model Evaluation</a:t>
            </a:r>
            <a:br>
              <a:rPr lang="en-GB" dirty="0">
                <a:latin typeface="Calibri" panose="020F0502020204030204" pitchFamily="34" charset="0"/>
              </a:rPr>
            </a:br>
            <a:r>
              <a:rPr lang="en-GB" sz="2400" dirty="0">
                <a:latin typeface="Calibri" panose="020F0502020204030204" pitchFamily="34" charset="0"/>
              </a:rPr>
              <a:t>(inter-dataset)</a:t>
            </a:r>
            <a:endParaRPr lang="en-GB" dirty="0">
              <a:latin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47DB24-DD72-B45A-4BE5-44F48F5BC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96" y="476672"/>
            <a:ext cx="6697994" cy="2592288"/>
          </a:xfrm>
          <a:prstGeom prst="rect">
            <a:avLst/>
          </a:prstGeom>
        </p:spPr>
      </p:pic>
      <p:pic>
        <p:nvPicPr>
          <p:cNvPr id="11" name="Picture 10" descr="Calendar&#10;&#10;Description automatically generated">
            <a:extLst>
              <a:ext uri="{FF2B5EF4-FFF2-40B4-BE49-F238E27FC236}">
                <a16:creationId xmlns:a16="http://schemas.microsoft.com/office/drawing/2014/main" id="{E8F0D20B-3E88-3359-78F5-1FE07BBF4B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683" t="64276" b="17934"/>
          <a:stretch/>
        </p:blipFill>
        <p:spPr>
          <a:xfrm>
            <a:off x="477788" y="3356992"/>
            <a:ext cx="2903033" cy="1192102"/>
          </a:xfrm>
          <a:prstGeom prst="rect">
            <a:avLst/>
          </a:prstGeom>
        </p:spPr>
      </p:pic>
      <p:pic>
        <p:nvPicPr>
          <p:cNvPr id="12" name="Picture 11" descr="A picture containing table&#10;&#10;Description automatically generated">
            <a:extLst>
              <a:ext uri="{FF2B5EF4-FFF2-40B4-BE49-F238E27FC236}">
                <a16:creationId xmlns:a16="http://schemas.microsoft.com/office/drawing/2014/main" id="{8FF2A7AA-D600-BEE9-C27C-9684E29AA07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725" t="64168" b="17886"/>
          <a:stretch/>
        </p:blipFill>
        <p:spPr>
          <a:xfrm>
            <a:off x="477787" y="4837126"/>
            <a:ext cx="2903033" cy="11850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7CBD561-9009-3E97-A59E-30171D378384}"/>
              </a:ext>
            </a:extLst>
          </p:cNvPr>
          <p:cNvSpPr txBox="1"/>
          <p:nvPr/>
        </p:nvSpPr>
        <p:spPr>
          <a:xfrm>
            <a:off x="3380820" y="3737545"/>
            <a:ext cx="2274060" cy="3693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GB" dirty="0"/>
              <a:t>Before scaling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D7ABD5-6DF5-3D74-92BE-7F87C6039E57}"/>
              </a:ext>
            </a:extLst>
          </p:cNvPr>
          <p:cNvSpPr txBox="1"/>
          <p:nvPr/>
        </p:nvSpPr>
        <p:spPr>
          <a:xfrm>
            <a:off x="3380820" y="5244981"/>
            <a:ext cx="2274060" cy="3693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GB" dirty="0"/>
              <a:t>After scaling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9454AD-7983-3B5C-CACC-54555D91E6C8}"/>
              </a:ext>
            </a:extLst>
          </p:cNvPr>
          <p:cNvSpPr txBox="1"/>
          <p:nvPr/>
        </p:nvSpPr>
        <p:spPr>
          <a:xfrm>
            <a:off x="7534572" y="1700808"/>
            <a:ext cx="4392488" cy="1200329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10 factor difference in Linear Acceleration between </a:t>
            </a:r>
            <a:r>
              <a:rPr lang="en-GB" dirty="0" err="1"/>
              <a:t>IPhone</a:t>
            </a:r>
            <a:r>
              <a:rPr lang="en-GB" dirty="0"/>
              <a:t> 6s and </a:t>
            </a:r>
            <a:r>
              <a:rPr lang="en-GB" dirty="0" err="1"/>
              <a:t>Honor</a:t>
            </a:r>
            <a:r>
              <a:rPr lang="en-GB" dirty="0"/>
              <a:t> 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Accuracy after scaling: 98.52 %</a:t>
            </a:r>
          </a:p>
        </p:txBody>
      </p:sp>
      <p:pic>
        <p:nvPicPr>
          <p:cNvPr id="16" name="Picture 15" descr="Chart, calendar&#10;&#10;Description automatically generated">
            <a:extLst>
              <a:ext uri="{FF2B5EF4-FFF2-40B4-BE49-F238E27FC236}">
                <a16:creationId xmlns:a16="http://schemas.microsoft.com/office/drawing/2014/main" id="{6E875771-E0EC-9A88-EDE9-9FA09B3FBD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3660034"/>
            <a:ext cx="2600521" cy="2182398"/>
          </a:xfrm>
          <a:prstGeom prst="rect">
            <a:avLst/>
          </a:prstGeom>
        </p:spPr>
      </p:pic>
      <p:pic>
        <p:nvPicPr>
          <p:cNvPr id="17" name="Picture 16" descr="Chart, calendar&#10;&#10;Description automatically generated">
            <a:extLst>
              <a:ext uri="{FF2B5EF4-FFF2-40B4-BE49-F238E27FC236}">
                <a16:creationId xmlns:a16="http://schemas.microsoft.com/office/drawing/2014/main" id="{CF3FBCD9-C71A-A7A3-C042-7E3751139E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7555" y="3660034"/>
            <a:ext cx="2600521" cy="218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12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1764" y="404664"/>
            <a:ext cx="9143538" cy="1066800"/>
          </a:xfrm>
        </p:spPr>
        <p:txBody>
          <a:bodyPr rtlCol="0"/>
          <a:lstStyle/>
          <a:p>
            <a:pPr rtl="0"/>
            <a:r>
              <a:rPr lang="en-GB" dirty="0"/>
              <a:t>Application’s architecture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7788" y="2550935"/>
            <a:ext cx="5106009" cy="3697465"/>
          </a:xfrm>
        </p:spPr>
        <p:txBody>
          <a:bodyPr rtlCol="0"/>
          <a:lstStyle/>
          <a:p>
            <a:pPr rtl="0"/>
            <a:r>
              <a:rPr lang="en-GB" dirty="0"/>
              <a:t>Server written in Python, in charge of:</a:t>
            </a:r>
          </a:p>
          <a:p>
            <a:pPr lvl="1"/>
            <a:r>
              <a:rPr lang="en-GB" dirty="0">
                <a:latin typeface="Calibri" panose="020F0502020204030204" pitchFamily="34" charset="0"/>
              </a:rPr>
              <a:t>Collecting raw data coming from the phone</a:t>
            </a:r>
          </a:p>
          <a:p>
            <a:pPr lvl="1"/>
            <a:r>
              <a:rPr lang="en-GB" dirty="0"/>
              <a:t>Elaborating them</a:t>
            </a:r>
          </a:p>
          <a:p>
            <a:pPr lvl="1"/>
            <a:r>
              <a:rPr lang="en-GB" dirty="0">
                <a:latin typeface="Calibri" panose="020F0502020204030204" pitchFamily="34" charset="0"/>
              </a:rPr>
              <a:t>Sending the correct class to the client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ECAC5C8C-B1E9-EF65-919C-44935460E042}"/>
              </a:ext>
            </a:extLst>
          </p:cNvPr>
          <p:cNvSpPr txBox="1">
            <a:spLocks/>
          </p:cNvSpPr>
          <p:nvPr/>
        </p:nvSpPr>
        <p:spPr>
          <a:xfrm>
            <a:off x="6382444" y="1772816"/>
            <a:ext cx="5296782" cy="4106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Client running on the phone, in charge of:</a:t>
            </a:r>
          </a:p>
          <a:p>
            <a:pPr lvl="1"/>
            <a:r>
              <a:rPr lang="en-GB" dirty="0"/>
              <a:t>Starting the connection with the server</a:t>
            </a:r>
          </a:p>
          <a:p>
            <a:pPr lvl="1"/>
            <a:r>
              <a:rPr lang="en-GB" dirty="0"/>
              <a:t>Starting a foreground service</a:t>
            </a:r>
          </a:p>
          <a:p>
            <a:pPr lvl="1"/>
            <a:r>
              <a:rPr lang="en-GB" dirty="0"/>
              <a:t>Sending raw data to the server </a:t>
            </a:r>
          </a:p>
          <a:p>
            <a:pPr lvl="1"/>
            <a:r>
              <a:rPr lang="en-GB" dirty="0"/>
              <a:t>Receiving the server’s response</a:t>
            </a:r>
          </a:p>
          <a:p>
            <a:pPr lvl="1"/>
            <a:r>
              <a:rPr lang="en-GB" dirty="0"/>
              <a:t>Keeping track of movements of the user and of the results of the classification task</a:t>
            </a:r>
          </a:p>
          <a:p>
            <a:pPr lvl="1"/>
            <a:r>
              <a:rPr lang="en-GB" dirty="0"/>
              <a:t>Showing them off when the activity is finished, together with a map of the movements, distance and elapsed time </a:t>
            </a:r>
          </a:p>
          <a:p>
            <a:pPr lvl="1"/>
            <a:endParaRPr lang="en-GB" dirty="0"/>
          </a:p>
          <a:p>
            <a:pPr marL="32004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974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7788" y="644522"/>
            <a:ext cx="4211496" cy="695672"/>
          </a:xfrm>
        </p:spPr>
        <p:txBody>
          <a:bodyPr rtlCol="0"/>
          <a:lstStyle/>
          <a:p>
            <a:pPr rtl="0"/>
            <a:r>
              <a:rPr lang="en-GB" dirty="0">
                <a:latin typeface="Calibri" panose="020F0502020204030204" pitchFamily="34" charset="0"/>
              </a:rPr>
              <a:t>Application Highlights</a:t>
            </a: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52CDB6A-9D60-5AF1-7550-A2F3B752B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64" y="1628801"/>
            <a:ext cx="2054327" cy="4451040"/>
          </a:xfrm>
          <a:prstGeom prst="rect">
            <a:avLst/>
          </a:prstGeom>
        </p:spPr>
      </p:pic>
      <p:pic>
        <p:nvPicPr>
          <p:cNvPr id="10" name="Picture 9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B7A16B1B-2274-C37B-2CE3-B0618DE1D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5319" y="1628799"/>
            <a:ext cx="2054327" cy="4451041"/>
          </a:xfrm>
          <a:prstGeom prst="rect">
            <a:avLst/>
          </a:prstGeom>
        </p:spPr>
      </p:pic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C3B0A5E-75A8-54E7-9F4D-6F4B523579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6820" y="1628799"/>
            <a:ext cx="2054328" cy="4451042"/>
          </a:xfrm>
          <a:prstGeom prst="rect">
            <a:avLst/>
          </a:prstGeom>
        </p:spPr>
      </p:pic>
      <p:pic>
        <p:nvPicPr>
          <p:cNvPr id="14" name="Picture 1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CA1E9883-8143-D1A1-58D4-22ABC83CDD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8874" y="1628799"/>
            <a:ext cx="2054327" cy="445104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F67FED4-912F-2529-7A9D-683031333982}"/>
              </a:ext>
            </a:extLst>
          </p:cNvPr>
          <p:cNvSpPr/>
          <p:nvPr/>
        </p:nvSpPr>
        <p:spPr>
          <a:xfrm>
            <a:off x="367677" y="4797152"/>
            <a:ext cx="1694287" cy="504056"/>
          </a:xfrm>
          <a:prstGeom prst="rect">
            <a:avLst/>
          </a:prstGeom>
          <a:solidFill>
            <a:srgbClr val="121212"/>
          </a:solidFill>
          <a:ln>
            <a:solidFill>
              <a:srgbClr val="1212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035FA9-7BD0-4BBB-B4E7-09CC02087700}"/>
              </a:ext>
            </a:extLst>
          </p:cNvPr>
          <p:cNvSpPr/>
          <p:nvPr/>
        </p:nvSpPr>
        <p:spPr>
          <a:xfrm>
            <a:off x="3599907" y="4767301"/>
            <a:ext cx="1694287" cy="504056"/>
          </a:xfrm>
          <a:prstGeom prst="rect">
            <a:avLst/>
          </a:prstGeom>
          <a:solidFill>
            <a:srgbClr val="121212"/>
          </a:solidFill>
          <a:ln>
            <a:solidFill>
              <a:srgbClr val="1212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C0D62C-5DC6-2B0A-5C6A-8DEB1A341D94}"/>
              </a:ext>
            </a:extLst>
          </p:cNvPr>
          <p:cNvSpPr/>
          <p:nvPr/>
        </p:nvSpPr>
        <p:spPr>
          <a:xfrm>
            <a:off x="6828893" y="4767301"/>
            <a:ext cx="1694287" cy="504056"/>
          </a:xfrm>
          <a:prstGeom prst="rect">
            <a:avLst/>
          </a:prstGeom>
          <a:solidFill>
            <a:srgbClr val="121212"/>
          </a:solidFill>
          <a:ln>
            <a:solidFill>
              <a:srgbClr val="1212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5D9C206-32F5-C0C9-F1E9-F9F89F11EED3}"/>
              </a:ext>
            </a:extLst>
          </p:cNvPr>
          <p:cNvSpPr/>
          <p:nvPr/>
        </p:nvSpPr>
        <p:spPr>
          <a:xfrm>
            <a:off x="2494012" y="3501008"/>
            <a:ext cx="792088" cy="1080120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42215BF-204C-18AB-856D-F32BB1F8686E}"/>
              </a:ext>
            </a:extLst>
          </p:cNvPr>
          <p:cNvSpPr/>
          <p:nvPr/>
        </p:nvSpPr>
        <p:spPr>
          <a:xfrm>
            <a:off x="5677919" y="3501008"/>
            <a:ext cx="792088" cy="1080120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109CFEF6-BDF4-F7E3-E726-A3DB83448085}"/>
              </a:ext>
            </a:extLst>
          </p:cNvPr>
          <p:cNvSpPr/>
          <p:nvPr/>
        </p:nvSpPr>
        <p:spPr>
          <a:xfrm>
            <a:off x="8866872" y="3501008"/>
            <a:ext cx="792088" cy="1080120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/>
          </a:p>
        </p:txBody>
      </p:sp>
    </p:spTree>
    <p:extLst>
      <p:ext uri="{BB962C8B-B14F-4D97-AF65-F5344CB8AC3E}">
        <p14:creationId xmlns:p14="http://schemas.microsoft.com/office/powerpoint/2010/main" val="258553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09836" y="413671"/>
            <a:ext cx="5976664" cy="592183"/>
          </a:xfrm>
        </p:spPr>
        <p:txBody>
          <a:bodyPr rtlCol="0">
            <a:normAutofit/>
          </a:bodyPr>
          <a:lstStyle/>
          <a:p>
            <a:pPr rtl="0"/>
            <a:r>
              <a:rPr lang="en-GB" dirty="0">
                <a:latin typeface="Calibri" panose="020F0502020204030204" pitchFamily="34" charset="0"/>
              </a:rPr>
              <a:t>Observations and considerations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18794" y="1123040"/>
            <a:ext cx="9143538" cy="2676128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GB" sz="2000" dirty="0">
                <a:latin typeface="Calibri" panose="020F0502020204030204" pitchFamily="34" charset="0"/>
              </a:rPr>
              <a:t>Energy consumption evaluation + possible solutions</a:t>
            </a:r>
          </a:p>
          <a:p>
            <a:r>
              <a:rPr lang="en-GB" sz="2000" dirty="0"/>
              <a:t>Client-server approach vs classifying directly on phone</a:t>
            </a:r>
          </a:p>
          <a:p>
            <a:r>
              <a:rPr lang="en-GB" sz="2000" dirty="0"/>
              <a:t>Problems of the centralized approach</a:t>
            </a:r>
          </a:p>
          <a:p>
            <a:r>
              <a:rPr lang="en-GB" sz="2000" dirty="0"/>
              <a:t>Comparison with other existing models</a:t>
            </a:r>
            <a:endParaRPr lang="en-GB" sz="2000" dirty="0">
              <a:latin typeface="Calibri" panose="020F0502020204030204" pitchFamily="34" charset="0"/>
            </a:endParaRPr>
          </a:p>
          <a:p>
            <a:pPr rtl="0"/>
            <a:r>
              <a:rPr lang="en-GB" sz="2000" dirty="0"/>
              <a:t>Should transitions be evaluated? How to find them out?</a:t>
            </a:r>
          </a:p>
          <a:p>
            <a:pPr rtl="0"/>
            <a:r>
              <a:rPr lang="en-GB" sz="2000" dirty="0"/>
              <a:t>Would neural networks be more precise in this field?</a:t>
            </a:r>
          </a:p>
          <a:p>
            <a:pPr rtl="0"/>
            <a:endParaRPr lang="en-GB" sz="2000" dirty="0"/>
          </a:p>
          <a:p>
            <a:endParaRPr lang="en-GB" sz="2000" dirty="0"/>
          </a:p>
          <a:p>
            <a:endParaRPr lang="en-GB" sz="2000" dirty="0">
              <a:latin typeface="Calibri" panose="020F0502020204030204" pitchFamily="34" charset="0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D23B44AC-BD22-11AE-B4B1-B52147DC7D13}"/>
              </a:ext>
            </a:extLst>
          </p:cNvPr>
          <p:cNvSpPr txBox="1">
            <a:spLocks/>
          </p:cNvSpPr>
          <p:nvPr/>
        </p:nvSpPr>
        <p:spPr>
          <a:xfrm>
            <a:off x="1053852" y="3857517"/>
            <a:ext cx="4104456" cy="5921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en-GB" dirty="0"/>
              <a:t>Future improvements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C8979839-5C2D-2721-1F63-E4583EF2C729}"/>
              </a:ext>
            </a:extLst>
          </p:cNvPr>
          <p:cNvSpPr txBox="1">
            <a:spLocks/>
          </p:cNvSpPr>
          <p:nvPr/>
        </p:nvSpPr>
        <p:spPr>
          <a:xfrm>
            <a:off x="1485900" y="4566886"/>
            <a:ext cx="8928992" cy="1756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Incorporate other sensors (maybe hearth rate from a smartwatch?)</a:t>
            </a:r>
          </a:p>
          <a:p>
            <a:r>
              <a:rPr lang="en-GB" sz="2000" dirty="0"/>
              <a:t>Enlarge the number of phones used in the training set</a:t>
            </a:r>
          </a:p>
          <a:p>
            <a:r>
              <a:rPr lang="en-GB" sz="2000" dirty="0"/>
              <a:t>Deploying the server onto the internet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775109-A64A-DB59-86C2-E2E16BB3002F}"/>
              </a:ext>
            </a:extLst>
          </p:cNvPr>
          <p:cNvSpPr txBox="1"/>
          <p:nvPr/>
        </p:nvSpPr>
        <p:spPr>
          <a:xfrm>
            <a:off x="8470676" y="987116"/>
            <a:ext cx="3096344" cy="92333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GB" dirty="0"/>
              <a:t>1 hour of monitoring:</a:t>
            </a:r>
          </a:p>
          <a:p>
            <a:r>
              <a:rPr lang="en-GB" b="0" i="0" dirty="0">
                <a:solidFill>
                  <a:srgbClr val="393939"/>
                </a:solidFill>
                <a:effectLst/>
                <a:latin typeface="MathJax_Main"/>
              </a:rPr>
              <a:t>∼ </a:t>
            </a:r>
            <a:r>
              <a:rPr lang="en-GB" dirty="0"/>
              <a:t>50*9*60*60*4 = 6’480’000 </a:t>
            </a:r>
            <a:r>
              <a:rPr lang="en-GB" b="0" i="0" dirty="0">
                <a:solidFill>
                  <a:srgbClr val="393939"/>
                </a:solidFill>
                <a:effectLst/>
                <a:latin typeface="MathJax_Main"/>
              </a:rPr>
              <a:t>∼ 6 Mb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021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84708" y="2564904"/>
            <a:ext cx="3419408" cy="1066800"/>
          </a:xfrm>
        </p:spPr>
        <p:txBody>
          <a:bodyPr rtlCol="0">
            <a:normAutofit/>
          </a:bodyPr>
          <a:lstStyle/>
          <a:p>
            <a:pPr rtl="0"/>
            <a:r>
              <a:rPr lang="en-GB" sz="5400" dirty="0">
                <a:latin typeface="Calibri" panose="020F050202020403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01571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7828" y="219406"/>
            <a:ext cx="9143538" cy="1066800"/>
          </a:xfrm>
        </p:spPr>
        <p:txBody>
          <a:bodyPr rtlCol="0"/>
          <a:lstStyle/>
          <a:p>
            <a:pPr rtl="0"/>
            <a:r>
              <a:rPr lang="en-GB" dirty="0">
                <a:latin typeface="Calibri" panose="020F0502020204030204" pitchFamily="34" charset="0"/>
              </a:rPr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FC5439-F03B-8BC9-3C08-33C241ADFA96}"/>
              </a:ext>
            </a:extLst>
          </p:cNvPr>
          <p:cNvSpPr txBox="1"/>
          <p:nvPr/>
        </p:nvSpPr>
        <p:spPr>
          <a:xfrm>
            <a:off x="3883064" y="517462"/>
            <a:ext cx="5040560" cy="123110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GB" sz="2000" dirty="0"/>
              <a:t>Activity Recognition:</a:t>
            </a:r>
          </a:p>
          <a:p>
            <a:pPr algn="ctr"/>
            <a:endParaRPr lang="en-GB" dirty="0"/>
          </a:p>
          <a:p>
            <a:r>
              <a:rPr lang="en-GB" dirty="0"/>
              <a:t>“A process that aims to recognize the actions of one or more agents from a series of observations”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699E21-79D0-161A-A778-CA153D4EBEF9}"/>
              </a:ext>
            </a:extLst>
          </p:cNvPr>
          <p:cNvSpPr txBox="1"/>
          <p:nvPr/>
        </p:nvSpPr>
        <p:spPr>
          <a:xfrm>
            <a:off x="6238428" y="2132856"/>
            <a:ext cx="5256584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GB" sz="2000" dirty="0"/>
              <a:t>Devices able to do activity recognition:</a:t>
            </a:r>
          </a:p>
          <a:p>
            <a:pPr algn="ctr"/>
            <a:endParaRPr lang="en-GB" sz="2000" dirty="0"/>
          </a:p>
          <a:p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Wearable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Smartphone inertial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Camera devices (like Kinect)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Closed circuit television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Commercial electronic equipment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33213C-6716-EB8D-DA19-A29FBB5EA923}"/>
              </a:ext>
            </a:extLst>
          </p:cNvPr>
          <p:cNvSpPr txBox="1"/>
          <p:nvPr/>
        </p:nvSpPr>
        <p:spPr>
          <a:xfrm>
            <a:off x="318970" y="2132856"/>
            <a:ext cx="5184576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GB" sz="2000" dirty="0"/>
              <a:t>Interested fields in activity recognition:</a:t>
            </a:r>
          </a:p>
          <a:p>
            <a:pPr algn="ctr"/>
            <a:endParaRPr lang="en-GB" sz="2000" dirty="0"/>
          </a:p>
          <a:p>
            <a:pPr algn="ctr"/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Healthcare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Surveillance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Remote care to elderly 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Smart home/office/city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Monitoring applications in sports or exercise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7" name="Graphic 6" descr="Head with gears outline">
            <a:extLst>
              <a:ext uri="{FF2B5EF4-FFF2-40B4-BE49-F238E27FC236}">
                <a16:creationId xmlns:a16="http://schemas.microsoft.com/office/drawing/2014/main" id="{4301F7E2-1FDD-BA78-4BB9-4D3DF520C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0812" y="4613208"/>
            <a:ext cx="597363" cy="597363"/>
          </a:xfrm>
          <a:prstGeom prst="rect">
            <a:avLst/>
          </a:prstGeom>
        </p:spPr>
      </p:pic>
      <p:pic>
        <p:nvPicPr>
          <p:cNvPr id="9" name="Graphic 8" descr="Security camera outline">
            <a:extLst>
              <a:ext uri="{FF2B5EF4-FFF2-40B4-BE49-F238E27FC236}">
                <a16:creationId xmlns:a16="http://schemas.microsoft.com/office/drawing/2014/main" id="{2BEEAFC0-DF62-9FF2-E9F9-1CD13457E6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31532" y="3568482"/>
            <a:ext cx="597363" cy="597363"/>
          </a:xfrm>
          <a:prstGeom prst="rect">
            <a:avLst/>
          </a:prstGeom>
        </p:spPr>
      </p:pic>
      <p:pic>
        <p:nvPicPr>
          <p:cNvPr id="11" name="Graphic 10" descr="Man with cane outline">
            <a:extLst>
              <a:ext uri="{FF2B5EF4-FFF2-40B4-BE49-F238E27FC236}">
                <a16:creationId xmlns:a16="http://schemas.microsoft.com/office/drawing/2014/main" id="{FBD05661-51B5-9AA9-A7C3-B319B70EC3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50997" y="4015845"/>
            <a:ext cx="597363" cy="597363"/>
          </a:xfrm>
          <a:prstGeom prst="rect">
            <a:avLst/>
          </a:prstGeom>
        </p:spPr>
      </p:pic>
      <p:pic>
        <p:nvPicPr>
          <p:cNvPr id="13" name="Graphic 12" descr="Yoga outline">
            <a:extLst>
              <a:ext uri="{FF2B5EF4-FFF2-40B4-BE49-F238E27FC236}">
                <a16:creationId xmlns:a16="http://schemas.microsoft.com/office/drawing/2014/main" id="{A6DCAED2-C675-A909-A23B-356CF4B094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13540" y="5139482"/>
            <a:ext cx="597363" cy="597363"/>
          </a:xfrm>
          <a:prstGeom prst="rect">
            <a:avLst/>
          </a:prstGeom>
        </p:spPr>
      </p:pic>
      <p:pic>
        <p:nvPicPr>
          <p:cNvPr id="15" name="Graphic 14" descr="Medical outline">
            <a:extLst>
              <a:ext uri="{FF2B5EF4-FFF2-40B4-BE49-F238E27FC236}">
                <a16:creationId xmlns:a16="http://schemas.microsoft.com/office/drawing/2014/main" id="{FEBDCDFA-6CAD-845E-A115-4D65EAC7DD9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036529" y="2994470"/>
            <a:ext cx="597363" cy="597363"/>
          </a:xfrm>
          <a:prstGeom prst="rect">
            <a:avLst/>
          </a:prstGeom>
        </p:spPr>
      </p:pic>
      <p:pic>
        <p:nvPicPr>
          <p:cNvPr id="17" name="Graphic 16" descr="Processor outline">
            <a:extLst>
              <a:ext uri="{FF2B5EF4-FFF2-40B4-BE49-F238E27FC236}">
                <a16:creationId xmlns:a16="http://schemas.microsoft.com/office/drawing/2014/main" id="{3977D767-9D90-90D7-FBA3-FDBC5F5A1DA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280047" y="5139482"/>
            <a:ext cx="597363" cy="597363"/>
          </a:xfrm>
          <a:prstGeom prst="rect">
            <a:avLst/>
          </a:prstGeom>
        </p:spPr>
      </p:pic>
      <p:pic>
        <p:nvPicPr>
          <p:cNvPr id="19" name="Graphic 18" descr="Security camera with solid fill">
            <a:extLst>
              <a:ext uri="{FF2B5EF4-FFF2-40B4-BE49-F238E27FC236}">
                <a16:creationId xmlns:a16="http://schemas.microsoft.com/office/drawing/2014/main" id="{0783DF7D-61E0-6624-35D5-B2B554C3EAC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215557" y="4616747"/>
            <a:ext cx="597363" cy="597363"/>
          </a:xfrm>
          <a:prstGeom prst="rect">
            <a:avLst/>
          </a:prstGeom>
        </p:spPr>
      </p:pic>
      <p:pic>
        <p:nvPicPr>
          <p:cNvPr id="21" name="Graphic 20" descr="Web cam outline">
            <a:extLst>
              <a:ext uri="{FF2B5EF4-FFF2-40B4-BE49-F238E27FC236}">
                <a16:creationId xmlns:a16="http://schemas.microsoft.com/office/drawing/2014/main" id="{431E2C30-45A4-BE29-B635-3BBC92955CF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550796" y="4088118"/>
            <a:ext cx="597363" cy="597363"/>
          </a:xfrm>
          <a:prstGeom prst="rect">
            <a:avLst/>
          </a:prstGeom>
        </p:spPr>
      </p:pic>
      <p:pic>
        <p:nvPicPr>
          <p:cNvPr id="23" name="Graphic 22" descr="Smart Phone outline">
            <a:extLst>
              <a:ext uri="{FF2B5EF4-FFF2-40B4-BE49-F238E27FC236}">
                <a16:creationId xmlns:a16="http://schemas.microsoft.com/office/drawing/2014/main" id="{731B5299-4EF4-5B55-E847-B743875F3F4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682684" y="3490755"/>
            <a:ext cx="597363" cy="597363"/>
          </a:xfrm>
          <a:prstGeom prst="rect">
            <a:avLst/>
          </a:prstGeom>
        </p:spPr>
      </p:pic>
      <p:pic>
        <p:nvPicPr>
          <p:cNvPr id="25" name="Graphic 24" descr="Watch outline">
            <a:extLst>
              <a:ext uri="{FF2B5EF4-FFF2-40B4-BE49-F238E27FC236}">
                <a16:creationId xmlns:a16="http://schemas.microsoft.com/office/drawing/2014/main" id="{D69F1D06-27F8-595F-036A-813E113CA7E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722007" y="2944344"/>
            <a:ext cx="597363" cy="59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50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7788" y="188735"/>
            <a:ext cx="9143538" cy="1066800"/>
          </a:xfrm>
        </p:spPr>
        <p:txBody>
          <a:bodyPr rtlCol="0"/>
          <a:lstStyle/>
          <a:p>
            <a:pPr rtl="0"/>
            <a:r>
              <a:rPr lang="en-GB" dirty="0">
                <a:latin typeface="Calibri" panose="020F0502020204030204" pitchFamily="34" charset="0"/>
              </a:rPr>
              <a:t>Project purpose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F95C0-E908-11F1-4D12-44E06DBD1031}"/>
              </a:ext>
            </a:extLst>
          </p:cNvPr>
          <p:cNvSpPr txBox="1"/>
          <p:nvPr/>
        </p:nvSpPr>
        <p:spPr>
          <a:xfrm>
            <a:off x="621804" y="3645024"/>
            <a:ext cx="5040560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GB" dirty="0" err="1"/>
              <a:t>ActivityRecognitionClient</a:t>
            </a:r>
            <a:r>
              <a:rPr lang="en-GB" dirty="0"/>
              <a:t> from Google Play Services</a:t>
            </a:r>
          </a:p>
          <a:p>
            <a:endParaRPr lang="en-GB" sz="16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600" dirty="0"/>
              <a:t>In vehicle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600" dirty="0"/>
              <a:t>On foot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600" dirty="0"/>
              <a:t>Running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600" dirty="0"/>
              <a:t>Walking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600" dirty="0"/>
              <a:t>On bicycle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600" dirty="0"/>
              <a:t>Still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4EAB18-C342-2160-C27D-1B069876C2E7}"/>
              </a:ext>
            </a:extLst>
          </p:cNvPr>
          <p:cNvSpPr txBox="1"/>
          <p:nvPr/>
        </p:nvSpPr>
        <p:spPr>
          <a:xfrm>
            <a:off x="909836" y="1776526"/>
            <a:ext cx="4104456" cy="123110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GB" sz="2000" dirty="0"/>
              <a:t>Core idea:</a:t>
            </a:r>
          </a:p>
          <a:p>
            <a:endParaRPr lang="en-GB" dirty="0"/>
          </a:p>
          <a:p>
            <a:r>
              <a:rPr lang="en-GB" dirty="0"/>
              <a:t>Discover the true complexity behind activity recognition, starting from scratch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BAD7FD-BF06-D30F-A778-6A671356255E}"/>
              </a:ext>
            </a:extLst>
          </p:cNvPr>
          <p:cNvSpPr txBox="1"/>
          <p:nvPr/>
        </p:nvSpPr>
        <p:spPr>
          <a:xfrm>
            <a:off x="6454452" y="1776526"/>
            <a:ext cx="4608512" cy="369331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GB" sz="2000" dirty="0"/>
              <a:t>Objectives: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Find out if there are differences between sensors in different phones (and brands)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Building a classification model able to correctly distinguish between different activities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Creating an Android application that can be used to monitor the user’s movements and activities along the day</a:t>
            </a:r>
          </a:p>
          <a:p>
            <a:endParaRPr lang="en-GB" dirty="0"/>
          </a:p>
        </p:txBody>
      </p:sp>
      <p:pic>
        <p:nvPicPr>
          <p:cNvPr id="13" name="Graphic 12" descr="Smart Phone outline">
            <a:extLst>
              <a:ext uri="{FF2B5EF4-FFF2-40B4-BE49-F238E27FC236}">
                <a16:creationId xmlns:a16="http://schemas.microsoft.com/office/drawing/2014/main" id="{3F27C236-E3A4-A1CA-AF7D-131862144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04953" y="4391793"/>
            <a:ext cx="630120" cy="630120"/>
          </a:xfrm>
          <a:prstGeom prst="rect">
            <a:avLst/>
          </a:prstGeom>
        </p:spPr>
      </p:pic>
      <p:pic>
        <p:nvPicPr>
          <p:cNvPr id="15" name="Graphic 14" descr="Head with gears outline">
            <a:extLst>
              <a:ext uri="{FF2B5EF4-FFF2-40B4-BE49-F238E27FC236}">
                <a16:creationId xmlns:a16="http://schemas.microsoft.com/office/drawing/2014/main" id="{0276F9E4-7776-7F87-3174-055B46E682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18899" y="3308125"/>
            <a:ext cx="630120" cy="630120"/>
          </a:xfrm>
          <a:prstGeom prst="rect">
            <a:avLst/>
          </a:prstGeom>
        </p:spPr>
      </p:pic>
      <p:pic>
        <p:nvPicPr>
          <p:cNvPr id="17" name="Graphic 16" descr="Supply And Demand outline">
            <a:extLst>
              <a:ext uri="{FF2B5EF4-FFF2-40B4-BE49-F238E27FC236}">
                <a16:creationId xmlns:a16="http://schemas.microsoft.com/office/drawing/2014/main" id="{0A4885E5-6985-04A5-291F-9FB0830B4C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940544" y="2329634"/>
            <a:ext cx="630120" cy="630120"/>
          </a:xfrm>
          <a:prstGeom prst="rect">
            <a:avLst/>
          </a:prstGeom>
        </p:spPr>
      </p:pic>
      <p:pic>
        <p:nvPicPr>
          <p:cNvPr id="19" name="Graphic 18" descr="Lights On outline">
            <a:extLst>
              <a:ext uri="{FF2B5EF4-FFF2-40B4-BE49-F238E27FC236}">
                <a16:creationId xmlns:a16="http://schemas.microsoft.com/office/drawing/2014/main" id="{9B318624-0D39-C15C-1E8F-948E1012A0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90156" y="1628800"/>
            <a:ext cx="630120" cy="630120"/>
          </a:xfrm>
          <a:prstGeom prst="rect">
            <a:avLst/>
          </a:prstGeom>
        </p:spPr>
      </p:pic>
      <p:pic>
        <p:nvPicPr>
          <p:cNvPr id="25" name="Picture 24" descr="Logo, icon&#10;&#10;Description automatically generated">
            <a:extLst>
              <a:ext uri="{FF2B5EF4-FFF2-40B4-BE49-F238E27FC236}">
                <a16:creationId xmlns:a16="http://schemas.microsoft.com/office/drawing/2014/main" id="{F7442CF9-7594-CDDD-43B6-521A49187D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3852" y="4509120"/>
            <a:ext cx="709819" cy="70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37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>
                <a:latin typeface="Calibri" panose="020F0502020204030204" pitchFamily="34" charset="0"/>
              </a:rPr>
              <a:t>Project workflow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AA5D4B7F-B567-8DF6-92A2-341F7A5FF9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1972445"/>
              </p:ext>
            </p:extLst>
          </p:nvPr>
        </p:nvGraphicFramePr>
        <p:xfrm>
          <a:off x="1845940" y="1988840"/>
          <a:ext cx="8125883" cy="3572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5780" y="273661"/>
            <a:ext cx="9143538" cy="1066800"/>
          </a:xfrm>
        </p:spPr>
        <p:txBody>
          <a:bodyPr rtlCol="0"/>
          <a:lstStyle/>
          <a:p>
            <a:pPr rtl="0"/>
            <a:r>
              <a:rPr lang="en-GB" dirty="0">
                <a:latin typeface="Calibri" panose="020F0502020204030204" pitchFamily="34" charset="0"/>
              </a:rPr>
              <a:t>Exploratory data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E9AA4B-30B1-2658-A04E-24281E669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364" y="945778"/>
            <a:ext cx="5569230" cy="30298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C0AF3B-79BC-CC0B-636C-BD1B27104157}"/>
              </a:ext>
            </a:extLst>
          </p:cNvPr>
          <p:cNvSpPr txBox="1"/>
          <p:nvPr/>
        </p:nvSpPr>
        <p:spPr>
          <a:xfrm>
            <a:off x="5915764" y="597461"/>
            <a:ext cx="4968552" cy="3693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GB" dirty="0"/>
              <a:t>“</a:t>
            </a:r>
            <a:r>
              <a:rPr lang="en-GB" dirty="0" err="1"/>
              <a:t>A_Device_Motion_Data</a:t>
            </a:r>
            <a:r>
              <a:rPr lang="en-GB" dirty="0"/>
              <a:t>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67FCF5-5856-81DE-0819-A82B6FE3B7EF}"/>
              </a:ext>
            </a:extLst>
          </p:cNvPr>
          <p:cNvSpPr txBox="1"/>
          <p:nvPr/>
        </p:nvSpPr>
        <p:spPr>
          <a:xfrm>
            <a:off x="765820" y="1916832"/>
            <a:ext cx="3816424" cy="3693319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Time-series generated by accelerometer and gyroscope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 err="1"/>
              <a:t>Iphone</a:t>
            </a:r>
            <a:r>
              <a:rPr lang="en-GB" sz="1800" dirty="0"/>
              <a:t> 6s kept in partecipants’ front pocket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24 partecipants in a range of gender, age, weight and height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6 activities: sitting, standing, walking, jogging, going upstairs and downstairs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15 trials for each activity in the same environment and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3D5F0A-9102-4DA3-3F3D-CF8846A47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7786" y="3975658"/>
            <a:ext cx="3888078" cy="22632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7EF85E5-9BC4-E0D3-A4B6-404C31FA48A4}"/>
              </a:ext>
            </a:extLst>
          </p:cNvPr>
          <p:cNvSpPr txBox="1"/>
          <p:nvPr/>
        </p:nvSpPr>
        <p:spPr>
          <a:xfrm>
            <a:off x="5129935" y="4581128"/>
            <a:ext cx="1815462" cy="1200329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GB" dirty="0"/>
              <a:t>Different behaviours in the same activity for different subjects</a:t>
            </a:r>
          </a:p>
        </p:txBody>
      </p:sp>
    </p:spTree>
    <p:extLst>
      <p:ext uri="{BB962C8B-B14F-4D97-AF65-F5344CB8AC3E}">
        <p14:creationId xmlns:p14="http://schemas.microsoft.com/office/powerpoint/2010/main" val="115296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94951" y="173372"/>
            <a:ext cx="2663557" cy="1066800"/>
          </a:xfrm>
        </p:spPr>
        <p:txBody>
          <a:bodyPr rtlCol="0"/>
          <a:lstStyle/>
          <a:p>
            <a:pPr rtl="0"/>
            <a:r>
              <a:rPr lang="en-GB" dirty="0">
                <a:latin typeface="Calibri" panose="020F0502020204030204" pitchFamily="34" charset="0"/>
              </a:rPr>
              <a:t>Pre processing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961E22-AE9E-EE2A-D7D3-FE68C6D93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0" y="1916832"/>
            <a:ext cx="5256584" cy="33184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1845BA-6A92-8F28-D262-8B6CF2118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348" y="2096852"/>
            <a:ext cx="6305776" cy="295837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6A74DC5-8F2C-0C0D-B490-64823D1E7B22}"/>
              </a:ext>
            </a:extLst>
          </p:cNvPr>
          <p:cNvSpPr/>
          <p:nvPr/>
        </p:nvSpPr>
        <p:spPr>
          <a:xfrm>
            <a:off x="7102524" y="2096852"/>
            <a:ext cx="2952328" cy="1800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88DF6F-DBD5-19A8-ABAF-5ACEF8A5F592}"/>
              </a:ext>
            </a:extLst>
          </p:cNvPr>
          <p:cNvSpPr/>
          <p:nvPr/>
        </p:nvSpPr>
        <p:spPr>
          <a:xfrm>
            <a:off x="364701" y="1916832"/>
            <a:ext cx="4721600" cy="27003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4B6B67-765C-F7BF-B286-BF978691BE7C}"/>
              </a:ext>
            </a:extLst>
          </p:cNvPr>
          <p:cNvSpPr txBox="1"/>
          <p:nvPr/>
        </p:nvSpPr>
        <p:spPr>
          <a:xfrm>
            <a:off x="961305" y="1572097"/>
            <a:ext cx="3528392" cy="646331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GB" dirty="0"/>
              <a:t>Comparison between different smoothing parameters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E23DF2-0A9C-C491-5A11-7DE8BC94D43A}"/>
              </a:ext>
            </a:extLst>
          </p:cNvPr>
          <p:cNvSpPr txBox="1"/>
          <p:nvPr/>
        </p:nvSpPr>
        <p:spPr>
          <a:xfrm>
            <a:off x="7102524" y="1593666"/>
            <a:ext cx="3528392" cy="646331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GB" dirty="0"/>
              <a:t>Comparison between different window’s sizes</a:t>
            </a:r>
          </a:p>
        </p:txBody>
      </p:sp>
    </p:spTree>
    <p:extLst>
      <p:ext uri="{BB962C8B-B14F-4D97-AF65-F5344CB8AC3E}">
        <p14:creationId xmlns:p14="http://schemas.microsoft.com/office/powerpoint/2010/main" val="125586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>
                <a:latin typeface="Calibri" panose="020F0502020204030204" pitchFamily="34" charset="0"/>
              </a:rPr>
              <a:t>Feature extraction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D3B551-BDDA-A9DE-CEDF-FD2C3BD36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3" y="2132856"/>
            <a:ext cx="6102505" cy="34563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AE9F2B-EF88-0A61-2043-53587D89F2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420" y="609600"/>
            <a:ext cx="5477213" cy="2882900"/>
          </a:xfrm>
          <a:prstGeom prst="rect">
            <a:avLst/>
          </a:prstGeom>
        </p:spPr>
      </p:pic>
      <p:graphicFrame>
        <p:nvGraphicFramePr>
          <p:cNvPr id="9" name="Table 29">
            <a:extLst>
              <a:ext uri="{FF2B5EF4-FFF2-40B4-BE49-F238E27FC236}">
                <a16:creationId xmlns:a16="http://schemas.microsoft.com/office/drawing/2014/main" id="{16684838-744C-B8BD-DE31-85641BC36D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404107"/>
              </p:ext>
            </p:extLst>
          </p:nvPr>
        </p:nvGraphicFramePr>
        <p:xfrm>
          <a:off x="6716997" y="4005064"/>
          <a:ext cx="4376058" cy="1919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8029">
                  <a:extLst>
                    <a:ext uri="{9D8B030D-6E8A-4147-A177-3AD203B41FA5}">
                      <a16:colId xmlns:a16="http://schemas.microsoft.com/office/drawing/2014/main" val="2218180152"/>
                    </a:ext>
                  </a:extLst>
                </a:gridCol>
                <a:gridCol w="2188029">
                  <a:extLst>
                    <a:ext uri="{9D8B030D-6E8A-4147-A177-3AD203B41FA5}">
                      <a16:colId xmlns:a16="http://schemas.microsoft.com/office/drawing/2014/main" val="2036847457"/>
                    </a:ext>
                  </a:extLst>
                </a:gridCol>
              </a:tblGrid>
              <a:tr h="498786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Time 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Frequency domain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213655"/>
                  </a:ext>
                </a:extLst>
              </a:tr>
              <a:tr h="1420766">
                <a:tc>
                  <a:txBody>
                    <a:bodyPr/>
                    <a:lstStyle/>
                    <a:p>
                      <a:r>
                        <a:rPr lang="en-GB" dirty="0"/>
                        <a:t>Mean, standard deviation, range, interquartile range, kurtosis, skewness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First 5 peaks’ position and amplitude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468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424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6531" y="-27384"/>
            <a:ext cx="9143538" cy="1066800"/>
          </a:xfrm>
        </p:spPr>
        <p:txBody>
          <a:bodyPr rtlCol="0"/>
          <a:lstStyle/>
          <a:p>
            <a:pPr rtl="0"/>
            <a:r>
              <a:rPr lang="en-GB" dirty="0">
                <a:latin typeface="Calibri" panose="020F0502020204030204" pitchFamily="34" charset="0"/>
              </a:rPr>
              <a:t>Feature redundancy and selection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52481A-4FAA-4CCD-39B3-BD6D460F1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97" y="1264317"/>
            <a:ext cx="3528392" cy="21557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5FAFAB-DE43-1E05-3DAD-5C9E2C388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0323" y="1265297"/>
            <a:ext cx="3496297" cy="21548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D15435-5830-AFD4-8921-1B8F1498C354}"/>
              </a:ext>
            </a:extLst>
          </p:cNvPr>
          <p:cNvSpPr txBox="1"/>
          <p:nvPr/>
        </p:nvSpPr>
        <p:spPr>
          <a:xfrm>
            <a:off x="8542684" y="1793185"/>
            <a:ext cx="3240360" cy="307776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GB" dirty="0"/>
              <a:t>Top 10 features:</a:t>
            </a:r>
          </a:p>
          <a:p>
            <a:endParaRPr lang="en-GB" sz="1600" dirty="0"/>
          </a:p>
          <a:p>
            <a:r>
              <a:rPr lang="en-GB" sz="1600" dirty="0" err="1"/>
              <a:t>gravity.z_std</a:t>
            </a:r>
            <a:endParaRPr lang="en-GB" sz="1600" dirty="0"/>
          </a:p>
          <a:p>
            <a:r>
              <a:rPr lang="en-GB" sz="1600" dirty="0" err="1"/>
              <a:t>rotationRate.x_std</a:t>
            </a:r>
            <a:r>
              <a:rPr lang="en-GB" sz="1600" dirty="0"/>
              <a:t> </a:t>
            </a:r>
            <a:r>
              <a:rPr lang="en-GB" sz="1600" dirty="0" err="1"/>
              <a:t>rotationRate.y_std</a:t>
            </a:r>
            <a:r>
              <a:rPr lang="en-GB" sz="1600" dirty="0"/>
              <a:t> </a:t>
            </a:r>
            <a:r>
              <a:rPr lang="en-GB" sz="1600" dirty="0" err="1"/>
              <a:t>rotationRate.z_std</a:t>
            </a:r>
            <a:r>
              <a:rPr lang="en-GB" sz="1600" dirty="0"/>
              <a:t> </a:t>
            </a:r>
            <a:r>
              <a:rPr lang="en-GB" sz="1600" dirty="0" err="1"/>
              <a:t>userAcceleration.x_std</a:t>
            </a:r>
            <a:r>
              <a:rPr lang="en-GB" sz="1600" dirty="0"/>
              <a:t> </a:t>
            </a:r>
            <a:r>
              <a:rPr lang="en-GB" sz="1600" dirty="0" err="1"/>
              <a:t>userAcceleration.y_std</a:t>
            </a:r>
            <a:r>
              <a:rPr lang="en-GB" sz="1600" dirty="0"/>
              <a:t> </a:t>
            </a:r>
            <a:r>
              <a:rPr lang="en-GB" sz="1600" dirty="0" err="1"/>
              <a:t>userAcceleration.z_std</a:t>
            </a:r>
            <a:r>
              <a:rPr lang="en-GB" sz="1600" dirty="0"/>
              <a:t> rotationRate.xP#2</a:t>
            </a:r>
          </a:p>
          <a:p>
            <a:r>
              <a:rPr lang="en-GB" sz="1600" dirty="0"/>
              <a:t>userAcceleration.yP#2 userAcceleration.yP#3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1481A7-276A-0717-9269-5BCD7A0485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812" y="3573016"/>
            <a:ext cx="3467767" cy="26642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C27E0B-C34A-3D3D-D4D0-1900BFEE0F66}"/>
              </a:ext>
            </a:extLst>
          </p:cNvPr>
          <p:cNvSpPr txBox="1"/>
          <p:nvPr/>
        </p:nvSpPr>
        <p:spPr>
          <a:xfrm>
            <a:off x="5302324" y="4518705"/>
            <a:ext cx="2448272" cy="92333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GB" dirty="0"/>
              <a:t>Feature discarded: 21</a:t>
            </a:r>
          </a:p>
          <a:p>
            <a:endParaRPr lang="en-GB" dirty="0"/>
          </a:p>
          <a:p>
            <a:r>
              <a:rPr lang="en-GB" dirty="0"/>
              <a:t>Feature selected: 40</a:t>
            </a:r>
          </a:p>
        </p:txBody>
      </p:sp>
    </p:spTree>
    <p:extLst>
      <p:ext uri="{BB962C8B-B14F-4D97-AF65-F5344CB8AC3E}">
        <p14:creationId xmlns:p14="http://schemas.microsoft.com/office/powerpoint/2010/main" val="35190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966620" y="428464"/>
            <a:ext cx="3635432" cy="911696"/>
          </a:xfrm>
        </p:spPr>
        <p:txBody>
          <a:bodyPr rtlCol="0">
            <a:normAutofit/>
          </a:bodyPr>
          <a:lstStyle/>
          <a:p>
            <a:pPr rtl="0"/>
            <a:r>
              <a:rPr lang="en-GB" dirty="0">
                <a:latin typeface="Calibri" panose="020F0502020204030204" pitchFamily="34" charset="0"/>
              </a:rPr>
              <a:t>Model Evaluation</a:t>
            </a:r>
            <a:br>
              <a:rPr lang="en-GB" dirty="0">
                <a:latin typeface="Calibri" panose="020F0502020204030204" pitchFamily="34" charset="0"/>
              </a:rPr>
            </a:br>
            <a:r>
              <a:rPr lang="en-GB" sz="2400" dirty="0">
                <a:latin typeface="Calibri" panose="020F0502020204030204" pitchFamily="34" charset="0"/>
              </a:rPr>
              <a:t>(intra-dataset)</a:t>
            </a:r>
            <a:endParaRPr lang="en-GB" dirty="0">
              <a:latin typeface="Calibri" panose="020F0502020204030204" pitchFamily="34" charset="0"/>
            </a:endParaRPr>
          </a:p>
        </p:txBody>
      </p:sp>
      <p:graphicFrame>
        <p:nvGraphicFramePr>
          <p:cNvPr id="6" name="Table 50">
            <a:extLst>
              <a:ext uri="{FF2B5EF4-FFF2-40B4-BE49-F238E27FC236}">
                <a16:creationId xmlns:a16="http://schemas.microsoft.com/office/drawing/2014/main" id="{C216E200-8F8E-180D-6DE5-D273FA9E13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6299628"/>
              </p:ext>
            </p:extLst>
          </p:nvPr>
        </p:nvGraphicFramePr>
        <p:xfrm>
          <a:off x="405780" y="884312"/>
          <a:ext cx="6360309" cy="4781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253">
                  <a:extLst>
                    <a:ext uri="{9D8B030D-6E8A-4147-A177-3AD203B41FA5}">
                      <a16:colId xmlns:a16="http://schemas.microsoft.com/office/drawing/2014/main" val="544038161"/>
                    </a:ext>
                  </a:extLst>
                </a:gridCol>
                <a:gridCol w="1178514">
                  <a:extLst>
                    <a:ext uri="{9D8B030D-6E8A-4147-A177-3AD203B41FA5}">
                      <a16:colId xmlns:a16="http://schemas.microsoft.com/office/drawing/2014/main" val="2284043154"/>
                    </a:ext>
                  </a:extLst>
                </a:gridCol>
                <a:gridCol w="1178514">
                  <a:extLst>
                    <a:ext uri="{9D8B030D-6E8A-4147-A177-3AD203B41FA5}">
                      <a16:colId xmlns:a16="http://schemas.microsoft.com/office/drawing/2014/main" val="2987712514"/>
                    </a:ext>
                  </a:extLst>
                </a:gridCol>
                <a:gridCol w="1178514">
                  <a:extLst>
                    <a:ext uri="{9D8B030D-6E8A-4147-A177-3AD203B41FA5}">
                      <a16:colId xmlns:a16="http://schemas.microsoft.com/office/drawing/2014/main" val="1068233346"/>
                    </a:ext>
                  </a:extLst>
                </a:gridCol>
                <a:gridCol w="1178514">
                  <a:extLst>
                    <a:ext uri="{9D8B030D-6E8A-4147-A177-3AD203B41FA5}">
                      <a16:colId xmlns:a16="http://schemas.microsoft.com/office/drawing/2014/main" val="3019130451"/>
                    </a:ext>
                  </a:extLst>
                </a:gridCol>
              </a:tblGrid>
              <a:tr h="308774">
                <a:tc gridSpan="5">
                  <a:txBody>
                    <a:bodyPr/>
                    <a:lstStyle/>
                    <a:p>
                      <a:pPr algn="ctr" rtl="0"/>
                      <a:r>
                        <a:rPr lang="en-GB" sz="1400" b="0" cap="all" spc="150" noProof="0" dirty="0">
                          <a:solidFill>
                            <a:schemeClr val="bg1"/>
                          </a:solidFill>
                          <a:latin typeface="+mj-lt"/>
                        </a:rPr>
                        <a:t>Experimental Results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/>
                      <a:endParaRPr lang="en-GB" sz="1400" b="0" cap="all" spc="150" baseline="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/>
                      <a:endParaRPr lang="en-GB" sz="1400" b="0" cap="all" spc="150" baseline="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/>
                      <a:endParaRPr lang="en-GB" sz="1400" b="0" cap="all" spc="150" baseline="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/>
                      <a:endParaRPr lang="en-GB" sz="1400" b="0" cap="all" spc="150" baseline="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065677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endParaRPr lang="en-GB" sz="12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F1_score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137574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GB" sz="1200" noProof="0" dirty="0">
                          <a:solidFill>
                            <a:schemeClr val="tx1"/>
                          </a:solidFill>
                        </a:rPr>
                        <a:t>Random Forest Classifier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0.91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0.94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0.91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0.91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138450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GB" sz="1200" noProof="0" dirty="0">
                          <a:solidFill>
                            <a:schemeClr val="tx1"/>
                          </a:solidFill>
                        </a:rPr>
                        <a:t>Logistic Regression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0.93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1215403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GB" sz="1200" noProof="0" dirty="0">
                          <a:solidFill>
                            <a:schemeClr val="tx1"/>
                          </a:solidFill>
                        </a:rPr>
                        <a:t>Decision Tree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200" noProof="0" dirty="0">
                          <a:solidFill>
                            <a:schemeClr val="tx1"/>
                          </a:solidFill>
                        </a:rPr>
                        <a:t>0.84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200" noProof="0" dirty="0">
                          <a:solidFill>
                            <a:schemeClr val="tx1"/>
                          </a:solidFill>
                        </a:rPr>
                        <a:t>0.87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200" noProof="0" dirty="0">
                          <a:solidFill>
                            <a:schemeClr val="tx1"/>
                          </a:solidFill>
                        </a:rPr>
                        <a:t>0.85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200" noProof="0" dirty="0">
                          <a:solidFill>
                            <a:schemeClr val="tx1"/>
                          </a:solidFill>
                        </a:rPr>
                        <a:t>0.85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742485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GB" sz="1200" noProof="0" dirty="0">
                          <a:solidFill>
                            <a:schemeClr val="tx1"/>
                          </a:solidFill>
                        </a:rPr>
                        <a:t>KNN-Classifier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200" noProof="0" dirty="0">
                          <a:solidFill>
                            <a:schemeClr val="tx1"/>
                          </a:solidFill>
                        </a:rPr>
                        <a:t>0.86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200" noProof="0" dirty="0">
                          <a:solidFill>
                            <a:schemeClr val="tx1"/>
                          </a:solidFill>
                        </a:rPr>
                        <a:t>0.90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noProof="0" dirty="0">
                          <a:solidFill>
                            <a:schemeClr val="tx1"/>
                          </a:solidFill>
                        </a:rPr>
                        <a:t>0.87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noProof="0" dirty="0">
                          <a:solidFill>
                            <a:schemeClr val="tx1"/>
                          </a:solidFill>
                        </a:rPr>
                        <a:t>0.88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860975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GB" sz="1200" noProof="0" dirty="0">
                          <a:solidFill>
                            <a:schemeClr val="tx1"/>
                          </a:solidFill>
                        </a:rPr>
                        <a:t>SVC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200" noProof="0" dirty="0">
                          <a:solidFill>
                            <a:schemeClr val="tx1"/>
                          </a:solidFill>
                        </a:rPr>
                        <a:t>0.90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200" noProof="0" dirty="0">
                          <a:solidFill>
                            <a:schemeClr val="tx1"/>
                          </a:solidFill>
                        </a:rPr>
                        <a:t>0.90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noProof="0" dirty="0">
                          <a:solidFill>
                            <a:schemeClr val="tx1"/>
                          </a:solidFill>
                        </a:rPr>
                        <a:t>0.92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noProof="0" dirty="0">
                          <a:solidFill>
                            <a:schemeClr val="tx1"/>
                          </a:solidFill>
                        </a:rPr>
                        <a:t>0.92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5121222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GB" sz="1200" noProof="0" dirty="0">
                          <a:solidFill>
                            <a:schemeClr val="tx1"/>
                          </a:solidFill>
                        </a:rPr>
                        <a:t>GaussianNB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200" noProof="0" dirty="0">
                          <a:solidFill>
                            <a:schemeClr val="tx1"/>
                          </a:solidFill>
                        </a:rPr>
                        <a:t>0.70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200" noProof="0" dirty="0">
                          <a:solidFill>
                            <a:schemeClr val="tx1"/>
                          </a:solidFill>
                        </a:rPr>
                        <a:t>0.76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noProof="0" dirty="0">
                          <a:solidFill>
                            <a:schemeClr val="tx1"/>
                          </a:solidFill>
                        </a:rPr>
                        <a:t>0.70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noProof="0" dirty="0">
                          <a:solidFill>
                            <a:schemeClr val="tx1"/>
                          </a:solidFill>
                        </a:rPr>
                        <a:t>0.72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12317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43564E7-B35C-11CD-47F9-0C7F58FEA7A1}"/>
              </a:ext>
            </a:extLst>
          </p:cNvPr>
          <p:cNvSpPr txBox="1"/>
          <p:nvPr/>
        </p:nvSpPr>
        <p:spPr>
          <a:xfrm>
            <a:off x="8254652" y="1556792"/>
            <a:ext cx="2664296" cy="147732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GB" dirty="0"/>
              <a:t>Accuracy with standard cross validation: 97.4 %</a:t>
            </a:r>
          </a:p>
          <a:p>
            <a:endParaRPr lang="en-GB" dirty="0"/>
          </a:p>
          <a:p>
            <a:r>
              <a:rPr lang="en-GB" dirty="0"/>
              <a:t>Accuracy with leave-one-out strategy: 91%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DB3AAC-A424-EB70-E130-DF163D7DE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0891" y="3225465"/>
            <a:ext cx="3781758" cy="283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38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 planning overview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6714148_TF03460544" id="{8562D5C4-9B0C-4FFA-8150-BCE9AB576E7C}" vid="{C4AB40D0-B545-42A2-B795-805AA4474907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planning overview presentation</Template>
  <TotalTime>932</TotalTime>
  <Words>648</Words>
  <Application>Microsoft Office PowerPoint</Application>
  <PresentationFormat>Custom</PresentationFormat>
  <Paragraphs>168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MathJax_Main</vt:lpstr>
      <vt:lpstr>Wingdings</vt:lpstr>
      <vt:lpstr>Project planning overview presentation</vt:lpstr>
      <vt:lpstr>Activity Recognizer</vt:lpstr>
      <vt:lpstr>Introduction</vt:lpstr>
      <vt:lpstr>Project purpose</vt:lpstr>
      <vt:lpstr>Project workflow</vt:lpstr>
      <vt:lpstr>Exploratory data analysis</vt:lpstr>
      <vt:lpstr>Pre processing</vt:lpstr>
      <vt:lpstr>Feature extraction</vt:lpstr>
      <vt:lpstr>Feature redundancy and selection</vt:lpstr>
      <vt:lpstr>Model Evaluation (intra-dataset)</vt:lpstr>
      <vt:lpstr>Model Evaluation (inter-dataset)</vt:lpstr>
      <vt:lpstr>Application’s architecture</vt:lpstr>
      <vt:lpstr>Application Highlights</vt:lpstr>
      <vt:lpstr>Observations and considerations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Recognizer</dc:title>
  <dc:creator>Marco Pardini</dc:creator>
  <cp:lastModifiedBy>Marco Pardini</cp:lastModifiedBy>
  <cp:revision>7</cp:revision>
  <dcterms:created xsi:type="dcterms:W3CDTF">2023-02-05T11:36:30Z</dcterms:created>
  <dcterms:modified xsi:type="dcterms:W3CDTF">2023-02-12T10:00:12Z</dcterms:modified>
</cp:coreProperties>
</file>