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321" r:id="rId4"/>
    <p:sldId id="322" r:id="rId6"/>
    <p:sldId id="283" r:id="rId7"/>
    <p:sldId id="282" r:id="rId8"/>
    <p:sldId id="323" r:id="rId9"/>
    <p:sldId id="296" r:id="rId10"/>
    <p:sldId id="324" r:id="rId11"/>
    <p:sldId id="325" r:id="rId12"/>
    <p:sldId id="298" r:id="rId13"/>
    <p:sldId id="299" r:id="rId14"/>
    <p:sldId id="327" r:id="rId15"/>
    <p:sldId id="328" r:id="rId16"/>
    <p:sldId id="329" r:id="rId17"/>
    <p:sldId id="297" r:id="rId18"/>
    <p:sldId id="333"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FFCDCD"/>
    <a:srgbClr val="4E93D2"/>
    <a:srgbClr val="DF21A9"/>
    <a:srgbClr val="200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5F7CE-C029-4C7C-B89D-D33E443F0A0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AFF1F-C99A-46BE-BF41-123F8AE7B2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hasCustomPrompt="1"/>
          </p:nvPr>
        </p:nvSpPr>
        <p:spPr bwMode="gray">
          <a:xfrm>
            <a:off x="641351" y="1971675"/>
            <a:ext cx="10968567" cy="4162426"/>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hasCustomPrompt="1"/>
          </p:nvPr>
        </p:nvSpPr>
        <p:spPr bwMode="gray">
          <a:xfrm>
            <a:off x="641351" y="1971676"/>
            <a:ext cx="10968567" cy="4162425"/>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ln>
        </p:spPr>
        <p:txBody>
          <a:bodyPr lIns="0" tIns="0" rIns="0" bIns="0">
            <a:spAutoFit/>
          </a:bodyPr>
          <a:lstStyle/>
          <a:p>
            <a:pPr algn="just" fontAlgn="auto">
              <a:spcBef>
                <a:spcPts val="600"/>
              </a:spcBef>
              <a:spcAft>
                <a:spcPts val="0"/>
              </a:spcAft>
              <a:defRPr/>
            </a:pPr>
            <a:r>
              <a:rPr lang="en-US" sz="1000" b="1" dirty="0">
                <a:solidFill>
                  <a:schemeClr val="tx2"/>
                </a:solidFill>
                <a:latin typeface="Arial" panose="020B0604020202020204" pitchFamily="34" charset="0"/>
                <a:cs typeface="Arial" panose="020B0604020202020204" pitchFamily="34" charset="0"/>
              </a:rPr>
              <a:t>Disclaimer </a:t>
            </a:r>
            <a:endParaRPr lang="en-US" sz="1000" b="1" dirty="0">
              <a:solidFill>
                <a:schemeClr val="tx2"/>
              </a:solidFill>
              <a:latin typeface="Arial" panose="020B0604020202020204" pitchFamily="34" charset="0"/>
              <a:cs typeface="Arial" panose="020B0604020202020204" pitchFamily="34" charset="0"/>
            </a:endParaRPr>
          </a:p>
          <a:p>
            <a:pPr algn="just" fontAlgn="auto">
              <a:spcBef>
                <a:spcPts val="600"/>
              </a:spcBef>
              <a:spcAft>
                <a:spcPts val="0"/>
              </a:spcAft>
              <a:defRPr/>
            </a:pPr>
            <a:r>
              <a:rPr lang="en-US" sz="900" dirty="0">
                <a:solidFill>
                  <a:schemeClr val="tx2"/>
                </a:solidFill>
                <a:latin typeface="Arial" panose="020B0604020202020204" pitchFamily="34" charset="0"/>
                <a:cs typeface="Arial" panose="020B0604020202020204" pitchFamily="34" charset="0"/>
              </a:rPr>
              <a:t>Tech Mahindra Limited, herein referred to as TechM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endParaRPr lang="en-US" sz="900" dirty="0">
              <a:solidFill>
                <a:schemeClr val="tx2"/>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bwMode="gray">
          <a:xfrm>
            <a:off x="1822451" y="1527296"/>
            <a:ext cx="8973312"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ln>
        </p:spPr>
        <p:txBody>
          <a:bodyPr/>
          <a:lstStyle>
            <a:lvl1pPr marL="0" indent="0" algn="l" defTabSz="914400" rtl="0" eaLnBrk="1" fontAlgn="base" latinLnBrk="0" hangingPunct="1">
              <a:spcBef>
                <a:spcPts val="0"/>
              </a:spcBef>
              <a:spcAft>
                <a:spcPct val="0"/>
              </a:spcAft>
              <a:buClr>
                <a:schemeClr val="tx2"/>
              </a:buClr>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bg>
      <p:bgPr>
        <a:blipFill dpi="0" rotWithShape="1">
          <a:blip r:embed="rId2">
            <a:lum bright="70000" contrast="-70000"/>
          </a:blip>
          <a:srcRect/>
          <a:stretch>
            <a:fillRect t="-3000" b="-3000"/>
          </a:stretch>
        </a:blipFill>
        <a:effectLst/>
      </p:bgPr>
    </p:bg>
    <p:spTree>
      <p:nvGrpSpPr>
        <p:cNvPr id="1" name=""/>
        <p:cNvGrpSpPr/>
        <p:nvPr/>
      </p:nvGrpSpPr>
      <p:grpSpPr>
        <a:xfrm>
          <a:off x="0" y="0"/>
          <a:ext cx="0" cy="0"/>
          <a:chOff x="0" y="0"/>
          <a:chExt cx="0" cy="0"/>
        </a:xfrm>
      </p:grpSpPr>
      <p:sp>
        <p:nvSpPr>
          <p:cNvPr id="4" name="Slide Number Placeholder 5"/>
          <p:cNvSpPr txBox="1"/>
          <p:nvPr userDrawn="1"/>
        </p:nvSpPr>
        <p:spPr bwMode="auto">
          <a:xfrm>
            <a:off x="258394" y="6608420"/>
            <a:ext cx="169940" cy="164204"/>
          </a:xfrm>
          <a:prstGeom prst="rect">
            <a:avLst/>
          </a:prstGeom>
          <a:noFill/>
          <a:ln w="9525">
            <a:noFill/>
            <a:miter lim="800000"/>
          </a:ln>
        </p:spPr>
        <p:txBody>
          <a:bodyPr wrap="none" lIns="0" tIns="0" rIns="0" bIns="0" anchor="ctr">
            <a:spAutoFit/>
          </a:bodyPr>
          <a:lstStyle/>
          <a:p>
            <a:pPr algn="r" fontAlgn="auto">
              <a:spcBef>
                <a:spcPts val="0"/>
              </a:spcBef>
              <a:spcAft>
                <a:spcPts val="0"/>
              </a:spcAft>
              <a:defRPr/>
            </a:pPr>
            <a:fld id="{13CCAD47-FD76-46E6-8D9F-02939C3786FE}" type="slidenum">
              <a:rPr lang="en-US" sz="1065">
                <a:solidFill>
                  <a:srgbClr val="6D6E71"/>
                </a:solidFill>
                <a:latin typeface="Arial" panose="020B0604020202020204" pitchFamily="34" charset="0"/>
                <a:cs typeface="Arial" panose="020B0604020202020204" pitchFamily="34" charset="0"/>
              </a:rPr>
            </a:fld>
            <a:endParaRPr lang="en-US" sz="1065" dirty="0">
              <a:solidFill>
                <a:srgbClr val="6D6E71"/>
              </a:solidFill>
              <a:latin typeface="Arial" panose="020B0604020202020204" pitchFamily="34" charset="0"/>
              <a:cs typeface="Arial" panose="020B0604020202020204" pitchFamily="34" charset="0"/>
            </a:endParaRPr>
          </a:p>
        </p:txBody>
      </p:sp>
      <p:sp>
        <p:nvSpPr>
          <p:cNvPr id="5" name="TextBox 20"/>
          <p:cNvSpPr txBox="1">
            <a:spLocks noChangeArrowheads="1"/>
          </p:cNvSpPr>
          <p:nvPr userDrawn="1"/>
        </p:nvSpPr>
        <p:spPr bwMode="gray">
          <a:xfrm>
            <a:off x="641350" y="6608449"/>
            <a:ext cx="3257726" cy="164204"/>
          </a:xfrm>
          <a:prstGeom prst="rect">
            <a:avLst/>
          </a:prstGeom>
          <a:noFill/>
          <a:ln w="9525">
            <a:noFill/>
            <a:miter lim="800000"/>
          </a:ln>
        </p:spPr>
        <p:txBody>
          <a:bodyPr wrap="none" lIns="0" tIns="0" rIns="0" bIns="0">
            <a:spAutoFit/>
          </a:bodyPr>
          <a:lstStyle/>
          <a:p>
            <a:pPr fontAlgn="auto">
              <a:spcBef>
                <a:spcPts val="0"/>
              </a:spcBef>
              <a:spcAft>
                <a:spcPts val="0"/>
              </a:spcAft>
              <a:defRPr/>
            </a:pPr>
            <a:r>
              <a:rPr lang="en-US" sz="1065" dirty="0">
                <a:solidFill>
                  <a:srgbClr val="6D6E71"/>
                </a:solidFill>
                <a:latin typeface="Arial" panose="020B0604020202020204" pitchFamily="34" charset="0"/>
                <a:cs typeface="Arial" panose="020B0604020202020204" pitchFamily="34" charset="0"/>
              </a:rPr>
              <a:t>Copyright © 2018 Tech Mahindra. All rights reserved.</a:t>
            </a:r>
            <a:endParaRPr lang="en-US" sz="1065" dirty="0">
              <a:solidFill>
                <a:srgbClr val="6D6E71"/>
              </a:solidFill>
              <a:latin typeface="Arial" panose="020B0604020202020204" pitchFamily="34" charset="0"/>
              <a:cs typeface="Arial" panose="020B0604020202020204" pitchFamily="34" charset="0"/>
            </a:endParaRPr>
          </a:p>
        </p:txBody>
      </p:sp>
      <p:sp>
        <p:nvSpPr>
          <p:cNvPr id="6" name="Title 1"/>
          <p:cNvSpPr>
            <a:spLocks noGrp="1"/>
          </p:cNvSpPr>
          <p:nvPr>
            <p:ph type="title" hasCustomPrompt="1"/>
          </p:nvPr>
        </p:nvSpPr>
        <p:spPr>
          <a:xfrm>
            <a:off x="838202" y="-98653"/>
            <a:ext cx="10515600" cy="770091"/>
          </a:xfrm>
          <a:prstGeom prst="rect">
            <a:avLst/>
          </a:prstGeom>
        </p:spPr>
        <p:txBody>
          <a:bodyPr/>
          <a:lstStyle>
            <a:lvl1pPr algn="ctr">
              <a:defRPr sz="3200" baseline="0"/>
            </a:lvl1pPr>
          </a:lstStyle>
          <a:p>
            <a:r>
              <a:rPr lang="en-US" dirty="0"/>
              <a:t>Automobile Industry is Evolving…..</a:t>
            </a:r>
            <a:endParaRPr lang="en-US" dirty="0"/>
          </a:p>
        </p:txBody>
      </p:sp>
      <p:sp>
        <p:nvSpPr>
          <p:cNvPr id="2" name="Rectangle 1"/>
          <p:cNvSpPr/>
          <p:nvPr userDrawn="1"/>
        </p:nvSpPr>
        <p:spPr>
          <a:xfrm>
            <a:off x="838202" y="620066"/>
            <a:ext cx="10515600" cy="268723"/>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38202" y="760356"/>
            <a:ext cx="10515600" cy="126124"/>
          </a:xfrm>
          <a:prstGeom prst="rect">
            <a:avLst/>
          </a:prstGeom>
          <a:solidFill>
            <a:srgbClr val="E3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5" y="719143"/>
            <a:ext cx="10966449" cy="507831"/>
          </a:xfrm>
          <a:noFill/>
          <a:ln w="9525">
            <a:noFill/>
            <a:miter lim="800000"/>
          </a:ln>
        </p:spPr>
        <p:txBody>
          <a:bodyPr vert="horz" wrap="square" lIns="0" tIns="0" rIns="0" bIns="0" numCol="1" anchor="t" anchorCtr="0" compatLnSpc="1">
            <a:spAutoFit/>
          </a:bodyPr>
          <a:lstStyle>
            <a:lvl1pPr algn="l">
              <a:defRPr lang="en-US" sz="3300" b="1" kern="1200" dirty="0">
                <a:solidFill>
                  <a:schemeClr val="tx2"/>
                </a:solidFill>
                <a:latin typeface="Arial" panose="020B0604020202020204" pitchFamily="34" charset="0"/>
                <a:ea typeface="+mj-ea"/>
                <a:cs typeface="Arial" panose="020B0604020202020204" pitchFamily="34" charset="0"/>
              </a:defRPr>
            </a:lvl1pPr>
          </a:lstStyle>
          <a:p>
            <a:pPr lvl="0" algn="l" defTabSz="942975"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51" y="1971680"/>
            <a:ext cx="10966450"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5pPr>
            <a:lvl6pPr marL="1479550" indent="-294640">
              <a:spcBef>
                <a:spcPts val="0"/>
              </a:spcBef>
              <a:spcAft>
                <a:spcPts val="0"/>
              </a:spcAft>
              <a:buClr>
                <a:schemeClr val="tx2"/>
              </a:buClr>
              <a:buSzPct val="70000"/>
              <a:buFont typeface="Wingdings" panose="05000000000000000000" pitchFamily="2" charset="2"/>
              <a:buChar char="§"/>
              <a:defRPr lang="en-US" sz="1900" kern="1200" dirty="0" smtClean="0">
                <a:solidFill>
                  <a:schemeClr val="tx1"/>
                </a:solidFill>
                <a:latin typeface="Arial" panose="020B0604020202020204" pitchFamily="34" charset="0"/>
                <a:ea typeface="+mn-ea"/>
                <a:cs typeface="Arial" panose="020B0604020202020204" pitchFamily="34" charset="0"/>
              </a:defRPr>
            </a:lvl6pPr>
            <a:lvl7pPr marL="1767840" indent="-281305">
              <a:spcBef>
                <a:spcPts val="0"/>
              </a:spcBef>
              <a:spcAft>
                <a:spcPts val="0"/>
              </a:spcAft>
              <a:buClr>
                <a:schemeClr val="tx2"/>
              </a:buClr>
              <a:buSzPct val="70000"/>
              <a:buFont typeface="Arial" panose="020B0604020202020204" pitchFamily="34" charset="0"/>
              <a:buChar char="–"/>
              <a:defRPr sz="1900" baseline="0">
                <a:solidFill>
                  <a:schemeClr val="tx1"/>
                </a:solidFill>
                <a:latin typeface="+mn-lt"/>
                <a:cs typeface="Arial" panose="020B0604020202020204" pitchFamily="34" charset="0"/>
              </a:defRPr>
            </a:lvl7pPr>
            <a:lvl8pPr marL="1649730" indent="-235585">
              <a:spcBef>
                <a:spcPts val="0"/>
              </a:spcBef>
              <a:spcAft>
                <a:spcPts val="0"/>
              </a:spcAft>
              <a:buSzPct val="70000"/>
              <a:defRPr sz="1900" baseline="0">
                <a:latin typeface="Arial" panose="020B0604020202020204" pitchFamily="34" charset="0"/>
                <a:cs typeface="Arial" panose="020B0604020202020204" pitchFamily="34" charset="0"/>
              </a:defRPr>
            </a:lvl8pPr>
            <a:lvl9pPr marL="1880870" indent="-230505">
              <a:spcBef>
                <a:spcPts val="0"/>
              </a:spcBef>
              <a:spcAft>
                <a:spcPts val="0"/>
              </a:spcAft>
              <a:buSzPct val="70000"/>
              <a:buFont typeface="Arial" panose="020B0604020202020204" pitchFamily="34" charset="0"/>
              <a:buChar char="–"/>
              <a:defRPr sz="1900">
                <a:latin typeface="Arial" panose="020B0604020202020204" pitchFamily="34" charset="0"/>
                <a:cs typeface="Arial" panose="020B0604020202020204" pitchFamily="34" charset="0"/>
              </a:defRPr>
            </a:lvl9pPr>
          </a:lstStyle>
          <a:p>
            <a:pPr marL="299720" lvl="0" indent="-299720" algn="l" defTabSz="942975" rtl="0" eaLnBrk="1" fontAlgn="base" latinLnBrk="0" hangingPunct="1">
              <a:spcBef>
                <a:spcPts val="0"/>
              </a:spcBef>
              <a:spcAft>
                <a:spcPct val="0"/>
              </a:spcAft>
              <a:buClr>
                <a:schemeClr val="bg2"/>
              </a:buClr>
              <a:buSzPct val="120000"/>
              <a:buFont typeface="Wingdings" panose="05000000000000000000" pitchFamily="2" charset="2"/>
              <a:buChar char="§"/>
            </a:pPr>
            <a:r>
              <a:rPr lang="en-US" dirty="0" smtClean="0"/>
              <a:t>Click to edit master text styles</a:t>
            </a:r>
            <a:endParaRPr lang="en-US" dirty="0" smtClean="0"/>
          </a:p>
          <a:p>
            <a:pPr marL="589280" lvl="2" indent="-288290" algn="l" defTabSz="942975" rtl="0" eaLnBrk="1" fontAlgn="base" latinLnBrk="0" hangingPunct="1">
              <a:spcBef>
                <a:spcPts val="0"/>
              </a:spcBef>
              <a:spcAft>
                <a:spcPts val="0"/>
              </a:spcAft>
              <a:buClr>
                <a:schemeClr val="bg2"/>
              </a:buClr>
              <a:buSzPct val="90000"/>
              <a:buFont typeface="Arial" panose="020B0604020202020204" pitchFamily="34" charset="0"/>
              <a:buChar char="–"/>
            </a:pPr>
            <a:r>
              <a:rPr lang="en-US" dirty="0" smtClean="0"/>
              <a:t>Second level</a:t>
            </a:r>
            <a:endParaRPr lang="en-US" dirty="0" smtClean="0"/>
          </a:p>
          <a:p>
            <a:pPr marL="877570" lvl="3" indent="-288290" algn="l" defTabSz="942975" rtl="0" eaLnBrk="1" fontAlgn="base" latinLnBrk="0" hangingPunct="1">
              <a:spcBef>
                <a:spcPts val="0"/>
              </a:spcBef>
              <a:spcAft>
                <a:spcPts val="0"/>
              </a:spcAft>
              <a:buClr>
                <a:schemeClr val="bg2"/>
              </a:buClr>
              <a:buSzPct val="80000"/>
              <a:buFont typeface="Wingdings" panose="05000000000000000000" pitchFamily="2" charset="2"/>
              <a:buChar char="§"/>
            </a:pPr>
            <a:r>
              <a:rPr lang="en-US" dirty="0" smtClean="0"/>
              <a:t>Third level</a:t>
            </a:r>
            <a:endParaRPr lang="en-US" dirty="0" smtClean="0"/>
          </a:p>
          <a:p>
            <a:pPr marL="1172210" lvl="4" indent="-294640" algn="l" defTabSz="962660" rtl="0" eaLnBrk="1" fontAlgn="base" latinLnBrk="0" hangingPunct="1">
              <a:spcBef>
                <a:spcPts val="0"/>
              </a:spcBef>
              <a:spcAft>
                <a:spcPts val="0"/>
              </a:spcAft>
              <a:buClr>
                <a:schemeClr val="bg2"/>
              </a:buClr>
              <a:buSzPct val="70000"/>
              <a:buFont typeface="Arial" panose="020B0604020202020204" pitchFamily="34" charset="0"/>
              <a:buChar char="–"/>
            </a:pPr>
            <a:r>
              <a:rPr lang="en-US" dirty="0" smtClean="0"/>
              <a:t>Fourth level</a:t>
            </a:r>
            <a:endParaRPr lang="en-US" dirty="0" smtClean="0"/>
          </a:p>
          <a:p>
            <a:pPr marL="1479550" lvl="5" indent="-294640" algn="l" defTabSz="942975" rtl="0" eaLnBrk="1" latinLnBrk="0" hangingPunct="1">
              <a:spcBef>
                <a:spcPts val="0"/>
              </a:spcBef>
              <a:spcAft>
                <a:spcPts val="0"/>
              </a:spcAft>
              <a:buClr>
                <a:schemeClr val="bg2"/>
              </a:buClr>
              <a:buSzPct val="60000"/>
              <a:buFont typeface="Wingdings" panose="05000000000000000000" pitchFamily="2" charset="2"/>
              <a:buChar char="§"/>
            </a:pPr>
            <a:r>
              <a:rPr lang="en-US" dirty="0" smtClean="0"/>
              <a:t>Fifth level</a:t>
            </a:r>
            <a:endParaRPr 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AF6D3AD-E08B-44A2-A8D6-35AFC62FF08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6D3AD-E08B-44A2-A8D6-35AFC62FF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D3AD-E08B-44A2-A8D6-35AFC62FF08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6D3AD-E08B-44A2-A8D6-35AFC62FF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4" name="Picture 11" descr="Mahindra Logo.png"/>
          <p:cNvPicPr>
            <a:picLocks noChangeAspect="1"/>
          </p:cNvPicPr>
          <p:nvPr userDrawn="1"/>
        </p:nvPicPr>
        <p:blipFill>
          <a:blip r:embed="rId2"/>
          <a:stretch>
            <a:fillRect/>
          </a:stretch>
        </p:blipFill>
        <p:spPr bwMode="gray">
          <a:xfrm>
            <a:off x="10322291" y="289872"/>
            <a:ext cx="1554480" cy="42926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anose="020B0604020202020204" pitchFamily="34" charset="0"/>
              </a:defRPr>
            </a:lvl2pPr>
            <a:lvl3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24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10"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buSzPct val="120000"/>
              <a:defRPr sz="1600">
                <a:latin typeface="Arial" panose="020B0604020202020204" pitchFamily="34" charset="0"/>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2.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ln>
        </p:spPr>
        <p:txBody>
          <a:bodyPr vert="horz" wrap="square" lIns="0" tIns="0" rIns="0" bIns="0" numCol="1" anchor="t" anchorCtr="0" compatLnSpc="1">
            <a:spAutoFit/>
          </a:bodyPr>
          <a:lstStyle/>
          <a:p>
            <a:pPr lvl="0"/>
            <a:r>
              <a:rPr lang="en-US"/>
              <a:t>Click to edit Master title style</a:t>
            </a:r>
            <a:endParaRPr lang="en-US"/>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ln>
        </p:spPr>
        <p:txBody>
          <a:bodyPr vert="horz" wrap="square" lIns="0" tIns="0" rIns="0" bIns="0" numCol="1" anchor="t" anchorCtr="0" compatLnSpc="1">
            <a:spAutoFit/>
          </a:bodyPr>
          <a:lstStyle/>
          <a:p>
            <a:pPr lvl="0"/>
            <a:r>
              <a:rPr lang="en-US" dirty="0"/>
              <a:t>Click to edit master text styles</a:t>
            </a:r>
            <a:endParaRPr lang="en-US" dirty="0"/>
          </a:p>
          <a:p>
            <a:pPr lvl="2"/>
            <a:r>
              <a:rPr lang="en-US" dirty="0"/>
              <a:t>First level</a:t>
            </a:r>
            <a:endParaRPr lang="en-US" dirty="0"/>
          </a:p>
          <a:p>
            <a:pPr lvl="3"/>
            <a:r>
              <a:rPr lang="en-US" dirty="0"/>
              <a:t>Second level</a:t>
            </a:r>
            <a:endParaRPr lang="en-US" dirty="0"/>
          </a:p>
          <a:p>
            <a:pPr lvl="4"/>
            <a:r>
              <a:rPr lang="en-US" dirty="0"/>
              <a:t>Third level</a:t>
            </a:r>
            <a:endParaRPr lang="en-US" dirty="0"/>
          </a:p>
          <a:p>
            <a:pPr lvl="5"/>
            <a:r>
              <a:rPr lang="en-US" dirty="0"/>
              <a:t>Fifth level</a:t>
            </a:r>
            <a:endParaRPr lang="en-US" dirty="0"/>
          </a:p>
        </p:txBody>
      </p:sp>
      <p:sp>
        <p:nvSpPr>
          <p:cNvPr id="7" name="TextBox 20"/>
          <p:cNvSpPr txBox="1">
            <a:spLocks noChangeArrowheads="1"/>
          </p:cNvSpPr>
          <p:nvPr/>
        </p:nvSpPr>
        <p:spPr bwMode="gray">
          <a:xfrm>
            <a:off x="345137" y="6565007"/>
            <a:ext cx="4017125" cy="123111"/>
          </a:xfrm>
          <a:prstGeom prst="rect">
            <a:avLst/>
          </a:prstGeom>
          <a:noFill/>
          <a:ln w="9525">
            <a:noFill/>
            <a:miter lim="800000"/>
          </a:ln>
        </p:spPr>
        <p:txBody>
          <a:bodyPr wrap="none" lIns="0" tIns="0" rIns="0" bIns="0">
            <a:spAutoFit/>
          </a:bodyPr>
          <a:lstStyle/>
          <a:p>
            <a:pPr fontAlgn="auto">
              <a:spcBef>
                <a:spcPts val="0"/>
              </a:spcBef>
              <a:spcAft>
                <a:spcPts val="0"/>
              </a:spcAft>
              <a:defRPr/>
            </a:pPr>
            <a:r>
              <a:rPr lang="en-US" sz="800" dirty="0" smtClean="0">
                <a:solidFill>
                  <a:schemeClr val="tx1"/>
                </a:solidFill>
                <a:latin typeface="Arial" panose="020B0604020202020204" pitchFamily="34" charset="0"/>
                <a:cs typeface="Arial" panose="020B0604020202020204" pitchFamily="34" charset="0"/>
              </a:rPr>
              <a:t>Copyright © 2020 Tech Mahindra. Highly</a:t>
            </a:r>
            <a:r>
              <a:rPr lang="en-US" sz="800" baseline="0" dirty="0" smtClean="0">
                <a:solidFill>
                  <a:schemeClr val="tx1"/>
                </a:solidFill>
                <a:latin typeface="Arial" panose="020B0604020202020204" pitchFamily="34" charset="0"/>
                <a:cs typeface="Arial" panose="020B0604020202020204" pitchFamily="34" charset="0"/>
              </a:rPr>
              <a:t> Confidential. For Cummins Consumption Only.</a:t>
            </a:r>
            <a:endParaRPr lang="en-US" sz="800" dirty="0">
              <a:solidFill>
                <a:schemeClr val="tx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1" fontAlgn="base" hangingPunct="1">
        <a:spcBef>
          <a:spcPct val="0"/>
        </a:spcBef>
        <a:spcAft>
          <a:spcPct val="0"/>
        </a:spcAft>
        <a:defRPr lang="en-US" sz="3200" b="1" kern="1200" dirty="0">
          <a:solidFill>
            <a:schemeClr val="tx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9pPr>
    </p:titleStyle>
    <p:bodyStyle>
      <a:lvl1pPr marL="290830" indent="-290830"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anose="020B0604020202020204" pitchFamily="34" charset="0"/>
          <a:ea typeface="+mn-ea"/>
          <a:cs typeface="Arial" panose="020B0604020202020204" pitchFamily="34" charset="0"/>
        </a:defRPr>
      </a:lvl1pPr>
      <a:lvl2pPr marL="285750" indent="-285750"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panose="020B0604020202020204" pitchFamily="34" charset="0"/>
        </a:defRPr>
      </a:lvl2pPr>
      <a:lvl3pPr marL="571500" indent="-27940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anose="020B0604020202020204" pitchFamily="34" charset="0"/>
          <a:ea typeface="+mn-ea"/>
          <a:cs typeface="Arial" panose="020B0604020202020204" pitchFamily="34" charset="0"/>
        </a:defRPr>
      </a:lvl3pPr>
      <a:lvl4pPr marL="850900" indent="-27940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anose="020B0604020202020204" pitchFamily="34" charset="0"/>
          <a:ea typeface="+mn-ea"/>
          <a:cs typeface="Arial" panose="020B0604020202020204" pitchFamily="34" charset="0"/>
        </a:defRPr>
      </a:lvl4pPr>
      <a:lvl5pPr marL="1136650" indent="-285750" algn="l" defTabSz="933450"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anose="020B0604020202020204" pitchFamily="34" charset="0"/>
          <a:ea typeface="+mn-ea"/>
          <a:cs typeface="Arial" panose="020B0604020202020204" pitchFamily="34" charset="0"/>
        </a:defRPr>
      </a:lvl5pPr>
      <a:lvl6pPr marL="1371600" indent="-241300" algn="l" defTabSz="914400" rtl="0" eaLnBrk="1" latinLnBrk="0" hangingPunct="1">
        <a:spcBef>
          <a:spcPct val="20000"/>
        </a:spcBef>
        <a:buClr>
          <a:schemeClr val="bg2"/>
        </a:buClr>
        <a:buSzPct val="60000"/>
        <a:buFont typeface="Wingdings" panose="05000000000000000000" pitchFamily="2" charset="2"/>
        <a:buChar char="§"/>
        <a:defRPr sz="2000" kern="1200">
          <a:solidFill>
            <a:schemeClr val="tx1"/>
          </a:solidFill>
          <a:latin typeface="Arial"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AAF6D3AD-E08B-44A2-A8D6-35AFC62FF08C}"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5FD4376-EA7C-4D8B-AB4F-2F0DF7E726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image" Target="../media/image14.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15.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9.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hyperlink" Target="https://github.com/git-mohit/NLP-Twitter-Customer-Reviews-Analysis" TargetMode="External"/><Relationship Id="rId2" Type="http://schemas.openxmlformats.org/officeDocument/2006/relationships/hyperlink" Target="https://www.kaggle.comnlp-twitter-sentiment-analysis" TargetMode="Externa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13970" y="27305"/>
            <a:ext cx="12219940" cy="6803390"/>
          </a:xfrm>
          <a:prstGeom prst="rect">
            <a:avLst/>
          </a:prstGeom>
        </p:spPr>
      </p:pic>
      <p:sp>
        <p:nvSpPr>
          <p:cNvPr id="4" name="Text Box 3"/>
          <p:cNvSpPr txBox="1"/>
          <p:nvPr/>
        </p:nvSpPr>
        <p:spPr>
          <a:xfrm>
            <a:off x="6171565" y="1232535"/>
            <a:ext cx="4775835" cy="645160"/>
          </a:xfrm>
          <a:prstGeom prst="rect">
            <a:avLst/>
          </a:prstGeom>
          <a:noFill/>
        </p:spPr>
        <p:txBody>
          <a:bodyPr wrap="square" rtlCol="0">
            <a:spAutoFit/>
          </a:bodyPr>
          <a:p>
            <a:r>
              <a:rPr lang="en-IN" altLang="en-US" sz="3600">
                <a:solidFill>
                  <a:schemeClr val="accent1"/>
                </a:solidFill>
                <a:effectLst>
                  <a:outerShdw blurRad="38100" dist="25400" dir="5400000" algn="ctr" rotWithShape="0">
                    <a:srgbClr val="6E747A">
                      <a:alpha val="43000"/>
                    </a:srgbClr>
                  </a:outerShdw>
                </a:effectLst>
              </a:rPr>
              <a:t>Twitter Data Analysis</a:t>
            </a:r>
            <a:endParaRPr lang="en-IN" alt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9" name="Content Placeholder 8"/>
          <p:cNvPicPr>
            <a:picLocks noChangeAspect="1"/>
          </p:cNvPicPr>
          <p:nvPr>
            <p:ph idx="1"/>
          </p:nvPr>
        </p:nvPicPr>
        <p:blipFill>
          <a:blip r:embed="rId2"/>
          <a:stretch>
            <a:fillRect/>
          </a:stretch>
        </p:blipFill>
        <p:spPr>
          <a:xfrm>
            <a:off x="393700" y="683260"/>
            <a:ext cx="11098530" cy="53016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2"/>
          <a:stretch>
            <a:fillRect/>
          </a:stretch>
        </p:blipFill>
        <p:spPr>
          <a:xfrm>
            <a:off x="865505" y="232410"/>
            <a:ext cx="10591800" cy="63938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3" name="Content Placeholder 2"/>
          <p:cNvPicPr>
            <a:picLocks noChangeAspect="1"/>
          </p:cNvPicPr>
          <p:nvPr>
            <p:ph sz="half" idx="1"/>
          </p:nvPr>
        </p:nvPicPr>
        <p:blipFill>
          <a:blip r:embed="rId2"/>
          <a:stretch>
            <a:fillRect/>
          </a:stretch>
        </p:blipFill>
        <p:spPr>
          <a:xfrm>
            <a:off x="161290" y="608965"/>
            <a:ext cx="5359400" cy="5249545"/>
          </a:xfrm>
          <a:prstGeom prst="rect">
            <a:avLst/>
          </a:prstGeom>
        </p:spPr>
      </p:pic>
      <p:pic>
        <p:nvPicPr>
          <p:cNvPr id="6" name="Content Placeholder 5"/>
          <p:cNvPicPr>
            <a:picLocks noChangeAspect="1"/>
          </p:cNvPicPr>
          <p:nvPr>
            <p:ph sz="half" idx="2"/>
          </p:nvPr>
        </p:nvPicPr>
        <p:blipFill>
          <a:blip r:embed="rId3"/>
          <a:stretch>
            <a:fillRect/>
          </a:stretch>
        </p:blipFill>
        <p:spPr>
          <a:xfrm>
            <a:off x="5400040" y="517525"/>
            <a:ext cx="6672580" cy="534098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2" name="Content Placeholder 1"/>
          <p:cNvPicPr>
            <a:picLocks noChangeAspect="1"/>
          </p:cNvPicPr>
          <p:nvPr>
            <p:ph sz="half" idx="1"/>
          </p:nvPr>
        </p:nvPicPr>
        <p:blipFill>
          <a:blip r:embed="rId2"/>
          <a:stretch>
            <a:fillRect/>
          </a:stretch>
        </p:blipFill>
        <p:spPr>
          <a:xfrm>
            <a:off x="489585" y="294640"/>
            <a:ext cx="11261725" cy="3295650"/>
          </a:xfrm>
          <a:prstGeom prst="rect">
            <a:avLst/>
          </a:prstGeom>
        </p:spPr>
      </p:pic>
      <p:pic>
        <p:nvPicPr>
          <p:cNvPr id="4" name="Content Placeholder 3"/>
          <p:cNvPicPr>
            <a:picLocks noChangeAspect="1"/>
          </p:cNvPicPr>
          <p:nvPr>
            <p:ph sz="half" idx="2"/>
          </p:nvPr>
        </p:nvPicPr>
        <p:blipFill>
          <a:blip r:embed="rId3"/>
          <a:stretch>
            <a:fillRect/>
          </a:stretch>
        </p:blipFill>
        <p:spPr>
          <a:xfrm>
            <a:off x="489585" y="3590290"/>
            <a:ext cx="11177905" cy="32639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538271" y="327514"/>
            <a:ext cx="6384939"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smtClean="0"/>
              <a:t>Value Propositions </a:t>
            </a:r>
            <a:r>
              <a:rPr lang="en-IN" altLang="en-US" dirty="0" smtClean="0"/>
              <a:t>and Action Items</a:t>
            </a:r>
            <a:endParaRPr lang="en-IN" altLang="en-US" dirty="0" smtClean="0"/>
          </a:p>
        </p:txBody>
      </p:sp>
      <p:sp>
        <p:nvSpPr>
          <p:cNvPr id="9" name="TextBox 8"/>
          <p:cNvSpPr txBox="1"/>
          <p:nvPr/>
        </p:nvSpPr>
        <p:spPr>
          <a:xfrm>
            <a:off x="491318" y="868580"/>
            <a:ext cx="10836324" cy="645160"/>
          </a:xfrm>
          <a:prstGeom prst="rect">
            <a:avLst/>
          </a:prstGeom>
          <a:noFill/>
        </p:spPr>
        <p:txBody>
          <a:bodyPr wrap="square" rtlCol="0">
            <a:spAutoFit/>
          </a:bodyPr>
          <a:lstStyle/>
          <a:p>
            <a:r>
              <a:rPr lang="en-US" b="1" dirty="0" smtClean="0"/>
              <a:t>Comprehensive </a:t>
            </a:r>
            <a:r>
              <a:rPr lang="en-IN" altLang="en-US" b="1" dirty="0" smtClean="0"/>
              <a:t>twitter</a:t>
            </a:r>
            <a:r>
              <a:rPr lang="en-US" b="1" dirty="0" smtClean="0"/>
              <a:t> data analytics </a:t>
            </a:r>
            <a:r>
              <a:rPr lang="en-IN" altLang="en-US" b="1" dirty="0" smtClean="0"/>
              <a:t>for customr reviews </a:t>
            </a:r>
            <a:r>
              <a:rPr lang="en-US" b="1" dirty="0" smtClean="0"/>
              <a:t>lends the following insights to arrive at the business decisions.</a:t>
            </a:r>
            <a:endParaRPr lang="en-US" b="1" dirty="0"/>
          </a:p>
        </p:txBody>
      </p:sp>
      <p:pic>
        <p:nvPicPr>
          <p:cNvPr id="15" name="Picture 12" descr="Image result for Tech Mahindra transparen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244" y="33465"/>
            <a:ext cx="1605164" cy="4542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8480" y="4100830"/>
            <a:ext cx="3229610" cy="2352040"/>
            <a:chOff x="634598" y="5324978"/>
            <a:chExt cx="3229897" cy="2644140"/>
          </a:xfrm>
        </p:grpSpPr>
        <p:sp>
          <p:nvSpPr>
            <p:cNvPr id="3" name="Rounded Rectangle 2"/>
            <p:cNvSpPr/>
            <p:nvPr/>
          </p:nvSpPr>
          <p:spPr>
            <a:xfrm>
              <a:off x="634829" y="5324978"/>
              <a:ext cx="3192780" cy="2644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4598" y="5834883"/>
              <a:ext cx="3229897" cy="1659726"/>
            </a:xfrm>
            <a:prstGeom prst="rect">
              <a:avLst/>
            </a:prstGeom>
            <a:noFill/>
          </p:spPr>
          <p:txBody>
            <a:bodyPr wrap="square" rtlCol="0">
              <a:spAutoFit/>
            </a:bodyPr>
            <a:lstStyle/>
            <a:p>
              <a:r>
                <a:rPr lang="en-IN" altLang="en-US" dirty="0" smtClean="0"/>
                <a:t>List of customers ordered with decreasing negative sentiment scores to take prompt action and look into their grievances.</a:t>
              </a:r>
              <a:endParaRPr lang="en-IN" altLang="en-US" dirty="0"/>
            </a:p>
          </p:txBody>
        </p:sp>
      </p:grpSp>
      <p:grpSp>
        <p:nvGrpSpPr>
          <p:cNvPr id="16" name="Group 15"/>
          <p:cNvGrpSpPr/>
          <p:nvPr/>
        </p:nvGrpSpPr>
        <p:grpSpPr>
          <a:xfrm>
            <a:off x="4312285" y="4180565"/>
            <a:ext cx="3292475" cy="2280560"/>
            <a:chOff x="634829" y="5324978"/>
            <a:chExt cx="3292186" cy="1062174"/>
          </a:xfrm>
        </p:grpSpPr>
        <p:sp>
          <p:nvSpPr>
            <p:cNvPr id="17" name="Rounded Rectangle 16"/>
            <p:cNvSpPr/>
            <p:nvPr/>
          </p:nvSpPr>
          <p:spPr>
            <a:xfrm>
              <a:off x="634829" y="5324978"/>
              <a:ext cx="3192836" cy="106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7118" y="5396382"/>
              <a:ext cx="3229897" cy="945520"/>
            </a:xfrm>
            <a:prstGeom prst="rect">
              <a:avLst/>
            </a:prstGeom>
            <a:noFill/>
          </p:spPr>
          <p:txBody>
            <a:bodyPr wrap="square" rtlCol="0">
              <a:spAutoFit/>
            </a:bodyPr>
            <a:lstStyle/>
            <a:p>
              <a:r>
                <a:rPr lang="en-IN" altLang="en-US" dirty="0"/>
                <a:t>Visualize the distribution of negative sentiment score to monitor whether or not customers negative sentiments are shifting towars neutral or positive sentiments with time. </a:t>
              </a:r>
              <a:endParaRPr lang="en-IN" altLang="en-US" dirty="0"/>
            </a:p>
          </p:txBody>
        </p:sp>
      </p:grpSp>
      <p:sp>
        <p:nvSpPr>
          <p:cNvPr id="20" name="Rounded Rectangle 19"/>
          <p:cNvSpPr/>
          <p:nvPr/>
        </p:nvSpPr>
        <p:spPr>
          <a:xfrm>
            <a:off x="8134985" y="4140835"/>
            <a:ext cx="3192780" cy="2360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35210" y="4720967"/>
            <a:ext cx="3229897" cy="1198880"/>
          </a:xfrm>
          <a:prstGeom prst="rect">
            <a:avLst/>
          </a:prstGeom>
          <a:noFill/>
        </p:spPr>
        <p:txBody>
          <a:bodyPr wrap="square" rtlCol="0">
            <a:spAutoFit/>
          </a:bodyPr>
          <a:lstStyle/>
          <a:p>
            <a:r>
              <a:rPr lang="en-IN" altLang="en-US" dirty="0" smtClean="0"/>
              <a:t>Topic modelling providing a quick view of customers' issues and categorising those into defferent topics.</a:t>
            </a:r>
            <a:endParaRPr lang="en-IN" altLang="en-US" dirty="0"/>
          </a:p>
        </p:txBody>
      </p:sp>
      <p:pic>
        <p:nvPicPr>
          <p:cNvPr id="7" name="Content Placeholder 6"/>
          <p:cNvPicPr>
            <a:picLocks noChangeAspect="1"/>
          </p:cNvPicPr>
          <p:nvPr>
            <p:ph sz="half" idx="1"/>
          </p:nvPr>
        </p:nvPicPr>
        <p:blipFill>
          <a:blip r:embed="rId3"/>
          <a:stretch>
            <a:fillRect/>
          </a:stretch>
        </p:blipFill>
        <p:spPr>
          <a:xfrm>
            <a:off x="733425" y="1664970"/>
            <a:ext cx="2737485" cy="2323465"/>
          </a:xfrm>
          <a:prstGeom prst="rect">
            <a:avLst/>
          </a:prstGeom>
        </p:spPr>
      </p:pic>
      <p:pic>
        <p:nvPicPr>
          <p:cNvPr id="19" name="Content Placeholder 5"/>
          <p:cNvPicPr>
            <a:picLocks noChangeAspect="1"/>
          </p:cNvPicPr>
          <p:nvPr>
            <p:ph sz="half" idx="2"/>
          </p:nvPr>
        </p:nvPicPr>
        <p:blipFill>
          <a:blip r:embed="rId4"/>
          <a:stretch>
            <a:fillRect/>
          </a:stretch>
        </p:blipFill>
        <p:spPr>
          <a:xfrm>
            <a:off x="3908425" y="1664970"/>
            <a:ext cx="3804920" cy="2322830"/>
          </a:xfrm>
          <a:prstGeom prst="rect">
            <a:avLst/>
          </a:prstGeom>
          <a:noFill/>
          <a:ln w="9525">
            <a:noFill/>
          </a:ln>
        </p:spPr>
      </p:pic>
      <p:pic>
        <p:nvPicPr>
          <p:cNvPr id="22" name="Content Placeholder 5"/>
          <p:cNvPicPr>
            <a:picLocks noChangeAspect="1"/>
          </p:cNvPicPr>
          <p:nvPr/>
        </p:nvPicPr>
        <p:blipFill>
          <a:blip r:embed="rId5"/>
          <a:stretch>
            <a:fillRect/>
          </a:stretch>
        </p:blipFill>
        <p:spPr>
          <a:xfrm>
            <a:off x="8134985" y="1417955"/>
            <a:ext cx="3286760" cy="263080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538480" y="327660"/>
            <a:ext cx="7775575"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dirty="0" smtClean="0"/>
              <a:t>Scope of Further Analysis and Improvements </a:t>
            </a:r>
            <a:endParaRPr lang="en-IN" dirty="0" smtClean="0"/>
          </a:p>
        </p:txBody>
      </p:sp>
      <p:sp>
        <p:nvSpPr>
          <p:cNvPr id="7" name="Rectangle 6"/>
          <p:cNvSpPr/>
          <p:nvPr/>
        </p:nvSpPr>
        <p:spPr>
          <a:xfrm>
            <a:off x="538480" y="1100455"/>
            <a:ext cx="10965180" cy="33458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Arial" panose="020B0604020202020204" pitchFamily="34" charset="0"/>
              <a:buChar char="•"/>
            </a:pPr>
            <a:r>
              <a:rPr lang="en-IN" altLang="en-US" sz="2000" b="1" dirty="0" smtClean="0">
                <a:solidFill>
                  <a:schemeClr val="tx1"/>
                </a:solidFill>
              </a:rPr>
              <a:t>Analysis of twitter data for other brands/company and comparing sentiments of customers among them.</a:t>
            </a: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a:solidFill>
                  <a:schemeClr val="tx1"/>
                </a:solidFill>
              </a:rPr>
              <a:t>Using other sentiment scoring algorithm like textblob, Afinn, etc and comparing the results for consistency.</a:t>
            </a: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Using other modelling techniques like ‘hdp’: Hierarchical Dirichlet Process‘rp’: Random Projections, ‘nmf’: Non-Negative Matrix Factorization, etc. and evaluating the models.</a:t>
            </a: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Building a classification model once we have labelled data which is manually verified to classify the tweets based on customers' sentiments.</a:t>
            </a:r>
            <a:endParaRPr lang="en-IN" altLang="en-US" sz="2000" b="1"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3" name="Rectangles 2"/>
          <p:cNvSpPr/>
          <p:nvPr/>
        </p:nvSpPr>
        <p:spPr>
          <a:xfrm>
            <a:off x="986790" y="2082800"/>
            <a:ext cx="8716010" cy="407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3248660" y="3569335"/>
            <a:ext cx="4192270" cy="1106805"/>
          </a:xfrm>
          <a:prstGeom prst="rect">
            <a:avLst/>
          </a:prstGeom>
          <a:noFill/>
        </p:spPr>
        <p:txBody>
          <a:bodyPr wrap="square" rtlCol="0">
            <a:spAutoFit/>
          </a:bodyPr>
          <a:p>
            <a:r>
              <a:rPr lang="en-IN" altLang="en-US" sz="6600"/>
              <a:t>Thank you</a:t>
            </a:r>
            <a:endParaRPr lang="en-IN" altLang="en-US" sz="6600"/>
          </a:p>
        </p:txBody>
      </p:sp>
      <p:pic>
        <p:nvPicPr>
          <p:cNvPr id="5" name="Content Placeholder 4"/>
          <p:cNvPicPr>
            <a:picLocks noChangeAspect="1"/>
          </p:cNvPicPr>
          <p:nvPr>
            <p:ph idx="1"/>
          </p:nvPr>
        </p:nvPicPr>
        <p:blipFill>
          <a:blip r:embed="rId2"/>
          <a:stretch>
            <a:fillRect/>
          </a:stretch>
        </p:blipFill>
        <p:spPr>
          <a:xfrm>
            <a:off x="7733030" y="802640"/>
            <a:ext cx="4292600" cy="239014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70" y="-100330"/>
            <a:ext cx="10515600" cy="1325563"/>
          </a:xfrm>
        </p:spPr>
        <p:txBody>
          <a:bodyPr/>
          <a:lstStyle/>
          <a:p>
            <a:pPr algn="l" defTabSz="1209675"/>
            <a:r>
              <a:rPr lang="en-US" sz="3705" spc="-40" dirty="0" smtClean="0">
                <a:solidFill>
                  <a:schemeClr val="accent6">
                    <a:lumMod val="50000"/>
                  </a:schemeClr>
                </a:solidFill>
                <a:latin typeface="Arial Black" panose="020B0A04020102020204" pitchFamily="34" charset="0"/>
              </a:rPr>
              <a:t>Challenge</a:t>
            </a:r>
            <a:endParaRPr lang="en-IN" sz="3705" spc="-40" dirty="0">
              <a:solidFill>
                <a:schemeClr val="accent6">
                  <a:lumMod val="50000"/>
                </a:schemeClr>
              </a:solidFill>
              <a:latin typeface="Arial Black" panose="020B0A04020102020204" pitchFamily="34" charset="0"/>
            </a:endParaRPr>
          </a:p>
        </p:txBody>
      </p:sp>
      <p:sp>
        <p:nvSpPr>
          <p:cNvPr id="7" name="Rectangle 6"/>
          <p:cNvSpPr/>
          <p:nvPr/>
        </p:nvSpPr>
        <p:spPr bwMode="auto">
          <a:xfrm>
            <a:off x="261938" y="1206501"/>
            <a:ext cx="11542679" cy="1576127"/>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8" name="Parallelogram 7"/>
          <p:cNvSpPr/>
          <p:nvPr/>
        </p:nvSpPr>
        <p:spPr>
          <a:xfrm>
            <a:off x="1437" y="979488"/>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1629 w 2680098"/>
              <a:gd name="connsiteY0-82" fmla="*/ 468312 h 468312"/>
              <a:gd name="connsiteX1-83" fmla="*/ 0 w 2680098"/>
              <a:gd name="connsiteY1-84" fmla="*/ 3175 h 468312"/>
              <a:gd name="connsiteX2-85" fmla="*/ 2680098 w 2680098"/>
              <a:gd name="connsiteY2-86" fmla="*/ 0 h 468312"/>
              <a:gd name="connsiteX3-87" fmla="*/ 2486821 w 2680098"/>
              <a:gd name="connsiteY3-88" fmla="*/ 468312 h 468312"/>
              <a:gd name="connsiteX4-89" fmla="*/ 1629 w 2680098"/>
              <a:gd name="connsiteY4-90" fmla="*/ 468312 h 468312"/>
              <a:gd name="connsiteX0-91" fmla="*/ 31 w 2680206"/>
              <a:gd name="connsiteY0-92" fmla="*/ 468312 h 468312"/>
              <a:gd name="connsiteX1-93" fmla="*/ 108 w 2680206"/>
              <a:gd name="connsiteY1-94" fmla="*/ 3175 h 468312"/>
              <a:gd name="connsiteX2-95" fmla="*/ 2680206 w 2680206"/>
              <a:gd name="connsiteY2-96" fmla="*/ 0 h 468312"/>
              <a:gd name="connsiteX3-97" fmla="*/ 2486929 w 2680206"/>
              <a:gd name="connsiteY3-98" fmla="*/ 468312 h 468312"/>
              <a:gd name="connsiteX4-99" fmla="*/ 31 w 2680206"/>
              <a:gd name="connsiteY4-10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Problem</a:t>
            </a:r>
            <a:endParaRPr lang="en-IN" sz="2000" b="1" dirty="0"/>
          </a:p>
        </p:txBody>
      </p:sp>
      <p:sp>
        <p:nvSpPr>
          <p:cNvPr id="9" name="TextBox 8"/>
          <p:cNvSpPr txBox="1"/>
          <p:nvPr/>
        </p:nvSpPr>
        <p:spPr>
          <a:xfrm>
            <a:off x="335280" y="1577365"/>
            <a:ext cx="11375708" cy="1146211"/>
          </a:xfrm>
          <a:prstGeom prst="rect">
            <a:avLst/>
          </a:prstGeom>
          <a:noFill/>
        </p:spPr>
        <p:txBody>
          <a:bodyPr wrap="square" rtlCol="0">
            <a:spAutoFit/>
          </a:bodyPr>
          <a:lstStyle/>
          <a:p>
            <a:pPr marL="377825" indent="-377825">
              <a:spcAft>
                <a:spcPts val="600"/>
              </a:spcAft>
              <a:buFont typeface="Wingdings" panose="05000000000000000000" pitchFamily="2" charset="2"/>
              <a:buChar char="§"/>
            </a:pPr>
            <a:r>
              <a:rPr lang="en-US" sz="1585" dirty="0"/>
              <a:t>Customer support now a days became quick and natural in channels like Twitter and Facebook where uses request for help, support or show their disappointment with larger audience. The data in such channels are Focused , Natural and Succinct.</a:t>
            </a:r>
            <a:endParaRPr lang="en-US" sz="1585" dirty="0"/>
          </a:p>
          <a:p>
            <a:pPr marL="377825" indent="-377825">
              <a:spcAft>
                <a:spcPts val="600"/>
              </a:spcAft>
              <a:buFont typeface="Wingdings" panose="05000000000000000000" pitchFamily="2" charset="2"/>
              <a:buChar char="§"/>
            </a:pPr>
            <a:r>
              <a:rPr lang="en-US" sz="1585" dirty="0"/>
              <a:t>Negative review in such channels can greatly impact the sales, profitability and customer experience.</a:t>
            </a:r>
            <a:endParaRPr lang="en-US" sz="1585" dirty="0"/>
          </a:p>
        </p:txBody>
      </p:sp>
      <p:sp>
        <p:nvSpPr>
          <p:cNvPr id="11" name="Rectangle 10"/>
          <p:cNvSpPr/>
          <p:nvPr/>
        </p:nvSpPr>
        <p:spPr bwMode="auto">
          <a:xfrm>
            <a:off x="248920" y="3070225"/>
            <a:ext cx="11542395" cy="774065"/>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12" name="Parallelogram 7"/>
          <p:cNvSpPr/>
          <p:nvPr/>
        </p:nvSpPr>
        <p:spPr>
          <a:xfrm>
            <a:off x="1589" y="2723702"/>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Challenge</a:t>
            </a:r>
            <a:endParaRPr lang="en-IN" sz="2000" b="1" dirty="0"/>
          </a:p>
        </p:txBody>
      </p:sp>
      <p:sp>
        <p:nvSpPr>
          <p:cNvPr id="13" name="TextBox 12"/>
          <p:cNvSpPr txBox="1"/>
          <p:nvPr/>
        </p:nvSpPr>
        <p:spPr>
          <a:xfrm>
            <a:off x="332105" y="3192247"/>
            <a:ext cx="11375708" cy="657744"/>
          </a:xfrm>
          <a:prstGeom prst="rect">
            <a:avLst/>
          </a:prstGeom>
          <a:noFill/>
        </p:spPr>
        <p:txBody>
          <a:bodyPr wrap="square" rtlCol="0">
            <a:spAutoFit/>
          </a:bodyPr>
          <a:lstStyle/>
          <a:p>
            <a:pPr marL="377825" indent="-377825">
              <a:spcAft>
                <a:spcPts val="600"/>
              </a:spcAft>
              <a:buFont typeface="Wingdings" panose="05000000000000000000" pitchFamily="2" charset="2"/>
              <a:buChar char="§"/>
            </a:pPr>
            <a:r>
              <a:rPr lang="en-US" sz="1585" dirty="0" smtClean="0"/>
              <a:t>Can </a:t>
            </a:r>
            <a:r>
              <a:rPr lang="en-US" sz="1585" dirty="0"/>
              <a:t>we do topic clustering to find related topics? Can we improve campaigns run on this social media by this insights?</a:t>
            </a:r>
            <a:endParaRPr lang="en-US" sz="1585" dirty="0"/>
          </a:p>
          <a:p>
            <a:pPr marL="377825" indent="-377825">
              <a:spcAft>
                <a:spcPts val="600"/>
              </a:spcAft>
              <a:buFont typeface="Wingdings" panose="05000000000000000000" pitchFamily="2" charset="2"/>
              <a:buChar char="§"/>
            </a:pPr>
            <a:r>
              <a:rPr lang="en-US" sz="1585" dirty="0" smtClean="0"/>
              <a:t>Can </a:t>
            </a:r>
            <a:r>
              <a:rPr lang="en-US" sz="1585" dirty="0"/>
              <a:t>we identify how many customers are unhappy and why are they unhappy about?</a:t>
            </a:r>
            <a:endParaRPr lang="en-US" sz="1585" dirty="0"/>
          </a:p>
        </p:txBody>
      </p:sp>
      <p:sp>
        <p:nvSpPr>
          <p:cNvPr id="14" name="Freeform 5"/>
          <p:cNvSpPr>
            <a:spLocks noEditPoints="1"/>
          </p:cNvSpPr>
          <p:nvPr/>
        </p:nvSpPr>
        <p:spPr bwMode="auto">
          <a:xfrm>
            <a:off x="3022920" y="997415"/>
            <a:ext cx="440961" cy="426263"/>
          </a:xfrm>
          <a:custGeom>
            <a:avLst/>
            <a:gdLst>
              <a:gd name="T0" fmla="*/ 113 w 245"/>
              <a:gd name="T1" fmla="*/ 232 h 236"/>
              <a:gd name="T2" fmla="*/ 213 w 245"/>
              <a:gd name="T3" fmla="*/ 132 h 236"/>
              <a:gd name="T4" fmla="*/ 195 w 245"/>
              <a:gd name="T5" fmla="*/ 75 h 236"/>
              <a:gd name="T6" fmla="*/ 201 w 245"/>
              <a:gd name="T7" fmla="*/ 75 h 236"/>
              <a:gd name="T8" fmla="*/ 204 w 245"/>
              <a:gd name="T9" fmla="*/ 73 h 236"/>
              <a:gd name="T10" fmla="*/ 244 w 245"/>
              <a:gd name="T11" fmla="*/ 34 h 236"/>
              <a:gd name="T12" fmla="*/ 244 w 245"/>
              <a:gd name="T13" fmla="*/ 28 h 236"/>
              <a:gd name="T14" fmla="*/ 241 w 245"/>
              <a:gd name="T15" fmla="*/ 27 h 236"/>
              <a:gd name="T16" fmla="*/ 218 w 245"/>
              <a:gd name="T17" fmla="*/ 27 h 236"/>
              <a:gd name="T18" fmla="*/ 218 w 245"/>
              <a:gd name="T19" fmla="*/ 4 h 236"/>
              <a:gd name="T20" fmla="*/ 214 w 245"/>
              <a:gd name="T21" fmla="*/ 0 h 236"/>
              <a:gd name="T22" fmla="*/ 211 w 245"/>
              <a:gd name="T23" fmla="*/ 1 h 236"/>
              <a:gd name="T24" fmla="*/ 172 w 245"/>
              <a:gd name="T25" fmla="*/ 41 h 236"/>
              <a:gd name="T26" fmla="*/ 170 w 245"/>
              <a:gd name="T27" fmla="*/ 44 h 236"/>
              <a:gd name="T28" fmla="*/ 170 w 245"/>
              <a:gd name="T29" fmla="*/ 50 h 236"/>
              <a:gd name="T30" fmla="*/ 31 w 245"/>
              <a:gd name="T31" fmla="*/ 75 h 236"/>
              <a:gd name="T32" fmla="*/ 56 w 245"/>
              <a:gd name="T33" fmla="*/ 214 h 236"/>
              <a:gd name="T34" fmla="*/ 113 w 245"/>
              <a:gd name="T35" fmla="*/ 232 h 236"/>
              <a:gd name="T36" fmla="*/ 178 w 245"/>
              <a:gd name="T37" fmla="*/ 45 h 236"/>
              <a:gd name="T38" fmla="*/ 210 w 245"/>
              <a:gd name="T39" fmla="*/ 14 h 236"/>
              <a:gd name="T40" fmla="*/ 210 w 245"/>
              <a:gd name="T41" fmla="*/ 31 h 236"/>
              <a:gd name="T42" fmla="*/ 214 w 245"/>
              <a:gd name="T43" fmla="*/ 35 h 236"/>
              <a:gd name="T44" fmla="*/ 231 w 245"/>
              <a:gd name="T45" fmla="*/ 35 h 236"/>
              <a:gd name="T46" fmla="*/ 200 w 245"/>
              <a:gd name="T47" fmla="*/ 67 h 236"/>
              <a:gd name="T48" fmla="*/ 178 w 245"/>
              <a:gd name="T49" fmla="*/ 67 h 236"/>
              <a:gd name="T50" fmla="*/ 178 w 245"/>
              <a:gd name="T51" fmla="*/ 45 h 236"/>
              <a:gd name="T52" fmla="*/ 113 w 245"/>
              <a:gd name="T53" fmla="*/ 40 h 236"/>
              <a:gd name="T54" fmla="*/ 170 w 245"/>
              <a:gd name="T55" fmla="*/ 60 h 236"/>
              <a:gd name="T56" fmla="*/ 170 w 245"/>
              <a:gd name="T57" fmla="*/ 69 h 236"/>
              <a:gd name="T58" fmla="*/ 153 w 245"/>
              <a:gd name="T59" fmla="*/ 86 h 236"/>
              <a:gd name="T60" fmla="*/ 67 w 245"/>
              <a:gd name="T61" fmla="*/ 92 h 236"/>
              <a:gd name="T62" fmla="*/ 73 w 245"/>
              <a:gd name="T63" fmla="*/ 178 h 236"/>
              <a:gd name="T64" fmla="*/ 159 w 245"/>
              <a:gd name="T65" fmla="*/ 172 h 236"/>
              <a:gd name="T66" fmla="*/ 159 w 245"/>
              <a:gd name="T67" fmla="*/ 92 h 236"/>
              <a:gd name="T68" fmla="*/ 176 w 245"/>
              <a:gd name="T69" fmla="*/ 75 h 236"/>
              <a:gd name="T70" fmla="*/ 185 w 245"/>
              <a:gd name="T71" fmla="*/ 75 h 236"/>
              <a:gd name="T72" fmla="*/ 170 w 245"/>
              <a:gd name="T73" fmla="*/ 204 h 236"/>
              <a:gd name="T74" fmla="*/ 41 w 245"/>
              <a:gd name="T75" fmla="*/ 189 h 236"/>
              <a:gd name="T76" fmla="*/ 56 w 245"/>
              <a:gd name="T77" fmla="*/ 60 h 236"/>
              <a:gd name="T78" fmla="*/ 113 w 245"/>
              <a:gd name="T79" fmla="*/ 40 h 236"/>
              <a:gd name="T80" fmla="*/ 126 w 245"/>
              <a:gd name="T81" fmla="*/ 132 h 236"/>
              <a:gd name="T82" fmla="*/ 113 w 245"/>
              <a:gd name="T83" fmla="*/ 145 h 236"/>
              <a:gd name="T84" fmla="*/ 100 w 245"/>
              <a:gd name="T85" fmla="*/ 132 h 236"/>
              <a:gd name="T86" fmla="*/ 113 w 245"/>
              <a:gd name="T87" fmla="*/ 119 h 236"/>
              <a:gd name="T88" fmla="*/ 113 w 245"/>
              <a:gd name="T89" fmla="*/ 119 h 236"/>
              <a:gd name="T90" fmla="*/ 119 w 245"/>
              <a:gd name="T91" fmla="*/ 120 h 236"/>
              <a:gd name="T92" fmla="*/ 110 w 245"/>
              <a:gd name="T93" fmla="*/ 129 h 236"/>
              <a:gd name="T94" fmla="*/ 110 w 245"/>
              <a:gd name="T95" fmla="*/ 135 h 236"/>
              <a:gd name="T96" fmla="*/ 115 w 245"/>
              <a:gd name="T97" fmla="*/ 135 h 236"/>
              <a:gd name="T98" fmla="*/ 116 w 245"/>
              <a:gd name="T99" fmla="*/ 135 h 236"/>
              <a:gd name="T100" fmla="*/ 125 w 245"/>
              <a:gd name="T101" fmla="*/ 126 h 236"/>
              <a:gd name="T102" fmla="*/ 126 w 245"/>
              <a:gd name="T103" fmla="*/ 132 h 236"/>
              <a:gd name="T104" fmla="*/ 125 w 245"/>
              <a:gd name="T105" fmla="*/ 114 h 236"/>
              <a:gd name="T106" fmla="*/ 96 w 245"/>
              <a:gd name="T107" fmla="*/ 120 h 236"/>
              <a:gd name="T108" fmla="*/ 101 w 245"/>
              <a:gd name="T109" fmla="*/ 149 h 236"/>
              <a:gd name="T110" fmla="*/ 131 w 245"/>
              <a:gd name="T111" fmla="*/ 144 h 236"/>
              <a:gd name="T112" fmla="*/ 131 w 245"/>
              <a:gd name="T113" fmla="*/ 120 h 236"/>
              <a:gd name="T114" fmla="*/ 153 w 245"/>
              <a:gd name="T115" fmla="*/ 98 h 236"/>
              <a:gd name="T116" fmla="*/ 147 w 245"/>
              <a:gd name="T117" fmla="*/ 172 h 236"/>
              <a:gd name="T118" fmla="*/ 73 w 245"/>
              <a:gd name="T119" fmla="*/ 166 h 236"/>
              <a:gd name="T120" fmla="*/ 78 w 245"/>
              <a:gd name="T121" fmla="*/ 92 h 236"/>
              <a:gd name="T122" fmla="*/ 148 w 245"/>
              <a:gd name="T123" fmla="*/ 92 h 236"/>
              <a:gd name="T124" fmla="*/ 125 w 245"/>
              <a:gd name="T125"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5" h="236">
                <a:moveTo>
                  <a:pt x="113" y="232"/>
                </a:moveTo>
                <a:cubicBezTo>
                  <a:pt x="168" y="232"/>
                  <a:pt x="213" y="188"/>
                  <a:pt x="213" y="132"/>
                </a:cubicBezTo>
                <a:cubicBezTo>
                  <a:pt x="213" y="112"/>
                  <a:pt x="207" y="91"/>
                  <a:pt x="195" y="75"/>
                </a:cubicBezTo>
                <a:cubicBezTo>
                  <a:pt x="201" y="75"/>
                  <a:pt x="201" y="75"/>
                  <a:pt x="201" y="75"/>
                </a:cubicBezTo>
                <a:cubicBezTo>
                  <a:pt x="202" y="75"/>
                  <a:pt x="203" y="74"/>
                  <a:pt x="204" y="73"/>
                </a:cubicBezTo>
                <a:cubicBezTo>
                  <a:pt x="244" y="34"/>
                  <a:pt x="244" y="34"/>
                  <a:pt x="244" y="34"/>
                </a:cubicBezTo>
                <a:cubicBezTo>
                  <a:pt x="245" y="32"/>
                  <a:pt x="245" y="30"/>
                  <a:pt x="244" y="28"/>
                </a:cubicBezTo>
                <a:cubicBezTo>
                  <a:pt x="243" y="27"/>
                  <a:pt x="242" y="27"/>
                  <a:pt x="241" y="27"/>
                </a:cubicBezTo>
                <a:cubicBezTo>
                  <a:pt x="218" y="27"/>
                  <a:pt x="218" y="27"/>
                  <a:pt x="218" y="27"/>
                </a:cubicBezTo>
                <a:cubicBezTo>
                  <a:pt x="218" y="4"/>
                  <a:pt x="218" y="4"/>
                  <a:pt x="218" y="4"/>
                </a:cubicBezTo>
                <a:cubicBezTo>
                  <a:pt x="218" y="2"/>
                  <a:pt x="216" y="0"/>
                  <a:pt x="214" y="0"/>
                </a:cubicBezTo>
                <a:cubicBezTo>
                  <a:pt x="213" y="0"/>
                  <a:pt x="212" y="0"/>
                  <a:pt x="211" y="1"/>
                </a:cubicBezTo>
                <a:cubicBezTo>
                  <a:pt x="172" y="41"/>
                  <a:pt x="172" y="41"/>
                  <a:pt x="172" y="41"/>
                </a:cubicBezTo>
                <a:cubicBezTo>
                  <a:pt x="171" y="42"/>
                  <a:pt x="170" y="43"/>
                  <a:pt x="170" y="44"/>
                </a:cubicBezTo>
                <a:cubicBezTo>
                  <a:pt x="170" y="50"/>
                  <a:pt x="170" y="50"/>
                  <a:pt x="170" y="50"/>
                </a:cubicBezTo>
                <a:cubicBezTo>
                  <a:pt x="125" y="18"/>
                  <a:pt x="63" y="30"/>
                  <a:pt x="31" y="75"/>
                </a:cubicBezTo>
                <a:cubicBezTo>
                  <a:pt x="0" y="120"/>
                  <a:pt x="11" y="183"/>
                  <a:pt x="56" y="214"/>
                </a:cubicBezTo>
                <a:cubicBezTo>
                  <a:pt x="73" y="226"/>
                  <a:pt x="93" y="232"/>
                  <a:pt x="113" y="232"/>
                </a:cubicBezTo>
                <a:close/>
                <a:moveTo>
                  <a:pt x="178" y="45"/>
                </a:moveTo>
                <a:cubicBezTo>
                  <a:pt x="210" y="14"/>
                  <a:pt x="210" y="14"/>
                  <a:pt x="210" y="14"/>
                </a:cubicBezTo>
                <a:cubicBezTo>
                  <a:pt x="210" y="31"/>
                  <a:pt x="210" y="31"/>
                  <a:pt x="210" y="31"/>
                </a:cubicBezTo>
                <a:cubicBezTo>
                  <a:pt x="210" y="33"/>
                  <a:pt x="212" y="35"/>
                  <a:pt x="214" y="35"/>
                </a:cubicBezTo>
                <a:cubicBezTo>
                  <a:pt x="231" y="35"/>
                  <a:pt x="231" y="35"/>
                  <a:pt x="231" y="35"/>
                </a:cubicBezTo>
                <a:cubicBezTo>
                  <a:pt x="200" y="67"/>
                  <a:pt x="200" y="67"/>
                  <a:pt x="200" y="67"/>
                </a:cubicBezTo>
                <a:cubicBezTo>
                  <a:pt x="178" y="67"/>
                  <a:pt x="178" y="67"/>
                  <a:pt x="178" y="67"/>
                </a:cubicBezTo>
                <a:lnTo>
                  <a:pt x="178" y="45"/>
                </a:lnTo>
                <a:close/>
                <a:moveTo>
                  <a:pt x="113" y="40"/>
                </a:moveTo>
                <a:cubicBezTo>
                  <a:pt x="134" y="40"/>
                  <a:pt x="154" y="47"/>
                  <a:pt x="170" y="60"/>
                </a:cubicBezTo>
                <a:cubicBezTo>
                  <a:pt x="170" y="69"/>
                  <a:pt x="170" y="69"/>
                  <a:pt x="170" y="69"/>
                </a:cubicBezTo>
                <a:cubicBezTo>
                  <a:pt x="153" y="86"/>
                  <a:pt x="153" y="86"/>
                  <a:pt x="153" y="86"/>
                </a:cubicBezTo>
                <a:cubicBezTo>
                  <a:pt x="128" y="64"/>
                  <a:pt x="89" y="67"/>
                  <a:pt x="67" y="92"/>
                </a:cubicBezTo>
                <a:cubicBezTo>
                  <a:pt x="45" y="117"/>
                  <a:pt x="47" y="156"/>
                  <a:pt x="73" y="178"/>
                </a:cubicBezTo>
                <a:cubicBezTo>
                  <a:pt x="98" y="200"/>
                  <a:pt x="137" y="198"/>
                  <a:pt x="159" y="172"/>
                </a:cubicBezTo>
                <a:cubicBezTo>
                  <a:pt x="179" y="149"/>
                  <a:pt x="179" y="115"/>
                  <a:pt x="159" y="92"/>
                </a:cubicBezTo>
                <a:cubicBezTo>
                  <a:pt x="176" y="75"/>
                  <a:pt x="176" y="75"/>
                  <a:pt x="176" y="75"/>
                </a:cubicBezTo>
                <a:cubicBezTo>
                  <a:pt x="185" y="75"/>
                  <a:pt x="185" y="75"/>
                  <a:pt x="185" y="75"/>
                </a:cubicBezTo>
                <a:cubicBezTo>
                  <a:pt x="217" y="115"/>
                  <a:pt x="210" y="172"/>
                  <a:pt x="170" y="204"/>
                </a:cubicBezTo>
                <a:cubicBezTo>
                  <a:pt x="130" y="236"/>
                  <a:pt x="72" y="229"/>
                  <a:pt x="41" y="189"/>
                </a:cubicBezTo>
                <a:cubicBezTo>
                  <a:pt x="9" y="149"/>
                  <a:pt x="16" y="91"/>
                  <a:pt x="56" y="60"/>
                </a:cubicBezTo>
                <a:cubicBezTo>
                  <a:pt x="72" y="47"/>
                  <a:pt x="92" y="40"/>
                  <a:pt x="113" y="40"/>
                </a:cubicBezTo>
                <a:close/>
                <a:moveTo>
                  <a:pt x="126" y="132"/>
                </a:moveTo>
                <a:cubicBezTo>
                  <a:pt x="126" y="139"/>
                  <a:pt x="120" y="145"/>
                  <a:pt x="113" y="145"/>
                </a:cubicBezTo>
                <a:cubicBezTo>
                  <a:pt x="106" y="145"/>
                  <a:pt x="100" y="139"/>
                  <a:pt x="100" y="132"/>
                </a:cubicBezTo>
                <a:cubicBezTo>
                  <a:pt x="100" y="125"/>
                  <a:pt x="106" y="119"/>
                  <a:pt x="113" y="119"/>
                </a:cubicBezTo>
                <a:cubicBezTo>
                  <a:pt x="113" y="119"/>
                  <a:pt x="113" y="119"/>
                  <a:pt x="113" y="119"/>
                </a:cubicBezTo>
                <a:cubicBezTo>
                  <a:pt x="115" y="119"/>
                  <a:pt x="117" y="119"/>
                  <a:pt x="119" y="120"/>
                </a:cubicBezTo>
                <a:cubicBezTo>
                  <a:pt x="110" y="129"/>
                  <a:pt x="110" y="129"/>
                  <a:pt x="110" y="129"/>
                </a:cubicBezTo>
                <a:cubicBezTo>
                  <a:pt x="109" y="130"/>
                  <a:pt x="108" y="133"/>
                  <a:pt x="110" y="135"/>
                </a:cubicBezTo>
                <a:cubicBezTo>
                  <a:pt x="111" y="136"/>
                  <a:pt x="114" y="137"/>
                  <a:pt x="115" y="135"/>
                </a:cubicBezTo>
                <a:cubicBezTo>
                  <a:pt x="116" y="135"/>
                  <a:pt x="116" y="135"/>
                  <a:pt x="116" y="135"/>
                </a:cubicBezTo>
                <a:cubicBezTo>
                  <a:pt x="125" y="126"/>
                  <a:pt x="125" y="126"/>
                  <a:pt x="125" y="126"/>
                </a:cubicBezTo>
                <a:cubicBezTo>
                  <a:pt x="126" y="128"/>
                  <a:pt x="126" y="130"/>
                  <a:pt x="126" y="132"/>
                </a:cubicBezTo>
                <a:close/>
                <a:moveTo>
                  <a:pt x="125" y="114"/>
                </a:moveTo>
                <a:cubicBezTo>
                  <a:pt x="115" y="108"/>
                  <a:pt x="102" y="110"/>
                  <a:pt x="96" y="120"/>
                </a:cubicBezTo>
                <a:cubicBezTo>
                  <a:pt x="89" y="130"/>
                  <a:pt x="92" y="143"/>
                  <a:pt x="101" y="149"/>
                </a:cubicBezTo>
                <a:cubicBezTo>
                  <a:pt x="111" y="156"/>
                  <a:pt x="124" y="153"/>
                  <a:pt x="131" y="144"/>
                </a:cubicBezTo>
                <a:cubicBezTo>
                  <a:pt x="135" y="137"/>
                  <a:pt x="135" y="127"/>
                  <a:pt x="131" y="120"/>
                </a:cubicBezTo>
                <a:cubicBezTo>
                  <a:pt x="153" y="98"/>
                  <a:pt x="153" y="98"/>
                  <a:pt x="153" y="98"/>
                </a:cubicBezTo>
                <a:cubicBezTo>
                  <a:pt x="172" y="120"/>
                  <a:pt x="169" y="153"/>
                  <a:pt x="147" y="172"/>
                </a:cubicBezTo>
                <a:cubicBezTo>
                  <a:pt x="125" y="191"/>
                  <a:pt x="92" y="189"/>
                  <a:pt x="73" y="166"/>
                </a:cubicBezTo>
                <a:cubicBezTo>
                  <a:pt x="54" y="144"/>
                  <a:pt x="56" y="111"/>
                  <a:pt x="78" y="92"/>
                </a:cubicBezTo>
                <a:cubicBezTo>
                  <a:pt x="98" y="75"/>
                  <a:pt x="128" y="75"/>
                  <a:pt x="148" y="92"/>
                </a:cubicBezTo>
                <a:lnTo>
                  <a:pt x="125" y="1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grpSp>
        <p:nvGrpSpPr>
          <p:cNvPr id="15" name="Group 14"/>
          <p:cNvGrpSpPr/>
          <p:nvPr/>
        </p:nvGrpSpPr>
        <p:grpSpPr>
          <a:xfrm>
            <a:off x="2980924" y="2916335"/>
            <a:ext cx="398965" cy="369568"/>
            <a:chOff x="2252663" y="2886075"/>
            <a:chExt cx="301625" cy="279400"/>
          </a:xfrm>
          <a:solidFill>
            <a:schemeClr val="bg1"/>
          </a:solidFill>
        </p:grpSpPr>
        <p:sp>
          <p:nvSpPr>
            <p:cNvPr id="16" name="Freeform 9"/>
            <p:cNvSpPr>
              <a:spLocks noEditPoints="1"/>
            </p:cNvSpPr>
            <p:nvPr/>
          </p:nvSpPr>
          <p:spPr bwMode="auto">
            <a:xfrm>
              <a:off x="2252663" y="2886075"/>
              <a:ext cx="301625" cy="279400"/>
            </a:xfrm>
            <a:custGeom>
              <a:avLst/>
              <a:gdLst>
                <a:gd name="T0" fmla="*/ 228 w 1716"/>
                <a:gd name="T1" fmla="*/ 0 h 1580"/>
                <a:gd name="T2" fmla="*/ 1488 w 1716"/>
                <a:gd name="T3" fmla="*/ 0 h 1580"/>
                <a:gd name="T4" fmla="*/ 1716 w 1716"/>
                <a:gd name="T5" fmla="*/ 228 h 1580"/>
                <a:gd name="T6" fmla="*/ 1716 w 1716"/>
                <a:gd name="T7" fmla="*/ 1088 h 1580"/>
                <a:gd name="T8" fmla="*/ 1488 w 1716"/>
                <a:gd name="T9" fmla="*/ 1316 h 1580"/>
                <a:gd name="T10" fmla="*/ 760 w 1716"/>
                <a:gd name="T11" fmla="*/ 1316 h 1580"/>
                <a:gd name="T12" fmla="*/ 428 w 1716"/>
                <a:gd name="T13" fmla="*/ 1552 h 1580"/>
                <a:gd name="T14" fmla="*/ 336 w 1716"/>
                <a:gd name="T15" fmla="*/ 1500 h 1580"/>
                <a:gd name="T16" fmla="*/ 336 w 1716"/>
                <a:gd name="T17" fmla="*/ 1316 h 1580"/>
                <a:gd name="T18" fmla="*/ 228 w 1716"/>
                <a:gd name="T19" fmla="*/ 1316 h 1580"/>
                <a:gd name="T20" fmla="*/ 0 w 1716"/>
                <a:gd name="T21" fmla="*/ 1088 h 1580"/>
                <a:gd name="T22" fmla="*/ 0 w 1716"/>
                <a:gd name="T23" fmla="*/ 228 h 1580"/>
                <a:gd name="T24" fmla="*/ 228 w 1716"/>
                <a:gd name="T25" fmla="*/ 0 h 1580"/>
                <a:gd name="T26" fmla="*/ 1488 w 1716"/>
                <a:gd name="T27" fmla="*/ 120 h 1580"/>
                <a:gd name="T28" fmla="*/ 228 w 1716"/>
                <a:gd name="T29" fmla="*/ 120 h 1580"/>
                <a:gd name="T30" fmla="*/ 120 w 1716"/>
                <a:gd name="T31" fmla="*/ 228 h 1580"/>
                <a:gd name="T32" fmla="*/ 120 w 1716"/>
                <a:gd name="T33" fmla="*/ 1088 h 1580"/>
                <a:gd name="T34" fmla="*/ 228 w 1716"/>
                <a:gd name="T35" fmla="*/ 1200 h 1580"/>
                <a:gd name="T36" fmla="*/ 392 w 1716"/>
                <a:gd name="T37" fmla="*/ 1200 h 1580"/>
                <a:gd name="T38" fmla="*/ 452 w 1716"/>
                <a:gd name="T39" fmla="*/ 1260 h 1580"/>
                <a:gd name="T40" fmla="*/ 452 w 1716"/>
                <a:gd name="T41" fmla="*/ 1388 h 1580"/>
                <a:gd name="T42" fmla="*/ 704 w 1716"/>
                <a:gd name="T43" fmla="*/ 1212 h 1580"/>
                <a:gd name="T44" fmla="*/ 740 w 1716"/>
                <a:gd name="T45" fmla="*/ 1200 h 1580"/>
                <a:gd name="T46" fmla="*/ 1488 w 1716"/>
                <a:gd name="T47" fmla="*/ 1200 h 1580"/>
                <a:gd name="T48" fmla="*/ 1600 w 1716"/>
                <a:gd name="T49" fmla="*/ 1088 h 1580"/>
                <a:gd name="T50" fmla="*/ 1600 w 1716"/>
                <a:gd name="T51" fmla="*/ 228 h 1580"/>
                <a:gd name="T52" fmla="*/ 1488 w 1716"/>
                <a:gd name="T53" fmla="*/ 120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6" h="1580">
                  <a:moveTo>
                    <a:pt x="228" y="0"/>
                  </a:moveTo>
                  <a:cubicBezTo>
                    <a:pt x="1488" y="0"/>
                    <a:pt x="1488" y="0"/>
                    <a:pt x="1488" y="0"/>
                  </a:cubicBezTo>
                  <a:cubicBezTo>
                    <a:pt x="1616" y="0"/>
                    <a:pt x="1716" y="104"/>
                    <a:pt x="1716" y="228"/>
                  </a:cubicBezTo>
                  <a:cubicBezTo>
                    <a:pt x="1716" y="1088"/>
                    <a:pt x="1716" y="1088"/>
                    <a:pt x="1716" y="1088"/>
                  </a:cubicBezTo>
                  <a:cubicBezTo>
                    <a:pt x="1716" y="1216"/>
                    <a:pt x="1616" y="1316"/>
                    <a:pt x="1488" y="1316"/>
                  </a:cubicBezTo>
                  <a:cubicBezTo>
                    <a:pt x="760" y="1316"/>
                    <a:pt x="760" y="1316"/>
                    <a:pt x="760" y="1316"/>
                  </a:cubicBezTo>
                  <a:cubicBezTo>
                    <a:pt x="428" y="1552"/>
                    <a:pt x="428" y="1552"/>
                    <a:pt x="428" y="1552"/>
                  </a:cubicBezTo>
                  <a:cubicBezTo>
                    <a:pt x="388" y="1580"/>
                    <a:pt x="332" y="1548"/>
                    <a:pt x="336" y="1500"/>
                  </a:cubicBezTo>
                  <a:cubicBezTo>
                    <a:pt x="336" y="1316"/>
                    <a:pt x="336" y="1316"/>
                    <a:pt x="336" y="1316"/>
                  </a:cubicBezTo>
                  <a:cubicBezTo>
                    <a:pt x="228" y="1316"/>
                    <a:pt x="228" y="1316"/>
                    <a:pt x="228" y="1316"/>
                  </a:cubicBezTo>
                  <a:cubicBezTo>
                    <a:pt x="104" y="1316"/>
                    <a:pt x="0" y="1216"/>
                    <a:pt x="0" y="1088"/>
                  </a:cubicBezTo>
                  <a:cubicBezTo>
                    <a:pt x="0" y="228"/>
                    <a:pt x="0" y="228"/>
                    <a:pt x="0" y="228"/>
                  </a:cubicBezTo>
                  <a:cubicBezTo>
                    <a:pt x="0" y="104"/>
                    <a:pt x="104" y="0"/>
                    <a:pt x="228" y="0"/>
                  </a:cubicBezTo>
                  <a:close/>
                  <a:moveTo>
                    <a:pt x="1488" y="120"/>
                  </a:moveTo>
                  <a:cubicBezTo>
                    <a:pt x="228" y="120"/>
                    <a:pt x="228" y="120"/>
                    <a:pt x="228" y="120"/>
                  </a:cubicBezTo>
                  <a:cubicBezTo>
                    <a:pt x="168" y="120"/>
                    <a:pt x="120" y="168"/>
                    <a:pt x="120" y="228"/>
                  </a:cubicBezTo>
                  <a:cubicBezTo>
                    <a:pt x="120" y="1088"/>
                    <a:pt x="120" y="1088"/>
                    <a:pt x="120" y="1088"/>
                  </a:cubicBezTo>
                  <a:cubicBezTo>
                    <a:pt x="120" y="1148"/>
                    <a:pt x="168" y="1200"/>
                    <a:pt x="228" y="1200"/>
                  </a:cubicBezTo>
                  <a:cubicBezTo>
                    <a:pt x="392" y="1200"/>
                    <a:pt x="392" y="1200"/>
                    <a:pt x="392" y="1200"/>
                  </a:cubicBezTo>
                  <a:cubicBezTo>
                    <a:pt x="428" y="1200"/>
                    <a:pt x="452" y="1224"/>
                    <a:pt x="452" y="1260"/>
                  </a:cubicBezTo>
                  <a:cubicBezTo>
                    <a:pt x="452" y="1388"/>
                    <a:pt x="452" y="1388"/>
                    <a:pt x="452" y="1388"/>
                  </a:cubicBezTo>
                  <a:cubicBezTo>
                    <a:pt x="704" y="1212"/>
                    <a:pt x="704" y="1212"/>
                    <a:pt x="704" y="1212"/>
                  </a:cubicBezTo>
                  <a:cubicBezTo>
                    <a:pt x="712" y="1204"/>
                    <a:pt x="728" y="1200"/>
                    <a:pt x="740" y="1200"/>
                  </a:cubicBezTo>
                  <a:cubicBezTo>
                    <a:pt x="1488" y="1200"/>
                    <a:pt x="1488" y="1200"/>
                    <a:pt x="1488" y="1200"/>
                  </a:cubicBezTo>
                  <a:cubicBezTo>
                    <a:pt x="1548" y="1200"/>
                    <a:pt x="1600" y="1148"/>
                    <a:pt x="1600" y="1088"/>
                  </a:cubicBezTo>
                  <a:cubicBezTo>
                    <a:pt x="1600" y="228"/>
                    <a:pt x="1600" y="228"/>
                    <a:pt x="1600" y="228"/>
                  </a:cubicBezTo>
                  <a:cubicBezTo>
                    <a:pt x="1600" y="168"/>
                    <a:pt x="1548" y="120"/>
                    <a:pt x="1488"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sp>
          <p:nvSpPr>
            <p:cNvPr id="17" name="Freeform 10"/>
            <p:cNvSpPr/>
            <p:nvPr/>
          </p:nvSpPr>
          <p:spPr bwMode="auto">
            <a:xfrm>
              <a:off x="2362201" y="2930525"/>
              <a:ext cx="82550" cy="104775"/>
            </a:xfrm>
            <a:custGeom>
              <a:avLst/>
              <a:gdLst>
                <a:gd name="T0" fmla="*/ 120 w 468"/>
                <a:gd name="T1" fmla="*/ 236 h 600"/>
                <a:gd name="T2" fmla="*/ 60 w 468"/>
                <a:gd name="T3" fmla="*/ 292 h 600"/>
                <a:gd name="T4" fmla="*/ 0 w 468"/>
                <a:gd name="T5" fmla="*/ 236 h 600"/>
                <a:gd name="T6" fmla="*/ 236 w 468"/>
                <a:gd name="T7" fmla="*/ 0 h 600"/>
                <a:gd name="T8" fmla="*/ 468 w 468"/>
                <a:gd name="T9" fmla="*/ 236 h 600"/>
                <a:gd name="T10" fmla="*/ 336 w 468"/>
                <a:gd name="T11" fmla="*/ 444 h 600"/>
                <a:gd name="T12" fmla="*/ 292 w 468"/>
                <a:gd name="T13" fmla="*/ 504 h 600"/>
                <a:gd name="T14" fmla="*/ 292 w 468"/>
                <a:gd name="T15" fmla="*/ 540 h 600"/>
                <a:gd name="T16" fmla="*/ 236 w 468"/>
                <a:gd name="T17" fmla="*/ 600 h 600"/>
                <a:gd name="T18" fmla="*/ 176 w 468"/>
                <a:gd name="T19" fmla="*/ 540 h 600"/>
                <a:gd name="T20" fmla="*/ 176 w 468"/>
                <a:gd name="T21" fmla="*/ 504 h 600"/>
                <a:gd name="T22" fmla="*/ 292 w 468"/>
                <a:gd name="T23" fmla="*/ 332 h 600"/>
                <a:gd name="T24" fmla="*/ 348 w 468"/>
                <a:gd name="T25" fmla="*/ 236 h 600"/>
                <a:gd name="T26" fmla="*/ 236 w 468"/>
                <a:gd name="T27" fmla="*/ 120 h 600"/>
                <a:gd name="T28" fmla="*/ 120 w 468"/>
                <a:gd name="T29" fmla="*/ 236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8" h="600">
                  <a:moveTo>
                    <a:pt x="120" y="236"/>
                  </a:moveTo>
                  <a:cubicBezTo>
                    <a:pt x="120" y="268"/>
                    <a:pt x="92" y="292"/>
                    <a:pt x="60" y="292"/>
                  </a:cubicBezTo>
                  <a:cubicBezTo>
                    <a:pt x="28" y="292"/>
                    <a:pt x="0" y="268"/>
                    <a:pt x="0" y="236"/>
                  </a:cubicBezTo>
                  <a:cubicBezTo>
                    <a:pt x="0" y="104"/>
                    <a:pt x="108" y="0"/>
                    <a:pt x="236" y="0"/>
                  </a:cubicBezTo>
                  <a:cubicBezTo>
                    <a:pt x="364" y="0"/>
                    <a:pt x="468" y="104"/>
                    <a:pt x="468" y="236"/>
                  </a:cubicBezTo>
                  <a:cubicBezTo>
                    <a:pt x="468" y="324"/>
                    <a:pt x="416" y="404"/>
                    <a:pt x="336" y="444"/>
                  </a:cubicBezTo>
                  <a:cubicBezTo>
                    <a:pt x="312" y="456"/>
                    <a:pt x="292" y="476"/>
                    <a:pt x="292" y="504"/>
                  </a:cubicBezTo>
                  <a:cubicBezTo>
                    <a:pt x="292" y="540"/>
                    <a:pt x="292" y="540"/>
                    <a:pt x="292" y="540"/>
                  </a:cubicBezTo>
                  <a:cubicBezTo>
                    <a:pt x="292" y="572"/>
                    <a:pt x="268" y="600"/>
                    <a:pt x="236" y="600"/>
                  </a:cubicBezTo>
                  <a:cubicBezTo>
                    <a:pt x="204" y="600"/>
                    <a:pt x="176" y="572"/>
                    <a:pt x="176" y="540"/>
                  </a:cubicBezTo>
                  <a:cubicBezTo>
                    <a:pt x="176" y="504"/>
                    <a:pt x="176" y="504"/>
                    <a:pt x="176" y="504"/>
                  </a:cubicBezTo>
                  <a:cubicBezTo>
                    <a:pt x="176" y="412"/>
                    <a:pt x="224" y="376"/>
                    <a:pt x="292" y="332"/>
                  </a:cubicBezTo>
                  <a:cubicBezTo>
                    <a:pt x="328" y="312"/>
                    <a:pt x="348" y="276"/>
                    <a:pt x="348" y="236"/>
                  </a:cubicBezTo>
                  <a:cubicBezTo>
                    <a:pt x="348" y="172"/>
                    <a:pt x="300" y="120"/>
                    <a:pt x="236" y="120"/>
                  </a:cubicBezTo>
                  <a:cubicBezTo>
                    <a:pt x="172" y="120"/>
                    <a:pt x="120" y="172"/>
                    <a:pt x="120"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sp>
          <p:nvSpPr>
            <p:cNvPr id="18" name="Freeform 11"/>
            <p:cNvSpPr/>
            <p:nvPr/>
          </p:nvSpPr>
          <p:spPr bwMode="auto">
            <a:xfrm>
              <a:off x="2392363" y="3049588"/>
              <a:ext cx="23813" cy="23813"/>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Lst>
              <a:ahLst/>
              <a:cxnLst>
                <a:cxn ang="0">
                  <a:pos x="T0" y="T1"/>
                </a:cxn>
                <a:cxn ang="0">
                  <a:pos x="T2" y="T3"/>
                </a:cxn>
                <a:cxn ang="0">
                  <a:pos x="T4" y="T5"/>
                </a:cxn>
                <a:cxn ang="0">
                  <a:pos x="T6" y="T7"/>
                </a:cxn>
                <a:cxn ang="0">
                  <a:pos x="T8" y="T9"/>
                </a:cxn>
              </a:cxnLst>
              <a:rect l="0" t="0" r="r" b="b"/>
              <a:pathLst>
                <a:path w="136" h="136">
                  <a:moveTo>
                    <a:pt x="68" y="0"/>
                  </a:moveTo>
                  <a:cubicBezTo>
                    <a:pt x="104" y="0"/>
                    <a:pt x="136" y="28"/>
                    <a:pt x="136" y="68"/>
                  </a:cubicBezTo>
                  <a:cubicBezTo>
                    <a:pt x="136" y="104"/>
                    <a:pt x="104" y="136"/>
                    <a:pt x="68" y="136"/>
                  </a:cubicBezTo>
                  <a:cubicBezTo>
                    <a:pt x="28" y="136"/>
                    <a:pt x="0" y="104"/>
                    <a:pt x="0" y="68"/>
                  </a:cubicBezTo>
                  <a:cubicBezTo>
                    <a:pt x="0" y="28"/>
                    <a:pt x="28"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grpSp>
      <p:sp>
        <p:nvSpPr>
          <p:cNvPr id="19" name="Rectangle 18"/>
          <p:cNvSpPr/>
          <p:nvPr/>
        </p:nvSpPr>
        <p:spPr bwMode="auto">
          <a:xfrm>
            <a:off x="248920" y="4318635"/>
            <a:ext cx="11548745" cy="864235"/>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20" name="Parallelogram 7"/>
          <p:cNvSpPr/>
          <p:nvPr/>
        </p:nvSpPr>
        <p:spPr>
          <a:xfrm>
            <a:off x="1243" y="3850160"/>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Objective</a:t>
            </a:r>
            <a:endParaRPr lang="en-IN" sz="2000" b="1" dirty="0"/>
          </a:p>
        </p:txBody>
      </p:sp>
      <p:pic>
        <p:nvPicPr>
          <p:cNvPr id="21" name="Picture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70002" y="5394356"/>
            <a:ext cx="382405" cy="382405"/>
          </a:xfrm>
          <a:prstGeom prst="rect">
            <a:avLst/>
          </a:prstGeom>
          <a:noFill/>
          <a:ln>
            <a:noFill/>
          </a:ln>
        </p:spPr>
      </p:pic>
      <p:sp>
        <p:nvSpPr>
          <p:cNvPr id="22" name="TextBox 21"/>
          <p:cNvSpPr txBox="1"/>
          <p:nvPr/>
        </p:nvSpPr>
        <p:spPr>
          <a:xfrm>
            <a:off x="249209" y="4318777"/>
            <a:ext cx="11375708" cy="825034"/>
          </a:xfrm>
          <a:prstGeom prst="rect">
            <a:avLst/>
          </a:prstGeom>
          <a:noFill/>
        </p:spPr>
        <p:txBody>
          <a:bodyPr wrap="square" rtlCol="0">
            <a:spAutoFit/>
          </a:bodyPr>
          <a:lstStyle/>
          <a:p>
            <a:pPr marL="377825" indent="-377825">
              <a:spcAft>
                <a:spcPts val="600"/>
              </a:spcAft>
              <a:buFont typeface="+mj-lt"/>
              <a:buAutoNum type="arabicPeriod"/>
            </a:pPr>
            <a:r>
              <a:rPr lang="en-US" sz="1585" dirty="0" smtClean="0"/>
              <a:t>Insights</a:t>
            </a:r>
            <a:r>
              <a:rPr lang="en-US" sz="1585" dirty="0"/>
              <a:t>: Apply one or more machine learning algorithm (Supervised or unsupervised) </a:t>
            </a:r>
            <a:r>
              <a:rPr lang="en-US" sz="1585" dirty="0" smtClean="0"/>
              <a:t>to solve the problem and showcase the same in a presentation format, also upload the code </a:t>
            </a:r>
            <a:r>
              <a:rPr lang="en-US" sz="1585" smtClean="0"/>
              <a:t>on GitHub </a:t>
            </a:r>
            <a:r>
              <a:rPr lang="en-US" sz="1585" dirty="0" smtClean="0"/>
              <a:t>in jupyter notebook format and provide the link</a:t>
            </a:r>
            <a:endParaRPr lang="en-US" sz="1585" dirty="0" smtClean="0"/>
          </a:p>
        </p:txBody>
      </p:sp>
      <p:sp>
        <p:nvSpPr>
          <p:cNvPr id="23" name="Rectangle 22"/>
          <p:cNvSpPr/>
          <p:nvPr/>
        </p:nvSpPr>
        <p:spPr bwMode="gray">
          <a:xfrm>
            <a:off x="9047806" y="342269"/>
            <a:ext cx="3142561" cy="440155"/>
          </a:xfrm>
          <a:prstGeom prst="rect">
            <a:avLst/>
          </a:prstGeom>
          <a:solidFill>
            <a:schemeClr val="tx1">
              <a:lumMod val="95000"/>
              <a:lumOff val="5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5236" tIns="95236" rIns="95236" bIns="95236" numCol="1" spcCol="0" rtlCol="0" fromWordArt="0" anchor="ctr" anchorCtr="0" forceAA="0" compatLnSpc="1">
            <a:noAutofit/>
          </a:bodyPr>
          <a:lstStyle/>
          <a:p>
            <a:pPr algn="ctr">
              <a:lnSpc>
                <a:spcPct val="90000"/>
              </a:lnSpc>
              <a:spcAft>
                <a:spcPts val="795"/>
              </a:spcAft>
            </a:pPr>
            <a:r>
              <a:rPr lang="en-US" sz="1585" b="1" dirty="0">
                <a:solidFill>
                  <a:schemeClr val="bg1"/>
                </a:solidFill>
                <a:cs typeface="AdihausDIN Cn" panose="020B0506020101010102" pitchFamily="34" charset="0"/>
              </a:rPr>
              <a:t>Time: </a:t>
            </a:r>
            <a:r>
              <a:rPr lang="en-US" sz="1585" b="1" dirty="0" smtClean="0">
                <a:solidFill>
                  <a:schemeClr val="bg1"/>
                </a:solidFill>
                <a:cs typeface="AdihausDIN Cn" panose="020B0506020101010102" pitchFamily="34" charset="0"/>
              </a:rPr>
              <a:t>2 days</a:t>
            </a:r>
            <a:endParaRPr lang="en-US" sz="1585" b="1" dirty="0">
              <a:solidFill>
                <a:schemeClr val="bg1"/>
              </a:solidFill>
              <a:cs typeface="AdihausDIN Cn" panose="020B0506020101010102" pitchFamily="34" charset="0"/>
            </a:endParaRPr>
          </a:p>
        </p:txBody>
      </p:sp>
      <p:sp>
        <p:nvSpPr>
          <p:cNvPr id="4" name="TextBox 21"/>
          <p:cNvSpPr txBox="1"/>
          <p:nvPr/>
        </p:nvSpPr>
        <p:spPr>
          <a:xfrm>
            <a:off x="248920" y="5651500"/>
            <a:ext cx="11458575" cy="901065"/>
          </a:xfrm>
          <a:prstGeom prst="rect">
            <a:avLst/>
          </a:prstGeom>
          <a:noFill/>
        </p:spPr>
        <p:txBody>
          <a:bodyPr wrap="square" rtlCol="0">
            <a:spAutoFit/>
          </a:bodyPr>
          <a:p>
            <a:pPr marL="377825" indent="-377825">
              <a:spcAft>
                <a:spcPts val="600"/>
              </a:spcAft>
              <a:buFont typeface="+mj-lt"/>
              <a:buAutoNum type="arabicPeriod"/>
            </a:pPr>
            <a:r>
              <a:rPr lang="en-IN" altLang="en-US" sz="1585" dirty="0" smtClean="0"/>
              <a:t>Kaggle kernel (please visit the solution here as notebooks contains interactive plots): </a:t>
            </a:r>
            <a:r>
              <a:rPr lang="en-IN" altLang="en-US" sz="1585" dirty="0" smtClean="0">
                <a:hlinkClick r:id="rId2" tooltip="" action="ppaction://hlinkfile"/>
              </a:rPr>
              <a:t>https://www.kaggle.com/mohitkag/nlp-twitter-sentiment-analysis</a:t>
            </a:r>
            <a:endParaRPr lang="en-IN" altLang="en-US" sz="1585" dirty="0" smtClean="0"/>
          </a:p>
          <a:p>
            <a:pPr marL="377825" indent="-377825">
              <a:spcAft>
                <a:spcPts val="600"/>
              </a:spcAft>
              <a:buFont typeface="+mj-lt"/>
              <a:buAutoNum type="arabicPeriod"/>
            </a:pPr>
            <a:r>
              <a:rPr lang="en-IN" altLang="en-US" sz="1585" dirty="0" smtClean="0"/>
              <a:t>Github link: </a:t>
            </a:r>
            <a:r>
              <a:rPr lang="en-IN" altLang="en-US" sz="1585" dirty="0" smtClean="0">
                <a:hlinkClick r:id="rId3" tooltip="" action="ppaction://hlinkfile"/>
              </a:rPr>
              <a:t>https://github.com/git-mohit/NLP-Twitter-Customer-Reviews-Analysis</a:t>
            </a:r>
            <a:endParaRPr lang="en-IN" altLang="en-US" sz="1585" dirty="0" smtClean="0"/>
          </a:p>
        </p:txBody>
      </p:sp>
      <p:sp>
        <p:nvSpPr>
          <p:cNvPr id="5" name="Rectangle 6"/>
          <p:cNvSpPr/>
          <p:nvPr/>
        </p:nvSpPr>
        <p:spPr bwMode="auto">
          <a:xfrm>
            <a:off x="255270" y="5514975"/>
            <a:ext cx="11542395" cy="1214755"/>
          </a:xfrm>
          <a:prstGeom prst="rect">
            <a:avLst/>
          </a:prstGeom>
          <a:noFill/>
          <a:ln w="12700">
            <a:solidFill>
              <a:schemeClr val="bg1">
                <a:lumMod val="65000"/>
              </a:schemeClr>
            </a:solidFill>
          </a:ln>
        </p:spPr>
        <p:txBody>
          <a:bodyPr vert="horz" wrap="square" lIns="42863" tIns="21431" rIns="42863" bIns="21431" numCol="1" rtlCol="0" anchor="t" anchorCtr="0" compatLnSpc="1"/>
          <a:p>
            <a:pPr algn="ctr"/>
            <a:endParaRPr lang="en-IN" sz="2380" dirty="0"/>
          </a:p>
        </p:txBody>
      </p:sp>
      <p:sp>
        <p:nvSpPr>
          <p:cNvPr id="3" name="Parallelogram 7"/>
          <p:cNvSpPr/>
          <p:nvPr/>
        </p:nvSpPr>
        <p:spPr>
          <a:xfrm>
            <a:off x="1878" y="5183025"/>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342900"/>
            <a:r>
              <a:rPr lang="en-IN" sz="2000" b="1" dirty="0"/>
              <a:t>Solution</a:t>
            </a:r>
            <a:endParaRPr lang="en-IN"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5000" y="281940"/>
            <a:ext cx="11366500"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altLang="en-US" dirty="0" smtClean="0"/>
              <a:t>Customer Sentiment Analysis and Topic Modelling on Twitter Data</a:t>
            </a:r>
            <a:endParaRPr lang="en-IN" altLang="en-US" dirty="0" smtClean="0"/>
          </a:p>
        </p:txBody>
      </p:sp>
      <p:sp>
        <p:nvSpPr>
          <p:cNvPr id="3" name="TextBox 2"/>
          <p:cNvSpPr txBox="1"/>
          <p:nvPr/>
        </p:nvSpPr>
        <p:spPr>
          <a:xfrm>
            <a:off x="913660" y="978910"/>
            <a:ext cx="10364370" cy="203009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smtClean="0"/>
              <a:t>W</a:t>
            </a:r>
            <a:r>
              <a:rPr lang="en-US" dirty="0" smtClean="0"/>
              <a:t>e need to carefully monitor customer’s sentiment in all communications between our support engineers and customers. </a:t>
            </a:r>
            <a:endParaRPr lang="en-US" dirty="0" smtClean="0"/>
          </a:p>
          <a:p>
            <a:pPr marL="285750" indent="-285750">
              <a:buFont typeface="Arial" panose="020B0604020202020204" pitchFamily="34" charset="0"/>
              <a:buChar char="•"/>
            </a:pPr>
            <a:r>
              <a:rPr lang="en-IN" altLang="en-US" dirty="0" smtClean="0"/>
              <a:t>T</a:t>
            </a:r>
            <a:r>
              <a:rPr lang="en-US" dirty="0" smtClean="0"/>
              <a:t>his project will focus on the task “track customer’s satisfaction level over times and give action suggestions”.</a:t>
            </a:r>
            <a:endParaRPr lang="en-US" dirty="0" smtClean="0"/>
          </a:p>
          <a:p>
            <a:pPr marL="285750" indent="-285750">
              <a:buFont typeface="Arial" panose="020B0604020202020204" pitchFamily="34" charset="0"/>
              <a:buChar char="•"/>
            </a:pPr>
            <a:r>
              <a:rPr lang="en-US" dirty="0" smtClean="0"/>
              <a:t>Original dataset includes support data from multiple companies. Here we choose one of the companies for instace </a:t>
            </a:r>
            <a:r>
              <a:rPr lang="en-IN" altLang="en-US" dirty="0" smtClean="0"/>
              <a:t>'</a:t>
            </a:r>
            <a:r>
              <a:rPr lang="en-US" dirty="0" smtClean="0"/>
              <a:t>Sprint</a:t>
            </a:r>
            <a:r>
              <a:rPr lang="en-IN" altLang="en-US" dirty="0" smtClean="0"/>
              <a:t>care</a:t>
            </a:r>
            <a:r>
              <a:rPr lang="en-IN" altLang="en-US" dirty="0" smtClean="0"/>
              <a:t>'</a:t>
            </a:r>
            <a:r>
              <a:rPr lang="en-US" dirty="0" smtClean="0"/>
              <a:t> in this case </a:t>
            </a:r>
            <a:r>
              <a:rPr lang="en-IN" altLang="en-US" dirty="0" smtClean="0"/>
              <a:t>in order to focus on smaller data chunk with customers of specific company</a:t>
            </a:r>
            <a:r>
              <a:rPr lang="en-US" dirty="0" smtClean="0"/>
              <a:t>.</a:t>
            </a:r>
            <a:endParaRPr lang="en-US" dirty="0" smtClean="0"/>
          </a:p>
          <a:p>
            <a:pPr marL="285750" indent="-285750">
              <a:buFont typeface="Arial" panose="020B0604020202020204" pitchFamily="34" charset="0"/>
              <a:buChar char="•"/>
            </a:pPr>
            <a:r>
              <a:rPr lang="en-US" dirty="0" smtClean="0"/>
              <a:t>The </a:t>
            </a:r>
            <a:r>
              <a:rPr lang="en-IN" altLang="en-US" dirty="0" smtClean="0"/>
              <a:t>twitter </a:t>
            </a:r>
            <a:r>
              <a:rPr lang="en-US" dirty="0" smtClean="0"/>
              <a:t>data had the below information:</a:t>
            </a:r>
            <a:endParaRPr lang="en-US" dirty="0" smtClean="0"/>
          </a:p>
        </p:txBody>
      </p:sp>
      <p:sp>
        <p:nvSpPr>
          <p:cNvPr id="5" name="Rectangle 4"/>
          <p:cNvSpPr/>
          <p:nvPr/>
        </p:nvSpPr>
        <p:spPr>
          <a:xfrm>
            <a:off x="1580515" y="3333115"/>
            <a:ext cx="2560320"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tweet_id</a:t>
            </a:r>
            <a:endParaRPr lang="en-US" dirty="0"/>
          </a:p>
          <a:p>
            <a:pPr algn="ctr"/>
            <a:r>
              <a:rPr lang="en-IN" altLang="en-US" sz="1400" dirty="0"/>
              <a:t>The unique ID for this tweet</a:t>
            </a:r>
            <a:endParaRPr lang="en-IN" altLang="en-US" sz="1400" dirty="0"/>
          </a:p>
        </p:txBody>
      </p:sp>
      <p:sp>
        <p:nvSpPr>
          <p:cNvPr id="12" name="Rectangle 11"/>
          <p:cNvSpPr/>
          <p:nvPr/>
        </p:nvSpPr>
        <p:spPr>
          <a:xfrm>
            <a:off x="4574540" y="3333115"/>
            <a:ext cx="2560320"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author_id</a:t>
            </a:r>
            <a:endParaRPr lang="en-US" dirty="0" smtClean="0"/>
          </a:p>
          <a:p>
            <a:pPr algn="ctr"/>
            <a:r>
              <a:rPr lang="en-US" sz="1400" dirty="0" smtClean="0"/>
              <a:t>The unqiue ID for this tweet author</a:t>
            </a:r>
            <a:endParaRPr lang="en-US" sz="1400" dirty="0" smtClean="0"/>
          </a:p>
        </p:txBody>
      </p:sp>
      <p:sp>
        <p:nvSpPr>
          <p:cNvPr id="13" name="Rectangle 12"/>
          <p:cNvSpPr/>
          <p:nvPr/>
        </p:nvSpPr>
        <p:spPr>
          <a:xfrm>
            <a:off x="7644130" y="3333115"/>
            <a:ext cx="2700655"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inbound</a:t>
            </a:r>
            <a:endParaRPr lang="en-US" dirty="0"/>
          </a:p>
          <a:p>
            <a:pPr algn="ctr"/>
            <a:r>
              <a:rPr lang="en-US" sz="1400" dirty="0"/>
              <a:t>Whether or not the tweet was sent (inbound) to a company</a:t>
            </a:r>
            <a:endParaRPr lang="en-US" sz="1400" dirty="0"/>
          </a:p>
        </p:txBody>
      </p:sp>
      <p:sp>
        <p:nvSpPr>
          <p:cNvPr id="14" name="Rectangle 13"/>
          <p:cNvSpPr/>
          <p:nvPr/>
        </p:nvSpPr>
        <p:spPr>
          <a:xfrm>
            <a:off x="1580515" y="4465955"/>
            <a:ext cx="2560955"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created_at</a:t>
            </a:r>
            <a:endParaRPr lang="en-US" dirty="0"/>
          </a:p>
          <a:p>
            <a:pPr algn="ctr"/>
            <a:r>
              <a:rPr lang="en-US" sz="1400" dirty="0"/>
              <a:t>When the tweet was created</a:t>
            </a:r>
            <a:endParaRPr lang="en-US" sz="1400" dirty="0"/>
          </a:p>
        </p:txBody>
      </p:sp>
      <p:sp>
        <p:nvSpPr>
          <p:cNvPr id="8" name="Rectangle 7"/>
          <p:cNvSpPr/>
          <p:nvPr/>
        </p:nvSpPr>
        <p:spPr>
          <a:xfrm>
            <a:off x="4574540" y="44659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rPr>
              <a:t>text</a:t>
            </a:r>
            <a:endParaRPr lang="en-US" dirty="0">
              <a:solidFill>
                <a:schemeClr val="lt1"/>
              </a:solidFill>
            </a:endParaRPr>
          </a:p>
          <a:p>
            <a:pPr algn="ctr"/>
            <a:r>
              <a:rPr lang="en-US" sz="1400" dirty="0">
                <a:solidFill>
                  <a:schemeClr val="lt1"/>
                </a:solidFill>
              </a:rPr>
              <a:t>The text content of the tweet</a:t>
            </a:r>
            <a:endParaRPr lang="en-US" sz="1400" dirty="0">
              <a:solidFill>
                <a:schemeClr val="lt1"/>
              </a:solidFill>
            </a:endParaRPr>
          </a:p>
        </p:txBody>
      </p:sp>
      <p:sp>
        <p:nvSpPr>
          <p:cNvPr id="7" name="Rectangle 7"/>
          <p:cNvSpPr/>
          <p:nvPr/>
        </p:nvSpPr>
        <p:spPr>
          <a:xfrm>
            <a:off x="7644130" y="44659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sym typeface="+mn-ea"/>
              </a:rPr>
              <a:t>response_tweet_id</a:t>
            </a:r>
            <a:endParaRPr lang="en-US" sz="1400" dirty="0">
              <a:solidFill>
                <a:schemeClr val="lt1"/>
              </a:solidFill>
            </a:endParaRPr>
          </a:p>
        </p:txBody>
      </p:sp>
      <p:sp>
        <p:nvSpPr>
          <p:cNvPr id="9" name="Rectangle 7"/>
          <p:cNvSpPr/>
          <p:nvPr/>
        </p:nvSpPr>
        <p:spPr>
          <a:xfrm>
            <a:off x="4574540" y="55835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IN" altLang="en-US">
                <a:sym typeface="+mn-ea"/>
              </a:rPr>
              <a:t>in_</a:t>
            </a:r>
            <a:r>
              <a:rPr lang="en-US">
                <a:sym typeface="+mn-ea"/>
              </a:rPr>
              <a:t>response_tweet_id</a:t>
            </a:r>
            <a:endParaRPr lang="en-US" sz="1400" dirty="0">
              <a:solidFill>
                <a:schemeClr val="lt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282241"/>
            <a:ext cx="6459794" cy="430887"/>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Use Case </a:t>
            </a:r>
            <a:r>
              <a:rPr lang="en-US" dirty="0" smtClean="0"/>
              <a:t>1 : </a:t>
            </a:r>
            <a:endParaRPr lang="en-US" dirty="0"/>
          </a:p>
        </p:txBody>
      </p:sp>
      <p:sp>
        <p:nvSpPr>
          <p:cNvPr id="5" name="Rectangle 4"/>
          <p:cNvSpPr/>
          <p:nvPr/>
        </p:nvSpPr>
        <p:spPr>
          <a:xfrm>
            <a:off x="714375" y="861060"/>
            <a:ext cx="10946130" cy="22110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C</a:t>
            </a:r>
            <a:r>
              <a:rPr lang="en-US" sz="2000" b="1" dirty="0" smtClean="0">
                <a:solidFill>
                  <a:schemeClr val="tx1"/>
                </a:solidFill>
              </a:rPr>
              <a:t>alculate average sentiment values for each customer over this data chunk and compare to predefined alert threshold.</a:t>
            </a:r>
            <a:endParaRPr lang="en-US" sz="2000" b="1" dirty="0" smtClean="0">
              <a:solidFill>
                <a:schemeClr val="tx1"/>
              </a:solidFill>
            </a:endParaRPr>
          </a:p>
          <a:p>
            <a:pPr marL="342900" indent="-342900" algn="l">
              <a:buFont typeface="Arial" panose="020B0604020202020204" pitchFamily="34" charset="0"/>
              <a:buChar char="•"/>
            </a:pPr>
            <a:r>
              <a:rPr lang="en-US" sz="2000" b="1" dirty="0" smtClean="0">
                <a:solidFill>
                  <a:schemeClr val="tx1"/>
                </a:solidFill>
              </a:rPr>
              <a:t>If the average sentiment value is lower than the threshold we'll list all the customers(author_id)</a:t>
            </a: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S</a:t>
            </a:r>
            <a:r>
              <a:rPr lang="en-US" sz="2000" b="1" dirty="0" smtClean="0">
                <a:solidFill>
                  <a:schemeClr val="tx1"/>
                </a:solidFill>
              </a:rPr>
              <a:t>uggest to reach to them for further discussion to find the reason and resolve the issues proactively</a:t>
            </a:r>
            <a:endParaRPr lang="en-IN" altLang="en-US" sz="2000" b="1" dirty="0" smtClean="0">
              <a:solidFill>
                <a:schemeClr val="tx1"/>
              </a:solidFill>
            </a:endParaRPr>
          </a:p>
        </p:txBody>
      </p:sp>
      <p:sp>
        <p:nvSpPr>
          <p:cNvPr id="6" name="Rounded Rectangle 5"/>
          <p:cNvSpPr/>
          <p:nvPr/>
        </p:nvSpPr>
        <p:spPr>
          <a:xfrm>
            <a:off x="116840" y="3523615"/>
            <a:ext cx="4243070" cy="2971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altLang="en-US" sz="1600" dirty="0">
                <a:solidFill>
                  <a:schemeClr val="bg1"/>
                </a:solidFill>
              </a:rPr>
              <a:t>Steps:-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Load the data</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Filter the data for inbound and sprintcare company</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Remove duplicates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Text preprocessing </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(cleaning-&gt;tokenize-&gt;POS tag-&gt;lemmatize)</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Sentiment scoring</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(NLTK vader sentiment analyzer)</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Grouping and averaging customers sentiments</a:t>
            </a:r>
            <a:endParaRPr lang="en-IN" altLang="en-US" sz="1600" dirty="0">
              <a:solidFill>
                <a:schemeClr val="bg1"/>
              </a:solidFill>
            </a:endParaRPr>
          </a:p>
        </p:txBody>
      </p:sp>
      <p:sp>
        <p:nvSpPr>
          <p:cNvPr id="7" name="Right Arrow 6"/>
          <p:cNvSpPr/>
          <p:nvPr/>
        </p:nvSpPr>
        <p:spPr>
          <a:xfrm>
            <a:off x="4447445" y="4367855"/>
            <a:ext cx="1665028" cy="996286"/>
          </a:xfrm>
          <a:prstGeom prst="rightArrow">
            <a:avLst/>
          </a:prstGeom>
          <a:solidFill>
            <a:srgbClr val="00B0F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8" name="Rectangle 7"/>
          <p:cNvSpPr/>
          <p:nvPr/>
        </p:nvSpPr>
        <p:spPr>
          <a:xfrm>
            <a:off x="6336665" y="4325620"/>
            <a:ext cx="2531110" cy="10814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600" dirty="0" smtClean="0">
                <a:solidFill>
                  <a:schemeClr val="bg1"/>
                </a:solidFill>
                <a:sym typeface="+mn-ea"/>
              </a:rPr>
              <a:t>Ordered list of customers with negative avg sentiment score</a:t>
            </a:r>
            <a:endParaRPr lang="en-IN" altLang="en-US" sz="1600" dirty="0">
              <a:solidFill>
                <a:schemeClr val="bg1"/>
              </a:solidFill>
            </a:endParaRPr>
          </a:p>
        </p:txBody>
      </p:sp>
      <p:sp>
        <p:nvSpPr>
          <p:cNvPr id="9" name="Rectangle 8"/>
          <p:cNvSpPr/>
          <p:nvPr/>
        </p:nvSpPr>
        <p:spPr>
          <a:xfrm>
            <a:off x="9194165" y="4335145"/>
            <a:ext cx="2633345" cy="1062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600" dirty="0" smtClean="0">
                <a:solidFill>
                  <a:schemeClr val="bg1"/>
                </a:solidFill>
              </a:rPr>
              <a:t>Viz. for distribution and five point summary box plot of customers sentiments.</a:t>
            </a:r>
            <a:endParaRPr lang="en-IN" altLang="en-US" sz="1600" dirty="0">
              <a:solidFill>
                <a:schemeClr val="bg1"/>
              </a:solidFill>
            </a:endParaRPr>
          </a:p>
        </p:txBody>
      </p:sp>
      <p:pic>
        <p:nvPicPr>
          <p:cNvPr id="21" name="Picture 12" descr="Image result for Tech Mahindra transparen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244" y="33465"/>
            <a:ext cx="1605164" cy="454261"/>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516255" y="1123950"/>
            <a:ext cx="11158855" cy="4184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ph sz="half" idx="1"/>
          </p:nvPr>
        </p:nvPicPr>
        <p:blipFill>
          <a:blip r:embed="rId1"/>
          <a:stretch>
            <a:fillRect/>
          </a:stretch>
        </p:blipFill>
        <p:spPr>
          <a:xfrm>
            <a:off x="548005" y="932815"/>
            <a:ext cx="2848610" cy="5601970"/>
          </a:xfrm>
          <a:prstGeom prst="rect">
            <a:avLst/>
          </a:prstGeom>
        </p:spPr>
      </p:pic>
      <p:pic>
        <p:nvPicPr>
          <p:cNvPr id="8" name="Content Placeholder 7"/>
          <p:cNvPicPr>
            <a:picLocks noChangeAspect="1"/>
          </p:cNvPicPr>
          <p:nvPr>
            <p:ph sz="half" idx="2"/>
          </p:nvPr>
        </p:nvPicPr>
        <p:blipFill>
          <a:blip r:embed="rId2"/>
          <a:stretch>
            <a:fillRect/>
          </a:stretch>
        </p:blipFill>
        <p:spPr>
          <a:xfrm>
            <a:off x="3519805" y="933450"/>
            <a:ext cx="8327390" cy="2983865"/>
          </a:xfrm>
          <a:prstGeom prst="rect">
            <a:avLst/>
          </a:prstGeom>
        </p:spPr>
      </p:pic>
      <p:pic>
        <p:nvPicPr>
          <p:cNvPr id="13" name="Picture 12"/>
          <p:cNvPicPr>
            <a:picLocks noChangeAspect="1"/>
          </p:cNvPicPr>
          <p:nvPr/>
        </p:nvPicPr>
        <p:blipFill>
          <a:blip r:embed="rId3"/>
          <a:stretch>
            <a:fillRect/>
          </a:stretch>
        </p:blipFill>
        <p:spPr>
          <a:xfrm>
            <a:off x="3964940" y="3917315"/>
            <a:ext cx="7437755" cy="2617470"/>
          </a:xfrm>
          <a:prstGeom prst="rect">
            <a:avLst/>
          </a:prstGeom>
        </p:spPr>
      </p:pic>
      <p:sp>
        <p:nvSpPr>
          <p:cNvPr id="14" name="Text Box 13"/>
          <p:cNvSpPr txBox="1"/>
          <p:nvPr/>
        </p:nvSpPr>
        <p:spPr>
          <a:xfrm>
            <a:off x="85090" y="77470"/>
            <a:ext cx="3879850" cy="645160"/>
          </a:xfrm>
          <a:prstGeom prst="rect">
            <a:avLst/>
          </a:prstGeom>
          <a:noFill/>
        </p:spPr>
        <p:txBody>
          <a:bodyPr wrap="square" rtlCol="0">
            <a:spAutoFit/>
            <a:scene3d>
              <a:camera prst="orthographicFront"/>
              <a:lightRig rig="threePt" dir="t"/>
            </a:scene3d>
          </a:bodyPr>
          <a:p>
            <a:pPr algn="ctr"/>
            <a:r>
              <a:rPr lang="en-IN" altLang="en-US" b="1">
                <a:solidFill>
                  <a:schemeClr val="tx1"/>
                </a:solidFill>
                <a:effectLst>
                  <a:outerShdw blurRad="38100" dist="19050" dir="2700000" algn="tl" rotWithShape="0">
                    <a:schemeClr val="dk1">
                      <a:alpha val="40000"/>
                    </a:schemeClr>
                  </a:outerShdw>
                </a:effectLst>
              </a:rPr>
              <a:t>List of Customers with avg. Sentiment scores below threshold</a:t>
            </a:r>
            <a:endParaRPr lang="en-IN" altLang="en-US" b="1">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282241"/>
            <a:ext cx="6459794"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Use Case </a:t>
            </a:r>
            <a:r>
              <a:rPr lang="en-IN" altLang="en-US" dirty="0"/>
              <a:t>2</a:t>
            </a:r>
            <a:r>
              <a:rPr lang="en-US" dirty="0" smtClean="0"/>
              <a:t> : </a:t>
            </a:r>
            <a:endParaRPr lang="en-US" dirty="0"/>
          </a:p>
        </p:txBody>
      </p:sp>
      <p:sp>
        <p:nvSpPr>
          <p:cNvPr id="5" name="Rectangle 4"/>
          <p:cNvSpPr/>
          <p:nvPr/>
        </p:nvSpPr>
        <p:spPr>
          <a:xfrm>
            <a:off x="714375" y="978535"/>
            <a:ext cx="10946130" cy="20935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C</a:t>
            </a:r>
            <a:r>
              <a:rPr lang="en-US" sz="2000" b="1" dirty="0" smtClean="0">
                <a:solidFill>
                  <a:schemeClr val="tx1"/>
                </a:solidFill>
              </a:rPr>
              <a:t>alculate </a:t>
            </a:r>
            <a:r>
              <a:rPr lang="en-IN" altLang="en-US" sz="2000" b="1" dirty="0" smtClean="0">
                <a:solidFill>
                  <a:schemeClr val="tx1"/>
                </a:solidFill>
              </a:rPr>
              <a:t>minimum </a:t>
            </a:r>
            <a:r>
              <a:rPr lang="en-US" sz="2000" b="1" dirty="0" smtClean="0">
                <a:solidFill>
                  <a:schemeClr val="tx1"/>
                </a:solidFill>
              </a:rPr>
              <a:t>sentiment values for each customer over this data chunk and compare to predefined alert threshold.</a:t>
            </a:r>
            <a:endParaRPr lang="en-US" sz="2000" b="1" dirty="0" smtClean="0">
              <a:solidFill>
                <a:schemeClr val="tx1"/>
              </a:solidFill>
            </a:endParaRPr>
          </a:p>
          <a:p>
            <a:pPr marL="342900" indent="-342900" algn="l">
              <a:buFont typeface="Arial" panose="020B0604020202020204" pitchFamily="34" charset="0"/>
              <a:buChar char="•"/>
            </a:pPr>
            <a:r>
              <a:rPr lang="en-US" sz="2000" b="1" dirty="0" smtClean="0">
                <a:solidFill>
                  <a:schemeClr val="tx1"/>
                </a:solidFill>
              </a:rPr>
              <a:t>If the </a:t>
            </a:r>
            <a:r>
              <a:rPr lang="en-IN" altLang="en-US" sz="2000" b="1" dirty="0" smtClean="0">
                <a:solidFill>
                  <a:schemeClr val="tx1"/>
                </a:solidFill>
              </a:rPr>
              <a:t>minimum </a:t>
            </a:r>
            <a:r>
              <a:rPr lang="en-US" sz="2000" b="1" dirty="0" smtClean="0">
                <a:solidFill>
                  <a:schemeClr val="tx1"/>
                </a:solidFill>
              </a:rPr>
              <a:t>sentiment value is lower than the threshold we'll list all the customers(author_id)</a:t>
            </a: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S</a:t>
            </a:r>
            <a:r>
              <a:rPr lang="en-US" sz="2000" b="1" dirty="0" smtClean="0">
                <a:solidFill>
                  <a:schemeClr val="tx1"/>
                </a:solidFill>
              </a:rPr>
              <a:t>uggest to reach to them for further discussion to find the reason and resolve the issues proactively</a:t>
            </a:r>
            <a:endParaRPr lang="en-IN" altLang="en-US" sz="2000" b="1" dirty="0" smtClean="0">
              <a:solidFill>
                <a:schemeClr val="tx1"/>
              </a:solidFill>
            </a:endParaRPr>
          </a:p>
        </p:txBody>
      </p:sp>
      <p:sp>
        <p:nvSpPr>
          <p:cNvPr id="6" name="Rounded Rectangle 5"/>
          <p:cNvSpPr/>
          <p:nvPr/>
        </p:nvSpPr>
        <p:spPr>
          <a:xfrm>
            <a:off x="116840" y="3563620"/>
            <a:ext cx="4243070" cy="29317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altLang="en-US" sz="1600" dirty="0">
                <a:solidFill>
                  <a:schemeClr val="bg1"/>
                </a:solidFill>
              </a:rPr>
              <a:t>Steps:-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Load the data</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Filter the data for inbound and sprintcare company</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Remove duplicates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Text preprocessing </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(cleaning-&gt;tokenize-&gt;POS tag-&gt;lemmatize)</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Sentiment scoring</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(NLTK vader sentiment analyzer)</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Grouping and aggregating for min. customers sentiment scores</a:t>
            </a:r>
            <a:endParaRPr lang="en-IN" altLang="en-US" sz="1600" dirty="0">
              <a:solidFill>
                <a:schemeClr val="bg1"/>
              </a:solidFill>
            </a:endParaRPr>
          </a:p>
        </p:txBody>
      </p:sp>
      <p:sp>
        <p:nvSpPr>
          <p:cNvPr id="7" name="Right Arrow 6"/>
          <p:cNvSpPr/>
          <p:nvPr/>
        </p:nvSpPr>
        <p:spPr>
          <a:xfrm>
            <a:off x="4447445" y="4367855"/>
            <a:ext cx="1665028" cy="996286"/>
          </a:xfrm>
          <a:prstGeom prst="rightArrow">
            <a:avLst/>
          </a:prstGeom>
          <a:solidFill>
            <a:srgbClr val="00B0F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8" name="Rectangle 7"/>
          <p:cNvSpPr/>
          <p:nvPr/>
        </p:nvSpPr>
        <p:spPr>
          <a:xfrm>
            <a:off x="6336665" y="4325620"/>
            <a:ext cx="2531110" cy="10814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600" dirty="0" smtClean="0">
                <a:solidFill>
                  <a:schemeClr val="bg1"/>
                </a:solidFill>
                <a:sym typeface="+mn-ea"/>
              </a:rPr>
              <a:t>Ordered list of customers with minimum negative sentiment score</a:t>
            </a:r>
            <a:endParaRPr lang="en-IN" altLang="en-US" sz="1600" dirty="0">
              <a:solidFill>
                <a:schemeClr val="bg1"/>
              </a:solidFill>
            </a:endParaRPr>
          </a:p>
        </p:txBody>
      </p:sp>
      <p:sp>
        <p:nvSpPr>
          <p:cNvPr id="9" name="Rectangle 8"/>
          <p:cNvSpPr/>
          <p:nvPr/>
        </p:nvSpPr>
        <p:spPr>
          <a:xfrm>
            <a:off x="9194165" y="4335145"/>
            <a:ext cx="2633345" cy="1062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600" dirty="0" smtClean="0">
                <a:solidFill>
                  <a:schemeClr val="bg1"/>
                </a:solidFill>
              </a:rPr>
              <a:t>Viz. for distribution and five point summary box plot of customers sentiments.</a:t>
            </a:r>
            <a:endParaRPr lang="en-IN" altLang="en-US" sz="1600" dirty="0">
              <a:solidFill>
                <a:schemeClr val="bg1"/>
              </a:solidFill>
            </a:endParaRPr>
          </a:p>
        </p:txBody>
      </p:sp>
      <p:pic>
        <p:nvPicPr>
          <p:cNvPr id="21" name="Picture 12" descr="Image result for Tech Mahindra transparen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244" y="33465"/>
            <a:ext cx="1605164" cy="454261"/>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3"/>
          <p:cNvSpPr txBox="1"/>
          <p:nvPr/>
        </p:nvSpPr>
        <p:spPr>
          <a:xfrm>
            <a:off x="-247015" y="67310"/>
            <a:ext cx="3879850" cy="645160"/>
          </a:xfrm>
          <a:prstGeom prst="rect">
            <a:avLst/>
          </a:prstGeom>
          <a:noFill/>
        </p:spPr>
        <p:txBody>
          <a:bodyPr wrap="square" rtlCol="0">
            <a:spAutoFit/>
            <a:scene3d>
              <a:camera prst="orthographicFront"/>
              <a:lightRig rig="threePt" dir="t"/>
            </a:scene3d>
          </a:bodyPr>
          <a:p>
            <a:pPr algn="ctr"/>
            <a:r>
              <a:rPr lang="en-IN" altLang="en-US" b="1">
                <a:solidFill>
                  <a:schemeClr val="tx1"/>
                </a:solidFill>
                <a:effectLst>
                  <a:outerShdw blurRad="38100" dist="19050" dir="2700000" algn="tl" rotWithShape="0">
                    <a:schemeClr val="dk1">
                      <a:alpha val="40000"/>
                    </a:schemeClr>
                  </a:outerShdw>
                </a:effectLst>
              </a:rPr>
              <a:t>List of Customers with min. Sentiment scores below threshold</a:t>
            </a:r>
            <a:endParaRPr lang="en-IN" altLang="en-US" b="1">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1"/>
          <a:stretch>
            <a:fillRect/>
          </a:stretch>
        </p:blipFill>
        <p:spPr>
          <a:xfrm>
            <a:off x="247015" y="953770"/>
            <a:ext cx="2683510" cy="5560060"/>
          </a:xfrm>
          <a:prstGeom prst="rect">
            <a:avLst/>
          </a:prstGeom>
        </p:spPr>
      </p:pic>
      <p:pic>
        <p:nvPicPr>
          <p:cNvPr id="6" name="Content Placeholder 5"/>
          <p:cNvPicPr>
            <a:picLocks noChangeAspect="1"/>
          </p:cNvPicPr>
          <p:nvPr>
            <p:ph sz="half" idx="1"/>
          </p:nvPr>
        </p:nvPicPr>
        <p:blipFill>
          <a:blip r:embed="rId2"/>
          <a:stretch>
            <a:fillRect/>
          </a:stretch>
        </p:blipFill>
        <p:spPr>
          <a:xfrm>
            <a:off x="3207385" y="1123315"/>
            <a:ext cx="8670290" cy="2853055"/>
          </a:xfrm>
          <a:prstGeom prst="rect">
            <a:avLst/>
          </a:prstGeom>
        </p:spPr>
      </p:pic>
      <p:pic>
        <p:nvPicPr>
          <p:cNvPr id="9" name="Content Placeholder 8"/>
          <p:cNvPicPr>
            <a:picLocks noChangeAspect="1"/>
          </p:cNvPicPr>
          <p:nvPr>
            <p:ph sz="half" idx="2"/>
          </p:nvPr>
        </p:nvPicPr>
        <p:blipFill>
          <a:blip r:embed="rId3"/>
          <a:stretch>
            <a:fillRect/>
          </a:stretch>
        </p:blipFill>
        <p:spPr>
          <a:xfrm>
            <a:off x="3380740" y="4069715"/>
            <a:ext cx="8496935" cy="26555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318192"/>
            <a:ext cx="7635714"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smtClean="0"/>
              <a:t>Use Case </a:t>
            </a:r>
            <a:r>
              <a:rPr lang="en-IN" altLang="en-US" dirty="0" smtClean="0"/>
              <a:t>3</a:t>
            </a:r>
            <a:endParaRPr lang="en-IN" altLang="en-US" dirty="0" smtClean="0"/>
          </a:p>
        </p:txBody>
      </p:sp>
      <p:sp>
        <p:nvSpPr>
          <p:cNvPr id="6" name="Rectangle 5"/>
          <p:cNvSpPr/>
          <p:nvPr/>
        </p:nvSpPr>
        <p:spPr>
          <a:xfrm>
            <a:off x="5827594" y="1229159"/>
            <a:ext cx="3445394" cy="24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Image result for Tech Mahindra transparen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244" y="33465"/>
            <a:ext cx="1605164" cy="4542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5000" y="1654175"/>
            <a:ext cx="10965180" cy="49053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Topic Modelling to map similar customers' messages to a specific topic.</a:t>
            </a:r>
            <a:endParaRPr lang="en-IN" altLang="en-US" sz="2000" b="1" dirty="0" smtClean="0">
              <a:solidFill>
                <a:schemeClr val="tx1"/>
              </a:solidFill>
            </a:endParaRPr>
          </a:p>
          <a:p>
            <a:pPr indent="0" algn="l">
              <a:buFont typeface="Arial" panose="020B0604020202020204" pitchFamily="34" charset="0"/>
              <a:buNone/>
            </a:pP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This would provide a quick view of the about the issue customers most talking about and also group the customers with similar issues under one topic.</a:t>
            </a:r>
            <a:endParaRPr lang="en-IN" altLang="en-US" sz="2000" b="1" dirty="0" smtClean="0">
              <a:solidFill>
                <a:schemeClr val="tx1"/>
              </a:solidFill>
            </a:endParaRPr>
          </a:p>
          <a:p>
            <a:pPr indent="0" algn="l">
              <a:buFont typeface="Arial" panose="020B0604020202020204" pitchFamily="34" charset="0"/>
              <a:buNone/>
            </a:pP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a:solidFill>
                  <a:schemeClr val="tx1"/>
                </a:solidFill>
              </a:rPr>
              <a:t>As a result of this use case various vizualtions are built like topic distribution, frequency distribution of words, bigrams, trigrams, sentiment polarity, pyLDAvis, wordcloud, t-SNE for one topic.</a:t>
            </a:r>
            <a:endParaRPr lang="en-IN" altLang="en-US" sz="2000" b="1" dirty="0">
              <a:solidFill>
                <a:schemeClr val="tx1"/>
              </a:solidFill>
            </a:endParaRPr>
          </a:p>
          <a:p>
            <a:pPr indent="0" algn="l">
              <a:buFont typeface="Arial" panose="020B0604020202020204" pitchFamily="34" charset="0"/>
              <a:buNone/>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Also an interactive tool is generated to see all the above plots with respect to specific topic on demand. </a:t>
            </a:r>
            <a:endParaRPr lang="en-IN" altLang="en-US" sz="2000" b="1" dirty="0">
              <a:solidFill>
                <a:schemeClr val="tx1"/>
              </a:solidFill>
            </a:endParaRPr>
          </a:p>
          <a:p>
            <a:pPr marL="342900" indent="-342900" algn="l">
              <a:buFont typeface="Arial" panose="020B0604020202020204" pitchFamily="34" charset="0"/>
              <a:buChar char="•"/>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Modelling algorithm used is LDA after basic text preprocessing.</a:t>
            </a:r>
            <a:endParaRPr lang="en-IN" altLang="en-US" sz="2000" b="1" dirty="0">
              <a:solidFill>
                <a:schemeClr val="tx1"/>
              </a:solidFill>
            </a:endParaRPr>
          </a:p>
        </p:txBody>
      </p:sp>
      <p:sp>
        <p:nvSpPr>
          <p:cNvPr id="9" name="Rounded Rectangle 8"/>
          <p:cNvSpPr/>
          <p:nvPr/>
        </p:nvSpPr>
        <p:spPr>
          <a:xfrm>
            <a:off x="613410" y="1049655"/>
            <a:ext cx="10965180" cy="6045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smtClean="0">
                <a:solidFill>
                  <a:srgbClr val="FF0000"/>
                </a:solidFill>
              </a:rPr>
              <a:t>Topic Modelling</a:t>
            </a:r>
            <a:endParaRPr lang="en-IN" altLang="en-US" dirty="0" smtClean="0">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ln>
      </a:spPr>
      <a:bodyPr vert="horz" wrap="square" lIns="0" tIns="0" rIns="0" bIns="0" numCol="1" rtlCol="0" anchor="t" anchorCtr="0" compatLnSpc="1">
        <a:spAutoFit/>
      </a:bodyPr>
      <a:lstStyle>
        <a:defPPr fontAlgn="base">
          <a:buClr>
            <a:schemeClr val="tx2"/>
          </a:buClr>
          <a:defRPr sz="1200" dirty="0" smtClean="0">
            <a:latin typeface="+mj-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5180</Words>
  <Application>WPS Presentation</Application>
  <PresentationFormat>Widescreen</PresentationFormat>
  <Paragraphs>132</Paragraphs>
  <Slides>16</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SimSun</vt:lpstr>
      <vt:lpstr>Wingdings</vt:lpstr>
      <vt:lpstr>Arial Black</vt:lpstr>
      <vt:lpstr>AdihausDIN Cn</vt:lpstr>
      <vt:lpstr>Yu Gothic UI</vt:lpstr>
      <vt:lpstr>Microsoft YaHei</vt:lpstr>
      <vt:lpstr>Arial Unicode MS</vt:lpstr>
      <vt:lpstr>Calibri</vt:lpstr>
      <vt:lpstr>1_Tech Mahindra Template 2014</vt:lpstr>
      <vt:lpstr>Default Design</vt:lpstr>
      <vt:lpstr>PowerPoint 演示文稿</vt:lpstr>
      <vt:lpstr>Challenge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 Madhukar Kadam</dc:creator>
  <cp:lastModifiedBy>mohit</cp:lastModifiedBy>
  <cp:revision>221</cp:revision>
  <dcterms:created xsi:type="dcterms:W3CDTF">2020-03-31T11:58:00Z</dcterms:created>
  <dcterms:modified xsi:type="dcterms:W3CDTF">2020-08-31T10:10:23Z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TECHMAHINDRA\VK00597618</vt:lpwstr>
  </property>
  <property fmtid="{D5CDD505-2E9C-101B-9397-08002B2CF9AE}" pid="4" name="DLPManualFileClassificationLastModificationDate">
    <vt:lpwstr>1585656401</vt:lpwstr>
  </property>
  <property fmtid="{D5CDD505-2E9C-101B-9397-08002B2CF9AE}" pid="5" name="DLPManualFileClassificationVersion">
    <vt:lpwstr>11.3.2.8</vt:lpwstr>
  </property>
  <property fmtid="{D5CDD505-2E9C-101B-9397-08002B2CF9AE}" pid="6" name="KSOProductBuildVer">
    <vt:lpwstr>1033-11.2.0.9445</vt:lpwstr>
  </property>
</Properties>
</file>