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B5B93-DB95-43BE-86C4-03B8B588B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CE6FB-1A18-4CF0-A004-66BBF18AA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FD2DA-FD19-496B-8F99-CD7902B4E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8A8D-2107-49FB-A291-1F9948EEC848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C2121-E6FA-4CE7-BB83-9F8539957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41379-5D46-4CCC-BAC3-74C40543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E1F9-FF41-4B5E-8C46-D3B049A05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8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D72D-F9F2-453B-B8A8-5F6251AEA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BBD02-84CF-4D59-A011-9EDF72408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888AB-12E2-4ABC-9F4E-25F8663D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8A8D-2107-49FB-A291-1F9948EEC848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54486-2AD1-4833-9B6A-B3264E4C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1186A-6BE3-497C-BADE-C714DB59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E1F9-FF41-4B5E-8C46-D3B049A05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3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C8DE3A-8519-42E5-8D29-63E278CD6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C5159-1D04-499D-95AB-5B5727FEA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E3166-D2CF-438D-9512-A64CAF4B7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8A8D-2107-49FB-A291-1F9948EEC848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62334-4CC0-416E-8274-1BBCC19A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6B856-A7B9-45F7-AFAD-8483FA8C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E1F9-FF41-4B5E-8C46-D3B049A05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9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6E74-F659-45B4-9D04-0CD94950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B1FC4-844B-4228-82FF-B4EA15CA6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556C1-D2E0-4FC9-8941-7F067698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8A8D-2107-49FB-A291-1F9948EEC848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E62F8-B104-4D01-8AF7-87D7AC1B4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AA746-D44D-4195-B4B9-19045D82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E1F9-FF41-4B5E-8C46-D3B049A05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3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05E4-AAB2-451F-AEEF-817D00C51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BCE76-E46C-43B6-876A-F029DB9C8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DDA21-9208-4842-AFC2-A465C58B3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8A8D-2107-49FB-A291-1F9948EEC848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511C3-6F34-4308-A774-F8331FCD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B1207-31E5-442F-979D-D6B2D2A6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E1F9-FF41-4B5E-8C46-D3B049A05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254E-1F33-4352-8833-AC27AC219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EF867-DDEE-4A97-917B-14DCDD102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5E18F-F587-4F84-BCC8-F158DF7F0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510B1-3B3B-4C67-9789-98E53B74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8A8D-2107-49FB-A291-1F9948EEC848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4B580-58A6-4DC0-86EC-9857F2D0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8D9C1-EFE2-48BA-8E9A-402B597D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E1F9-FF41-4B5E-8C46-D3B049A05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4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41C23-DA0C-4CE7-B922-532F2E676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62790-299A-4CE2-8153-EEF33982F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96DD8-1DDF-46C6-9CF8-F778166D0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A9730C-75E1-4B26-9A89-02DA0E899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76D665-ECEC-478F-9564-8029FF2DA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BEF88A-5278-481F-9258-3F7D7DC3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8A8D-2107-49FB-A291-1F9948EEC848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180F40-C5BE-4297-B9DD-F51BF94D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B9C94-96E1-4FC0-A4B8-A4D3D179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E1F9-FF41-4B5E-8C46-D3B049A05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C8DE-0CFA-4E29-98B1-B8F0E47B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6A93F5-6C4D-4992-A63A-07A62CD8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8A8D-2107-49FB-A291-1F9948EEC848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547C6-AA8A-4E0E-8891-04139AA3D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C8750-95A8-4BCE-A18E-C0AF662F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E1F9-FF41-4B5E-8C46-D3B049A05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DA217D-586C-4388-AF93-20C907FB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8A8D-2107-49FB-A291-1F9948EEC848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335D0-65AD-45D5-AD03-1354CCD3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3547D-8F01-4BA5-A1C4-1D88AABA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E1F9-FF41-4B5E-8C46-D3B049A05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1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7ABB2-5210-4899-92C1-4F765A4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2B5E4-A8E4-431D-A75C-8A273CAEE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2A590-65F7-4CE0-B87A-11574BB86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E0388-AA82-4515-A20B-9F04CD76E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8A8D-2107-49FB-A291-1F9948EEC848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BD353-C205-466A-B43E-62E5FA55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E2DAD-5DB8-4B0B-A731-E9989AB6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E1F9-FF41-4B5E-8C46-D3B049A05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5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A1752-E2CE-474F-B044-896349DD7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7867C-EB01-491B-BC21-55713EDED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50B21-E94C-435A-9C2F-0F84BEB12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D0638-1EC3-42D0-8E58-4A20F6B7E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8A8D-2107-49FB-A291-1F9948EEC848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AAC5E-CAA7-4C78-A4F1-D6B19A42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3C1CB-5386-44DD-AD6D-67E171ED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E1F9-FF41-4B5E-8C46-D3B049A05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6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5EFE65-C044-4749-BED7-7309FF202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5ECD2-369C-4E03-BAAD-E1682CD1D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F7506-2E12-484F-8F87-C48625B9ED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98A8D-2107-49FB-A291-1F9948EEC848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E161B-E4DF-4B50-83D2-3D9FF7277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123CE-65EC-4E71-A36D-93F4C3518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E1F9-FF41-4B5E-8C46-D3B049A05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7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BD5FC8F-F89D-4B08-83D5-F08028C16371}"/>
              </a:ext>
            </a:extLst>
          </p:cNvPr>
          <p:cNvSpPr txBox="1"/>
          <p:nvPr/>
        </p:nvSpPr>
        <p:spPr>
          <a:xfrm>
            <a:off x="1783976" y="2268071"/>
            <a:ext cx="8390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/>
          </a:p>
          <a:p>
            <a:r>
              <a:rPr lang="en-US" sz="4800" dirty="0">
                <a:solidFill>
                  <a:schemeClr val="accent5">
                    <a:lumMod val="50000"/>
                  </a:schemeClr>
                </a:solidFill>
              </a:rPr>
              <a:t>WORLD POPULATION INFERENCE</a:t>
            </a:r>
          </a:p>
        </p:txBody>
      </p:sp>
    </p:spTree>
    <p:extLst>
      <p:ext uri="{BB962C8B-B14F-4D97-AF65-F5344CB8AC3E}">
        <p14:creationId xmlns:p14="http://schemas.microsoft.com/office/powerpoint/2010/main" val="371397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13E59531-A8CE-426D-BE93-38B168371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646" y="1102658"/>
            <a:ext cx="5746378" cy="575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81B606F6-EFEA-4AE1-B5FC-276A3F4D9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9" y="1030940"/>
            <a:ext cx="5746377" cy="582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8C736C-701C-4962-8BA6-7866897FFAF5}"/>
              </a:ext>
            </a:extLst>
          </p:cNvPr>
          <p:cNvSpPr txBox="1"/>
          <p:nvPr/>
        </p:nvSpPr>
        <p:spPr>
          <a:xfrm>
            <a:off x="1524000" y="412376"/>
            <a:ext cx="10228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66CCFF"/>
                </a:solidFill>
              </a:rPr>
              <a:t>Country vs Population by their Density and Area</a:t>
            </a:r>
          </a:p>
        </p:txBody>
      </p:sp>
    </p:spTree>
    <p:extLst>
      <p:ext uri="{BB962C8B-B14F-4D97-AF65-F5344CB8AC3E}">
        <p14:creationId xmlns:p14="http://schemas.microsoft.com/office/powerpoint/2010/main" val="207830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00E68F-2E4C-434C-A6AC-30B3401EA28E}"/>
              </a:ext>
            </a:extLst>
          </p:cNvPr>
          <p:cNvSpPr txBox="1"/>
          <p:nvPr/>
        </p:nvSpPr>
        <p:spPr>
          <a:xfrm>
            <a:off x="2241176" y="1658470"/>
            <a:ext cx="81130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E5D34B"/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Russia is having largest area but less population i.e. it is less denser population country</a:t>
            </a:r>
          </a:p>
          <a:p>
            <a:pPr marL="285750" indent="-285750"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India is having less area but more population (towards max population with slight differences with China). So, it is most dense population country.</a:t>
            </a:r>
          </a:p>
          <a:p>
            <a:pPr marL="285750" indent="-285750">
              <a:buClr>
                <a:srgbClr val="FF99CC"/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China, USA, Brazil is having almost same Area but population is more in China and least in Brazil.</a:t>
            </a: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Per the Density column, Bangladesh appears to be the max density among top 10 countries with population of 3.7%</a:t>
            </a:r>
          </a:p>
        </p:txBody>
      </p:sp>
    </p:spTree>
    <p:extLst>
      <p:ext uri="{BB962C8B-B14F-4D97-AF65-F5344CB8AC3E}">
        <p14:creationId xmlns:p14="http://schemas.microsoft.com/office/powerpoint/2010/main" val="65430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A46B394-51C8-4D58-B02D-22C98A07A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906" y="2662518"/>
            <a:ext cx="12559553" cy="419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DC7001-2B5F-4450-9683-F97B2C8F2751}"/>
              </a:ext>
            </a:extLst>
          </p:cNvPr>
          <p:cNvSpPr txBox="1"/>
          <p:nvPr/>
        </p:nvSpPr>
        <p:spPr>
          <a:xfrm>
            <a:off x="932329" y="609600"/>
            <a:ext cx="1119691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Number of countries by continent</a:t>
            </a:r>
          </a:p>
          <a:p>
            <a:endParaRPr lang="en-US" dirty="0"/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Africa is having max entries of country records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South America is having least entries of country records</a:t>
            </a:r>
          </a:p>
        </p:txBody>
      </p:sp>
    </p:spTree>
    <p:extLst>
      <p:ext uri="{BB962C8B-B14F-4D97-AF65-F5344CB8AC3E}">
        <p14:creationId xmlns:p14="http://schemas.microsoft.com/office/powerpoint/2010/main" val="25969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2DC1D55-235D-4B91-AA66-15BFC7434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827" y="911879"/>
            <a:ext cx="6867525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43C05C-3B6C-4EC5-A958-D86A129AB42B}"/>
              </a:ext>
            </a:extLst>
          </p:cNvPr>
          <p:cNvSpPr txBox="1"/>
          <p:nvPr/>
        </p:nvSpPr>
        <p:spPr>
          <a:xfrm>
            <a:off x="1201270" y="1659285"/>
            <a:ext cx="294042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6A1A6A"/>
              </a:buCl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Clr>
                <a:srgbClr val="6A1A6A"/>
              </a:buClr>
            </a:pPr>
            <a:r>
              <a:rPr lang="en-US" sz="2800" b="1" dirty="0">
                <a:solidFill>
                  <a:srgbClr val="7030A0"/>
                </a:solidFill>
              </a:rPr>
              <a:t>Top 10 Most Populated Countries in 2022</a:t>
            </a:r>
          </a:p>
          <a:p>
            <a:pPr>
              <a:buClr>
                <a:srgbClr val="6A1A6A"/>
              </a:buClr>
            </a:pPr>
            <a:endParaRPr lang="en-US" sz="2800" b="1" dirty="0">
              <a:solidFill>
                <a:srgbClr val="7030A0"/>
              </a:solidFill>
            </a:endParaRPr>
          </a:p>
          <a:p>
            <a:pPr marL="342900" indent="-342900">
              <a:buClr>
                <a:srgbClr val="6A1A6A"/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China is having max population of country records</a:t>
            </a:r>
          </a:p>
          <a:p>
            <a:pPr marL="285750" indent="-285750">
              <a:buClr>
                <a:srgbClr val="861486"/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Mexico is having least population of country records</a:t>
            </a:r>
          </a:p>
          <a:p>
            <a:pPr marL="285750" indent="-285750">
              <a:buClr>
                <a:srgbClr val="800080"/>
              </a:buCl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51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00B63DD-B631-424F-8398-7EAD7CAE4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695325"/>
            <a:ext cx="5800725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B95539-FB76-4665-917D-12A8947F47FE}"/>
              </a:ext>
            </a:extLst>
          </p:cNvPr>
          <p:cNvSpPr txBox="1"/>
          <p:nvPr/>
        </p:nvSpPr>
        <p:spPr>
          <a:xfrm>
            <a:off x="7162800" y="1165412"/>
            <a:ext cx="460785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World Population Percentage : Continent-Wise</a:t>
            </a:r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Asia is having maximum population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Africa is the second continent having the maximum population</a:t>
            </a:r>
          </a:p>
          <a:p>
            <a:pPr marL="285750" indent="-285750">
              <a:buClr>
                <a:srgbClr val="7030A0"/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Oceania is the least populated continent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54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F3BD6AAA-2F58-4312-A704-DC0163773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" y="1066800"/>
            <a:ext cx="73533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B0A779-4472-4D37-AC1B-4282C803D886}"/>
              </a:ext>
            </a:extLst>
          </p:cNvPr>
          <p:cNvSpPr txBox="1"/>
          <p:nvPr/>
        </p:nvSpPr>
        <p:spPr>
          <a:xfrm>
            <a:off x="8301318" y="1622612"/>
            <a:ext cx="311971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Top 10 Largest Countries by Area</a:t>
            </a:r>
          </a:p>
          <a:p>
            <a:endParaRPr lang="en-US" sz="2000" b="1" dirty="0"/>
          </a:p>
          <a:p>
            <a:endParaRPr lang="en-US" sz="2000" b="1" dirty="0"/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Russia is having the maximum area of country records</a:t>
            </a: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Algeria is having less area</a:t>
            </a: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q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78802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471F0157-9262-45F7-A00B-A1BF296BB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476" y="946897"/>
            <a:ext cx="6829425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F8529E-1CB7-469E-BE58-6708CB94329A}"/>
              </a:ext>
            </a:extLst>
          </p:cNvPr>
          <p:cNvSpPr txBox="1"/>
          <p:nvPr/>
        </p:nvSpPr>
        <p:spPr>
          <a:xfrm>
            <a:off x="905435" y="1792941"/>
            <a:ext cx="288663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3200" b="1" dirty="0">
                <a:solidFill>
                  <a:schemeClr val="accent6"/>
                </a:solidFill>
              </a:rPr>
              <a:t>Top 10 Smallest Countries by Area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82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DB4000CB-F5FA-4897-9498-A4BE73200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35" y="1201270"/>
            <a:ext cx="73152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E08E71-0795-47E3-A159-34DAF9299B23}"/>
              </a:ext>
            </a:extLst>
          </p:cNvPr>
          <p:cNvSpPr txBox="1"/>
          <p:nvPr/>
        </p:nvSpPr>
        <p:spPr>
          <a:xfrm>
            <a:off x="8193741" y="1506071"/>
            <a:ext cx="37024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CCC"/>
                </a:solidFill>
              </a:rPr>
              <a:t>Top 10 Highest Population Density by Country in 2022</a:t>
            </a:r>
          </a:p>
          <a:p>
            <a:endParaRPr lang="en-US" sz="2400" b="1" dirty="0">
              <a:solidFill>
                <a:srgbClr val="FFCCCC"/>
              </a:solidFill>
            </a:endParaRPr>
          </a:p>
          <a:p>
            <a:pPr marL="342900" indent="-342900">
              <a:buClr>
                <a:srgbClr val="FFCCCC"/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Macau is the highest population density by country</a:t>
            </a:r>
          </a:p>
          <a:p>
            <a:pPr marL="342900" indent="-342900">
              <a:buClr>
                <a:srgbClr val="FFCCCC"/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Bermuda is the least population density by country</a:t>
            </a:r>
          </a:p>
        </p:txBody>
      </p:sp>
    </p:spTree>
    <p:extLst>
      <p:ext uri="{BB962C8B-B14F-4D97-AF65-F5344CB8AC3E}">
        <p14:creationId xmlns:p14="http://schemas.microsoft.com/office/powerpoint/2010/main" val="300390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DFC75383-0768-4C37-A030-640C205A5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00" y="950258"/>
            <a:ext cx="682942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B535FC-6673-4F7A-9999-C1FFB3366F4E}"/>
              </a:ext>
            </a:extLst>
          </p:cNvPr>
          <p:cNvSpPr txBox="1"/>
          <p:nvPr/>
        </p:nvSpPr>
        <p:spPr>
          <a:xfrm>
            <a:off x="7395882" y="1075765"/>
            <a:ext cx="42672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Population Growth from 1970 to 2022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Africa has the maximum population growth</a:t>
            </a: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Europe has the least population growth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123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EFFB0281-1336-484C-81D5-61780958C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341" y="1165412"/>
            <a:ext cx="68580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31AC32-2682-4FF2-9121-BAC6EA07156B}"/>
              </a:ext>
            </a:extLst>
          </p:cNvPr>
          <p:cNvSpPr txBox="1"/>
          <p:nvPr/>
        </p:nvSpPr>
        <p:spPr>
          <a:xfrm>
            <a:off x="797859" y="1416424"/>
            <a:ext cx="31555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rgbClr val="FF00FF"/>
              </a:solidFill>
            </a:endParaRPr>
          </a:p>
          <a:p>
            <a:endParaRPr lang="en-US" sz="2400" b="1" dirty="0">
              <a:solidFill>
                <a:srgbClr val="FF00FF"/>
              </a:solidFill>
            </a:endParaRPr>
          </a:p>
          <a:p>
            <a:endParaRPr lang="en-US" sz="2400" b="1" dirty="0">
              <a:solidFill>
                <a:srgbClr val="FF00FF"/>
              </a:solidFill>
            </a:endParaRPr>
          </a:p>
          <a:p>
            <a:endParaRPr lang="en-US" sz="2400" b="1" dirty="0">
              <a:solidFill>
                <a:srgbClr val="FF00FF"/>
              </a:solidFill>
            </a:endParaRPr>
          </a:p>
          <a:p>
            <a:endParaRPr lang="en-US" sz="2400" b="1" dirty="0">
              <a:solidFill>
                <a:srgbClr val="FF00FF"/>
              </a:solidFill>
            </a:endParaRPr>
          </a:p>
          <a:p>
            <a:r>
              <a:rPr lang="en-US" sz="2400" b="1" dirty="0">
                <a:solidFill>
                  <a:srgbClr val="FF00FF"/>
                </a:solidFill>
              </a:rPr>
              <a:t>Top 10 Countries with Highest Growth Rate</a:t>
            </a:r>
          </a:p>
          <a:p>
            <a:endParaRPr lang="en-US" sz="2400" b="1" dirty="0">
              <a:solidFill>
                <a:srgbClr val="FF00FF"/>
              </a:solidFill>
            </a:endParaRPr>
          </a:p>
          <a:p>
            <a:pPr marL="342900" indent="-342900">
              <a:buClr>
                <a:srgbClr val="FF00FF"/>
              </a:buClr>
              <a:buFont typeface="Wingdings" panose="05000000000000000000" pitchFamily="2" charset="2"/>
              <a:buChar char="q"/>
            </a:pPr>
            <a:endParaRPr lang="en-US" sz="2400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722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245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7</cp:revision>
  <dcterms:created xsi:type="dcterms:W3CDTF">2022-09-29T09:54:19Z</dcterms:created>
  <dcterms:modified xsi:type="dcterms:W3CDTF">2022-09-29T11:09:51Z</dcterms:modified>
</cp:coreProperties>
</file>