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3"/>
  </p:notesMasterIdLst>
  <p:handoutMasterIdLst>
    <p:handoutMasterId r:id="rId14"/>
  </p:handoutMasterIdLst>
  <p:sldIdLst>
    <p:sldId id="278" r:id="rId5"/>
    <p:sldId id="282" r:id="rId6"/>
    <p:sldId id="285" r:id="rId7"/>
    <p:sldId id="289" r:id="rId8"/>
    <p:sldId id="284" r:id="rId9"/>
    <p:sldId id="286" r:id="rId10"/>
    <p:sldId id="291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306" y="9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1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947853" y="256478"/>
            <a:ext cx="6267450" cy="6858000"/>
          </a:xfr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FEC92C9-C121-0C72-1A7F-89C05CB76FD3}"/>
              </a:ext>
            </a:extLst>
          </p:cNvPr>
          <p:cNvSpPr>
            <a:spLocks noGrp="1"/>
          </p:cNvSpPr>
          <p:nvPr/>
        </p:nvSpPr>
        <p:spPr>
          <a:xfrm>
            <a:off x="1709057" y="2013856"/>
            <a:ext cx="9775372" cy="179614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11200" dirty="0"/>
              <a:t>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CA" sz="11200" dirty="0">
                <a:solidFill>
                  <a:srgbClr val="00B0F0"/>
                </a:solidFill>
              </a:rPr>
              <a:t>PTID-CDA-AUG-25-697</a:t>
            </a:r>
          </a:p>
          <a:p>
            <a:r>
              <a:rPr lang="en-CA" dirty="0"/>
              <a:t>                        </a:t>
            </a:r>
          </a:p>
          <a:p>
            <a:r>
              <a:rPr lang="en-CA" dirty="0"/>
              <a:t>                                   </a:t>
            </a:r>
          </a:p>
          <a:p>
            <a:pPr marL="857250" indent="-857250">
              <a:buFont typeface="Wingdings" panose="05000000000000000000" pitchFamily="2" charset="2"/>
              <a:buChar char="§"/>
            </a:pPr>
            <a:r>
              <a:rPr lang="en-CA" sz="7000" dirty="0">
                <a:solidFill>
                  <a:srgbClr val="00B0F0"/>
                </a:solidFill>
              </a:rPr>
              <a:t>     Submitted by:                          </a:t>
            </a:r>
            <a:r>
              <a:rPr lang="en-CA" sz="14400" dirty="0">
                <a:solidFill>
                  <a:srgbClr val="00B0F0"/>
                </a:solidFill>
              </a:rPr>
              <a:t>1.Navaneethan.S</a:t>
            </a:r>
          </a:p>
          <a:p>
            <a:r>
              <a:rPr lang="en-CA" sz="14400" dirty="0">
                <a:solidFill>
                  <a:srgbClr val="00B0F0"/>
                </a:solidFill>
              </a:rPr>
              <a:t>                               </a:t>
            </a:r>
            <a:endParaRPr lang="en-CA" sz="7000" dirty="0"/>
          </a:p>
          <a:p>
            <a:pPr marL="2228850" lvl="3" indent="-857250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CA" sz="6200" dirty="0"/>
              <a:t>                           		     				            </a:t>
            </a:r>
          </a:p>
          <a:p>
            <a:pPr marL="2228850" lvl="3" indent="-857250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CA" sz="6200" dirty="0"/>
          </a:p>
          <a:p>
            <a:pPr marL="2228850" lvl="3" indent="-857250">
              <a:lnSpc>
                <a:spcPct val="170000"/>
              </a:lnSpc>
              <a:buFont typeface="Wingdings" panose="05000000000000000000" pitchFamily="2" charset="2"/>
              <a:buChar char="§"/>
            </a:pPr>
            <a:endParaRPr lang="en-CA" sz="6200" dirty="0"/>
          </a:p>
          <a:p>
            <a:pPr marL="857250" indent="-85725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CA" sz="7000" dirty="0"/>
              <a:t>						</a:t>
            </a:r>
            <a:br>
              <a:rPr lang="en-CA" sz="7000" dirty="0"/>
            </a:br>
            <a:endParaRPr lang="en-CA" sz="7000" dirty="0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8343" y="751114"/>
            <a:ext cx="11292794" cy="55814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00"/>
                </a:solidFill>
              </a:rPr>
              <a:t>OBJECTIVE</a:t>
            </a:r>
          </a:p>
          <a:p>
            <a:r>
              <a:rPr lang="en-US" sz="2800" dirty="0">
                <a:solidFill>
                  <a:srgbClr val="00B0F0"/>
                </a:solidFill>
                <a:latin typeface="Berlin Sans FB Demi" panose="020E0802020502020306" pitchFamily="34" charset="0"/>
              </a:rPr>
              <a:t>This report will present our findings from the customer data analysis project, including an overview of our data sources, methodology, and key insights. </a:t>
            </a:r>
          </a:p>
          <a:p>
            <a:r>
              <a:rPr lang="en-US" sz="2800" dirty="0">
                <a:solidFill>
                  <a:srgbClr val="00B0F0"/>
                </a:solidFill>
                <a:latin typeface="Berlin Sans FB Demi" panose="020E0802020502020306" pitchFamily="34" charset="0"/>
              </a:rPr>
              <a:t>We will also discuss our recommendations for improving the supermarket’s revenue and customer satisfaction based on our findings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3459B-6ACD-FD32-464F-48B22C75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solidFill>
                  <a:srgbClr val="FFFF00"/>
                </a:solidFill>
              </a:rPr>
              <a:t>Sales Analysis of Shopping Malls 2021-2022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9BDEF-32D5-E49B-B59E-39119794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CA" sz="4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The  given data is thoroughly clean and no need for the imputation</a:t>
            </a:r>
          </a:p>
          <a:p>
            <a:pPr algn="just"/>
            <a:r>
              <a:rPr lang="en-CA" sz="4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New columns, Revenue (Amount Spend) and Age category has been     created  based on the information follows:</a:t>
            </a:r>
          </a:p>
          <a:p>
            <a:pPr algn="just"/>
            <a:r>
              <a:rPr lang="en-CA" sz="4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Revenue (Amount spend) = Quantity * Price of each item    (Liras)</a:t>
            </a:r>
          </a:p>
          <a:p>
            <a:r>
              <a:rPr lang="en-CA" sz="4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Total number of invoices are considered as shopping distributions</a:t>
            </a:r>
          </a:p>
          <a:p>
            <a:r>
              <a:rPr lang="en-CA" sz="4000" dirty="0">
                <a:solidFill>
                  <a:srgbClr val="00B0F0"/>
                </a:solidFill>
                <a:latin typeface="Berlin Sans FB Demi" panose="020E0802020502020306" pitchFamily="34" charset="0"/>
              </a:rPr>
              <a:t>Total quantity is considered as Total product quantity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02FF-89A5-8F96-2B5C-609DC694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Age group: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6D72C-D50F-1738-8C22-00974D6DB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CA" sz="2800" dirty="0">
                <a:solidFill>
                  <a:srgbClr val="00B0F0">
                    <a:alpha val="60000"/>
                  </a:srgbClr>
                </a:solidFill>
              </a:rPr>
              <a:t>New columns, Revenue (Amount Spend) and Age category has been created  based on the information follows: 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8FD790-EEBF-3198-E7A0-EBB0C0FCD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116175"/>
              </p:ext>
            </p:extLst>
          </p:nvPr>
        </p:nvGraphicFramePr>
        <p:xfrm>
          <a:off x="5665135" y="1063792"/>
          <a:ext cx="5117433" cy="21015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5811">
                  <a:extLst>
                    <a:ext uri="{9D8B030D-6E8A-4147-A177-3AD203B41FA5}">
                      <a16:colId xmlns:a16="http://schemas.microsoft.com/office/drawing/2014/main" val="3845309561"/>
                    </a:ext>
                  </a:extLst>
                </a:gridCol>
                <a:gridCol w="1705811">
                  <a:extLst>
                    <a:ext uri="{9D8B030D-6E8A-4147-A177-3AD203B41FA5}">
                      <a16:colId xmlns:a16="http://schemas.microsoft.com/office/drawing/2014/main" val="116461424"/>
                    </a:ext>
                  </a:extLst>
                </a:gridCol>
                <a:gridCol w="1705811">
                  <a:extLst>
                    <a:ext uri="{9D8B030D-6E8A-4147-A177-3AD203B41FA5}">
                      <a16:colId xmlns:a16="http://schemas.microsoft.com/office/drawing/2014/main" val="2584303259"/>
                    </a:ext>
                  </a:extLst>
                </a:gridCol>
              </a:tblGrid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Age Category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619649"/>
                  </a:ext>
                </a:extLst>
              </a:tr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&gt;= 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&lt;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Youth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994595"/>
                  </a:ext>
                </a:extLst>
              </a:tr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 &gt;= 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&lt;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794098"/>
                  </a:ext>
                </a:extLst>
              </a:tr>
              <a:tr h="43028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&gt;= 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&lt; 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716898"/>
                  </a:ext>
                </a:extLst>
              </a:tr>
              <a:tr h="380396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&gt;= 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FF00"/>
                          </a:solidFill>
                        </a:rPr>
                        <a:t>Senior Citizens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267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32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1459833"/>
            <a:ext cx="7929940" cy="4622832"/>
          </a:xfrm>
        </p:spPr>
        <p:txBody>
          <a:bodyPr vert="horz" wrap="square" lIns="0" tIns="0" rIns="0" bIns="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B0F0"/>
                </a:solidFill>
              </a:rPr>
              <a:t>Year 2023 does not have any data, 2021, sales were high and shopping has reached the benchmark/maximum compared to 2022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Mall of Istanbul, Kanyon and Metrocity scores top 3 in generating revenue. Whereas, Metropol AVM and Istinye Park scores the average and other generated only 5000 invoices in the year of 2021 and 2022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Nearly one third of the transactions are done by senior citizens than the youth, regardless of their payment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Female customers spend 1.48 % more than their counterpart by Liras as well as total quantity of product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Female customers created revenue 50 Million Liras than the male between the year 2021 and 2022</a:t>
            </a:r>
          </a:p>
          <a:p>
            <a:pPr>
              <a:buFont typeface="Wingdings" panose="05000000000000000000" pitchFamily="2" charset="2"/>
              <a:buChar char="v"/>
            </a:pPr>
            <a:endParaRPr lang="en-CA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CA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CA" dirty="0">
              <a:solidFill>
                <a:srgbClr val="00B0F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B0F7-7761-A272-B1FD-EE089F66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B04780-EFA2-E7A8-F6D1-8381095B94E9}"/>
              </a:ext>
            </a:extLst>
          </p:cNvPr>
          <p:cNvSpPr txBox="1"/>
          <p:nvPr/>
        </p:nvSpPr>
        <p:spPr>
          <a:xfrm>
            <a:off x="404879" y="1050873"/>
            <a:ext cx="10664173" cy="526958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v"/>
              <a:defRPr>
                <a:solidFill>
                  <a:srgbClr val="00B0F0"/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 dirty="0"/>
              <a:t>Sales went down drastically between the year 2021 and 2022 through all the locations and product category as well.</a:t>
            </a:r>
          </a:p>
          <a:p>
            <a:r>
              <a:rPr lang="en-CA" dirty="0"/>
              <a:t>Most of the transactions are made under 5000 Liras. In other words, 90 out of 100 invoice bills had made under 5000 TL</a:t>
            </a:r>
          </a:p>
          <a:p>
            <a:r>
              <a:rPr lang="en-CA" dirty="0"/>
              <a:t>There was no sales between the ranges of  10K and 15K, and very few between 20K and 25K</a:t>
            </a:r>
          </a:p>
          <a:p>
            <a:pPr marL="285750" indent="-285750"/>
            <a:r>
              <a:rPr lang="en-CA" dirty="0"/>
              <a:t>Clothing, Cosmetics and Food &amp; Beverages hit top 3 category in generating revenue in all 10 malls. Clothing sales are more than twice as high as other two, with respect to transactions</a:t>
            </a:r>
          </a:p>
          <a:p>
            <a:pPr marL="285750" indent="-285750"/>
            <a:r>
              <a:rPr lang="en-CA" dirty="0"/>
              <a:t>Mostly all customers, nearly more than 4 out of 10 people, preferably pay with Liras in cash, irrespective of the location of mall and gender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4749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77CE8-1A7C-2E81-E887-13E21464E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AB59F-8719-954D-80E7-7636722DE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3" y="1459685"/>
            <a:ext cx="9535780" cy="4622980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28E2A-F2AD-ED96-F710-F73D5198BF80}"/>
              </a:ext>
            </a:extLst>
          </p:cNvPr>
          <p:cNvSpPr txBox="1"/>
          <p:nvPr/>
        </p:nvSpPr>
        <p:spPr>
          <a:xfrm>
            <a:off x="404879" y="1050873"/>
            <a:ext cx="10664173" cy="5269584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v"/>
              <a:defRPr>
                <a:solidFill>
                  <a:srgbClr val="00B0F0"/>
                </a:solidFill>
              </a:defRPr>
            </a:lvl1pPr>
            <a:lvl2pPr marL="6858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2pPr>
            <a:lvl3pPr marL="11430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3pPr>
            <a:lvl4pPr marL="16002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CA" dirty="0"/>
          </a:p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D92107-4843-E69A-FAD5-7892903B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498474"/>
            <a:ext cx="7960421" cy="1450217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292094-1AF7-D637-942A-564A6A04AD16}"/>
              </a:ext>
            </a:extLst>
          </p:cNvPr>
          <p:cNvSpPr txBox="1"/>
          <p:nvPr/>
        </p:nvSpPr>
        <p:spPr>
          <a:xfrm>
            <a:off x="581342" y="1661020"/>
            <a:ext cx="9812617" cy="3358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Promotions and sales offers will improve the sales via online payment methods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Adding more locations near to the top 3 malls will also improve the customer retention and sales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Adding POS kiosks to improve the sales as well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Making combo promotional offers with top 3 and least other components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CA" dirty="0">
                <a:solidFill>
                  <a:srgbClr val="00B0F0"/>
                </a:solidFill>
              </a:rPr>
              <a:t>Generating KPI’s by Month to Month sales,  customer_entry_id/no of transactions will improve the sales in future</a:t>
            </a:r>
          </a:p>
          <a:p>
            <a:pPr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</a:pPr>
            <a:endParaRPr lang="en-CA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03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0CBB-FAEA-D429-DAB8-398A3EC0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D0DC-52F1-03B4-FD85-90BE3FCBD2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C000"/>
                </a:solidFill>
              </a:rPr>
              <a:t>Comments !!</a:t>
            </a:r>
          </a:p>
          <a:p>
            <a:r>
              <a:rPr lang="en-US" sz="3200" dirty="0">
                <a:solidFill>
                  <a:srgbClr val="00B0F0"/>
                </a:solidFill>
              </a:rPr>
              <a:t>Powered by:</a:t>
            </a:r>
          </a:p>
          <a:p>
            <a:endParaRPr lang="en-US" dirty="0">
              <a:solidFill>
                <a:srgbClr val="00B0F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B0F0"/>
                </a:solidFill>
              </a:rPr>
              <a:t>Navaneethan.S</a:t>
            </a:r>
          </a:p>
        </p:txBody>
      </p:sp>
    </p:spTree>
    <p:extLst>
      <p:ext uri="{BB962C8B-B14F-4D97-AF65-F5344CB8AC3E}">
        <p14:creationId xmlns:p14="http://schemas.microsoft.com/office/powerpoint/2010/main" val="1567696824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{4A6BFF31-A4B4-476E-8261-C92F5D848327}TF7eddf224-c89c-478f-8f2f-bfb086892169e70e2347_win32-b3bdf7c6e0ee</Template>
  <TotalTime>943</TotalTime>
  <Words>523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Berlin Sans FB Demi</vt:lpstr>
      <vt:lpstr>Calibri</vt:lpstr>
      <vt:lpstr>Gill Sans MT</vt:lpstr>
      <vt:lpstr>Walbaum Display</vt:lpstr>
      <vt:lpstr>Wingdings</vt:lpstr>
      <vt:lpstr>3DFloatVTI</vt:lpstr>
      <vt:lpstr>PowerPoint Presentation</vt:lpstr>
      <vt:lpstr>PowerPoint Presentation</vt:lpstr>
      <vt:lpstr>Sales Analysis of Shopping Malls 2021-2022</vt:lpstr>
      <vt:lpstr>Age group:</vt:lpstr>
      <vt:lpstr>Insights</vt:lpstr>
      <vt:lpstr>PowerPoint Presentation</vt:lpstr>
      <vt:lpstr>Recommendations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Pallabi Nayak</dc:creator>
  <cp:lastModifiedBy>Navaneethan</cp:lastModifiedBy>
  <cp:revision>10</cp:revision>
  <dcterms:created xsi:type="dcterms:W3CDTF">2025-09-04T17:31:24Z</dcterms:created>
  <dcterms:modified xsi:type="dcterms:W3CDTF">2025-10-03T13:02:35Z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