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20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orient="horz" pos="3216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orient="horz" pos="175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719" userDrawn="1">
          <p15:clr>
            <a:srgbClr val="A4A3A4"/>
          </p15:clr>
        </p15:guide>
        <p15:guide id="10" pos="5041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1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63" autoAdjust="0"/>
  </p:normalViewPr>
  <p:slideViewPr>
    <p:cSldViewPr>
      <p:cViewPr varScale="1">
        <p:scale>
          <a:sx n="62" d="100"/>
          <a:sy n="62" d="100"/>
        </p:scale>
        <p:origin x="1356" y="3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2880"/>
        <p:guide pos="719"/>
        <p:guide pos="5041"/>
        <p:guide pos="4608"/>
        <p:guide pos="2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468003">
              <a:defRPr/>
            </a:lvl6pPr>
            <a:lvl7pPr marL="1468003">
              <a:defRPr/>
            </a:lvl7pPr>
            <a:lvl8pPr marL="1468003">
              <a:defRPr/>
            </a:lvl8pPr>
            <a:lvl9pPr marL="1468003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11590">
              <a:defRPr/>
            </a:lvl2pPr>
            <a:lvl3pPr marL="583085">
              <a:defRPr/>
            </a:lvl3pPr>
            <a:lvl4pPr marL="754581">
              <a:defRPr/>
            </a:lvl4pPr>
            <a:lvl5pPr marL="926077">
              <a:defRPr/>
            </a:lvl5pPr>
            <a:lvl6pPr marL="1097573">
              <a:defRPr baseline="0"/>
            </a:lvl6pPr>
            <a:lvl7pPr marL="1269068">
              <a:defRPr baseline="0"/>
            </a:lvl7pPr>
            <a:lvl8pPr marL="1440564">
              <a:defRPr baseline="0"/>
            </a:lvl8pPr>
            <a:lvl9pPr marL="161206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330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1468003"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/>
            </a:lvl8pPr>
            <a:lvl9pPr marL="1468003"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2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 Points to Remember During Viva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Better …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friendly, useful, and meaningful discussion</a:t>
            </a:r>
          </a:p>
          <a:p>
            <a:r>
              <a:rPr lang="en-US" altLang="en-US" dirty="0"/>
              <a:t>Be confident and eager to share your work</a:t>
            </a:r>
          </a:p>
          <a:p>
            <a:r>
              <a:rPr lang="en-US" altLang="en-US" dirty="0"/>
              <a:t>Take time to consider before replying </a:t>
            </a:r>
          </a:p>
          <a:p>
            <a:r>
              <a:rPr lang="en-US" altLang="en-US" dirty="0"/>
              <a:t>Remember to breathe and speak reasonably slowly </a:t>
            </a:r>
          </a:p>
          <a:p>
            <a:r>
              <a:rPr lang="en-US" altLang="en-US" dirty="0"/>
              <a:t>Enjoy the opportunity to talk about your design</a:t>
            </a:r>
          </a:p>
          <a:p>
            <a:pPr lvl="1"/>
            <a:r>
              <a:rPr lang="en-US" altLang="en-US" dirty="0"/>
              <a:t>You are supposed to be the expert in your own design!</a:t>
            </a:r>
          </a:p>
          <a:p>
            <a:r>
              <a:rPr lang="en-US" altLang="en-US" dirty="0"/>
              <a:t>Your examiners can add value to design</a:t>
            </a:r>
          </a:p>
          <a:p>
            <a:pPr lvl="1"/>
            <a:r>
              <a:rPr lang="en-US" altLang="en-US" dirty="0"/>
              <a:t>More insightful analysis or interpretation of your design</a:t>
            </a:r>
          </a:p>
          <a:p>
            <a:r>
              <a:rPr lang="en-US" altLang="en-US" dirty="0"/>
              <a:t>Listen before you speak</a:t>
            </a:r>
          </a:p>
          <a:p>
            <a:r>
              <a:rPr lang="en-US" altLang="en-US" dirty="0"/>
              <a:t>Allow other members of your group to participate – instead of jumping up to answer every question.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1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happens during a viva?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20-minute Question Answer Session based on your design</a:t>
            </a:r>
          </a:p>
          <a:p>
            <a:r>
              <a:rPr lang="en-US" altLang="en-US" dirty="0"/>
              <a:t> Questions will be addressed to individual members of a group</a:t>
            </a:r>
          </a:p>
          <a:p>
            <a:r>
              <a:rPr lang="en-US" altLang="en-US" dirty="0"/>
              <a:t>Each person in a group will be evaluated between 0 – Maximum Marks</a:t>
            </a:r>
          </a:p>
          <a:p>
            <a:r>
              <a:rPr lang="en-US" altLang="en-US" dirty="0"/>
              <a:t>Maximum Marks will be decided based on correctness of on-paper design.</a:t>
            </a:r>
          </a:p>
          <a:p>
            <a:r>
              <a:rPr lang="en-US" altLang="en-US" dirty="0"/>
              <a:t>Maximum Marks will be decided by entire MPI team – it will decided before the Viva Voce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3581400" y="4191000"/>
            <a:ext cx="358775" cy="3603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2286000" y="2209800"/>
            <a:ext cx="358775" cy="3603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 &amp; A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Key areas examiners will evaluate your work: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 How well you have understood the concept of microprocessor based design?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 Design Choices –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 Be ready to justify why you choose interrupt over polling or vice versa  - not supported in Proteus is not an acceptable answer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DC Motor and not Stepper 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Understanding of I/O peripherals used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Understanding of I/O and Memory Interfacing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Understanding of ALP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Understanding of 8086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67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What happens when you think the examiners have misinterpreted/misunderstood your work?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not be so quick to blame the examiners</a:t>
            </a:r>
          </a:p>
          <a:p>
            <a:r>
              <a:rPr lang="en-US" altLang="en-US" dirty="0"/>
              <a:t>Ask yourself first:</a:t>
            </a:r>
          </a:p>
          <a:p>
            <a:pPr lvl="1"/>
            <a:r>
              <a:rPr lang="en-US" altLang="en-US" dirty="0"/>
              <a:t>Was your explanation of your design clear?</a:t>
            </a:r>
          </a:p>
          <a:p>
            <a:pPr lvl="1"/>
            <a:r>
              <a:rPr lang="en-US" altLang="en-US" dirty="0"/>
              <a:t>Did you accidentally omit important information?</a:t>
            </a:r>
          </a:p>
          <a:p>
            <a:r>
              <a:rPr lang="en-US" altLang="en-US" dirty="0"/>
              <a:t>Evaluate the validity of the examiners’ comments</a:t>
            </a:r>
          </a:p>
          <a:p>
            <a:r>
              <a:rPr lang="en-US" altLang="en-US" dirty="0"/>
              <a:t>Most importantly do no bully the examiners to accept incorrect answers or threaten to go to IC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6400800" y="4015509"/>
            <a:ext cx="358775" cy="3603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33242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125663"/>
            <a:ext cx="33480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10"/>
          <p:cNvSpPr txBox="1">
            <a:spLocks noChangeArrowheads="1"/>
          </p:cNvSpPr>
          <p:nvPr/>
        </p:nvSpPr>
        <p:spPr bwMode="auto">
          <a:xfrm>
            <a:off x="4298950" y="3055938"/>
            <a:ext cx="49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Which do you prefer?</a:t>
            </a:r>
          </a:p>
        </p:txBody>
      </p:sp>
      <p:sp>
        <p:nvSpPr>
          <p:cNvPr id="51206" name="TextBox 1"/>
          <p:cNvSpPr txBox="1">
            <a:spLocks noChangeArrowheads="1"/>
          </p:cNvSpPr>
          <p:nvPr/>
        </p:nvSpPr>
        <p:spPr bwMode="auto">
          <a:xfrm>
            <a:off x="1695450" y="1700213"/>
            <a:ext cx="1301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Scenario A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6100763" y="1706563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Scenario B</a:t>
            </a:r>
          </a:p>
        </p:txBody>
      </p:sp>
    </p:spTree>
    <p:extLst>
      <p:ext uri="{BB962C8B-B14F-4D97-AF65-F5344CB8AC3E}">
        <p14:creationId xmlns:p14="http://schemas.microsoft.com/office/powerpoint/2010/main" val="5739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519113" y="700881"/>
            <a:ext cx="6861175" cy="4267200"/>
          </a:xfrm>
        </p:spPr>
        <p:txBody>
          <a:bodyPr/>
          <a:lstStyle/>
          <a:p>
            <a:r>
              <a:rPr lang="en-US" altLang="en-US" dirty="0"/>
              <a:t>Do not take criticisms of your work personally </a:t>
            </a:r>
          </a:p>
          <a:p>
            <a:pPr lvl="1"/>
            <a:r>
              <a:rPr lang="en-US" altLang="en-US" dirty="0"/>
              <a:t>do not take offence, be defensive, be offensive, or be angry</a:t>
            </a:r>
          </a:p>
        </p:txBody>
      </p:sp>
      <p:pic>
        <p:nvPicPr>
          <p:cNvPr id="522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2" y="1676400"/>
            <a:ext cx="6473825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4978400" y="2239963"/>
            <a:ext cx="2401888" cy="1189037"/>
          </a:xfrm>
          <a:prstGeom prst="wedgeEllipseCallout">
            <a:avLst>
              <a:gd name="adj1" fmla="val -50109"/>
              <a:gd name="adj2" fmla="val 34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bg1"/>
                </a:solidFill>
              </a:rPr>
              <a:t>Go ahead, ask me anything…</a:t>
            </a:r>
          </a:p>
        </p:txBody>
      </p:sp>
    </p:spTree>
    <p:extLst>
      <p:ext uri="{BB962C8B-B14F-4D97-AF65-F5344CB8AC3E}">
        <p14:creationId xmlns:p14="http://schemas.microsoft.com/office/powerpoint/2010/main" val="101556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to avoid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Develop a “siege mentality” during intense questioning</a:t>
            </a:r>
          </a:p>
          <a:p>
            <a:endParaRPr lang="en-US" altLang="en-US" dirty="0"/>
          </a:p>
        </p:txBody>
      </p:sp>
      <p:pic>
        <p:nvPicPr>
          <p:cNvPr id="53252" name="Picture 5" descr="1336068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205038"/>
            <a:ext cx="6019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cdn.collider.com/wp-content/uploads/2016/03/300-gerard-but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326313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175" y="5516563"/>
            <a:ext cx="11763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8403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to avoid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Lying, evasive, or “talking in circles”</a:t>
            </a:r>
          </a:p>
          <a:p>
            <a:r>
              <a:rPr lang="en-US" altLang="en-US" dirty="0"/>
              <a:t>Blame, blame, blame …</a:t>
            </a:r>
          </a:p>
          <a:p>
            <a:pPr lvl="1"/>
            <a:r>
              <a:rPr lang="en-US" altLang="en-US" dirty="0"/>
              <a:t>your other instructors, your </a:t>
            </a:r>
            <a:r>
              <a:rPr lang="en-US" altLang="en-US" dirty="0" err="1"/>
              <a:t>batchmates</a:t>
            </a:r>
            <a:r>
              <a:rPr lang="en-US" altLang="en-US"/>
              <a:t>, or </a:t>
            </a:r>
            <a:r>
              <a:rPr lang="en-US" altLang="en-US" dirty="0"/>
              <a:t>university, your data, situation, the whole world, everyone else</a:t>
            </a:r>
          </a:p>
          <a:p>
            <a:r>
              <a:rPr lang="en-US" altLang="en-US" dirty="0"/>
              <a:t>Using the arguments like </a:t>
            </a:r>
          </a:p>
          <a:p>
            <a:pPr lvl="1"/>
            <a:r>
              <a:rPr lang="en-US" altLang="en-US" dirty="0"/>
              <a:t>“it is like that”</a:t>
            </a:r>
          </a:p>
          <a:p>
            <a:pPr lvl="1"/>
            <a:r>
              <a:rPr lang="en-US" altLang="en-US" dirty="0"/>
              <a:t>“based on what I googled”</a:t>
            </a:r>
          </a:p>
          <a:p>
            <a:pPr lvl="1"/>
            <a:r>
              <a:rPr lang="en-US" altLang="en-US" dirty="0"/>
              <a:t>“that was beyond the scope of my course“</a:t>
            </a:r>
          </a:p>
          <a:p>
            <a:pPr lvl="1"/>
            <a:r>
              <a:rPr lang="en-US" altLang="en-US" dirty="0"/>
              <a:t>without giving a convincing argument to support the statement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1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438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Student presentation</vt:lpstr>
      <vt:lpstr>Important Points to Remember During Viva</vt:lpstr>
      <vt:lpstr>What happens during a viva?</vt:lpstr>
      <vt:lpstr>Q &amp; A</vt:lpstr>
      <vt:lpstr>What happens when you think the examiners have misinterpreted/misunderstood your work?</vt:lpstr>
      <vt:lpstr>Which do you prefer?</vt:lpstr>
      <vt:lpstr>PowerPoint Presentation</vt:lpstr>
      <vt:lpstr>What to avoid</vt:lpstr>
      <vt:lpstr>PowerPoint Presentation</vt:lpstr>
      <vt:lpstr>What to avoid</vt:lpstr>
      <vt:lpstr>Better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2016-04-21T11:12:28Z</dcterms:created>
  <dcterms:modified xsi:type="dcterms:W3CDTF">2017-04-18T14:19:49Z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