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7"/>
  </p:notesMasterIdLst>
  <p:sldIdLst>
    <p:sldId id="256" r:id="rId2"/>
    <p:sldId id="294" r:id="rId3"/>
    <p:sldId id="325" r:id="rId4"/>
    <p:sldId id="295" r:id="rId5"/>
    <p:sldId id="322" r:id="rId6"/>
    <p:sldId id="326" r:id="rId7"/>
    <p:sldId id="315" r:id="rId8"/>
    <p:sldId id="330" r:id="rId9"/>
    <p:sldId id="316" r:id="rId10"/>
    <p:sldId id="318" r:id="rId11"/>
    <p:sldId id="331" r:id="rId12"/>
    <p:sldId id="317" r:id="rId13"/>
    <p:sldId id="332" r:id="rId14"/>
    <p:sldId id="319" r:id="rId15"/>
    <p:sldId id="333" r:id="rId16"/>
    <p:sldId id="320" r:id="rId17"/>
    <p:sldId id="334" r:id="rId18"/>
    <p:sldId id="328" r:id="rId19"/>
    <p:sldId id="297" r:id="rId20"/>
    <p:sldId id="296" r:id="rId21"/>
    <p:sldId id="335" r:id="rId22"/>
    <p:sldId id="327" r:id="rId23"/>
    <p:sldId id="329" r:id="rId24"/>
    <p:sldId id="337" r:id="rId25"/>
    <p:sldId id="336" r:id="rId26"/>
  </p:sldIdLst>
  <p:sldSz cx="12192000" cy="6858000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alibri Light" panose="020F0302020204030204" pitchFamily="34" charset="0"/>
      <p:regular r:id="rId32"/>
      <p:italic r:id="rId33"/>
    </p:embeddedFont>
    <p:embeddedFont>
      <p:font typeface="Red Hat Display" panose="02010303040201060303" pitchFamily="2" charset="0"/>
      <p:regular r:id="rId34"/>
      <p:bold r:id="rId35"/>
      <p:italic r:id="rId36"/>
      <p:boldItalic r:id="rId37"/>
    </p:embeddedFont>
    <p:embeddedFont>
      <p:font typeface="Red Hat Display Medium" panose="02010303040201060303" pitchFamily="2" charset="0"/>
      <p:regular r:id="rId38"/>
      <p:bold r:id="rId39"/>
      <p:italic r:id="rId40"/>
      <p:boldItalic r:id="rId41"/>
    </p:embeddedFont>
    <p:embeddedFont>
      <p:font typeface="Red Hat Text" panose="02010303040201060303" pitchFamily="2" charset="0"/>
      <p:regular r:id="rId42"/>
      <p:bold r:id="rId43"/>
      <p:italic r:id="rId44"/>
      <p:boldItalic r:id="rId45"/>
    </p:embeddedFont>
    <p:embeddedFont>
      <p:font typeface="Red Hat Text Medium" panose="02010303040201060303" pitchFamily="2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3F4"/>
    <a:srgbClr val="BFE1FF"/>
    <a:srgbClr val="E6DFFB"/>
    <a:srgbClr val="942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8"/>
    <p:restoredTop sz="94853"/>
  </p:normalViewPr>
  <p:slideViewPr>
    <p:cSldViewPr snapToGrid="0">
      <p:cViewPr varScale="1">
        <p:scale>
          <a:sx n="107" d="100"/>
          <a:sy n="107" d="100"/>
        </p:scale>
        <p:origin x="200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font" Target="fonts/font20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font" Target="fonts/font18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font" Target="fonts/font21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font" Target="fonts/font19.fntdata"/><Relationship Id="rId20" Type="http://schemas.openxmlformats.org/officeDocument/2006/relationships/slide" Target="slides/slide19.xml"/><Relationship Id="rId41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openxmlformats.org/officeDocument/2006/relationships/font" Target="fonts/font2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7" name="Google Shape;233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8" name="Google Shape;233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54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594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173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6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191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6DF5-7C5B-504C-BB8E-57BC1F68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8A67C-7065-E84B-A988-C626B6B58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08144-84CF-A34D-9099-39E229A05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649F-854E-354C-8A30-4A83D8077DB0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3CFF9-D365-854F-9820-37BCB69EE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1C63D-7F95-7442-B3C5-2B2CDC9D2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0388-8448-E94D-8742-E171E8CC9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9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88FB1-ECD4-CF46-8A09-7D6824A23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620731-360A-D446-A7F8-3B22EF928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649F-854E-354C-8A30-4A83D8077DB0}" type="datetimeFigureOut">
              <a:rPr lang="en-US" smtClean="0"/>
              <a:t>5/6/22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C5814-BF08-E544-974F-BFFECEEB9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1CD88-2737-3047-A092-67FB5FB99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0388-8448-E94D-8742-E171E8CC9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63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12CFCB-9ECD-BA42-8E17-131BFC22C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649F-854E-354C-8A30-4A83D8077DB0}" type="datetimeFigureOut">
              <a:rPr lang="en-US" smtClean="0"/>
              <a:t>5/6/22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429BBB-9B05-334C-A940-BF4D874F0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B7310-12DF-3D4F-8F7B-4D6B70AB8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0388-8448-E94D-8742-E171E8CC9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29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me 1 title" type="title">
  <p:cSld name="Theme 1 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9617175" y="5878875"/>
            <a:ext cx="2574900" cy="97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083725" y="3521825"/>
            <a:ext cx="7533300" cy="91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ed Hat Display"/>
              <a:buNone/>
              <a:defRPr sz="28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2083875" y="1743625"/>
            <a:ext cx="7533300" cy="160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2083725" y="4605500"/>
            <a:ext cx="2040300" cy="60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 Medium"/>
              <a:buNone/>
              <a:defRPr sz="14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3"/>
          </p:nvPr>
        </p:nvSpPr>
        <p:spPr>
          <a:xfrm>
            <a:off x="4471850" y="4605500"/>
            <a:ext cx="2040300" cy="60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 Medium"/>
              <a:buNone/>
              <a:defRPr sz="14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oogle Shape;16;p2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3912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EF18C-8DF5-2E4B-833F-99FC1F366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2BC2F-A6EF-2E47-A57A-EA43DB4B4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25D6C-34BD-5641-833F-49262916FD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E649F-854E-354C-8A30-4A83D8077DB0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3F1F4-4EEC-784A-B67E-DD943841F6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A9BBD-C8D5-8943-94B4-C198DBFFF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C0388-8448-E94D-8742-E171E8CC9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77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7" r:id="rId2"/>
    <p:sldLayoutId id="2147483688" r:id="rId3"/>
    <p:sldLayoutId id="214748368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youtu.be/iZJBqFLdJ_w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ccess.redhat.com/articles/544911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dhat-partner-solutions/crucible.git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0" name="Google Shape;2340;p161"/>
          <p:cNvSpPr txBox="1">
            <a:spLocks noGrp="1"/>
          </p:cNvSpPr>
          <p:nvPr>
            <p:ph type="title"/>
          </p:nvPr>
        </p:nvSpPr>
        <p:spPr>
          <a:xfrm>
            <a:off x="2083875" y="1743625"/>
            <a:ext cx="7533300" cy="160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Cluster Installation using Crucible</a:t>
            </a:r>
            <a:endParaRPr sz="4800" dirty="0">
              <a:latin typeface="Red Hat Display Medium"/>
              <a:ea typeface="Red Hat Display Medium"/>
              <a:cs typeface="Red Hat Display Medium"/>
              <a:sym typeface="Red Hat Display Medium"/>
            </a:endParaRPr>
          </a:p>
        </p:txBody>
      </p:sp>
      <p:sp>
        <p:nvSpPr>
          <p:cNvPr id="2341" name="Google Shape;2341;p161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2342" name="Google Shape;2342;p161"/>
          <p:cNvPicPr preferRelativeResize="0"/>
          <p:nvPr/>
        </p:nvPicPr>
        <p:blipFill rotWithShape="1">
          <a:blip r:embed="rId3">
            <a:alphaModFix/>
          </a:blip>
          <a:srcRect t="-3040" b="3040"/>
          <a:stretch/>
        </p:blipFill>
        <p:spPr>
          <a:xfrm>
            <a:off x="2083724" y="856575"/>
            <a:ext cx="1571624" cy="563649"/>
          </a:xfrm>
          <a:prstGeom prst="rect">
            <a:avLst/>
          </a:prstGeom>
          <a:noFill/>
          <a:ln>
            <a:noFill/>
          </a:ln>
        </p:spPr>
      </p:pic>
      <p:sp>
        <p:nvSpPr>
          <p:cNvPr id="2343" name="Google Shape;2343;p161"/>
          <p:cNvSpPr txBox="1"/>
          <p:nvPr/>
        </p:nvSpPr>
        <p:spPr>
          <a:xfrm>
            <a:off x="2184264" y="5102788"/>
            <a:ext cx="3000000" cy="76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rPr>
              <a:t>Syed Hassan</a:t>
            </a: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rPr>
              <a:t>May  2022</a:t>
            </a:r>
            <a:endParaRPr dirty="0">
              <a:solidFill>
                <a:schemeClr val="lt1"/>
              </a:solidFill>
              <a:latin typeface="Red Hat Display Medium"/>
              <a:ea typeface="Red Hat Display Medium"/>
              <a:cs typeface="Red Hat Display Medium"/>
              <a:sym typeface="Red Hat Display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7C3FCF-97EB-EA48-8C40-C5985E56EB6E}"/>
              </a:ext>
            </a:extLst>
          </p:cNvPr>
          <p:cNvSpPr txBox="1"/>
          <p:nvPr/>
        </p:nvSpPr>
        <p:spPr>
          <a:xfrm>
            <a:off x="3684264" y="6313256"/>
            <a:ext cx="6603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Accompanying video: </a:t>
            </a:r>
            <a:r>
              <a:rPr lang="en-US" dirty="0">
                <a:hlinkClick r:id="rId4"/>
              </a:rPr>
              <a:t>https://youtu.be/iZJBqFLdJ</a:t>
            </a:r>
            <a:r>
              <a:rPr lang="en-US">
                <a:hlinkClick r:id="rId4"/>
              </a:rPr>
              <a:t>_w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759AD06-964A-954F-B578-59B9BE472FF4}"/>
              </a:ext>
            </a:extLst>
          </p:cNvPr>
          <p:cNvSpPr/>
          <p:nvPr/>
        </p:nvSpPr>
        <p:spPr>
          <a:xfrm>
            <a:off x="567559" y="630621"/>
            <a:ext cx="1061544" cy="32582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vars: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18A3FFE-45D8-CB43-8E8A-9696CD7EE4D0}"/>
              </a:ext>
            </a:extLst>
          </p:cNvPr>
          <p:cNvSpPr/>
          <p:nvPr/>
        </p:nvSpPr>
        <p:spPr>
          <a:xfrm>
            <a:off x="567559" y="3021724"/>
            <a:ext cx="1061544" cy="32582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children: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0C23662-A1BF-ED41-8085-95154570500B}"/>
              </a:ext>
            </a:extLst>
          </p:cNvPr>
          <p:cNvSpPr/>
          <p:nvPr/>
        </p:nvSpPr>
        <p:spPr>
          <a:xfrm>
            <a:off x="2433144" y="3021724"/>
            <a:ext cx="1061544" cy="325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bastion: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8564DFF-F3E3-6C49-AE6F-9D9ED8F11459}"/>
              </a:ext>
            </a:extLst>
          </p:cNvPr>
          <p:cNvSpPr/>
          <p:nvPr/>
        </p:nvSpPr>
        <p:spPr>
          <a:xfrm>
            <a:off x="2433144" y="3678621"/>
            <a:ext cx="1061544" cy="325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services: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0434F7D-39B4-7245-BDFF-77E5A697CF0B}"/>
              </a:ext>
            </a:extLst>
          </p:cNvPr>
          <p:cNvSpPr/>
          <p:nvPr/>
        </p:nvSpPr>
        <p:spPr>
          <a:xfrm>
            <a:off x="2433144" y="4367048"/>
            <a:ext cx="1061544" cy="325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vm_hosts</a:t>
            </a:r>
            <a:r>
              <a:rPr lang="en-US" dirty="0"/>
              <a:t>: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3FA0893-749E-BD4A-AF37-B2354EAEB6DB}"/>
              </a:ext>
            </a:extLst>
          </p:cNvPr>
          <p:cNvSpPr/>
          <p:nvPr/>
        </p:nvSpPr>
        <p:spPr>
          <a:xfrm>
            <a:off x="2433144" y="5160580"/>
            <a:ext cx="1061544" cy="325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nodes: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1F6549-DFD6-CD40-99C9-40A5EDA9C1E9}"/>
              </a:ext>
            </a:extLst>
          </p:cNvPr>
          <p:cNvSpPr/>
          <p:nvPr/>
        </p:nvSpPr>
        <p:spPr>
          <a:xfrm>
            <a:off x="2349063" y="630621"/>
            <a:ext cx="1466192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cluster_name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D34504A-32E7-B34C-9352-7AAEDF9748DD}"/>
              </a:ext>
            </a:extLst>
          </p:cNvPr>
          <p:cNvSpPr/>
          <p:nvPr/>
        </p:nvSpPr>
        <p:spPr>
          <a:xfrm>
            <a:off x="2349063" y="1019503"/>
            <a:ext cx="1466192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cluster_version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DC16454-2F8F-4044-82DF-1DCE4EF09602}"/>
              </a:ext>
            </a:extLst>
          </p:cNvPr>
          <p:cNvSpPr/>
          <p:nvPr/>
        </p:nvSpPr>
        <p:spPr>
          <a:xfrm>
            <a:off x="7407166" y="620115"/>
            <a:ext cx="1466192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api_vip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40D5FD2-7B5C-6745-A29C-776CC6A98ABE}"/>
              </a:ext>
            </a:extLst>
          </p:cNvPr>
          <p:cNvSpPr/>
          <p:nvPr/>
        </p:nvSpPr>
        <p:spPr>
          <a:xfrm>
            <a:off x="7407166" y="1003741"/>
            <a:ext cx="1466192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ingress_vip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D0A73EB-86A4-2D4D-906A-DFEEB0C4AE03}"/>
              </a:ext>
            </a:extLst>
          </p:cNvPr>
          <p:cNvSpPr/>
          <p:nvPr/>
        </p:nvSpPr>
        <p:spPr>
          <a:xfrm>
            <a:off x="7407166" y="1387367"/>
            <a:ext cx="1466192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machine CIDR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831EEC1-F7D8-9C4F-832D-5657EB6DF26F}"/>
              </a:ext>
            </a:extLst>
          </p:cNvPr>
          <p:cNvSpPr/>
          <p:nvPr/>
        </p:nvSpPr>
        <p:spPr>
          <a:xfrm>
            <a:off x="7407166" y="1770993"/>
            <a:ext cx="1466192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 &amp; pod CIDR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0E26A62-70F1-DF47-8A98-CBB36172B731}"/>
              </a:ext>
            </a:extLst>
          </p:cNvPr>
          <p:cNvSpPr/>
          <p:nvPr/>
        </p:nvSpPr>
        <p:spPr>
          <a:xfrm>
            <a:off x="2349063" y="1424153"/>
            <a:ext cx="1466192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CNI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847ABDE-B644-C14A-B9EF-CB5A466A9A25}"/>
              </a:ext>
            </a:extLst>
          </p:cNvPr>
          <p:cNvSpPr/>
          <p:nvPr/>
        </p:nvSpPr>
        <p:spPr>
          <a:xfrm>
            <a:off x="2349063" y="1860325"/>
            <a:ext cx="1466192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Services needed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C3B52BB-F449-FF47-BB23-30A4EF0FF9FF}"/>
              </a:ext>
            </a:extLst>
          </p:cNvPr>
          <p:cNvSpPr/>
          <p:nvPr/>
        </p:nvSpPr>
        <p:spPr>
          <a:xfrm>
            <a:off x="7407166" y="2175639"/>
            <a:ext cx="1466192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ntp_server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6DD7F00-0CDC-5D41-B8A3-6FD3B087F0BD}"/>
              </a:ext>
            </a:extLst>
          </p:cNvPr>
          <p:cNvSpPr/>
          <p:nvPr/>
        </p:nvSpPr>
        <p:spPr>
          <a:xfrm>
            <a:off x="9041523" y="625368"/>
            <a:ext cx="1602827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ntp_server_allow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8768F63-28A0-2848-BAE5-BBE8E35B9D8D}"/>
              </a:ext>
            </a:extLst>
          </p:cNvPr>
          <p:cNvSpPr/>
          <p:nvPr/>
        </p:nvSpPr>
        <p:spPr>
          <a:xfrm>
            <a:off x="4127941" y="625368"/>
            <a:ext cx="1466192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Discovery ISO info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884EE9D-0672-1744-B565-FCE6FEFB5729}"/>
              </a:ext>
            </a:extLst>
          </p:cNvPr>
          <p:cNvSpPr/>
          <p:nvPr/>
        </p:nvSpPr>
        <p:spPr>
          <a:xfrm>
            <a:off x="4127941" y="1040523"/>
            <a:ext cx="1466192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crucilble</a:t>
            </a:r>
            <a:r>
              <a:rPr lang="en-US" dirty="0">
                <a:solidFill>
                  <a:schemeClr val="tx1"/>
                </a:solidFill>
              </a:rPr>
              <a:t> repo path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182459A-C028-D048-9FE6-1E0856736119}"/>
              </a:ext>
            </a:extLst>
          </p:cNvPr>
          <p:cNvSpPr/>
          <p:nvPr/>
        </p:nvSpPr>
        <p:spPr>
          <a:xfrm>
            <a:off x="4127941" y="1471451"/>
            <a:ext cx="1466192" cy="32582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Location of artifacts 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68BF515-756C-4847-A674-258529D2A555}"/>
              </a:ext>
            </a:extLst>
          </p:cNvPr>
          <p:cNvSpPr/>
          <p:nvPr/>
        </p:nvSpPr>
        <p:spPr>
          <a:xfrm>
            <a:off x="4127941" y="1902379"/>
            <a:ext cx="1466192" cy="32582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Pull secret location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A031C1FB-7454-6548-AADA-EB21F6F5B271}"/>
              </a:ext>
            </a:extLst>
          </p:cNvPr>
          <p:cNvSpPr/>
          <p:nvPr/>
        </p:nvSpPr>
        <p:spPr>
          <a:xfrm>
            <a:off x="5772809" y="620115"/>
            <a:ext cx="1466192" cy="32582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Ssh</a:t>
            </a:r>
            <a:r>
              <a:rPr lang="en-US" dirty="0">
                <a:solidFill>
                  <a:schemeClr val="tx1"/>
                </a:solidFill>
              </a:rPr>
              <a:t> keys location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0BD7B5E-029E-5F41-B51A-4EE0E1C8D4F9}"/>
              </a:ext>
            </a:extLst>
          </p:cNvPr>
          <p:cNvSpPr/>
          <p:nvPr/>
        </p:nvSpPr>
        <p:spPr>
          <a:xfrm>
            <a:off x="5772809" y="1040523"/>
            <a:ext cx="1466192" cy="32582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Kubeconfig</a:t>
            </a:r>
            <a:r>
              <a:rPr lang="en-US" dirty="0">
                <a:solidFill>
                  <a:schemeClr val="tx1"/>
                </a:solidFill>
              </a:rPr>
              <a:t> location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69A1776-FFD0-FF47-9FF5-ACAC02FCFC25}"/>
              </a:ext>
            </a:extLst>
          </p:cNvPr>
          <p:cNvSpPr/>
          <p:nvPr/>
        </p:nvSpPr>
        <p:spPr>
          <a:xfrm>
            <a:off x="4127941" y="3021724"/>
            <a:ext cx="1466192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ansible_host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8F88523-FA77-5440-83F0-29712F4F0837}"/>
              </a:ext>
            </a:extLst>
          </p:cNvPr>
          <p:cNvSpPr/>
          <p:nvPr/>
        </p:nvSpPr>
        <p:spPr>
          <a:xfrm>
            <a:off x="2123090" y="378372"/>
            <a:ext cx="8902262" cy="2343807"/>
          </a:xfrm>
          <a:prstGeom prst="rect">
            <a:avLst/>
          </a:prstGeom>
          <a:solidFill>
            <a:schemeClr val="bg1">
              <a:alpha val="5927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391DE6-C9AC-0548-9459-0F77CD8FED24}"/>
              </a:ext>
            </a:extLst>
          </p:cNvPr>
          <p:cNvSpPr/>
          <p:nvPr/>
        </p:nvSpPr>
        <p:spPr>
          <a:xfrm>
            <a:off x="1897118" y="3465785"/>
            <a:ext cx="2230823" cy="2343807"/>
          </a:xfrm>
          <a:prstGeom prst="rect">
            <a:avLst/>
          </a:prstGeom>
          <a:solidFill>
            <a:schemeClr val="bg1">
              <a:alpha val="5927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4C94BC0-516E-5649-AA3F-6D45E83A5941}"/>
              </a:ext>
            </a:extLst>
          </p:cNvPr>
          <p:cNvCxnSpPr/>
          <p:nvPr/>
        </p:nvCxnSpPr>
        <p:spPr>
          <a:xfrm>
            <a:off x="3494688" y="3174124"/>
            <a:ext cx="6332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203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759AD06-964A-954F-B578-59B9BE472FF4}"/>
              </a:ext>
            </a:extLst>
          </p:cNvPr>
          <p:cNvSpPr/>
          <p:nvPr/>
        </p:nvSpPr>
        <p:spPr>
          <a:xfrm>
            <a:off x="567559" y="630621"/>
            <a:ext cx="1061544" cy="32582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vars: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18A3FFE-45D8-CB43-8E8A-9696CD7EE4D0}"/>
              </a:ext>
            </a:extLst>
          </p:cNvPr>
          <p:cNvSpPr/>
          <p:nvPr/>
        </p:nvSpPr>
        <p:spPr>
          <a:xfrm>
            <a:off x="567559" y="3021724"/>
            <a:ext cx="1061544" cy="32582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children: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0C23662-A1BF-ED41-8085-95154570500B}"/>
              </a:ext>
            </a:extLst>
          </p:cNvPr>
          <p:cNvSpPr/>
          <p:nvPr/>
        </p:nvSpPr>
        <p:spPr>
          <a:xfrm>
            <a:off x="2433144" y="3021724"/>
            <a:ext cx="1061544" cy="325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bastion: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8564DFF-F3E3-6C49-AE6F-9D9ED8F11459}"/>
              </a:ext>
            </a:extLst>
          </p:cNvPr>
          <p:cNvSpPr/>
          <p:nvPr/>
        </p:nvSpPr>
        <p:spPr>
          <a:xfrm>
            <a:off x="2433144" y="3678621"/>
            <a:ext cx="1061544" cy="325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services: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0434F7D-39B4-7245-BDFF-77E5A697CF0B}"/>
              </a:ext>
            </a:extLst>
          </p:cNvPr>
          <p:cNvSpPr/>
          <p:nvPr/>
        </p:nvSpPr>
        <p:spPr>
          <a:xfrm>
            <a:off x="2433144" y="4367048"/>
            <a:ext cx="1061544" cy="325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vm_hosts</a:t>
            </a:r>
            <a:r>
              <a:rPr lang="en-US" dirty="0"/>
              <a:t>: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3FA0893-749E-BD4A-AF37-B2354EAEB6DB}"/>
              </a:ext>
            </a:extLst>
          </p:cNvPr>
          <p:cNvSpPr/>
          <p:nvPr/>
        </p:nvSpPr>
        <p:spPr>
          <a:xfrm>
            <a:off x="2433144" y="5160580"/>
            <a:ext cx="1061544" cy="325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nodes: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1F6549-DFD6-CD40-99C9-40A5EDA9C1E9}"/>
              </a:ext>
            </a:extLst>
          </p:cNvPr>
          <p:cNvSpPr/>
          <p:nvPr/>
        </p:nvSpPr>
        <p:spPr>
          <a:xfrm>
            <a:off x="2349063" y="630621"/>
            <a:ext cx="1466192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cluster_name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D34504A-32E7-B34C-9352-7AAEDF9748DD}"/>
              </a:ext>
            </a:extLst>
          </p:cNvPr>
          <p:cNvSpPr/>
          <p:nvPr/>
        </p:nvSpPr>
        <p:spPr>
          <a:xfrm>
            <a:off x="2349063" y="1019503"/>
            <a:ext cx="1466192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cluster_version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DC16454-2F8F-4044-82DF-1DCE4EF09602}"/>
              </a:ext>
            </a:extLst>
          </p:cNvPr>
          <p:cNvSpPr/>
          <p:nvPr/>
        </p:nvSpPr>
        <p:spPr>
          <a:xfrm>
            <a:off x="7407166" y="620115"/>
            <a:ext cx="1466192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api_vip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40D5FD2-7B5C-6745-A29C-776CC6A98ABE}"/>
              </a:ext>
            </a:extLst>
          </p:cNvPr>
          <p:cNvSpPr/>
          <p:nvPr/>
        </p:nvSpPr>
        <p:spPr>
          <a:xfrm>
            <a:off x="7407166" y="1003741"/>
            <a:ext cx="1466192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ingress_vip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D0A73EB-86A4-2D4D-906A-DFEEB0C4AE03}"/>
              </a:ext>
            </a:extLst>
          </p:cNvPr>
          <p:cNvSpPr/>
          <p:nvPr/>
        </p:nvSpPr>
        <p:spPr>
          <a:xfrm>
            <a:off x="7407166" y="1387367"/>
            <a:ext cx="1466192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machine CIDR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831EEC1-F7D8-9C4F-832D-5657EB6DF26F}"/>
              </a:ext>
            </a:extLst>
          </p:cNvPr>
          <p:cNvSpPr/>
          <p:nvPr/>
        </p:nvSpPr>
        <p:spPr>
          <a:xfrm>
            <a:off x="7407166" y="1770993"/>
            <a:ext cx="1466192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 &amp; pod CIDR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0E26A62-70F1-DF47-8A98-CBB36172B731}"/>
              </a:ext>
            </a:extLst>
          </p:cNvPr>
          <p:cNvSpPr/>
          <p:nvPr/>
        </p:nvSpPr>
        <p:spPr>
          <a:xfrm>
            <a:off x="2349063" y="1424153"/>
            <a:ext cx="1466192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CNI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847ABDE-B644-C14A-B9EF-CB5A466A9A25}"/>
              </a:ext>
            </a:extLst>
          </p:cNvPr>
          <p:cNvSpPr/>
          <p:nvPr/>
        </p:nvSpPr>
        <p:spPr>
          <a:xfrm>
            <a:off x="2349063" y="1860325"/>
            <a:ext cx="1466192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Services needed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C3B52BB-F449-FF47-BB23-30A4EF0FF9FF}"/>
              </a:ext>
            </a:extLst>
          </p:cNvPr>
          <p:cNvSpPr/>
          <p:nvPr/>
        </p:nvSpPr>
        <p:spPr>
          <a:xfrm>
            <a:off x="7407166" y="2175639"/>
            <a:ext cx="1466192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ntp_server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6DD7F00-0CDC-5D41-B8A3-6FD3B087F0BD}"/>
              </a:ext>
            </a:extLst>
          </p:cNvPr>
          <p:cNvSpPr/>
          <p:nvPr/>
        </p:nvSpPr>
        <p:spPr>
          <a:xfrm>
            <a:off x="9041523" y="625368"/>
            <a:ext cx="1602827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ntp_server_allow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8768F63-28A0-2848-BAE5-BBE8E35B9D8D}"/>
              </a:ext>
            </a:extLst>
          </p:cNvPr>
          <p:cNvSpPr/>
          <p:nvPr/>
        </p:nvSpPr>
        <p:spPr>
          <a:xfrm>
            <a:off x="4127941" y="625368"/>
            <a:ext cx="1466192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Discovery ISO info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884EE9D-0672-1744-B565-FCE6FEFB5729}"/>
              </a:ext>
            </a:extLst>
          </p:cNvPr>
          <p:cNvSpPr/>
          <p:nvPr/>
        </p:nvSpPr>
        <p:spPr>
          <a:xfrm>
            <a:off x="4127941" y="1040523"/>
            <a:ext cx="1466192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crucilble</a:t>
            </a:r>
            <a:r>
              <a:rPr lang="en-US" dirty="0">
                <a:solidFill>
                  <a:schemeClr val="tx1"/>
                </a:solidFill>
              </a:rPr>
              <a:t> repo path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182459A-C028-D048-9FE6-1E0856736119}"/>
              </a:ext>
            </a:extLst>
          </p:cNvPr>
          <p:cNvSpPr/>
          <p:nvPr/>
        </p:nvSpPr>
        <p:spPr>
          <a:xfrm>
            <a:off x="4127941" y="1471451"/>
            <a:ext cx="1466192" cy="32582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Location of artifacts 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68BF515-756C-4847-A674-258529D2A555}"/>
              </a:ext>
            </a:extLst>
          </p:cNvPr>
          <p:cNvSpPr/>
          <p:nvPr/>
        </p:nvSpPr>
        <p:spPr>
          <a:xfrm>
            <a:off x="4127941" y="1902379"/>
            <a:ext cx="1466192" cy="32582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Pull secret location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A031C1FB-7454-6548-AADA-EB21F6F5B271}"/>
              </a:ext>
            </a:extLst>
          </p:cNvPr>
          <p:cNvSpPr/>
          <p:nvPr/>
        </p:nvSpPr>
        <p:spPr>
          <a:xfrm>
            <a:off x="5772809" y="620115"/>
            <a:ext cx="1466192" cy="32582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Ssh</a:t>
            </a:r>
            <a:r>
              <a:rPr lang="en-US" dirty="0">
                <a:solidFill>
                  <a:schemeClr val="tx1"/>
                </a:solidFill>
              </a:rPr>
              <a:t> keys location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0BD7B5E-029E-5F41-B51A-4EE0E1C8D4F9}"/>
              </a:ext>
            </a:extLst>
          </p:cNvPr>
          <p:cNvSpPr/>
          <p:nvPr/>
        </p:nvSpPr>
        <p:spPr>
          <a:xfrm>
            <a:off x="5772809" y="1040523"/>
            <a:ext cx="1466192" cy="32582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Kubeconfig</a:t>
            </a:r>
            <a:r>
              <a:rPr lang="en-US" dirty="0">
                <a:solidFill>
                  <a:schemeClr val="tx1"/>
                </a:solidFill>
              </a:rPr>
              <a:t> location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69A1776-FFD0-FF47-9FF5-ACAC02FCFC25}"/>
              </a:ext>
            </a:extLst>
          </p:cNvPr>
          <p:cNvSpPr/>
          <p:nvPr/>
        </p:nvSpPr>
        <p:spPr>
          <a:xfrm>
            <a:off x="4127941" y="3021724"/>
            <a:ext cx="1466192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ansible_host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8F88523-FA77-5440-83F0-29712F4F0837}"/>
              </a:ext>
            </a:extLst>
          </p:cNvPr>
          <p:cNvSpPr/>
          <p:nvPr/>
        </p:nvSpPr>
        <p:spPr>
          <a:xfrm>
            <a:off x="2123090" y="378372"/>
            <a:ext cx="8902262" cy="2343807"/>
          </a:xfrm>
          <a:prstGeom prst="rect">
            <a:avLst/>
          </a:prstGeom>
          <a:solidFill>
            <a:schemeClr val="bg1">
              <a:alpha val="5927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391DE6-C9AC-0548-9459-0F77CD8FED24}"/>
              </a:ext>
            </a:extLst>
          </p:cNvPr>
          <p:cNvSpPr/>
          <p:nvPr/>
        </p:nvSpPr>
        <p:spPr>
          <a:xfrm>
            <a:off x="1897118" y="3465785"/>
            <a:ext cx="2230823" cy="2343807"/>
          </a:xfrm>
          <a:prstGeom prst="rect">
            <a:avLst/>
          </a:prstGeom>
          <a:solidFill>
            <a:schemeClr val="bg1">
              <a:alpha val="5927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4C94BC0-516E-5649-AA3F-6D45E83A5941}"/>
              </a:ext>
            </a:extLst>
          </p:cNvPr>
          <p:cNvCxnSpPr/>
          <p:nvPr/>
        </p:nvCxnSpPr>
        <p:spPr>
          <a:xfrm>
            <a:off x="3494688" y="3174124"/>
            <a:ext cx="6332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C65FC4F-5B70-0041-B1E0-4002E4852EDD}"/>
              </a:ext>
            </a:extLst>
          </p:cNvPr>
          <p:cNvSpPr txBox="1"/>
          <p:nvPr/>
        </p:nvSpPr>
        <p:spPr>
          <a:xfrm>
            <a:off x="4127941" y="3975269"/>
            <a:ext cx="5364780" cy="900246"/>
          </a:xfrm>
          <a:prstGeom prst="rect">
            <a:avLst/>
          </a:prstGeom>
          <a:solidFill>
            <a:srgbClr val="FDF3F4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050">
                <a:latin typeface="Menlo" panose="020B0609030804020204" pitchFamily="49" charset="0"/>
              </a:defRPr>
            </a:lvl1pPr>
          </a:lstStyle>
          <a:p>
            <a:r>
              <a:rPr lang="en-CA" dirty="0"/>
              <a:t> bastions: # </a:t>
            </a:r>
            <a:r>
              <a:rPr lang="en-CA" dirty="0" err="1"/>
              <a:t>n.b.</a:t>
            </a:r>
            <a:r>
              <a:rPr lang="en-CA" dirty="0"/>
              <a:t> Currently only a single bastion is supported</a:t>
            </a:r>
          </a:p>
          <a:p>
            <a:r>
              <a:rPr lang="en-CA" dirty="0"/>
              <a:t>      hosts:</a:t>
            </a:r>
          </a:p>
          <a:p>
            <a:r>
              <a:rPr lang="en-CA" dirty="0"/>
              <a:t>        bastion:</a:t>
            </a:r>
          </a:p>
          <a:p>
            <a:r>
              <a:rPr lang="en-CA" dirty="0"/>
              <a:t>          </a:t>
            </a:r>
            <a:r>
              <a:rPr lang="en-CA" dirty="0" err="1"/>
              <a:t>ansible_host</a:t>
            </a:r>
            <a:r>
              <a:rPr lang="en-CA" dirty="0"/>
              <a:t>:  10.1.198.49</a:t>
            </a:r>
          </a:p>
          <a:p>
            <a:r>
              <a:rPr lang="en-CA" dirty="0"/>
              <a:t>          </a:t>
            </a:r>
            <a:r>
              <a:rPr lang="en-CA" dirty="0" err="1"/>
              <a:t>ansible_connection</a:t>
            </a:r>
            <a:r>
              <a:rPr lang="en-CA" dirty="0"/>
              <a:t>: local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A4019F5-AF82-864D-840F-B742CA6F0AA2}"/>
              </a:ext>
            </a:extLst>
          </p:cNvPr>
          <p:cNvCxnSpPr>
            <a:cxnSpLocks/>
          </p:cNvCxnSpPr>
          <p:nvPr/>
        </p:nvCxnSpPr>
        <p:spPr>
          <a:xfrm>
            <a:off x="4861037" y="3358429"/>
            <a:ext cx="0" cy="61684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298242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B0E4F8E-ED52-1742-9B66-7C1EDD4193A7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5591505" y="3809996"/>
            <a:ext cx="2614" cy="2138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759AD06-964A-954F-B578-59B9BE472FF4}"/>
              </a:ext>
            </a:extLst>
          </p:cNvPr>
          <p:cNvSpPr/>
          <p:nvPr/>
        </p:nvSpPr>
        <p:spPr>
          <a:xfrm>
            <a:off x="567559" y="630621"/>
            <a:ext cx="1061544" cy="32582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vars: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18A3FFE-45D8-CB43-8E8A-9696CD7EE4D0}"/>
              </a:ext>
            </a:extLst>
          </p:cNvPr>
          <p:cNvSpPr/>
          <p:nvPr/>
        </p:nvSpPr>
        <p:spPr>
          <a:xfrm>
            <a:off x="567559" y="3021724"/>
            <a:ext cx="1061544" cy="32582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children: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0C23662-A1BF-ED41-8085-95154570500B}"/>
              </a:ext>
            </a:extLst>
          </p:cNvPr>
          <p:cNvSpPr/>
          <p:nvPr/>
        </p:nvSpPr>
        <p:spPr>
          <a:xfrm>
            <a:off x="2433144" y="3021724"/>
            <a:ext cx="1061544" cy="325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bastion: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8564DFF-F3E3-6C49-AE6F-9D9ED8F11459}"/>
              </a:ext>
            </a:extLst>
          </p:cNvPr>
          <p:cNvSpPr/>
          <p:nvPr/>
        </p:nvSpPr>
        <p:spPr>
          <a:xfrm>
            <a:off x="2433144" y="3678621"/>
            <a:ext cx="1061544" cy="325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services: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0434F7D-39B4-7245-BDFF-77E5A697CF0B}"/>
              </a:ext>
            </a:extLst>
          </p:cNvPr>
          <p:cNvSpPr/>
          <p:nvPr/>
        </p:nvSpPr>
        <p:spPr>
          <a:xfrm>
            <a:off x="2433144" y="4367048"/>
            <a:ext cx="1061544" cy="325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vm_hosts</a:t>
            </a:r>
            <a:r>
              <a:rPr lang="en-US" dirty="0"/>
              <a:t>: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3FA0893-749E-BD4A-AF37-B2354EAEB6DB}"/>
              </a:ext>
            </a:extLst>
          </p:cNvPr>
          <p:cNvSpPr/>
          <p:nvPr/>
        </p:nvSpPr>
        <p:spPr>
          <a:xfrm>
            <a:off x="2433144" y="5160580"/>
            <a:ext cx="1061544" cy="325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nodes: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1F6549-DFD6-CD40-99C9-40A5EDA9C1E9}"/>
              </a:ext>
            </a:extLst>
          </p:cNvPr>
          <p:cNvSpPr/>
          <p:nvPr/>
        </p:nvSpPr>
        <p:spPr>
          <a:xfrm>
            <a:off x="2349063" y="630621"/>
            <a:ext cx="1466192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cluster_name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D34504A-32E7-B34C-9352-7AAEDF9748DD}"/>
              </a:ext>
            </a:extLst>
          </p:cNvPr>
          <p:cNvSpPr/>
          <p:nvPr/>
        </p:nvSpPr>
        <p:spPr>
          <a:xfrm>
            <a:off x="2349063" y="1019503"/>
            <a:ext cx="1466192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cluster_version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DC16454-2F8F-4044-82DF-1DCE4EF09602}"/>
              </a:ext>
            </a:extLst>
          </p:cNvPr>
          <p:cNvSpPr/>
          <p:nvPr/>
        </p:nvSpPr>
        <p:spPr>
          <a:xfrm>
            <a:off x="7407166" y="620115"/>
            <a:ext cx="1466192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api_vip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40D5FD2-7B5C-6745-A29C-776CC6A98ABE}"/>
              </a:ext>
            </a:extLst>
          </p:cNvPr>
          <p:cNvSpPr/>
          <p:nvPr/>
        </p:nvSpPr>
        <p:spPr>
          <a:xfrm>
            <a:off x="7407166" y="1003741"/>
            <a:ext cx="1466192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ingress_vip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D0A73EB-86A4-2D4D-906A-DFEEB0C4AE03}"/>
              </a:ext>
            </a:extLst>
          </p:cNvPr>
          <p:cNvSpPr/>
          <p:nvPr/>
        </p:nvSpPr>
        <p:spPr>
          <a:xfrm>
            <a:off x="7407166" y="1387367"/>
            <a:ext cx="1466192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machine CIDR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831EEC1-F7D8-9C4F-832D-5657EB6DF26F}"/>
              </a:ext>
            </a:extLst>
          </p:cNvPr>
          <p:cNvSpPr/>
          <p:nvPr/>
        </p:nvSpPr>
        <p:spPr>
          <a:xfrm>
            <a:off x="7407166" y="1770993"/>
            <a:ext cx="1466192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 &amp; pod CIDR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0E26A62-70F1-DF47-8A98-CBB36172B731}"/>
              </a:ext>
            </a:extLst>
          </p:cNvPr>
          <p:cNvSpPr/>
          <p:nvPr/>
        </p:nvSpPr>
        <p:spPr>
          <a:xfrm>
            <a:off x="2349063" y="1424153"/>
            <a:ext cx="1466192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CNI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847ABDE-B644-C14A-B9EF-CB5A466A9A25}"/>
              </a:ext>
            </a:extLst>
          </p:cNvPr>
          <p:cNvSpPr/>
          <p:nvPr/>
        </p:nvSpPr>
        <p:spPr>
          <a:xfrm>
            <a:off x="2349063" y="1860325"/>
            <a:ext cx="1466192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Services needed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C3B52BB-F449-FF47-BB23-30A4EF0FF9FF}"/>
              </a:ext>
            </a:extLst>
          </p:cNvPr>
          <p:cNvSpPr/>
          <p:nvPr/>
        </p:nvSpPr>
        <p:spPr>
          <a:xfrm>
            <a:off x="7407166" y="2175639"/>
            <a:ext cx="1466192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ntp_server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6DD7F00-0CDC-5D41-B8A3-6FD3B087F0BD}"/>
              </a:ext>
            </a:extLst>
          </p:cNvPr>
          <p:cNvSpPr/>
          <p:nvPr/>
        </p:nvSpPr>
        <p:spPr>
          <a:xfrm>
            <a:off x="9041523" y="625368"/>
            <a:ext cx="1602827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ntp_server_allow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8768F63-28A0-2848-BAE5-BBE8E35B9D8D}"/>
              </a:ext>
            </a:extLst>
          </p:cNvPr>
          <p:cNvSpPr/>
          <p:nvPr/>
        </p:nvSpPr>
        <p:spPr>
          <a:xfrm>
            <a:off x="4127941" y="625368"/>
            <a:ext cx="1466192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Discovery ISO info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884EE9D-0672-1744-B565-FCE6FEFB5729}"/>
              </a:ext>
            </a:extLst>
          </p:cNvPr>
          <p:cNvSpPr/>
          <p:nvPr/>
        </p:nvSpPr>
        <p:spPr>
          <a:xfrm>
            <a:off x="4127941" y="1040523"/>
            <a:ext cx="1466192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crucilble</a:t>
            </a:r>
            <a:r>
              <a:rPr lang="en-US" dirty="0">
                <a:solidFill>
                  <a:schemeClr val="tx1"/>
                </a:solidFill>
              </a:rPr>
              <a:t> repo path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182459A-C028-D048-9FE6-1E0856736119}"/>
              </a:ext>
            </a:extLst>
          </p:cNvPr>
          <p:cNvSpPr/>
          <p:nvPr/>
        </p:nvSpPr>
        <p:spPr>
          <a:xfrm>
            <a:off x="4127941" y="1471451"/>
            <a:ext cx="1466192" cy="32582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Location of artifacts 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68BF515-756C-4847-A674-258529D2A555}"/>
              </a:ext>
            </a:extLst>
          </p:cNvPr>
          <p:cNvSpPr/>
          <p:nvPr/>
        </p:nvSpPr>
        <p:spPr>
          <a:xfrm>
            <a:off x="4127941" y="1902379"/>
            <a:ext cx="1466192" cy="32582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Pull secret location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A031C1FB-7454-6548-AADA-EB21F6F5B271}"/>
              </a:ext>
            </a:extLst>
          </p:cNvPr>
          <p:cNvSpPr/>
          <p:nvPr/>
        </p:nvSpPr>
        <p:spPr>
          <a:xfrm>
            <a:off x="5772809" y="620115"/>
            <a:ext cx="1466192" cy="32582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Ssh</a:t>
            </a:r>
            <a:r>
              <a:rPr lang="en-US" dirty="0">
                <a:solidFill>
                  <a:schemeClr val="tx1"/>
                </a:solidFill>
              </a:rPr>
              <a:t> keys location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0BD7B5E-029E-5F41-B51A-4EE0E1C8D4F9}"/>
              </a:ext>
            </a:extLst>
          </p:cNvPr>
          <p:cNvSpPr/>
          <p:nvPr/>
        </p:nvSpPr>
        <p:spPr>
          <a:xfrm>
            <a:off x="5772809" y="1040523"/>
            <a:ext cx="1466192" cy="32582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Kubeconfig</a:t>
            </a:r>
            <a:r>
              <a:rPr lang="en-US" dirty="0">
                <a:solidFill>
                  <a:schemeClr val="tx1"/>
                </a:solidFill>
              </a:rPr>
              <a:t> location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69A1776-FFD0-FF47-9FF5-ACAC02FCFC25}"/>
              </a:ext>
            </a:extLst>
          </p:cNvPr>
          <p:cNvSpPr/>
          <p:nvPr/>
        </p:nvSpPr>
        <p:spPr>
          <a:xfrm>
            <a:off x="4127941" y="3021724"/>
            <a:ext cx="1466192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ansible_host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8F88523-FA77-5440-83F0-29712F4F0837}"/>
              </a:ext>
            </a:extLst>
          </p:cNvPr>
          <p:cNvSpPr/>
          <p:nvPr/>
        </p:nvSpPr>
        <p:spPr>
          <a:xfrm>
            <a:off x="2123090" y="378372"/>
            <a:ext cx="8902262" cy="2343807"/>
          </a:xfrm>
          <a:prstGeom prst="rect">
            <a:avLst/>
          </a:prstGeom>
          <a:solidFill>
            <a:schemeClr val="bg1">
              <a:alpha val="5927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FA245CD-0C0D-2E4B-ADFC-D8D7E585FDA8}"/>
              </a:ext>
            </a:extLst>
          </p:cNvPr>
          <p:cNvSpPr/>
          <p:nvPr/>
        </p:nvSpPr>
        <p:spPr>
          <a:xfrm>
            <a:off x="2186152" y="2915306"/>
            <a:ext cx="3586657" cy="538656"/>
          </a:xfrm>
          <a:prstGeom prst="rect">
            <a:avLst/>
          </a:prstGeom>
          <a:solidFill>
            <a:schemeClr val="bg1">
              <a:alpha val="5927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36E4BDCA-CA4D-904B-8146-53091268A76C}"/>
              </a:ext>
            </a:extLst>
          </p:cNvPr>
          <p:cNvSpPr/>
          <p:nvPr/>
        </p:nvSpPr>
        <p:spPr>
          <a:xfrm>
            <a:off x="4127941" y="3647089"/>
            <a:ext cx="1326937" cy="32582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AI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C2525732-B8C3-874C-8668-52DF54F4C5A1}"/>
              </a:ext>
            </a:extLst>
          </p:cNvPr>
          <p:cNvSpPr/>
          <p:nvPr/>
        </p:nvSpPr>
        <p:spPr>
          <a:xfrm>
            <a:off x="5594119" y="3647086"/>
            <a:ext cx="1326937" cy="32582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Registry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D03C8C6-57A5-E94E-B082-F88B7912EED3}"/>
              </a:ext>
            </a:extLst>
          </p:cNvPr>
          <p:cNvSpPr/>
          <p:nvPr/>
        </p:nvSpPr>
        <p:spPr>
          <a:xfrm>
            <a:off x="7060297" y="3647086"/>
            <a:ext cx="1326937" cy="32582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DNS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83F08CB-67B8-4C45-A4B2-C89C622BFEE3}"/>
              </a:ext>
            </a:extLst>
          </p:cNvPr>
          <p:cNvSpPr/>
          <p:nvPr/>
        </p:nvSpPr>
        <p:spPr>
          <a:xfrm>
            <a:off x="8526475" y="3647086"/>
            <a:ext cx="1326937" cy="32582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NTP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901270E-741C-4F43-9EBE-58D8B6CDD79F}"/>
              </a:ext>
            </a:extLst>
          </p:cNvPr>
          <p:cNvSpPr/>
          <p:nvPr/>
        </p:nvSpPr>
        <p:spPr>
          <a:xfrm>
            <a:off x="9992653" y="3647086"/>
            <a:ext cx="1326937" cy="32582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HTTP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F2FB514-80CA-3749-B4AD-F55AD74C50EE}"/>
              </a:ext>
            </a:extLst>
          </p:cNvPr>
          <p:cNvSpPr/>
          <p:nvPr/>
        </p:nvSpPr>
        <p:spPr>
          <a:xfrm>
            <a:off x="4130557" y="4282961"/>
            <a:ext cx="1166657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ansible_host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7F2E5D8A-8942-DA4A-A880-A434BE8A4C2A}"/>
              </a:ext>
            </a:extLst>
          </p:cNvPr>
          <p:cNvSpPr/>
          <p:nvPr/>
        </p:nvSpPr>
        <p:spPr>
          <a:xfrm>
            <a:off x="5594119" y="4272451"/>
            <a:ext cx="1166657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ansible_host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92A83BEB-A201-AB4F-9327-01522CC056F7}"/>
              </a:ext>
            </a:extLst>
          </p:cNvPr>
          <p:cNvSpPr/>
          <p:nvPr/>
        </p:nvSpPr>
        <p:spPr>
          <a:xfrm>
            <a:off x="7057681" y="4240919"/>
            <a:ext cx="1166657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ansible_host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5C36E64-EFBA-D840-977B-A80C94251223}"/>
              </a:ext>
            </a:extLst>
          </p:cNvPr>
          <p:cNvSpPr/>
          <p:nvPr/>
        </p:nvSpPr>
        <p:spPr>
          <a:xfrm>
            <a:off x="8521243" y="4209388"/>
            <a:ext cx="1166657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ansible_host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E3CF60DB-06A4-7B40-A8F3-D1FBC1A1C698}"/>
              </a:ext>
            </a:extLst>
          </p:cNvPr>
          <p:cNvSpPr/>
          <p:nvPr/>
        </p:nvSpPr>
        <p:spPr>
          <a:xfrm>
            <a:off x="9992653" y="4204138"/>
            <a:ext cx="1166657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ansible_host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F24FE09D-C9E4-E643-8919-77904959A2CD}"/>
              </a:ext>
            </a:extLst>
          </p:cNvPr>
          <p:cNvSpPr/>
          <p:nvPr/>
        </p:nvSpPr>
        <p:spPr>
          <a:xfrm>
            <a:off x="5594118" y="4734903"/>
            <a:ext cx="1166657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31D5A58C-1122-494E-A6FC-CB89431452A3}"/>
              </a:ext>
            </a:extLst>
          </p:cNvPr>
          <p:cNvSpPr/>
          <p:nvPr/>
        </p:nvSpPr>
        <p:spPr>
          <a:xfrm>
            <a:off x="5594118" y="5197355"/>
            <a:ext cx="1166657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certificate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770D1931-DA18-8A41-8F52-AB313B824350}"/>
              </a:ext>
            </a:extLst>
          </p:cNvPr>
          <p:cNvSpPr/>
          <p:nvPr/>
        </p:nvSpPr>
        <p:spPr>
          <a:xfrm>
            <a:off x="5594117" y="5654538"/>
            <a:ext cx="1166657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secret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9D69E3CE-38D4-A54F-B22C-F7871CF1AF66}"/>
              </a:ext>
            </a:extLst>
          </p:cNvPr>
          <p:cNvSpPr/>
          <p:nvPr/>
        </p:nvSpPr>
        <p:spPr>
          <a:xfrm>
            <a:off x="7057681" y="4734903"/>
            <a:ext cx="1326937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listen_address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9EDD3D1B-21E7-8D4B-A838-56F7D7B72394}"/>
              </a:ext>
            </a:extLst>
          </p:cNvPr>
          <p:cNvSpPr/>
          <p:nvPr/>
        </p:nvSpPr>
        <p:spPr>
          <a:xfrm>
            <a:off x="7057681" y="5197327"/>
            <a:ext cx="1694814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extra_dns_records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0EFF4FB2-154F-D745-B93E-50B15CE980EA}"/>
              </a:ext>
            </a:extLst>
          </p:cNvPr>
          <p:cNvSpPr/>
          <p:nvPr/>
        </p:nvSpPr>
        <p:spPr>
          <a:xfrm>
            <a:off x="7060304" y="5654510"/>
            <a:ext cx="1694814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listening_interfaces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06D3F1E-F226-F149-BEAC-B2CAA8E84207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7057681" y="3809996"/>
            <a:ext cx="2616" cy="21020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12479B22-3C4E-A44C-8425-E686ED936E3A}"/>
              </a:ext>
            </a:extLst>
          </p:cNvPr>
          <p:cNvSpPr/>
          <p:nvPr/>
        </p:nvSpPr>
        <p:spPr>
          <a:xfrm>
            <a:off x="4127941" y="4834760"/>
            <a:ext cx="1166657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06CD856-EF68-D74C-BEF1-591A93A77A8A}"/>
              </a:ext>
            </a:extLst>
          </p:cNvPr>
          <p:cNvCxnSpPr>
            <a:cxnSpLocks/>
            <a:stCxn id="28" idx="1"/>
            <a:endCxn id="46" idx="1"/>
          </p:cNvCxnSpPr>
          <p:nvPr/>
        </p:nvCxnSpPr>
        <p:spPr>
          <a:xfrm>
            <a:off x="4127941" y="3809999"/>
            <a:ext cx="0" cy="11876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B6D30D5-AD13-3F46-9C9D-48778E300B67}"/>
              </a:ext>
            </a:extLst>
          </p:cNvPr>
          <p:cNvCxnSpPr>
            <a:cxnSpLocks/>
          </p:cNvCxnSpPr>
          <p:nvPr/>
        </p:nvCxnSpPr>
        <p:spPr>
          <a:xfrm flipH="1">
            <a:off x="8521243" y="3867799"/>
            <a:ext cx="5232" cy="6621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B06CD71-20EF-D847-957A-A8CF8980F8B7}"/>
              </a:ext>
            </a:extLst>
          </p:cNvPr>
          <p:cNvCxnSpPr>
            <a:cxnSpLocks/>
          </p:cNvCxnSpPr>
          <p:nvPr/>
        </p:nvCxnSpPr>
        <p:spPr>
          <a:xfrm flipH="1">
            <a:off x="9987421" y="3836268"/>
            <a:ext cx="5232" cy="6621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38F7D62-CED1-8C4B-A151-1D5DE4BFF2EF}"/>
              </a:ext>
            </a:extLst>
          </p:cNvPr>
          <p:cNvCxnSpPr/>
          <p:nvPr/>
        </p:nvCxnSpPr>
        <p:spPr>
          <a:xfrm>
            <a:off x="3494688" y="3174124"/>
            <a:ext cx="6332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5CC5620-04B2-C147-A084-E2A9F937492A}"/>
              </a:ext>
            </a:extLst>
          </p:cNvPr>
          <p:cNvCxnSpPr/>
          <p:nvPr/>
        </p:nvCxnSpPr>
        <p:spPr>
          <a:xfrm>
            <a:off x="3498628" y="3836268"/>
            <a:ext cx="6332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B3BC0545-6D0E-374E-8485-5D86C36D3614}"/>
              </a:ext>
            </a:extLst>
          </p:cNvPr>
          <p:cNvSpPr/>
          <p:nvPr/>
        </p:nvSpPr>
        <p:spPr>
          <a:xfrm>
            <a:off x="2433144" y="4264562"/>
            <a:ext cx="1379497" cy="1647451"/>
          </a:xfrm>
          <a:prstGeom prst="rect">
            <a:avLst/>
          </a:prstGeom>
          <a:solidFill>
            <a:schemeClr val="bg1">
              <a:alpha val="5927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22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B0E4F8E-ED52-1742-9B66-7C1EDD4193A7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5591505" y="3809996"/>
            <a:ext cx="2614" cy="2138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759AD06-964A-954F-B578-59B9BE472FF4}"/>
              </a:ext>
            </a:extLst>
          </p:cNvPr>
          <p:cNvSpPr/>
          <p:nvPr/>
        </p:nvSpPr>
        <p:spPr>
          <a:xfrm>
            <a:off x="567559" y="630621"/>
            <a:ext cx="1061544" cy="32582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vars: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18A3FFE-45D8-CB43-8E8A-9696CD7EE4D0}"/>
              </a:ext>
            </a:extLst>
          </p:cNvPr>
          <p:cNvSpPr/>
          <p:nvPr/>
        </p:nvSpPr>
        <p:spPr>
          <a:xfrm>
            <a:off x="567559" y="3021724"/>
            <a:ext cx="1061544" cy="32582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children: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0C23662-A1BF-ED41-8085-95154570500B}"/>
              </a:ext>
            </a:extLst>
          </p:cNvPr>
          <p:cNvSpPr/>
          <p:nvPr/>
        </p:nvSpPr>
        <p:spPr>
          <a:xfrm>
            <a:off x="2433144" y="3021724"/>
            <a:ext cx="1061544" cy="325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bastion: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8564DFF-F3E3-6C49-AE6F-9D9ED8F11459}"/>
              </a:ext>
            </a:extLst>
          </p:cNvPr>
          <p:cNvSpPr/>
          <p:nvPr/>
        </p:nvSpPr>
        <p:spPr>
          <a:xfrm>
            <a:off x="2433144" y="3678621"/>
            <a:ext cx="1061544" cy="325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services: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0434F7D-39B4-7245-BDFF-77E5A697CF0B}"/>
              </a:ext>
            </a:extLst>
          </p:cNvPr>
          <p:cNvSpPr/>
          <p:nvPr/>
        </p:nvSpPr>
        <p:spPr>
          <a:xfrm>
            <a:off x="2433144" y="4367048"/>
            <a:ext cx="1061544" cy="325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vm_hosts</a:t>
            </a:r>
            <a:r>
              <a:rPr lang="en-US" dirty="0"/>
              <a:t>: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3FA0893-749E-BD4A-AF37-B2354EAEB6DB}"/>
              </a:ext>
            </a:extLst>
          </p:cNvPr>
          <p:cNvSpPr/>
          <p:nvPr/>
        </p:nvSpPr>
        <p:spPr>
          <a:xfrm>
            <a:off x="2433144" y="5160580"/>
            <a:ext cx="1061544" cy="325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nodes: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1F6549-DFD6-CD40-99C9-40A5EDA9C1E9}"/>
              </a:ext>
            </a:extLst>
          </p:cNvPr>
          <p:cNvSpPr/>
          <p:nvPr/>
        </p:nvSpPr>
        <p:spPr>
          <a:xfrm>
            <a:off x="2349063" y="630621"/>
            <a:ext cx="1466192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cluster_name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D34504A-32E7-B34C-9352-7AAEDF9748DD}"/>
              </a:ext>
            </a:extLst>
          </p:cNvPr>
          <p:cNvSpPr/>
          <p:nvPr/>
        </p:nvSpPr>
        <p:spPr>
          <a:xfrm>
            <a:off x="2349063" y="1019503"/>
            <a:ext cx="1466192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cluster_version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DC16454-2F8F-4044-82DF-1DCE4EF09602}"/>
              </a:ext>
            </a:extLst>
          </p:cNvPr>
          <p:cNvSpPr/>
          <p:nvPr/>
        </p:nvSpPr>
        <p:spPr>
          <a:xfrm>
            <a:off x="7407166" y="620115"/>
            <a:ext cx="1466192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api_vip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40D5FD2-7B5C-6745-A29C-776CC6A98ABE}"/>
              </a:ext>
            </a:extLst>
          </p:cNvPr>
          <p:cNvSpPr/>
          <p:nvPr/>
        </p:nvSpPr>
        <p:spPr>
          <a:xfrm>
            <a:off x="7407166" y="1003741"/>
            <a:ext cx="1466192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ingress_vip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D0A73EB-86A4-2D4D-906A-DFEEB0C4AE03}"/>
              </a:ext>
            </a:extLst>
          </p:cNvPr>
          <p:cNvSpPr/>
          <p:nvPr/>
        </p:nvSpPr>
        <p:spPr>
          <a:xfrm>
            <a:off x="7407166" y="1387367"/>
            <a:ext cx="1466192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machine CIDR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831EEC1-F7D8-9C4F-832D-5657EB6DF26F}"/>
              </a:ext>
            </a:extLst>
          </p:cNvPr>
          <p:cNvSpPr/>
          <p:nvPr/>
        </p:nvSpPr>
        <p:spPr>
          <a:xfrm>
            <a:off x="7407166" y="1770993"/>
            <a:ext cx="1466192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 &amp; pod CIDR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0E26A62-70F1-DF47-8A98-CBB36172B731}"/>
              </a:ext>
            </a:extLst>
          </p:cNvPr>
          <p:cNvSpPr/>
          <p:nvPr/>
        </p:nvSpPr>
        <p:spPr>
          <a:xfrm>
            <a:off x="2349063" y="1424153"/>
            <a:ext cx="1466192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CNI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847ABDE-B644-C14A-B9EF-CB5A466A9A25}"/>
              </a:ext>
            </a:extLst>
          </p:cNvPr>
          <p:cNvSpPr/>
          <p:nvPr/>
        </p:nvSpPr>
        <p:spPr>
          <a:xfrm>
            <a:off x="2349063" y="1860325"/>
            <a:ext cx="1466192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Services needed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C3B52BB-F449-FF47-BB23-30A4EF0FF9FF}"/>
              </a:ext>
            </a:extLst>
          </p:cNvPr>
          <p:cNvSpPr/>
          <p:nvPr/>
        </p:nvSpPr>
        <p:spPr>
          <a:xfrm>
            <a:off x="7407166" y="2175639"/>
            <a:ext cx="1466192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ntp_server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6DD7F00-0CDC-5D41-B8A3-6FD3B087F0BD}"/>
              </a:ext>
            </a:extLst>
          </p:cNvPr>
          <p:cNvSpPr/>
          <p:nvPr/>
        </p:nvSpPr>
        <p:spPr>
          <a:xfrm>
            <a:off x="9041523" y="625368"/>
            <a:ext cx="1602827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ntp_server_allow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8768F63-28A0-2848-BAE5-BBE8E35B9D8D}"/>
              </a:ext>
            </a:extLst>
          </p:cNvPr>
          <p:cNvSpPr/>
          <p:nvPr/>
        </p:nvSpPr>
        <p:spPr>
          <a:xfrm>
            <a:off x="4127941" y="625368"/>
            <a:ext cx="1466192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Discovery ISO info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884EE9D-0672-1744-B565-FCE6FEFB5729}"/>
              </a:ext>
            </a:extLst>
          </p:cNvPr>
          <p:cNvSpPr/>
          <p:nvPr/>
        </p:nvSpPr>
        <p:spPr>
          <a:xfrm>
            <a:off x="4127941" y="1040523"/>
            <a:ext cx="1466192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crucilble</a:t>
            </a:r>
            <a:r>
              <a:rPr lang="en-US" dirty="0">
                <a:solidFill>
                  <a:schemeClr val="tx1"/>
                </a:solidFill>
              </a:rPr>
              <a:t> repo path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182459A-C028-D048-9FE6-1E0856736119}"/>
              </a:ext>
            </a:extLst>
          </p:cNvPr>
          <p:cNvSpPr/>
          <p:nvPr/>
        </p:nvSpPr>
        <p:spPr>
          <a:xfrm>
            <a:off x="4127941" y="1471451"/>
            <a:ext cx="1466192" cy="32582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Location of artifacts 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68BF515-756C-4847-A674-258529D2A555}"/>
              </a:ext>
            </a:extLst>
          </p:cNvPr>
          <p:cNvSpPr/>
          <p:nvPr/>
        </p:nvSpPr>
        <p:spPr>
          <a:xfrm>
            <a:off x="4127941" y="1902379"/>
            <a:ext cx="1466192" cy="32582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Pull secret location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A031C1FB-7454-6548-AADA-EB21F6F5B271}"/>
              </a:ext>
            </a:extLst>
          </p:cNvPr>
          <p:cNvSpPr/>
          <p:nvPr/>
        </p:nvSpPr>
        <p:spPr>
          <a:xfrm>
            <a:off x="5772809" y="620115"/>
            <a:ext cx="1466192" cy="32582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Ssh</a:t>
            </a:r>
            <a:r>
              <a:rPr lang="en-US" dirty="0">
                <a:solidFill>
                  <a:schemeClr val="tx1"/>
                </a:solidFill>
              </a:rPr>
              <a:t> keys location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0BD7B5E-029E-5F41-B51A-4EE0E1C8D4F9}"/>
              </a:ext>
            </a:extLst>
          </p:cNvPr>
          <p:cNvSpPr/>
          <p:nvPr/>
        </p:nvSpPr>
        <p:spPr>
          <a:xfrm>
            <a:off x="5772809" y="1040523"/>
            <a:ext cx="1466192" cy="32582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Kubeconfig</a:t>
            </a:r>
            <a:r>
              <a:rPr lang="en-US" dirty="0">
                <a:solidFill>
                  <a:schemeClr val="tx1"/>
                </a:solidFill>
              </a:rPr>
              <a:t> location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69A1776-FFD0-FF47-9FF5-ACAC02FCFC25}"/>
              </a:ext>
            </a:extLst>
          </p:cNvPr>
          <p:cNvSpPr/>
          <p:nvPr/>
        </p:nvSpPr>
        <p:spPr>
          <a:xfrm>
            <a:off x="4127941" y="3021724"/>
            <a:ext cx="1466192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ansible_host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8F88523-FA77-5440-83F0-29712F4F0837}"/>
              </a:ext>
            </a:extLst>
          </p:cNvPr>
          <p:cNvSpPr/>
          <p:nvPr/>
        </p:nvSpPr>
        <p:spPr>
          <a:xfrm>
            <a:off x="2123090" y="378372"/>
            <a:ext cx="8902262" cy="2343807"/>
          </a:xfrm>
          <a:prstGeom prst="rect">
            <a:avLst/>
          </a:prstGeom>
          <a:solidFill>
            <a:schemeClr val="bg1">
              <a:alpha val="5927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FA245CD-0C0D-2E4B-ADFC-D8D7E585FDA8}"/>
              </a:ext>
            </a:extLst>
          </p:cNvPr>
          <p:cNvSpPr/>
          <p:nvPr/>
        </p:nvSpPr>
        <p:spPr>
          <a:xfrm>
            <a:off x="2186152" y="2915306"/>
            <a:ext cx="3586657" cy="538656"/>
          </a:xfrm>
          <a:prstGeom prst="rect">
            <a:avLst/>
          </a:prstGeom>
          <a:solidFill>
            <a:schemeClr val="bg1">
              <a:alpha val="5927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36E4BDCA-CA4D-904B-8146-53091268A76C}"/>
              </a:ext>
            </a:extLst>
          </p:cNvPr>
          <p:cNvSpPr/>
          <p:nvPr/>
        </p:nvSpPr>
        <p:spPr>
          <a:xfrm>
            <a:off x="4127941" y="3647089"/>
            <a:ext cx="1326937" cy="32582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AI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C2525732-B8C3-874C-8668-52DF54F4C5A1}"/>
              </a:ext>
            </a:extLst>
          </p:cNvPr>
          <p:cNvSpPr/>
          <p:nvPr/>
        </p:nvSpPr>
        <p:spPr>
          <a:xfrm>
            <a:off x="5594119" y="3647086"/>
            <a:ext cx="1326937" cy="32582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Registry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D03C8C6-57A5-E94E-B082-F88B7912EED3}"/>
              </a:ext>
            </a:extLst>
          </p:cNvPr>
          <p:cNvSpPr/>
          <p:nvPr/>
        </p:nvSpPr>
        <p:spPr>
          <a:xfrm>
            <a:off x="7060297" y="3647086"/>
            <a:ext cx="1326937" cy="32582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DNS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83F08CB-67B8-4C45-A4B2-C89C622BFEE3}"/>
              </a:ext>
            </a:extLst>
          </p:cNvPr>
          <p:cNvSpPr/>
          <p:nvPr/>
        </p:nvSpPr>
        <p:spPr>
          <a:xfrm>
            <a:off x="8526475" y="3647086"/>
            <a:ext cx="1326937" cy="32582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NTP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901270E-741C-4F43-9EBE-58D8B6CDD79F}"/>
              </a:ext>
            </a:extLst>
          </p:cNvPr>
          <p:cNvSpPr/>
          <p:nvPr/>
        </p:nvSpPr>
        <p:spPr>
          <a:xfrm>
            <a:off x="9992653" y="3647086"/>
            <a:ext cx="1326937" cy="32582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HTTP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F2FB514-80CA-3749-B4AD-F55AD74C50EE}"/>
              </a:ext>
            </a:extLst>
          </p:cNvPr>
          <p:cNvSpPr/>
          <p:nvPr/>
        </p:nvSpPr>
        <p:spPr>
          <a:xfrm>
            <a:off x="4130557" y="4282961"/>
            <a:ext cx="1166657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ansible_host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7F2E5D8A-8942-DA4A-A880-A434BE8A4C2A}"/>
              </a:ext>
            </a:extLst>
          </p:cNvPr>
          <p:cNvSpPr/>
          <p:nvPr/>
        </p:nvSpPr>
        <p:spPr>
          <a:xfrm>
            <a:off x="5594119" y="4272451"/>
            <a:ext cx="1166657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ansible_host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92A83BEB-A201-AB4F-9327-01522CC056F7}"/>
              </a:ext>
            </a:extLst>
          </p:cNvPr>
          <p:cNvSpPr/>
          <p:nvPr/>
        </p:nvSpPr>
        <p:spPr>
          <a:xfrm>
            <a:off x="7057681" y="4240919"/>
            <a:ext cx="1166657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ansible_host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5C36E64-EFBA-D840-977B-A80C94251223}"/>
              </a:ext>
            </a:extLst>
          </p:cNvPr>
          <p:cNvSpPr/>
          <p:nvPr/>
        </p:nvSpPr>
        <p:spPr>
          <a:xfrm>
            <a:off x="8521243" y="4209388"/>
            <a:ext cx="1166657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ansible_host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E3CF60DB-06A4-7B40-A8F3-D1FBC1A1C698}"/>
              </a:ext>
            </a:extLst>
          </p:cNvPr>
          <p:cNvSpPr/>
          <p:nvPr/>
        </p:nvSpPr>
        <p:spPr>
          <a:xfrm>
            <a:off x="9992653" y="4204138"/>
            <a:ext cx="1166657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ansible_host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F24FE09D-C9E4-E643-8919-77904959A2CD}"/>
              </a:ext>
            </a:extLst>
          </p:cNvPr>
          <p:cNvSpPr/>
          <p:nvPr/>
        </p:nvSpPr>
        <p:spPr>
          <a:xfrm>
            <a:off x="5594118" y="4734903"/>
            <a:ext cx="1166657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31D5A58C-1122-494E-A6FC-CB89431452A3}"/>
              </a:ext>
            </a:extLst>
          </p:cNvPr>
          <p:cNvSpPr/>
          <p:nvPr/>
        </p:nvSpPr>
        <p:spPr>
          <a:xfrm>
            <a:off x="5594118" y="5197355"/>
            <a:ext cx="1166657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certificate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770D1931-DA18-8A41-8F52-AB313B824350}"/>
              </a:ext>
            </a:extLst>
          </p:cNvPr>
          <p:cNvSpPr/>
          <p:nvPr/>
        </p:nvSpPr>
        <p:spPr>
          <a:xfrm>
            <a:off x="5594117" y="5654538"/>
            <a:ext cx="1166657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secret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9D69E3CE-38D4-A54F-B22C-F7871CF1AF66}"/>
              </a:ext>
            </a:extLst>
          </p:cNvPr>
          <p:cNvSpPr/>
          <p:nvPr/>
        </p:nvSpPr>
        <p:spPr>
          <a:xfrm>
            <a:off x="7057681" y="4734903"/>
            <a:ext cx="1326937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listen_address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9EDD3D1B-21E7-8D4B-A838-56F7D7B72394}"/>
              </a:ext>
            </a:extLst>
          </p:cNvPr>
          <p:cNvSpPr/>
          <p:nvPr/>
        </p:nvSpPr>
        <p:spPr>
          <a:xfrm>
            <a:off x="7057681" y="5197327"/>
            <a:ext cx="1694814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extra_dns_records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0EFF4FB2-154F-D745-B93E-50B15CE980EA}"/>
              </a:ext>
            </a:extLst>
          </p:cNvPr>
          <p:cNvSpPr/>
          <p:nvPr/>
        </p:nvSpPr>
        <p:spPr>
          <a:xfrm>
            <a:off x="7060304" y="5654510"/>
            <a:ext cx="1694814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listening_interfaces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06D3F1E-F226-F149-BEAC-B2CAA8E84207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7057681" y="3809996"/>
            <a:ext cx="2616" cy="21020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12479B22-3C4E-A44C-8425-E686ED936E3A}"/>
              </a:ext>
            </a:extLst>
          </p:cNvPr>
          <p:cNvSpPr/>
          <p:nvPr/>
        </p:nvSpPr>
        <p:spPr>
          <a:xfrm>
            <a:off x="4127941" y="4834760"/>
            <a:ext cx="1166657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06CD856-EF68-D74C-BEF1-591A93A77A8A}"/>
              </a:ext>
            </a:extLst>
          </p:cNvPr>
          <p:cNvCxnSpPr>
            <a:cxnSpLocks/>
            <a:stCxn id="28" idx="1"/>
            <a:endCxn id="46" idx="1"/>
          </p:cNvCxnSpPr>
          <p:nvPr/>
        </p:nvCxnSpPr>
        <p:spPr>
          <a:xfrm>
            <a:off x="4127941" y="3809999"/>
            <a:ext cx="0" cy="11876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B6D30D5-AD13-3F46-9C9D-48778E300B67}"/>
              </a:ext>
            </a:extLst>
          </p:cNvPr>
          <p:cNvCxnSpPr>
            <a:cxnSpLocks/>
          </p:cNvCxnSpPr>
          <p:nvPr/>
        </p:nvCxnSpPr>
        <p:spPr>
          <a:xfrm flipH="1">
            <a:off x="8521243" y="3867799"/>
            <a:ext cx="5232" cy="6621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B06CD71-20EF-D847-957A-A8CF8980F8B7}"/>
              </a:ext>
            </a:extLst>
          </p:cNvPr>
          <p:cNvCxnSpPr>
            <a:cxnSpLocks/>
          </p:cNvCxnSpPr>
          <p:nvPr/>
        </p:nvCxnSpPr>
        <p:spPr>
          <a:xfrm flipH="1">
            <a:off x="9987421" y="3836268"/>
            <a:ext cx="5232" cy="6621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38F7D62-CED1-8C4B-A151-1D5DE4BFF2EF}"/>
              </a:ext>
            </a:extLst>
          </p:cNvPr>
          <p:cNvCxnSpPr/>
          <p:nvPr/>
        </p:nvCxnSpPr>
        <p:spPr>
          <a:xfrm>
            <a:off x="3494688" y="3174124"/>
            <a:ext cx="6332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5CC5620-04B2-C147-A084-E2A9F937492A}"/>
              </a:ext>
            </a:extLst>
          </p:cNvPr>
          <p:cNvCxnSpPr/>
          <p:nvPr/>
        </p:nvCxnSpPr>
        <p:spPr>
          <a:xfrm>
            <a:off x="3498628" y="3836268"/>
            <a:ext cx="6332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B3BC0545-6D0E-374E-8485-5D86C36D3614}"/>
              </a:ext>
            </a:extLst>
          </p:cNvPr>
          <p:cNvSpPr/>
          <p:nvPr/>
        </p:nvSpPr>
        <p:spPr>
          <a:xfrm>
            <a:off x="2433144" y="4264562"/>
            <a:ext cx="1379497" cy="1647451"/>
          </a:xfrm>
          <a:prstGeom prst="rect">
            <a:avLst/>
          </a:prstGeom>
          <a:solidFill>
            <a:schemeClr val="bg1">
              <a:alpha val="5927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BD470C-629E-E04D-9EA9-12E3E24A550A}"/>
              </a:ext>
            </a:extLst>
          </p:cNvPr>
          <p:cNvSpPr txBox="1"/>
          <p:nvPr/>
        </p:nvSpPr>
        <p:spPr>
          <a:xfrm>
            <a:off x="1436114" y="2279337"/>
            <a:ext cx="3179393" cy="738664"/>
          </a:xfrm>
          <a:prstGeom prst="rect">
            <a:avLst/>
          </a:prstGeom>
          <a:solidFill>
            <a:srgbClr val="FDF3F4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050">
                <a:latin typeface="Menlo" panose="020B0609030804020204" pitchFamily="49" charset="0"/>
              </a:defRPr>
            </a:lvl1pPr>
          </a:lstStyle>
          <a:p>
            <a:r>
              <a:rPr lang="en-CA" dirty="0"/>
              <a:t>        </a:t>
            </a:r>
            <a:r>
              <a:rPr lang="en-CA" dirty="0" err="1"/>
              <a:t>assisted_installer</a:t>
            </a:r>
            <a:r>
              <a:rPr lang="en-CA" dirty="0"/>
              <a:t>:</a:t>
            </a:r>
          </a:p>
          <a:p>
            <a:r>
              <a:rPr lang="en-CA" dirty="0"/>
              <a:t>          </a:t>
            </a:r>
            <a:r>
              <a:rPr lang="en-CA" dirty="0" err="1"/>
              <a:t>ansible_host</a:t>
            </a:r>
            <a:r>
              <a:rPr lang="en-CA" dirty="0"/>
              <a:t>: 10.1.198.49</a:t>
            </a:r>
          </a:p>
          <a:p>
            <a:r>
              <a:rPr lang="en-CA" dirty="0"/>
              <a:t>          host: 10.1.198.49</a:t>
            </a:r>
          </a:p>
          <a:p>
            <a:r>
              <a:rPr lang="en-CA" dirty="0"/>
              <a:t>          port: 8090 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041F3FB-1E6A-6A42-A020-539AF3B78289}"/>
              </a:ext>
            </a:extLst>
          </p:cNvPr>
          <p:cNvSpPr txBox="1"/>
          <p:nvPr/>
        </p:nvSpPr>
        <p:spPr>
          <a:xfrm>
            <a:off x="3794238" y="203294"/>
            <a:ext cx="4436139" cy="1708160"/>
          </a:xfrm>
          <a:prstGeom prst="rect">
            <a:avLst/>
          </a:prstGeom>
          <a:solidFill>
            <a:srgbClr val="FDF3F4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050">
                <a:latin typeface="Menlo" panose="020B0609030804020204" pitchFamily="49" charset="0"/>
              </a:defRPr>
            </a:lvl1pPr>
          </a:lstStyle>
          <a:p>
            <a:r>
              <a:rPr lang="en-CA" dirty="0"/>
              <a:t>        </a:t>
            </a:r>
            <a:r>
              <a:rPr lang="en-CA" dirty="0" err="1"/>
              <a:t>registry_host</a:t>
            </a:r>
            <a:r>
              <a:rPr lang="en-CA" dirty="0"/>
              <a:t>:</a:t>
            </a:r>
          </a:p>
          <a:p>
            <a:r>
              <a:rPr lang="en-CA" dirty="0"/>
              <a:t>          </a:t>
            </a:r>
            <a:r>
              <a:rPr lang="en-CA" dirty="0" err="1"/>
              <a:t>ansible_host</a:t>
            </a:r>
            <a:r>
              <a:rPr lang="en-CA" dirty="0"/>
              <a:t>: 10.1.198.49</a:t>
            </a:r>
          </a:p>
          <a:p>
            <a:r>
              <a:rPr lang="en-CA" dirty="0"/>
              <a:t>          </a:t>
            </a:r>
            <a:r>
              <a:rPr lang="en-CA" dirty="0" err="1"/>
              <a:t>registry_port</a:t>
            </a:r>
            <a:r>
              <a:rPr lang="en-CA" dirty="0"/>
              <a:t>: 5000</a:t>
            </a:r>
          </a:p>
          <a:p>
            <a:r>
              <a:rPr lang="en-CA" dirty="0"/>
              <a:t>          </a:t>
            </a:r>
            <a:r>
              <a:rPr lang="en-CA" dirty="0" err="1"/>
              <a:t>registry_fqdn</a:t>
            </a:r>
            <a:r>
              <a:rPr lang="en-CA" dirty="0"/>
              <a:t>: </a:t>
            </a:r>
            <a:r>
              <a:rPr lang="en-CA" dirty="0" err="1"/>
              <a:t>registry.example.lab</a:t>
            </a:r>
            <a:endParaRPr lang="en-CA" dirty="0"/>
          </a:p>
          <a:p>
            <a:r>
              <a:rPr lang="en-CA" dirty="0"/>
              <a:t>          </a:t>
            </a:r>
            <a:r>
              <a:rPr lang="en-CA" dirty="0" err="1"/>
              <a:t>cert_common_name</a:t>
            </a:r>
            <a:r>
              <a:rPr lang="en-CA" dirty="0"/>
              <a:t>: "{{ </a:t>
            </a:r>
            <a:r>
              <a:rPr lang="en-CA" dirty="0" err="1"/>
              <a:t>registry_fqdn</a:t>
            </a:r>
            <a:r>
              <a:rPr lang="en-CA" dirty="0"/>
              <a:t> }}"</a:t>
            </a:r>
          </a:p>
          <a:p>
            <a:r>
              <a:rPr lang="en-CA" dirty="0"/>
              <a:t>          </a:t>
            </a:r>
            <a:r>
              <a:rPr lang="en-CA" dirty="0" err="1"/>
              <a:t>cert_country</a:t>
            </a:r>
            <a:r>
              <a:rPr lang="en-CA" dirty="0"/>
              <a:t>: US</a:t>
            </a:r>
          </a:p>
          <a:p>
            <a:r>
              <a:rPr lang="en-CA" dirty="0"/>
              <a:t>          </a:t>
            </a:r>
            <a:r>
              <a:rPr lang="en-CA" dirty="0" err="1"/>
              <a:t>cert_locality</a:t>
            </a:r>
            <a:r>
              <a:rPr lang="en-CA" dirty="0"/>
              <a:t>: Raleigh</a:t>
            </a:r>
          </a:p>
          <a:p>
            <a:r>
              <a:rPr lang="en-CA" dirty="0"/>
              <a:t>          </a:t>
            </a:r>
            <a:r>
              <a:rPr lang="en-CA" dirty="0" err="1"/>
              <a:t>cert_organization</a:t>
            </a:r>
            <a:r>
              <a:rPr lang="en-CA" dirty="0"/>
              <a:t>: Red Hat, Inc.</a:t>
            </a:r>
          </a:p>
          <a:p>
            <a:r>
              <a:rPr lang="en-CA" dirty="0"/>
              <a:t>          </a:t>
            </a:r>
            <a:r>
              <a:rPr lang="en-CA" dirty="0" err="1"/>
              <a:t>cert_organizational_unit</a:t>
            </a:r>
            <a:r>
              <a:rPr lang="en-CA" dirty="0"/>
              <a:t>: Lab</a:t>
            </a:r>
          </a:p>
          <a:p>
            <a:r>
              <a:rPr lang="en-CA" dirty="0"/>
              <a:t>          </a:t>
            </a:r>
            <a:r>
              <a:rPr lang="en-CA" dirty="0" err="1"/>
              <a:t>cert_state</a:t>
            </a:r>
            <a:r>
              <a:rPr lang="en-CA" dirty="0"/>
              <a:t>: NC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4EB0C9A-16E5-4C4A-9A34-57CAF6BAF24E}"/>
              </a:ext>
            </a:extLst>
          </p:cNvPr>
          <p:cNvSpPr txBox="1"/>
          <p:nvPr/>
        </p:nvSpPr>
        <p:spPr>
          <a:xfrm>
            <a:off x="6505905" y="1996056"/>
            <a:ext cx="3048000" cy="900246"/>
          </a:xfrm>
          <a:prstGeom prst="rect">
            <a:avLst/>
          </a:prstGeom>
          <a:solidFill>
            <a:srgbClr val="FDF3F4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050">
                <a:latin typeface="Menlo" panose="020B0609030804020204" pitchFamily="49" charset="0"/>
              </a:defRPr>
            </a:lvl1pPr>
          </a:lstStyle>
          <a:p>
            <a:r>
              <a:rPr lang="en-CA" dirty="0"/>
              <a:t>        </a:t>
            </a:r>
            <a:r>
              <a:rPr lang="en-CA" dirty="0" err="1"/>
              <a:t>dns_host</a:t>
            </a:r>
            <a:r>
              <a:rPr lang="en-CA" dirty="0"/>
              <a:t>:</a:t>
            </a:r>
          </a:p>
          <a:p>
            <a:r>
              <a:rPr lang="en-CA" dirty="0"/>
              <a:t>          </a:t>
            </a:r>
            <a:r>
              <a:rPr lang="en-CA" dirty="0" err="1"/>
              <a:t>ansible_host</a:t>
            </a:r>
            <a:r>
              <a:rPr lang="en-CA" dirty="0"/>
              <a:t>: 10.1.198.49</a:t>
            </a:r>
          </a:p>
          <a:p>
            <a:r>
              <a:rPr lang="en-CA" dirty="0"/>
              <a:t>          </a:t>
            </a:r>
            <a:r>
              <a:rPr lang="en-CA" dirty="0" err="1"/>
              <a:t>upstream_dns</a:t>
            </a:r>
            <a:r>
              <a:rPr lang="en-CA" dirty="0"/>
              <a:t>: 8.8.8.8</a:t>
            </a:r>
          </a:p>
          <a:p>
            <a:r>
              <a:rPr lang="en-CA" dirty="0"/>
              <a:t>          </a:t>
            </a:r>
            <a:r>
              <a:rPr lang="en-CA" dirty="0" err="1"/>
              <a:t>listen_addresses</a:t>
            </a:r>
            <a:r>
              <a:rPr lang="en-CA" dirty="0"/>
              <a:t>:</a:t>
            </a:r>
          </a:p>
          <a:p>
            <a:r>
              <a:rPr lang="en-CA" dirty="0"/>
              <a:t>            - 10.1.198.49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B4833A0-2495-BA4C-94F1-BD45CF29FB7C}"/>
              </a:ext>
            </a:extLst>
          </p:cNvPr>
          <p:cNvSpPr txBox="1"/>
          <p:nvPr/>
        </p:nvSpPr>
        <p:spPr>
          <a:xfrm>
            <a:off x="8961357" y="1032962"/>
            <a:ext cx="3042772" cy="415498"/>
          </a:xfrm>
          <a:prstGeom prst="rect">
            <a:avLst/>
          </a:prstGeom>
          <a:solidFill>
            <a:srgbClr val="FDF3F4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050">
                <a:latin typeface="Menlo" panose="020B0609030804020204" pitchFamily="49" charset="0"/>
              </a:defRPr>
            </a:lvl1pPr>
          </a:lstStyle>
          <a:p>
            <a:r>
              <a:rPr lang="en-CA" dirty="0"/>
              <a:t>        </a:t>
            </a:r>
            <a:r>
              <a:rPr lang="en-CA" dirty="0" err="1"/>
              <a:t>http_store</a:t>
            </a:r>
            <a:r>
              <a:rPr lang="en-CA" dirty="0"/>
              <a:t>:</a:t>
            </a:r>
          </a:p>
          <a:p>
            <a:r>
              <a:rPr lang="en-CA" dirty="0"/>
              <a:t>          </a:t>
            </a:r>
            <a:r>
              <a:rPr lang="en-CA" dirty="0" err="1"/>
              <a:t>ansible_host</a:t>
            </a:r>
            <a:r>
              <a:rPr lang="en-CA" dirty="0"/>
              <a:t>: 10.1.198.49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79A2C8-72F0-F74D-834B-6B25606D0F86}"/>
              </a:ext>
            </a:extLst>
          </p:cNvPr>
          <p:cNvSpPr txBox="1"/>
          <p:nvPr/>
        </p:nvSpPr>
        <p:spPr>
          <a:xfrm>
            <a:off x="8817229" y="4864000"/>
            <a:ext cx="3186900" cy="415498"/>
          </a:xfrm>
          <a:prstGeom prst="rect">
            <a:avLst/>
          </a:prstGeom>
          <a:solidFill>
            <a:srgbClr val="FDF3F4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050">
                <a:latin typeface="Menlo" panose="020B0609030804020204" pitchFamily="49" charset="0"/>
              </a:defRPr>
            </a:lvl1pPr>
          </a:lstStyle>
          <a:p>
            <a:r>
              <a:rPr lang="en-CA" dirty="0"/>
              <a:t>        </a:t>
            </a:r>
            <a:r>
              <a:rPr lang="en-CA" dirty="0" err="1"/>
              <a:t>ntp_host</a:t>
            </a:r>
            <a:r>
              <a:rPr lang="en-CA" dirty="0"/>
              <a:t>:</a:t>
            </a:r>
          </a:p>
          <a:p>
            <a:r>
              <a:rPr lang="en-CA" dirty="0"/>
              <a:t>          </a:t>
            </a:r>
            <a:r>
              <a:rPr lang="en-CA" dirty="0" err="1"/>
              <a:t>ansible_host</a:t>
            </a:r>
            <a:r>
              <a:rPr lang="en-CA" dirty="0"/>
              <a:t>: 10.1.198.49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816AB95-4AF2-1E4E-A8F3-910C2E167AD4}"/>
              </a:ext>
            </a:extLst>
          </p:cNvPr>
          <p:cNvCxnSpPr>
            <a:cxnSpLocks/>
          </p:cNvCxnSpPr>
          <p:nvPr/>
        </p:nvCxnSpPr>
        <p:spPr>
          <a:xfrm>
            <a:off x="9280637" y="4004441"/>
            <a:ext cx="0" cy="859559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EB2CC4F-C019-F447-8B92-06692F70C6C2}"/>
              </a:ext>
            </a:extLst>
          </p:cNvPr>
          <p:cNvCxnSpPr>
            <a:cxnSpLocks/>
          </p:cNvCxnSpPr>
          <p:nvPr/>
        </p:nvCxnSpPr>
        <p:spPr>
          <a:xfrm>
            <a:off x="10848180" y="1441553"/>
            <a:ext cx="0" cy="2237068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9EA2DD8-C4AC-DD4D-9A26-7CA016164F12}"/>
              </a:ext>
            </a:extLst>
          </p:cNvPr>
          <p:cNvCxnSpPr>
            <a:cxnSpLocks/>
          </p:cNvCxnSpPr>
          <p:nvPr/>
        </p:nvCxnSpPr>
        <p:spPr>
          <a:xfrm>
            <a:off x="9041523" y="2896302"/>
            <a:ext cx="0" cy="75078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99DE78D-DEFC-E349-BF10-3E5F7E6BE28A}"/>
              </a:ext>
            </a:extLst>
          </p:cNvPr>
          <p:cNvCxnSpPr>
            <a:cxnSpLocks/>
          </p:cNvCxnSpPr>
          <p:nvPr/>
        </p:nvCxnSpPr>
        <p:spPr>
          <a:xfrm>
            <a:off x="5862522" y="1897860"/>
            <a:ext cx="0" cy="1749226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8C54E56-7BCE-8F40-876F-E569F1EE9595}"/>
              </a:ext>
            </a:extLst>
          </p:cNvPr>
          <p:cNvCxnSpPr>
            <a:cxnSpLocks/>
          </p:cNvCxnSpPr>
          <p:nvPr/>
        </p:nvCxnSpPr>
        <p:spPr>
          <a:xfrm>
            <a:off x="4327637" y="3031858"/>
            <a:ext cx="0" cy="61684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055629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B0E4F8E-ED52-1742-9B66-7C1EDD4193A7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5591505" y="3809996"/>
            <a:ext cx="2614" cy="2138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759AD06-964A-954F-B578-59B9BE472FF4}"/>
              </a:ext>
            </a:extLst>
          </p:cNvPr>
          <p:cNvSpPr/>
          <p:nvPr/>
        </p:nvSpPr>
        <p:spPr>
          <a:xfrm>
            <a:off x="567559" y="630621"/>
            <a:ext cx="1061544" cy="32582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vars: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18A3FFE-45D8-CB43-8E8A-9696CD7EE4D0}"/>
              </a:ext>
            </a:extLst>
          </p:cNvPr>
          <p:cNvSpPr/>
          <p:nvPr/>
        </p:nvSpPr>
        <p:spPr>
          <a:xfrm>
            <a:off x="567559" y="3021724"/>
            <a:ext cx="1061544" cy="32582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children: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0C23662-A1BF-ED41-8085-95154570500B}"/>
              </a:ext>
            </a:extLst>
          </p:cNvPr>
          <p:cNvSpPr/>
          <p:nvPr/>
        </p:nvSpPr>
        <p:spPr>
          <a:xfrm>
            <a:off x="2433144" y="3021724"/>
            <a:ext cx="1061544" cy="325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bastion: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8564DFF-F3E3-6C49-AE6F-9D9ED8F11459}"/>
              </a:ext>
            </a:extLst>
          </p:cNvPr>
          <p:cNvSpPr/>
          <p:nvPr/>
        </p:nvSpPr>
        <p:spPr>
          <a:xfrm>
            <a:off x="2433144" y="3678621"/>
            <a:ext cx="1061544" cy="325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services: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0434F7D-39B4-7245-BDFF-77E5A697CF0B}"/>
              </a:ext>
            </a:extLst>
          </p:cNvPr>
          <p:cNvSpPr/>
          <p:nvPr/>
        </p:nvSpPr>
        <p:spPr>
          <a:xfrm>
            <a:off x="2433144" y="4367048"/>
            <a:ext cx="1061544" cy="325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vm_hosts</a:t>
            </a:r>
            <a:r>
              <a:rPr lang="en-US" dirty="0"/>
              <a:t>: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3FA0893-749E-BD4A-AF37-B2354EAEB6DB}"/>
              </a:ext>
            </a:extLst>
          </p:cNvPr>
          <p:cNvSpPr/>
          <p:nvPr/>
        </p:nvSpPr>
        <p:spPr>
          <a:xfrm>
            <a:off x="2433144" y="5160580"/>
            <a:ext cx="1061544" cy="325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nodes: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1F6549-DFD6-CD40-99C9-40A5EDA9C1E9}"/>
              </a:ext>
            </a:extLst>
          </p:cNvPr>
          <p:cNvSpPr/>
          <p:nvPr/>
        </p:nvSpPr>
        <p:spPr>
          <a:xfrm>
            <a:off x="2349063" y="630621"/>
            <a:ext cx="1466192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cluster_name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D34504A-32E7-B34C-9352-7AAEDF9748DD}"/>
              </a:ext>
            </a:extLst>
          </p:cNvPr>
          <p:cNvSpPr/>
          <p:nvPr/>
        </p:nvSpPr>
        <p:spPr>
          <a:xfrm>
            <a:off x="2349063" y="1019503"/>
            <a:ext cx="1466192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cluster_version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DC16454-2F8F-4044-82DF-1DCE4EF09602}"/>
              </a:ext>
            </a:extLst>
          </p:cNvPr>
          <p:cNvSpPr/>
          <p:nvPr/>
        </p:nvSpPr>
        <p:spPr>
          <a:xfrm>
            <a:off x="7407166" y="620115"/>
            <a:ext cx="1466192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api_vip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40D5FD2-7B5C-6745-A29C-776CC6A98ABE}"/>
              </a:ext>
            </a:extLst>
          </p:cNvPr>
          <p:cNvSpPr/>
          <p:nvPr/>
        </p:nvSpPr>
        <p:spPr>
          <a:xfrm>
            <a:off x="7407166" y="1003741"/>
            <a:ext cx="1466192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ingress_vip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D0A73EB-86A4-2D4D-906A-DFEEB0C4AE03}"/>
              </a:ext>
            </a:extLst>
          </p:cNvPr>
          <p:cNvSpPr/>
          <p:nvPr/>
        </p:nvSpPr>
        <p:spPr>
          <a:xfrm>
            <a:off x="7407166" y="1387367"/>
            <a:ext cx="1466192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machine CIDR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831EEC1-F7D8-9C4F-832D-5657EB6DF26F}"/>
              </a:ext>
            </a:extLst>
          </p:cNvPr>
          <p:cNvSpPr/>
          <p:nvPr/>
        </p:nvSpPr>
        <p:spPr>
          <a:xfrm>
            <a:off x="7407166" y="1770993"/>
            <a:ext cx="1466192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 &amp; pod CIDR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0E26A62-70F1-DF47-8A98-CBB36172B731}"/>
              </a:ext>
            </a:extLst>
          </p:cNvPr>
          <p:cNvSpPr/>
          <p:nvPr/>
        </p:nvSpPr>
        <p:spPr>
          <a:xfrm>
            <a:off x="2349063" y="1424153"/>
            <a:ext cx="1466192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CNI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847ABDE-B644-C14A-B9EF-CB5A466A9A25}"/>
              </a:ext>
            </a:extLst>
          </p:cNvPr>
          <p:cNvSpPr/>
          <p:nvPr/>
        </p:nvSpPr>
        <p:spPr>
          <a:xfrm>
            <a:off x="2349063" y="1860325"/>
            <a:ext cx="1466192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Services needed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C3B52BB-F449-FF47-BB23-30A4EF0FF9FF}"/>
              </a:ext>
            </a:extLst>
          </p:cNvPr>
          <p:cNvSpPr/>
          <p:nvPr/>
        </p:nvSpPr>
        <p:spPr>
          <a:xfrm>
            <a:off x="7407166" y="2175639"/>
            <a:ext cx="1466192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ntp_server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6DD7F00-0CDC-5D41-B8A3-6FD3B087F0BD}"/>
              </a:ext>
            </a:extLst>
          </p:cNvPr>
          <p:cNvSpPr/>
          <p:nvPr/>
        </p:nvSpPr>
        <p:spPr>
          <a:xfrm>
            <a:off x="9041523" y="625368"/>
            <a:ext cx="1602827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ntp_server_allow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8768F63-28A0-2848-BAE5-BBE8E35B9D8D}"/>
              </a:ext>
            </a:extLst>
          </p:cNvPr>
          <p:cNvSpPr/>
          <p:nvPr/>
        </p:nvSpPr>
        <p:spPr>
          <a:xfrm>
            <a:off x="4127941" y="625368"/>
            <a:ext cx="1466192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Discovery ISO info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884EE9D-0672-1744-B565-FCE6FEFB5729}"/>
              </a:ext>
            </a:extLst>
          </p:cNvPr>
          <p:cNvSpPr/>
          <p:nvPr/>
        </p:nvSpPr>
        <p:spPr>
          <a:xfrm>
            <a:off x="4127941" y="1040523"/>
            <a:ext cx="1466192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crucilble</a:t>
            </a:r>
            <a:r>
              <a:rPr lang="en-US" dirty="0">
                <a:solidFill>
                  <a:schemeClr val="tx1"/>
                </a:solidFill>
              </a:rPr>
              <a:t> repo path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182459A-C028-D048-9FE6-1E0856736119}"/>
              </a:ext>
            </a:extLst>
          </p:cNvPr>
          <p:cNvSpPr/>
          <p:nvPr/>
        </p:nvSpPr>
        <p:spPr>
          <a:xfrm>
            <a:off x="4127941" y="1471451"/>
            <a:ext cx="1466192" cy="32582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Location of artifacts 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68BF515-756C-4847-A674-258529D2A555}"/>
              </a:ext>
            </a:extLst>
          </p:cNvPr>
          <p:cNvSpPr/>
          <p:nvPr/>
        </p:nvSpPr>
        <p:spPr>
          <a:xfrm>
            <a:off x="4127941" y="1902379"/>
            <a:ext cx="1466192" cy="32582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Pull secret location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A031C1FB-7454-6548-AADA-EB21F6F5B271}"/>
              </a:ext>
            </a:extLst>
          </p:cNvPr>
          <p:cNvSpPr/>
          <p:nvPr/>
        </p:nvSpPr>
        <p:spPr>
          <a:xfrm>
            <a:off x="5772809" y="620115"/>
            <a:ext cx="1466192" cy="32582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Ssh</a:t>
            </a:r>
            <a:r>
              <a:rPr lang="en-US" dirty="0">
                <a:solidFill>
                  <a:schemeClr val="tx1"/>
                </a:solidFill>
              </a:rPr>
              <a:t> keys location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0BD7B5E-029E-5F41-B51A-4EE0E1C8D4F9}"/>
              </a:ext>
            </a:extLst>
          </p:cNvPr>
          <p:cNvSpPr/>
          <p:nvPr/>
        </p:nvSpPr>
        <p:spPr>
          <a:xfrm>
            <a:off x="5772809" y="1040523"/>
            <a:ext cx="1466192" cy="32582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Kubeconfig</a:t>
            </a:r>
            <a:r>
              <a:rPr lang="en-US" dirty="0">
                <a:solidFill>
                  <a:schemeClr val="tx1"/>
                </a:solidFill>
              </a:rPr>
              <a:t> location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69A1776-FFD0-FF47-9FF5-ACAC02FCFC25}"/>
              </a:ext>
            </a:extLst>
          </p:cNvPr>
          <p:cNvSpPr/>
          <p:nvPr/>
        </p:nvSpPr>
        <p:spPr>
          <a:xfrm>
            <a:off x="4127941" y="3021724"/>
            <a:ext cx="1466192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ansible_host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8F88523-FA77-5440-83F0-29712F4F0837}"/>
              </a:ext>
            </a:extLst>
          </p:cNvPr>
          <p:cNvSpPr/>
          <p:nvPr/>
        </p:nvSpPr>
        <p:spPr>
          <a:xfrm>
            <a:off x="2123090" y="378372"/>
            <a:ext cx="8902262" cy="2343807"/>
          </a:xfrm>
          <a:prstGeom prst="rect">
            <a:avLst/>
          </a:prstGeom>
          <a:solidFill>
            <a:schemeClr val="bg1">
              <a:alpha val="5927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FA245CD-0C0D-2E4B-ADFC-D8D7E585FDA8}"/>
              </a:ext>
            </a:extLst>
          </p:cNvPr>
          <p:cNvSpPr/>
          <p:nvPr/>
        </p:nvSpPr>
        <p:spPr>
          <a:xfrm>
            <a:off x="2186152" y="2915306"/>
            <a:ext cx="3586657" cy="538656"/>
          </a:xfrm>
          <a:prstGeom prst="rect">
            <a:avLst/>
          </a:prstGeom>
          <a:solidFill>
            <a:schemeClr val="bg1">
              <a:alpha val="5927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36E4BDCA-CA4D-904B-8146-53091268A76C}"/>
              </a:ext>
            </a:extLst>
          </p:cNvPr>
          <p:cNvSpPr/>
          <p:nvPr/>
        </p:nvSpPr>
        <p:spPr>
          <a:xfrm>
            <a:off x="4127941" y="3647089"/>
            <a:ext cx="1326937" cy="32582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AI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C2525732-B8C3-874C-8668-52DF54F4C5A1}"/>
              </a:ext>
            </a:extLst>
          </p:cNvPr>
          <p:cNvSpPr/>
          <p:nvPr/>
        </p:nvSpPr>
        <p:spPr>
          <a:xfrm>
            <a:off x="5594119" y="3647086"/>
            <a:ext cx="1326937" cy="32582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Registry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D03C8C6-57A5-E94E-B082-F88B7912EED3}"/>
              </a:ext>
            </a:extLst>
          </p:cNvPr>
          <p:cNvSpPr/>
          <p:nvPr/>
        </p:nvSpPr>
        <p:spPr>
          <a:xfrm>
            <a:off x="7060297" y="3647086"/>
            <a:ext cx="1326937" cy="32582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DNS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83F08CB-67B8-4C45-A4B2-C89C622BFEE3}"/>
              </a:ext>
            </a:extLst>
          </p:cNvPr>
          <p:cNvSpPr/>
          <p:nvPr/>
        </p:nvSpPr>
        <p:spPr>
          <a:xfrm>
            <a:off x="8526475" y="3647086"/>
            <a:ext cx="1326937" cy="32582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NTP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901270E-741C-4F43-9EBE-58D8B6CDD79F}"/>
              </a:ext>
            </a:extLst>
          </p:cNvPr>
          <p:cNvSpPr/>
          <p:nvPr/>
        </p:nvSpPr>
        <p:spPr>
          <a:xfrm>
            <a:off x="9992653" y="3647086"/>
            <a:ext cx="1326937" cy="32582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HTTP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F2FB514-80CA-3749-B4AD-F55AD74C50EE}"/>
              </a:ext>
            </a:extLst>
          </p:cNvPr>
          <p:cNvSpPr/>
          <p:nvPr/>
        </p:nvSpPr>
        <p:spPr>
          <a:xfrm>
            <a:off x="4130557" y="4282961"/>
            <a:ext cx="1166657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ansible_host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7F2E5D8A-8942-DA4A-A880-A434BE8A4C2A}"/>
              </a:ext>
            </a:extLst>
          </p:cNvPr>
          <p:cNvSpPr/>
          <p:nvPr/>
        </p:nvSpPr>
        <p:spPr>
          <a:xfrm>
            <a:off x="5594119" y="4272451"/>
            <a:ext cx="1166657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ansible_host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92A83BEB-A201-AB4F-9327-01522CC056F7}"/>
              </a:ext>
            </a:extLst>
          </p:cNvPr>
          <p:cNvSpPr/>
          <p:nvPr/>
        </p:nvSpPr>
        <p:spPr>
          <a:xfrm>
            <a:off x="7057681" y="4240919"/>
            <a:ext cx="1166657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ansible_host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5C36E64-EFBA-D840-977B-A80C94251223}"/>
              </a:ext>
            </a:extLst>
          </p:cNvPr>
          <p:cNvSpPr/>
          <p:nvPr/>
        </p:nvSpPr>
        <p:spPr>
          <a:xfrm>
            <a:off x="8521243" y="4209388"/>
            <a:ext cx="1166657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ansible_host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E3CF60DB-06A4-7B40-A8F3-D1FBC1A1C698}"/>
              </a:ext>
            </a:extLst>
          </p:cNvPr>
          <p:cNvSpPr/>
          <p:nvPr/>
        </p:nvSpPr>
        <p:spPr>
          <a:xfrm>
            <a:off x="9992653" y="4204138"/>
            <a:ext cx="1166657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ansible_host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F24FE09D-C9E4-E643-8919-77904959A2CD}"/>
              </a:ext>
            </a:extLst>
          </p:cNvPr>
          <p:cNvSpPr/>
          <p:nvPr/>
        </p:nvSpPr>
        <p:spPr>
          <a:xfrm>
            <a:off x="5594118" y="4734903"/>
            <a:ext cx="1166657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31D5A58C-1122-494E-A6FC-CB89431452A3}"/>
              </a:ext>
            </a:extLst>
          </p:cNvPr>
          <p:cNvSpPr/>
          <p:nvPr/>
        </p:nvSpPr>
        <p:spPr>
          <a:xfrm>
            <a:off x="5594118" y="5197355"/>
            <a:ext cx="1166657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certificate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770D1931-DA18-8A41-8F52-AB313B824350}"/>
              </a:ext>
            </a:extLst>
          </p:cNvPr>
          <p:cNvSpPr/>
          <p:nvPr/>
        </p:nvSpPr>
        <p:spPr>
          <a:xfrm>
            <a:off x="5594117" y="5654538"/>
            <a:ext cx="1166657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secret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9D69E3CE-38D4-A54F-B22C-F7871CF1AF66}"/>
              </a:ext>
            </a:extLst>
          </p:cNvPr>
          <p:cNvSpPr/>
          <p:nvPr/>
        </p:nvSpPr>
        <p:spPr>
          <a:xfrm>
            <a:off x="7057681" y="4734903"/>
            <a:ext cx="1326937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listen_address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9EDD3D1B-21E7-8D4B-A838-56F7D7B72394}"/>
              </a:ext>
            </a:extLst>
          </p:cNvPr>
          <p:cNvSpPr/>
          <p:nvPr/>
        </p:nvSpPr>
        <p:spPr>
          <a:xfrm>
            <a:off x="7057681" y="5197327"/>
            <a:ext cx="1694814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extra_dns_records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0EFF4FB2-154F-D745-B93E-50B15CE980EA}"/>
              </a:ext>
            </a:extLst>
          </p:cNvPr>
          <p:cNvSpPr/>
          <p:nvPr/>
        </p:nvSpPr>
        <p:spPr>
          <a:xfrm>
            <a:off x="7060304" y="5654510"/>
            <a:ext cx="1694814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listening_interfaces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06D3F1E-F226-F149-BEAC-B2CAA8E84207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7057681" y="3809996"/>
            <a:ext cx="2616" cy="21020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12479B22-3C4E-A44C-8425-E686ED936E3A}"/>
              </a:ext>
            </a:extLst>
          </p:cNvPr>
          <p:cNvSpPr/>
          <p:nvPr/>
        </p:nvSpPr>
        <p:spPr>
          <a:xfrm>
            <a:off x="4127941" y="4834760"/>
            <a:ext cx="1166657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06CD856-EF68-D74C-BEF1-591A93A77A8A}"/>
              </a:ext>
            </a:extLst>
          </p:cNvPr>
          <p:cNvCxnSpPr>
            <a:cxnSpLocks/>
            <a:stCxn id="28" idx="1"/>
            <a:endCxn id="46" idx="1"/>
          </p:cNvCxnSpPr>
          <p:nvPr/>
        </p:nvCxnSpPr>
        <p:spPr>
          <a:xfrm>
            <a:off x="4127941" y="3809999"/>
            <a:ext cx="0" cy="11876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B6D30D5-AD13-3F46-9C9D-48778E300B67}"/>
              </a:ext>
            </a:extLst>
          </p:cNvPr>
          <p:cNvCxnSpPr>
            <a:cxnSpLocks/>
          </p:cNvCxnSpPr>
          <p:nvPr/>
        </p:nvCxnSpPr>
        <p:spPr>
          <a:xfrm flipH="1">
            <a:off x="8521243" y="3867799"/>
            <a:ext cx="5232" cy="6621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B06CD71-20EF-D847-957A-A8CF8980F8B7}"/>
              </a:ext>
            </a:extLst>
          </p:cNvPr>
          <p:cNvCxnSpPr>
            <a:cxnSpLocks/>
          </p:cNvCxnSpPr>
          <p:nvPr/>
        </p:nvCxnSpPr>
        <p:spPr>
          <a:xfrm flipH="1">
            <a:off x="9987421" y="3836268"/>
            <a:ext cx="5232" cy="6621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55413D75-9AF5-4B4F-B66F-D2A4074C9F5B}"/>
              </a:ext>
            </a:extLst>
          </p:cNvPr>
          <p:cNvSpPr/>
          <p:nvPr/>
        </p:nvSpPr>
        <p:spPr>
          <a:xfrm>
            <a:off x="4011013" y="3455272"/>
            <a:ext cx="7665980" cy="3024355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561F7D7-7460-384F-9617-46857858C0F5}"/>
              </a:ext>
            </a:extLst>
          </p:cNvPr>
          <p:cNvCxnSpPr/>
          <p:nvPr/>
        </p:nvCxnSpPr>
        <p:spPr>
          <a:xfrm>
            <a:off x="3494688" y="3174124"/>
            <a:ext cx="6332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AB9DDAB-E75F-AB4C-9EC3-2DBCC455DFE7}"/>
              </a:ext>
            </a:extLst>
          </p:cNvPr>
          <p:cNvCxnSpPr/>
          <p:nvPr/>
        </p:nvCxnSpPr>
        <p:spPr>
          <a:xfrm>
            <a:off x="3498628" y="3836268"/>
            <a:ext cx="6332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7AAA88B-EF07-9247-951A-BB2B7FA9DE97}"/>
              </a:ext>
            </a:extLst>
          </p:cNvPr>
          <p:cNvSpPr/>
          <p:nvPr/>
        </p:nvSpPr>
        <p:spPr>
          <a:xfrm>
            <a:off x="1962804" y="4976642"/>
            <a:ext cx="1676400" cy="1625135"/>
          </a:xfrm>
          <a:prstGeom prst="rect">
            <a:avLst/>
          </a:prstGeom>
          <a:solidFill>
            <a:schemeClr val="bg1">
              <a:alpha val="5927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E853C7E-CE9F-1E4A-A72C-4640E2130073}"/>
              </a:ext>
            </a:extLst>
          </p:cNvPr>
          <p:cNvSpPr/>
          <p:nvPr/>
        </p:nvSpPr>
        <p:spPr>
          <a:xfrm>
            <a:off x="2376652" y="3601105"/>
            <a:ext cx="1753904" cy="538656"/>
          </a:xfrm>
          <a:prstGeom prst="rect">
            <a:avLst/>
          </a:prstGeom>
          <a:solidFill>
            <a:schemeClr val="bg1">
              <a:alpha val="5927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EC80E341-F769-EF47-BDFC-E66B9C73C83C}"/>
              </a:ext>
            </a:extLst>
          </p:cNvPr>
          <p:cNvSpPr/>
          <p:nvPr/>
        </p:nvSpPr>
        <p:spPr>
          <a:xfrm>
            <a:off x="4122697" y="4340757"/>
            <a:ext cx="1466192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ansible_host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751FD42-3681-7440-9D26-00826971BD03}"/>
              </a:ext>
            </a:extLst>
          </p:cNvPr>
          <p:cNvCxnSpPr/>
          <p:nvPr/>
        </p:nvCxnSpPr>
        <p:spPr>
          <a:xfrm>
            <a:off x="3464471" y="4529958"/>
            <a:ext cx="6332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B542149C-E748-B345-800D-DE44C812EA04}"/>
              </a:ext>
            </a:extLst>
          </p:cNvPr>
          <p:cNvSpPr/>
          <p:nvPr/>
        </p:nvSpPr>
        <p:spPr>
          <a:xfrm>
            <a:off x="4151589" y="4776941"/>
            <a:ext cx="1466192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ansible_user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E580580F-385E-BA42-B433-6AD3C8412177}"/>
              </a:ext>
            </a:extLst>
          </p:cNvPr>
          <p:cNvSpPr/>
          <p:nvPr/>
        </p:nvSpPr>
        <p:spPr>
          <a:xfrm>
            <a:off x="4151589" y="5249904"/>
            <a:ext cx="1466192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Image_directory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E79BE538-25C8-A94F-AE1F-FEC3CA32F5CA}"/>
              </a:ext>
            </a:extLst>
          </p:cNvPr>
          <p:cNvSpPr/>
          <p:nvPr/>
        </p:nvSpPr>
        <p:spPr>
          <a:xfrm>
            <a:off x="5772809" y="4335507"/>
            <a:ext cx="1466192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Vm</a:t>
            </a:r>
            <a:r>
              <a:rPr lang="en-US" dirty="0">
                <a:solidFill>
                  <a:schemeClr val="tx1"/>
                </a:solidFill>
              </a:rPr>
              <a:t> bridge info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4CAA42A6-0F86-DC42-8E64-FCD9947EF5C9}"/>
              </a:ext>
            </a:extLst>
          </p:cNvPr>
          <p:cNvSpPr/>
          <p:nvPr/>
        </p:nvSpPr>
        <p:spPr>
          <a:xfrm>
            <a:off x="5754408" y="4776941"/>
            <a:ext cx="1466192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certificate </a:t>
            </a:r>
          </a:p>
        </p:txBody>
      </p:sp>
    </p:spTree>
    <p:extLst>
      <p:ext uri="{BB962C8B-B14F-4D97-AF65-F5344CB8AC3E}">
        <p14:creationId xmlns:p14="http://schemas.microsoft.com/office/powerpoint/2010/main" val="1011953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B0E4F8E-ED52-1742-9B66-7C1EDD4193A7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5591505" y="3809996"/>
            <a:ext cx="2614" cy="2138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759AD06-964A-954F-B578-59B9BE472FF4}"/>
              </a:ext>
            </a:extLst>
          </p:cNvPr>
          <p:cNvSpPr/>
          <p:nvPr/>
        </p:nvSpPr>
        <p:spPr>
          <a:xfrm>
            <a:off x="567559" y="630621"/>
            <a:ext cx="1061544" cy="32582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vars: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18A3FFE-45D8-CB43-8E8A-9696CD7EE4D0}"/>
              </a:ext>
            </a:extLst>
          </p:cNvPr>
          <p:cNvSpPr/>
          <p:nvPr/>
        </p:nvSpPr>
        <p:spPr>
          <a:xfrm>
            <a:off x="567559" y="3021724"/>
            <a:ext cx="1061544" cy="32582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children: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0C23662-A1BF-ED41-8085-95154570500B}"/>
              </a:ext>
            </a:extLst>
          </p:cNvPr>
          <p:cNvSpPr/>
          <p:nvPr/>
        </p:nvSpPr>
        <p:spPr>
          <a:xfrm>
            <a:off x="2433144" y="3021724"/>
            <a:ext cx="1061544" cy="325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bastion: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8564DFF-F3E3-6C49-AE6F-9D9ED8F11459}"/>
              </a:ext>
            </a:extLst>
          </p:cNvPr>
          <p:cNvSpPr/>
          <p:nvPr/>
        </p:nvSpPr>
        <p:spPr>
          <a:xfrm>
            <a:off x="2433144" y="3678621"/>
            <a:ext cx="1061544" cy="325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services: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0434F7D-39B4-7245-BDFF-77E5A697CF0B}"/>
              </a:ext>
            </a:extLst>
          </p:cNvPr>
          <p:cNvSpPr/>
          <p:nvPr/>
        </p:nvSpPr>
        <p:spPr>
          <a:xfrm>
            <a:off x="2433144" y="4367048"/>
            <a:ext cx="1061544" cy="325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vm_hosts</a:t>
            </a:r>
            <a:r>
              <a:rPr lang="en-US" dirty="0"/>
              <a:t>: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3FA0893-749E-BD4A-AF37-B2354EAEB6DB}"/>
              </a:ext>
            </a:extLst>
          </p:cNvPr>
          <p:cNvSpPr/>
          <p:nvPr/>
        </p:nvSpPr>
        <p:spPr>
          <a:xfrm>
            <a:off x="2433144" y="5160580"/>
            <a:ext cx="1061544" cy="325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nodes: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1F6549-DFD6-CD40-99C9-40A5EDA9C1E9}"/>
              </a:ext>
            </a:extLst>
          </p:cNvPr>
          <p:cNvSpPr/>
          <p:nvPr/>
        </p:nvSpPr>
        <p:spPr>
          <a:xfrm>
            <a:off x="2349063" y="630621"/>
            <a:ext cx="1466192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cluster_name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D34504A-32E7-B34C-9352-7AAEDF9748DD}"/>
              </a:ext>
            </a:extLst>
          </p:cNvPr>
          <p:cNvSpPr/>
          <p:nvPr/>
        </p:nvSpPr>
        <p:spPr>
          <a:xfrm>
            <a:off x="2349063" y="1019503"/>
            <a:ext cx="1466192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cluster_version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DC16454-2F8F-4044-82DF-1DCE4EF09602}"/>
              </a:ext>
            </a:extLst>
          </p:cNvPr>
          <p:cNvSpPr/>
          <p:nvPr/>
        </p:nvSpPr>
        <p:spPr>
          <a:xfrm>
            <a:off x="7407166" y="620115"/>
            <a:ext cx="1466192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api_vip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40D5FD2-7B5C-6745-A29C-776CC6A98ABE}"/>
              </a:ext>
            </a:extLst>
          </p:cNvPr>
          <p:cNvSpPr/>
          <p:nvPr/>
        </p:nvSpPr>
        <p:spPr>
          <a:xfrm>
            <a:off x="7407166" y="1003741"/>
            <a:ext cx="1466192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ingress_vip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D0A73EB-86A4-2D4D-906A-DFEEB0C4AE03}"/>
              </a:ext>
            </a:extLst>
          </p:cNvPr>
          <p:cNvSpPr/>
          <p:nvPr/>
        </p:nvSpPr>
        <p:spPr>
          <a:xfrm>
            <a:off x="7407166" y="1387367"/>
            <a:ext cx="1466192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machine CIDR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831EEC1-F7D8-9C4F-832D-5657EB6DF26F}"/>
              </a:ext>
            </a:extLst>
          </p:cNvPr>
          <p:cNvSpPr/>
          <p:nvPr/>
        </p:nvSpPr>
        <p:spPr>
          <a:xfrm>
            <a:off x="7407166" y="1770993"/>
            <a:ext cx="1466192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 &amp; pod CIDR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0E26A62-70F1-DF47-8A98-CBB36172B731}"/>
              </a:ext>
            </a:extLst>
          </p:cNvPr>
          <p:cNvSpPr/>
          <p:nvPr/>
        </p:nvSpPr>
        <p:spPr>
          <a:xfrm>
            <a:off x="2349063" y="1424153"/>
            <a:ext cx="1466192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CNI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847ABDE-B644-C14A-B9EF-CB5A466A9A25}"/>
              </a:ext>
            </a:extLst>
          </p:cNvPr>
          <p:cNvSpPr/>
          <p:nvPr/>
        </p:nvSpPr>
        <p:spPr>
          <a:xfrm>
            <a:off x="2349063" y="1860325"/>
            <a:ext cx="1466192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Services needed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C3B52BB-F449-FF47-BB23-30A4EF0FF9FF}"/>
              </a:ext>
            </a:extLst>
          </p:cNvPr>
          <p:cNvSpPr/>
          <p:nvPr/>
        </p:nvSpPr>
        <p:spPr>
          <a:xfrm>
            <a:off x="7407166" y="2175639"/>
            <a:ext cx="1466192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ntp_server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6DD7F00-0CDC-5D41-B8A3-6FD3B087F0BD}"/>
              </a:ext>
            </a:extLst>
          </p:cNvPr>
          <p:cNvSpPr/>
          <p:nvPr/>
        </p:nvSpPr>
        <p:spPr>
          <a:xfrm>
            <a:off x="9041523" y="625368"/>
            <a:ext cx="1602827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ntp_server_allow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8768F63-28A0-2848-BAE5-BBE8E35B9D8D}"/>
              </a:ext>
            </a:extLst>
          </p:cNvPr>
          <p:cNvSpPr/>
          <p:nvPr/>
        </p:nvSpPr>
        <p:spPr>
          <a:xfrm>
            <a:off x="4127941" y="625368"/>
            <a:ext cx="1466192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Discovery ISO info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884EE9D-0672-1744-B565-FCE6FEFB5729}"/>
              </a:ext>
            </a:extLst>
          </p:cNvPr>
          <p:cNvSpPr/>
          <p:nvPr/>
        </p:nvSpPr>
        <p:spPr>
          <a:xfrm>
            <a:off x="4127941" y="1040523"/>
            <a:ext cx="1466192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crucilble</a:t>
            </a:r>
            <a:r>
              <a:rPr lang="en-US" dirty="0">
                <a:solidFill>
                  <a:schemeClr val="tx1"/>
                </a:solidFill>
              </a:rPr>
              <a:t> repo path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182459A-C028-D048-9FE6-1E0856736119}"/>
              </a:ext>
            </a:extLst>
          </p:cNvPr>
          <p:cNvSpPr/>
          <p:nvPr/>
        </p:nvSpPr>
        <p:spPr>
          <a:xfrm>
            <a:off x="4127941" y="1471451"/>
            <a:ext cx="1466192" cy="32582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Location of artifacts 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68BF515-756C-4847-A674-258529D2A555}"/>
              </a:ext>
            </a:extLst>
          </p:cNvPr>
          <p:cNvSpPr/>
          <p:nvPr/>
        </p:nvSpPr>
        <p:spPr>
          <a:xfrm>
            <a:off x="4127941" y="1902379"/>
            <a:ext cx="1466192" cy="32582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Pull secret location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A031C1FB-7454-6548-AADA-EB21F6F5B271}"/>
              </a:ext>
            </a:extLst>
          </p:cNvPr>
          <p:cNvSpPr/>
          <p:nvPr/>
        </p:nvSpPr>
        <p:spPr>
          <a:xfrm>
            <a:off x="5772809" y="620115"/>
            <a:ext cx="1466192" cy="32582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Ssh</a:t>
            </a:r>
            <a:r>
              <a:rPr lang="en-US" dirty="0">
                <a:solidFill>
                  <a:schemeClr val="tx1"/>
                </a:solidFill>
              </a:rPr>
              <a:t> keys location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0BD7B5E-029E-5F41-B51A-4EE0E1C8D4F9}"/>
              </a:ext>
            </a:extLst>
          </p:cNvPr>
          <p:cNvSpPr/>
          <p:nvPr/>
        </p:nvSpPr>
        <p:spPr>
          <a:xfrm>
            <a:off x="5772809" y="1040523"/>
            <a:ext cx="1466192" cy="32582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Kubeconfig</a:t>
            </a:r>
            <a:r>
              <a:rPr lang="en-US" dirty="0">
                <a:solidFill>
                  <a:schemeClr val="tx1"/>
                </a:solidFill>
              </a:rPr>
              <a:t> location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69A1776-FFD0-FF47-9FF5-ACAC02FCFC25}"/>
              </a:ext>
            </a:extLst>
          </p:cNvPr>
          <p:cNvSpPr/>
          <p:nvPr/>
        </p:nvSpPr>
        <p:spPr>
          <a:xfrm>
            <a:off x="4127941" y="3021724"/>
            <a:ext cx="1466192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ansible_host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8F88523-FA77-5440-83F0-29712F4F0837}"/>
              </a:ext>
            </a:extLst>
          </p:cNvPr>
          <p:cNvSpPr/>
          <p:nvPr/>
        </p:nvSpPr>
        <p:spPr>
          <a:xfrm>
            <a:off x="2123090" y="378372"/>
            <a:ext cx="8902262" cy="2343807"/>
          </a:xfrm>
          <a:prstGeom prst="rect">
            <a:avLst/>
          </a:prstGeom>
          <a:solidFill>
            <a:schemeClr val="bg1">
              <a:alpha val="5927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FA245CD-0C0D-2E4B-ADFC-D8D7E585FDA8}"/>
              </a:ext>
            </a:extLst>
          </p:cNvPr>
          <p:cNvSpPr/>
          <p:nvPr/>
        </p:nvSpPr>
        <p:spPr>
          <a:xfrm>
            <a:off x="2186152" y="2915306"/>
            <a:ext cx="3586657" cy="538656"/>
          </a:xfrm>
          <a:prstGeom prst="rect">
            <a:avLst/>
          </a:prstGeom>
          <a:solidFill>
            <a:schemeClr val="bg1">
              <a:alpha val="5927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36E4BDCA-CA4D-904B-8146-53091268A76C}"/>
              </a:ext>
            </a:extLst>
          </p:cNvPr>
          <p:cNvSpPr/>
          <p:nvPr/>
        </p:nvSpPr>
        <p:spPr>
          <a:xfrm>
            <a:off x="4127941" y="3647089"/>
            <a:ext cx="1326937" cy="32582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AI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C2525732-B8C3-874C-8668-52DF54F4C5A1}"/>
              </a:ext>
            </a:extLst>
          </p:cNvPr>
          <p:cNvSpPr/>
          <p:nvPr/>
        </p:nvSpPr>
        <p:spPr>
          <a:xfrm>
            <a:off x="5594119" y="3647086"/>
            <a:ext cx="1326937" cy="32582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Registry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D03C8C6-57A5-E94E-B082-F88B7912EED3}"/>
              </a:ext>
            </a:extLst>
          </p:cNvPr>
          <p:cNvSpPr/>
          <p:nvPr/>
        </p:nvSpPr>
        <p:spPr>
          <a:xfrm>
            <a:off x="7060297" y="3647086"/>
            <a:ext cx="1326937" cy="32582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DNS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83F08CB-67B8-4C45-A4B2-C89C622BFEE3}"/>
              </a:ext>
            </a:extLst>
          </p:cNvPr>
          <p:cNvSpPr/>
          <p:nvPr/>
        </p:nvSpPr>
        <p:spPr>
          <a:xfrm>
            <a:off x="8526475" y="3647086"/>
            <a:ext cx="1326937" cy="32582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NTP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901270E-741C-4F43-9EBE-58D8B6CDD79F}"/>
              </a:ext>
            </a:extLst>
          </p:cNvPr>
          <p:cNvSpPr/>
          <p:nvPr/>
        </p:nvSpPr>
        <p:spPr>
          <a:xfrm>
            <a:off x="9992653" y="3647086"/>
            <a:ext cx="1326937" cy="32582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HTTP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F2FB514-80CA-3749-B4AD-F55AD74C50EE}"/>
              </a:ext>
            </a:extLst>
          </p:cNvPr>
          <p:cNvSpPr/>
          <p:nvPr/>
        </p:nvSpPr>
        <p:spPr>
          <a:xfrm>
            <a:off x="4130557" y="4282961"/>
            <a:ext cx="1166657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ansible_host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7F2E5D8A-8942-DA4A-A880-A434BE8A4C2A}"/>
              </a:ext>
            </a:extLst>
          </p:cNvPr>
          <p:cNvSpPr/>
          <p:nvPr/>
        </p:nvSpPr>
        <p:spPr>
          <a:xfrm>
            <a:off x="5594119" y="4272451"/>
            <a:ext cx="1166657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ansible_host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92A83BEB-A201-AB4F-9327-01522CC056F7}"/>
              </a:ext>
            </a:extLst>
          </p:cNvPr>
          <p:cNvSpPr/>
          <p:nvPr/>
        </p:nvSpPr>
        <p:spPr>
          <a:xfrm>
            <a:off x="7057681" y="4240919"/>
            <a:ext cx="1166657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ansible_host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5C36E64-EFBA-D840-977B-A80C94251223}"/>
              </a:ext>
            </a:extLst>
          </p:cNvPr>
          <p:cNvSpPr/>
          <p:nvPr/>
        </p:nvSpPr>
        <p:spPr>
          <a:xfrm>
            <a:off x="8521243" y="4209388"/>
            <a:ext cx="1166657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ansible_host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E3CF60DB-06A4-7B40-A8F3-D1FBC1A1C698}"/>
              </a:ext>
            </a:extLst>
          </p:cNvPr>
          <p:cNvSpPr/>
          <p:nvPr/>
        </p:nvSpPr>
        <p:spPr>
          <a:xfrm>
            <a:off x="9992653" y="4204138"/>
            <a:ext cx="1166657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ansible_host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F24FE09D-C9E4-E643-8919-77904959A2CD}"/>
              </a:ext>
            </a:extLst>
          </p:cNvPr>
          <p:cNvSpPr/>
          <p:nvPr/>
        </p:nvSpPr>
        <p:spPr>
          <a:xfrm>
            <a:off x="5594118" y="4734903"/>
            <a:ext cx="1166657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31D5A58C-1122-494E-A6FC-CB89431452A3}"/>
              </a:ext>
            </a:extLst>
          </p:cNvPr>
          <p:cNvSpPr/>
          <p:nvPr/>
        </p:nvSpPr>
        <p:spPr>
          <a:xfrm>
            <a:off x="5594118" y="5197355"/>
            <a:ext cx="1166657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certificate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770D1931-DA18-8A41-8F52-AB313B824350}"/>
              </a:ext>
            </a:extLst>
          </p:cNvPr>
          <p:cNvSpPr/>
          <p:nvPr/>
        </p:nvSpPr>
        <p:spPr>
          <a:xfrm>
            <a:off x="5594117" y="5654538"/>
            <a:ext cx="1166657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secret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9D69E3CE-38D4-A54F-B22C-F7871CF1AF66}"/>
              </a:ext>
            </a:extLst>
          </p:cNvPr>
          <p:cNvSpPr/>
          <p:nvPr/>
        </p:nvSpPr>
        <p:spPr>
          <a:xfrm>
            <a:off x="7057681" y="4734903"/>
            <a:ext cx="1326937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listen_address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9EDD3D1B-21E7-8D4B-A838-56F7D7B72394}"/>
              </a:ext>
            </a:extLst>
          </p:cNvPr>
          <p:cNvSpPr/>
          <p:nvPr/>
        </p:nvSpPr>
        <p:spPr>
          <a:xfrm>
            <a:off x="7057681" y="5197327"/>
            <a:ext cx="1694814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extra_dns_records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0EFF4FB2-154F-D745-B93E-50B15CE980EA}"/>
              </a:ext>
            </a:extLst>
          </p:cNvPr>
          <p:cNvSpPr/>
          <p:nvPr/>
        </p:nvSpPr>
        <p:spPr>
          <a:xfrm>
            <a:off x="7060304" y="5654510"/>
            <a:ext cx="1694814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listening_interfaces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06D3F1E-F226-F149-BEAC-B2CAA8E84207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7057681" y="3809996"/>
            <a:ext cx="2616" cy="21020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12479B22-3C4E-A44C-8425-E686ED936E3A}"/>
              </a:ext>
            </a:extLst>
          </p:cNvPr>
          <p:cNvSpPr/>
          <p:nvPr/>
        </p:nvSpPr>
        <p:spPr>
          <a:xfrm>
            <a:off x="4127941" y="4834760"/>
            <a:ext cx="1166657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06CD856-EF68-D74C-BEF1-591A93A77A8A}"/>
              </a:ext>
            </a:extLst>
          </p:cNvPr>
          <p:cNvCxnSpPr>
            <a:cxnSpLocks/>
            <a:stCxn id="28" idx="1"/>
            <a:endCxn id="46" idx="1"/>
          </p:cNvCxnSpPr>
          <p:nvPr/>
        </p:nvCxnSpPr>
        <p:spPr>
          <a:xfrm>
            <a:off x="4127941" y="3809999"/>
            <a:ext cx="0" cy="11876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B6D30D5-AD13-3F46-9C9D-48778E300B67}"/>
              </a:ext>
            </a:extLst>
          </p:cNvPr>
          <p:cNvCxnSpPr>
            <a:cxnSpLocks/>
          </p:cNvCxnSpPr>
          <p:nvPr/>
        </p:nvCxnSpPr>
        <p:spPr>
          <a:xfrm flipH="1">
            <a:off x="8521243" y="3867799"/>
            <a:ext cx="5232" cy="6621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B06CD71-20EF-D847-957A-A8CF8980F8B7}"/>
              </a:ext>
            </a:extLst>
          </p:cNvPr>
          <p:cNvCxnSpPr>
            <a:cxnSpLocks/>
          </p:cNvCxnSpPr>
          <p:nvPr/>
        </p:nvCxnSpPr>
        <p:spPr>
          <a:xfrm flipH="1">
            <a:off x="9987421" y="3836268"/>
            <a:ext cx="5232" cy="6621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55413D75-9AF5-4B4F-B66F-D2A4074C9F5B}"/>
              </a:ext>
            </a:extLst>
          </p:cNvPr>
          <p:cNvSpPr/>
          <p:nvPr/>
        </p:nvSpPr>
        <p:spPr>
          <a:xfrm>
            <a:off x="4011013" y="3455272"/>
            <a:ext cx="7665980" cy="3024355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561F7D7-7460-384F-9617-46857858C0F5}"/>
              </a:ext>
            </a:extLst>
          </p:cNvPr>
          <p:cNvCxnSpPr/>
          <p:nvPr/>
        </p:nvCxnSpPr>
        <p:spPr>
          <a:xfrm>
            <a:off x="3494688" y="3174124"/>
            <a:ext cx="6332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AB9DDAB-E75F-AB4C-9EC3-2DBCC455DFE7}"/>
              </a:ext>
            </a:extLst>
          </p:cNvPr>
          <p:cNvCxnSpPr/>
          <p:nvPr/>
        </p:nvCxnSpPr>
        <p:spPr>
          <a:xfrm>
            <a:off x="3498628" y="3836268"/>
            <a:ext cx="6332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7AAA88B-EF07-9247-951A-BB2B7FA9DE97}"/>
              </a:ext>
            </a:extLst>
          </p:cNvPr>
          <p:cNvSpPr/>
          <p:nvPr/>
        </p:nvSpPr>
        <p:spPr>
          <a:xfrm>
            <a:off x="1962804" y="4976642"/>
            <a:ext cx="1676400" cy="1625135"/>
          </a:xfrm>
          <a:prstGeom prst="rect">
            <a:avLst/>
          </a:prstGeom>
          <a:solidFill>
            <a:schemeClr val="bg1">
              <a:alpha val="5927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E853C7E-CE9F-1E4A-A72C-4640E2130073}"/>
              </a:ext>
            </a:extLst>
          </p:cNvPr>
          <p:cNvSpPr/>
          <p:nvPr/>
        </p:nvSpPr>
        <p:spPr>
          <a:xfrm>
            <a:off x="2376652" y="3601105"/>
            <a:ext cx="1753904" cy="538656"/>
          </a:xfrm>
          <a:prstGeom prst="rect">
            <a:avLst/>
          </a:prstGeom>
          <a:solidFill>
            <a:schemeClr val="bg1">
              <a:alpha val="5927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EC80E341-F769-EF47-BDFC-E66B9C73C83C}"/>
              </a:ext>
            </a:extLst>
          </p:cNvPr>
          <p:cNvSpPr/>
          <p:nvPr/>
        </p:nvSpPr>
        <p:spPr>
          <a:xfrm>
            <a:off x="4122697" y="4340757"/>
            <a:ext cx="1466192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ansible_host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751FD42-3681-7440-9D26-00826971BD03}"/>
              </a:ext>
            </a:extLst>
          </p:cNvPr>
          <p:cNvCxnSpPr/>
          <p:nvPr/>
        </p:nvCxnSpPr>
        <p:spPr>
          <a:xfrm>
            <a:off x="3464471" y="4529958"/>
            <a:ext cx="6332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B542149C-E748-B345-800D-DE44C812EA04}"/>
              </a:ext>
            </a:extLst>
          </p:cNvPr>
          <p:cNvSpPr/>
          <p:nvPr/>
        </p:nvSpPr>
        <p:spPr>
          <a:xfrm>
            <a:off x="4151589" y="4776941"/>
            <a:ext cx="1466192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ansible_user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E580580F-385E-BA42-B433-6AD3C8412177}"/>
              </a:ext>
            </a:extLst>
          </p:cNvPr>
          <p:cNvSpPr/>
          <p:nvPr/>
        </p:nvSpPr>
        <p:spPr>
          <a:xfrm>
            <a:off x="4151589" y="5249904"/>
            <a:ext cx="1466192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Image_directory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E79BE538-25C8-A94F-AE1F-FEC3CA32F5CA}"/>
              </a:ext>
            </a:extLst>
          </p:cNvPr>
          <p:cNvSpPr/>
          <p:nvPr/>
        </p:nvSpPr>
        <p:spPr>
          <a:xfrm>
            <a:off x="5772809" y="4335507"/>
            <a:ext cx="1466192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Vm</a:t>
            </a:r>
            <a:r>
              <a:rPr lang="en-US" dirty="0">
                <a:solidFill>
                  <a:schemeClr val="tx1"/>
                </a:solidFill>
              </a:rPr>
              <a:t> bridge info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4CAA42A6-0F86-DC42-8E64-FCD9947EF5C9}"/>
              </a:ext>
            </a:extLst>
          </p:cNvPr>
          <p:cNvSpPr/>
          <p:nvPr/>
        </p:nvSpPr>
        <p:spPr>
          <a:xfrm>
            <a:off x="5754408" y="4776941"/>
            <a:ext cx="1466192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certificate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9C835D1-9513-8346-92D6-824802085706}"/>
              </a:ext>
            </a:extLst>
          </p:cNvPr>
          <p:cNvSpPr txBox="1"/>
          <p:nvPr/>
        </p:nvSpPr>
        <p:spPr>
          <a:xfrm>
            <a:off x="5319549" y="1712997"/>
            <a:ext cx="6096000" cy="2192908"/>
          </a:xfrm>
          <a:prstGeom prst="rect">
            <a:avLst/>
          </a:prstGeom>
          <a:solidFill>
            <a:srgbClr val="FDF3F4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050">
                <a:latin typeface="Menlo" panose="020B0609030804020204" pitchFamily="49" charset="0"/>
              </a:defRPr>
            </a:lvl1pPr>
          </a:lstStyle>
          <a:p>
            <a:r>
              <a:rPr lang="en-CA" dirty="0"/>
              <a:t>      hosts:</a:t>
            </a:r>
          </a:p>
          <a:p>
            <a:r>
              <a:rPr lang="en-CA" dirty="0"/>
              <a:t>        vm_host1:</a:t>
            </a:r>
          </a:p>
          <a:p>
            <a:r>
              <a:rPr lang="en-CA" dirty="0"/>
              <a:t>          </a:t>
            </a:r>
            <a:r>
              <a:rPr lang="en-CA" dirty="0" err="1"/>
              <a:t>destroy_vms</a:t>
            </a:r>
            <a:r>
              <a:rPr lang="en-CA" dirty="0"/>
              <a:t>: true</a:t>
            </a:r>
          </a:p>
          <a:p>
            <a:r>
              <a:rPr lang="en-CA" dirty="0"/>
              <a:t>          </a:t>
            </a:r>
            <a:r>
              <a:rPr lang="en-CA" dirty="0" err="1"/>
              <a:t>ansible_user</a:t>
            </a:r>
            <a:r>
              <a:rPr lang="en-CA" dirty="0"/>
              <a:t>: root</a:t>
            </a:r>
          </a:p>
          <a:p>
            <a:r>
              <a:rPr lang="en-CA" dirty="0"/>
              <a:t>          </a:t>
            </a:r>
            <a:r>
              <a:rPr lang="en-CA" dirty="0" err="1"/>
              <a:t>ansible_host</a:t>
            </a:r>
            <a:r>
              <a:rPr lang="en-CA" dirty="0"/>
              <a:t>: 10.1.198.50</a:t>
            </a:r>
          </a:p>
          <a:p>
            <a:r>
              <a:rPr lang="en-CA" dirty="0"/>
              <a:t>          </a:t>
            </a:r>
            <a:r>
              <a:rPr lang="en-CA" dirty="0" err="1"/>
              <a:t>host_ip_keyword</a:t>
            </a:r>
            <a:r>
              <a:rPr lang="en-CA" dirty="0"/>
              <a:t>: </a:t>
            </a:r>
            <a:r>
              <a:rPr lang="en-CA" dirty="0" err="1"/>
              <a:t>ansible_host</a:t>
            </a:r>
            <a:r>
              <a:rPr lang="en-CA" dirty="0"/>
              <a:t> </a:t>
            </a:r>
          </a:p>
          <a:p>
            <a:r>
              <a:rPr lang="en-CA" dirty="0"/>
              <a:t>          </a:t>
            </a:r>
            <a:r>
              <a:rPr lang="en-CA" dirty="0" err="1"/>
              <a:t>images_dir</a:t>
            </a:r>
            <a:r>
              <a:rPr lang="en-CA" dirty="0"/>
              <a:t>: /home/images </a:t>
            </a:r>
          </a:p>
          <a:p>
            <a:r>
              <a:rPr lang="en-CA" dirty="0"/>
              <a:t>          </a:t>
            </a:r>
            <a:r>
              <a:rPr lang="en-CA" dirty="0" err="1"/>
              <a:t>vm_bridge_ip</a:t>
            </a:r>
            <a:r>
              <a:rPr lang="en-CA" dirty="0"/>
              <a:t>: 10.1.198.50 </a:t>
            </a:r>
          </a:p>
          <a:p>
            <a:r>
              <a:rPr lang="en-CA" dirty="0"/>
              <a:t>          </a:t>
            </a:r>
            <a:r>
              <a:rPr lang="en-CA" dirty="0" err="1"/>
              <a:t>vm_bridge_interface</a:t>
            </a:r>
            <a:r>
              <a:rPr lang="en-CA" dirty="0"/>
              <a:t>: ens5s0f1 </a:t>
            </a:r>
          </a:p>
          <a:p>
            <a:r>
              <a:rPr lang="en-CA" dirty="0"/>
              <a:t>          </a:t>
            </a:r>
            <a:r>
              <a:rPr lang="en-CA" dirty="0" err="1"/>
              <a:t>vm_bridge_name</a:t>
            </a:r>
            <a:r>
              <a:rPr lang="en-CA" dirty="0"/>
              <a:t>: br303</a:t>
            </a:r>
          </a:p>
          <a:p>
            <a:r>
              <a:rPr lang="en-CA" dirty="0"/>
              <a:t>          </a:t>
            </a:r>
            <a:r>
              <a:rPr lang="en-CA" dirty="0" err="1"/>
              <a:t>network_name</a:t>
            </a:r>
            <a:r>
              <a:rPr lang="en-CA" dirty="0"/>
              <a:t>: br303</a:t>
            </a:r>
          </a:p>
          <a:p>
            <a:r>
              <a:rPr lang="en-CA" dirty="0"/>
              <a:t>          </a:t>
            </a:r>
            <a:r>
              <a:rPr lang="en-CA" dirty="0" err="1"/>
              <a:t>dns</a:t>
            </a:r>
            <a:r>
              <a:rPr lang="en-CA" dirty="0"/>
              <a:t>: 10.1.198.49 </a:t>
            </a:r>
          </a:p>
          <a:p>
            <a:r>
              <a:rPr lang="en-CA" dirty="0"/>
              <a:t>          </a:t>
            </a:r>
            <a:r>
              <a:rPr lang="en-CA" dirty="0" err="1"/>
              <a:t>cert_vars_host_var_key</a:t>
            </a:r>
            <a:r>
              <a:rPr lang="en-CA" dirty="0"/>
              <a:t>: </a:t>
            </a:r>
            <a:r>
              <a:rPr lang="en-CA" dirty="0" err="1"/>
              <a:t>registry_host</a:t>
            </a:r>
            <a:r>
              <a:rPr lang="en-CA" dirty="0"/>
              <a:t> 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7739F06-A976-894C-847D-BCD2250D7158}"/>
              </a:ext>
            </a:extLst>
          </p:cNvPr>
          <p:cNvSpPr/>
          <p:nvPr/>
        </p:nvSpPr>
        <p:spPr>
          <a:xfrm>
            <a:off x="4110856" y="4248149"/>
            <a:ext cx="3235882" cy="140003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0486654-ADD0-F043-84AF-B31C21CE0781}"/>
              </a:ext>
            </a:extLst>
          </p:cNvPr>
          <p:cNvCxnSpPr>
            <a:cxnSpLocks/>
          </p:cNvCxnSpPr>
          <p:nvPr/>
        </p:nvCxnSpPr>
        <p:spPr>
          <a:xfrm flipV="1">
            <a:off x="5617781" y="3874373"/>
            <a:ext cx="0" cy="329765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911197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B0E4F8E-ED52-1742-9B66-7C1EDD4193A7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5591505" y="3809996"/>
            <a:ext cx="2614" cy="2138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759AD06-964A-954F-B578-59B9BE472FF4}"/>
              </a:ext>
            </a:extLst>
          </p:cNvPr>
          <p:cNvSpPr/>
          <p:nvPr/>
        </p:nvSpPr>
        <p:spPr>
          <a:xfrm>
            <a:off x="567559" y="630621"/>
            <a:ext cx="1061544" cy="32582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vars: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18A3FFE-45D8-CB43-8E8A-9696CD7EE4D0}"/>
              </a:ext>
            </a:extLst>
          </p:cNvPr>
          <p:cNvSpPr/>
          <p:nvPr/>
        </p:nvSpPr>
        <p:spPr>
          <a:xfrm>
            <a:off x="567559" y="3021724"/>
            <a:ext cx="1061544" cy="32582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children: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0C23662-A1BF-ED41-8085-95154570500B}"/>
              </a:ext>
            </a:extLst>
          </p:cNvPr>
          <p:cNvSpPr/>
          <p:nvPr/>
        </p:nvSpPr>
        <p:spPr>
          <a:xfrm>
            <a:off x="2433144" y="3021724"/>
            <a:ext cx="1061544" cy="325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bastion: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8564DFF-F3E3-6C49-AE6F-9D9ED8F11459}"/>
              </a:ext>
            </a:extLst>
          </p:cNvPr>
          <p:cNvSpPr/>
          <p:nvPr/>
        </p:nvSpPr>
        <p:spPr>
          <a:xfrm>
            <a:off x="2433144" y="3678621"/>
            <a:ext cx="1061544" cy="325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services: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0434F7D-39B4-7245-BDFF-77E5A697CF0B}"/>
              </a:ext>
            </a:extLst>
          </p:cNvPr>
          <p:cNvSpPr/>
          <p:nvPr/>
        </p:nvSpPr>
        <p:spPr>
          <a:xfrm>
            <a:off x="2433144" y="4367048"/>
            <a:ext cx="1061544" cy="325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vm_hosts</a:t>
            </a:r>
            <a:r>
              <a:rPr lang="en-US" dirty="0"/>
              <a:t>: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3FA0893-749E-BD4A-AF37-B2354EAEB6DB}"/>
              </a:ext>
            </a:extLst>
          </p:cNvPr>
          <p:cNvSpPr/>
          <p:nvPr/>
        </p:nvSpPr>
        <p:spPr>
          <a:xfrm>
            <a:off x="2433144" y="5160580"/>
            <a:ext cx="1061544" cy="325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nodes: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1F6549-DFD6-CD40-99C9-40A5EDA9C1E9}"/>
              </a:ext>
            </a:extLst>
          </p:cNvPr>
          <p:cNvSpPr/>
          <p:nvPr/>
        </p:nvSpPr>
        <p:spPr>
          <a:xfrm>
            <a:off x="2349063" y="630621"/>
            <a:ext cx="1466192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cluster_name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D34504A-32E7-B34C-9352-7AAEDF9748DD}"/>
              </a:ext>
            </a:extLst>
          </p:cNvPr>
          <p:cNvSpPr/>
          <p:nvPr/>
        </p:nvSpPr>
        <p:spPr>
          <a:xfrm>
            <a:off x="2349063" y="1019503"/>
            <a:ext cx="1466192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cluster_version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DC16454-2F8F-4044-82DF-1DCE4EF09602}"/>
              </a:ext>
            </a:extLst>
          </p:cNvPr>
          <p:cNvSpPr/>
          <p:nvPr/>
        </p:nvSpPr>
        <p:spPr>
          <a:xfrm>
            <a:off x="7407166" y="620115"/>
            <a:ext cx="1466192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api_vip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40D5FD2-7B5C-6745-A29C-776CC6A98ABE}"/>
              </a:ext>
            </a:extLst>
          </p:cNvPr>
          <p:cNvSpPr/>
          <p:nvPr/>
        </p:nvSpPr>
        <p:spPr>
          <a:xfrm>
            <a:off x="7407166" y="1003741"/>
            <a:ext cx="1466192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ingress_vip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D0A73EB-86A4-2D4D-906A-DFEEB0C4AE03}"/>
              </a:ext>
            </a:extLst>
          </p:cNvPr>
          <p:cNvSpPr/>
          <p:nvPr/>
        </p:nvSpPr>
        <p:spPr>
          <a:xfrm>
            <a:off x="7407166" y="1387367"/>
            <a:ext cx="1466192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machine CIDR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831EEC1-F7D8-9C4F-832D-5657EB6DF26F}"/>
              </a:ext>
            </a:extLst>
          </p:cNvPr>
          <p:cNvSpPr/>
          <p:nvPr/>
        </p:nvSpPr>
        <p:spPr>
          <a:xfrm>
            <a:off x="7407166" y="1770993"/>
            <a:ext cx="1466192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 &amp; pod CIDR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0E26A62-70F1-DF47-8A98-CBB36172B731}"/>
              </a:ext>
            </a:extLst>
          </p:cNvPr>
          <p:cNvSpPr/>
          <p:nvPr/>
        </p:nvSpPr>
        <p:spPr>
          <a:xfrm>
            <a:off x="2349063" y="1424153"/>
            <a:ext cx="1466192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CNI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847ABDE-B644-C14A-B9EF-CB5A466A9A25}"/>
              </a:ext>
            </a:extLst>
          </p:cNvPr>
          <p:cNvSpPr/>
          <p:nvPr/>
        </p:nvSpPr>
        <p:spPr>
          <a:xfrm>
            <a:off x="2349063" y="1860325"/>
            <a:ext cx="1466192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Services needed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C3B52BB-F449-FF47-BB23-30A4EF0FF9FF}"/>
              </a:ext>
            </a:extLst>
          </p:cNvPr>
          <p:cNvSpPr/>
          <p:nvPr/>
        </p:nvSpPr>
        <p:spPr>
          <a:xfrm>
            <a:off x="7407166" y="2175639"/>
            <a:ext cx="1466192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ntp_server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6DD7F00-0CDC-5D41-B8A3-6FD3B087F0BD}"/>
              </a:ext>
            </a:extLst>
          </p:cNvPr>
          <p:cNvSpPr/>
          <p:nvPr/>
        </p:nvSpPr>
        <p:spPr>
          <a:xfrm>
            <a:off x="9041523" y="625368"/>
            <a:ext cx="1602827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ntp_server_allow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8768F63-28A0-2848-BAE5-BBE8E35B9D8D}"/>
              </a:ext>
            </a:extLst>
          </p:cNvPr>
          <p:cNvSpPr/>
          <p:nvPr/>
        </p:nvSpPr>
        <p:spPr>
          <a:xfrm>
            <a:off x="4127941" y="625368"/>
            <a:ext cx="1466192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Discovery ISO info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884EE9D-0672-1744-B565-FCE6FEFB5729}"/>
              </a:ext>
            </a:extLst>
          </p:cNvPr>
          <p:cNvSpPr/>
          <p:nvPr/>
        </p:nvSpPr>
        <p:spPr>
          <a:xfrm>
            <a:off x="4127941" y="1040523"/>
            <a:ext cx="1466192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crucilble</a:t>
            </a:r>
            <a:r>
              <a:rPr lang="en-US" dirty="0">
                <a:solidFill>
                  <a:schemeClr val="tx1"/>
                </a:solidFill>
              </a:rPr>
              <a:t> repo path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182459A-C028-D048-9FE6-1E0856736119}"/>
              </a:ext>
            </a:extLst>
          </p:cNvPr>
          <p:cNvSpPr/>
          <p:nvPr/>
        </p:nvSpPr>
        <p:spPr>
          <a:xfrm>
            <a:off x="4127941" y="1471451"/>
            <a:ext cx="1466192" cy="32582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Location of artifacts 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68BF515-756C-4847-A674-258529D2A555}"/>
              </a:ext>
            </a:extLst>
          </p:cNvPr>
          <p:cNvSpPr/>
          <p:nvPr/>
        </p:nvSpPr>
        <p:spPr>
          <a:xfrm>
            <a:off x="4127941" y="1902379"/>
            <a:ext cx="1466192" cy="32582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Pull secret location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A031C1FB-7454-6548-AADA-EB21F6F5B271}"/>
              </a:ext>
            </a:extLst>
          </p:cNvPr>
          <p:cNvSpPr/>
          <p:nvPr/>
        </p:nvSpPr>
        <p:spPr>
          <a:xfrm>
            <a:off x="5772809" y="620115"/>
            <a:ext cx="1466192" cy="32582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Ssh</a:t>
            </a:r>
            <a:r>
              <a:rPr lang="en-US" dirty="0">
                <a:solidFill>
                  <a:schemeClr val="tx1"/>
                </a:solidFill>
              </a:rPr>
              <a:t> keys location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0BD7B5E-029E-5F41-B51A-4EE0E1C8D4F9}"/>
              </a:ext>
            </a:extLst>
          </p:cNvPr>
          <p:cNvSpPr/>
          <p:nvPr/>
        </p:nvSpPr>
        <p:spPr>
          <a:xfrm>
            <a:off x="5772809" y="1040523"/>
            <a:ext cx="1466192" cy="32582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Kubeconfig</a:t>
            </a:r>
            <a:r>
              <a:rPr lang="en-US" dirty="0">
                <a:solidFill>
                  <a:schemeClr val="tx1"/>
                </a:solidFill>
              </a:rPr>
              <a:t> location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69A1776-FFD0-FF47-9FF5-ACAC02FCFC25}"/>
              </a:ext>
            </a:extLst>
          </p:cNvPr>
          <p:cNvSpPr/>
          <p:nvPr/>
        </p:nvSpPr>
        <p:spPr>
          <a:xfrm>
            <a:off x="4127941" y="3021724"/>
            <a:ext cx="1466192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ansible_host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8F88523-FA77-5440-83F0-29712F4F0837}"/>
              </a:ext>
            </a:extLst>
          </p:cNvPr>
          <p:cNvSpPr/>
          <p:nvPr/>
        </p:nvSpPr>
        <p:spPr>
          <a:xfrm>
            <a:off x="2123090" y="378372"/>
            <a:ext cx="8902262" cy="2343807"/>
          </a:xfrm>
          <a:prstGeom prst="rect">
            <a:avLst/>
          </a:prstGeom>
          <a:solidFill>
            <a:schemeClr val="bg1">
              <a:alpha val="5927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FA245CD-0C0D-2E4B-ADFC-D8D7E585FDA8}"/>
              </a:ext>
            </a:extLst>
          </p:cNvPr>
          <p:cNvSpPr/>
          <p:nvPr/>
        </p:nvSpPr>
        <p:spPr>
          <a:xfrm>
            <a:off x="2186152" y="2915306"/>
            <a:ext cx="3586657" cy="538656"/>
          </a:xfrm>
          <a:prstGeom prst="rect">
            <a:avLst/>
          </a:prstGeom>
          <a:solidFill>
            <a:schemeClr val="bg1">
              <a:alpha val="5927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36E4BDCA-CA4D-904B-8146-53091268A76C}"/>
              </a:ext>
            </a:extLst>
          </p:cNvPr>
          <p:cNvSpPr/>
          <p:nvPr/>
        </p:nvSpPr>
        <p:spPr>
          <a:xfrm>
            <a:off x="4127941" y="3647089"/>
            <a:ext cx="1326937" cy="32582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AI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C2525732-B8C3-874C-8668-52DF54F4C5A1}"/>
              </a:ext>
            </a:extLst>
          </p:cNvPr>
          <p:cNvSpPr/>
          <p:nvPr/>
        </p:nvSpPr>
        <p:spPr>
          <a:xfrm>
            <a:off x="5594119" y="3647086"/>
            <a:ext cx="1326937" cy="32582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Registry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D03C8C6-57A5-E94E-B082-F88B7912EED3}"/>
              </a:ext>
            </a:extLst>
          </p:cNvPr>
          <p:cNvSpPr/>
          <p:nvPr/>
        </p:nvSpPr>
        <p:spPr>
          <a:xfrm>
            <a:off x="7060297" y="3647086"/>
            <a:ext cx="1326937" cy="32582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DNS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83F08CB-67B8-4C45-A4B2-C89C622BFEE3}"/>
              </a:ext>
            </a:extLst>
          </p:cNvPr>
          <p:cNvSpPr/>
          <p:nvPr/>
        </p:nvSpPr>
        <p:spPr>
          <a:xfrm>
            <a:off x="8526475" y="3647086"/>
            <a:ext cx="1326937" cy="32582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NTP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901270E-741C-4F43-9EBE-58D8B6CDD79F}"/>
              </a:ext>
            </a:extLst>
          </p:cNvPr>
          <p:cNvSpPr/>
          <p:nvPr/>
        </p:nvSpPr>
        <p:spPr>
          <a:xfrm>
            <a:off x="9992653" y="3647086"/>
            <a:ext cx="1326937" cy="32582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HTTP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F2FB514-80CA-3749-B4AD-F55AD74C50EE}"/>
              </a:ext>
            </a:extLst>
          </p:cNvPr>
          <p:cNvSpPr/>
          <p:nvPr/>
        </p:nvSpPr>
        <p:spPr>
          <a:xfrm>
            <a:off x="4130557" y="4282961"/>
            <a:ext cx="1166657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ansible_host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7F2E5D8A-8942-DA4A-A880-A434BE8A4C2A}"/>
              </a:ext>
            </a:extLst>
          </p:cNvPr>
          <p:cNvSpPr/>
          <p:nvPr/>
        </p:nvSpPr>
        <p:spPr>
          <a:xfrm>
            <a:off x="5594119" y="4272451"/>
            <a:ext cx="1166657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ansible_host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92A83BEB-A201-AB4F-9327-01522CC056F7}"/>
              </a:ext>
            </a:extLst>
          </p:cNvPr>
          <p:cNvSpPr/>
          <p:nvPr/>
        </p:nvSpPr>
        <p:spPr>
          <a:xfrm>
            <a:off x="7057681" y="4240919"/>
            <a:ext cx="1166657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ansible_host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5C36E64-EFBA-D840-977B-A80C94251223}"/>
              </a:ext>
            </a:extLst>
          </p:cNvPr>
          <p:cNvSpPr/>
          <p:nvPr/>
        </p:nvSpPr>
        <p:spPr>
          <a:xfrm>
            <a:off x="8521243" y="4209388"/>
            <a:ext cx="1166657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ansible_host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E3CF60DB-06A4-7B40-A8F3-D1FBC1A1C698}"/>
              </a:ext>
            </a:extLst>
          </p:cNvPr>
          <p:cNvSpPr/>
          <p:nvPr/>
        </p:nvSpPr>
        <p:spPr>
          <a:xfrm>
            <a:off x="9992653" y="4204138"/>
            <a:ext cx="1166657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ansible_host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F24FE09D-C9E4-E643-8919-77904959A2CD}"/>
              </a:ext>
            </a:extLst>
          </p:cNvPr>
          <p:cNvSpPr/>
          <p:nvPr/>
        </p:nvSpPr>
        <p:spPr>
          <a:xfrm>
            <a:off x="5594118" y="4734903"/>
            <a:ext cx="1166657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31D5A58C-1122-494E-A6FC-CB89431452A3}"/>
              </a:ext>
            </a:extLst>
          </p:cNvPr>
          <p:cNvSpPr/>
          <p:nvPr/>
        </p:nvSpPr>
        <p:spPr>
          <a:xfrm>
            <a:off x="5594118" y="5197355"/>
            <a:ext cx="1166657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certificate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770D1931-DA18-8A41-8F52-AB313B824350}"/>
              </a:ext>
            </a:extLst>
          </p:cNvPr>
          <p:cNvSpPr/>
          <p:nvPr/>
        </p:nvSpPr>
        <p:spPr>
          <a:xfrm>
            <a:off x="5594117" y="5654538"/>
            <a:ext cx="1166657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secret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9D69E3CE-38D4-A54F-B22C-F7871CF1AF66}"/>
              </a:ext>
            </a:extLst>
          </p:cNvPr>
          <p:cNvSpPr/>
          <p:nvPr/>
        </p:nvSpPr>
        <p:spPr>
          <a:xfrm>
            <a:off x="7057681" y="4734903"/>
            <a:ext cx="1326937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listen_address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9EDD3D1B-21E7-8D4B-A838-56F7D7B72394}"/>
              </a:ext>
            </a:extLst>
          </p:cNvPr>
          <p:cNvSpPr/>
          <p:nvPr/>
        </p:nvSpPr>
        <p:spPr>
          <a:xfrm>
            <a:off x="7057681" y="5197327"/>
            <a:ext cx="1694814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extra_dns_records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0EFF4FB2-154F-D745-B93E-50B15CE980EA}"/>
              </a:ext>
            </a:extLst>
          </p:cNvPr>
          <p:cNvSpPr/>
          <p:nvPr/>
        </p:nvSpPr>
        <p:spPr>
          <a:xfrm>
            <a:off x="7060304" y="5654510"/>
            <a:ext cx="1694814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listening_interfaces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06D3F1E-F226-F149-BEAC-B2CAA8E84207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7057681" y="3809996"/>
            <a:ext cx="2616" cy="21020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12479B22-3C4E-A44C-8425-E686ED936E3A}"/>
              </a:ext>
            </a:extLst>
          </p:cNvPr>
          <p:cNvSpPr/>
          <p:nvPr/>
        </p:nvSpPr>
        <p:spPr>
          <a:xfrm>
            <a:off x="4127941" y="4834760"/>
            <a:ext cx="1166657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06CD856-EF68-D74C-BEF1-591A93A77A8A}"/>
              </a:ext>
            </a:extLst>
          </p:cNvPr>
          <p:cNvCxnSpPr>
            <a:cxnSpLocks/>
            <a:stCxn id="28" idx="1"/>
            <a:endCxn id="46" idx="1"/>
          </p:cNvCxnSpPr>
          <p:nvPr/>
        </p:nvCxnSpPr>
        <p:spPr>
          <a:xfrm>
            <a:off x="4127941" y="3809999"/>
            <a:ext cx="0" cy="11876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B6D30D5-AD13-3F46-9C9D-48778E300B67}"/>
              </a:ext>
            </a:extLst>
          </p:cNvPr>
          <p:cNvCxnSpPr>
            <a:cxnSpLocks/>
          </p:cNvCxnSpPr>
          <p:nvPr/>
        </p:nvCxnSpPr>
        <p:spPr>
          <a:xfrm flipH="1">
            <a:off x="8521243" y="3867799"/>
            <a:ext cx="5232" cy="6621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B06CD71-20EF-D847-957A-A8CF8980F8B7}"/>
              </a:ext>
            </a:extLst>
          </p:cNvPr>
          <p:cNvCxnSpPr>
            <a:cxnSpLocks/>
          </p:cNvCxnSpPr>
          <p:nvPr/>
        </p:nvCxnSpPr>
        <p:spPr>
          <a:xfrm flipH="1">
            <a:off x="9987421" y="3836268"/>
            <a:ext cx="5232" cy="6621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55413D75-9AF5-4B4F-B66F-D2A4074C9F5B}"/>
              </a:ext>
            </a:extLst>
          </p:cNvPr>
          <p:cNvSpPr/>
          <p:nvPr/>
        </p:nvSpPr>
        <p:spPr>
          <a:xfrm>
            <a:off x="4011013" y="3455272"/>
            <a:ext cx="7665980" cy="3024355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561F7D7-7460-384F-9617-46857858C0F5}"/>
              </a:ext>
            </a:extLst>
          </p:cNvPr>
          <p:cNvCxnSpPr/>
          <p:nvPr/>
        </p:nvCxnSpPr>
        <p:spPr>
          <a:xfrm>
            <a:off x="3494688" y="3174124"/>
            <a:ext cx="6332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AB9DDAB-E75F-AB4C-9EC3-2DBCC455DFE7}"/>
              </a:ext>
            </a:extLst>
          </p:cNvPr>
          <p:cNvCxnSpPr/>
          <p:nvPr/>
        </p:nvCxnSpPr>
        <p:spPr>
          <a:xfrm>
            <a:off x="3498628" y="3836268"/>
            <a:ext cx="6332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EC80E341-F769-EF47-BDFC-E66B9C73C83C}"/>
              </a:ext>
            </a:extLst>
          </p:cNvPr>
          <p:cNvSpPr/>
          <p:nvPr/>
        </p:nvSpPr>
        <p:spPr>
          <a:xfrm>
            <a:off x="4122697" y="4340757"/>
            <a:ext cx="1466192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ansible_host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751FD42-3681-7440-9D26-00826971BD03}"/>
              </a:ext>
            </a:extLst>
          </p:cNvPr>
          <p:cNvCxnSpPr/>
          <p:nvPr/>
        </p:nvCxnSpPr>
        <p:spPr>
          <a:xfrm>
            <a:off x="3464471" y="4529958"/>
            <a:ext cx="6332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B542149C-E748-B345-800D-DE44C812EA04}"/>
              </a:ext>
            </a:extLst>
          </p:cNvPr>
          <p:cNvSpPr/>
          <p:nvPr/>
        </p:nvSpPr>
        <p:spPr>
          <a:xfrm>
            <a:off x="4151589" y="4776941"/>
            <a:ext cx="1466192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ansible_user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E580580F-385E-BA42-B433-6AD3C8412177}"/>
              </a:ext>
            </a:extLst>
          </p:cNvPr>
          <p:cNvSpPr/>
          <p:nvPr/>
        </p:nvSpPr>
        <p:spPr>
          <a:xfrm>
            <a:off x="4151589" y="5249904"/>
            <a:ext cx="1466192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Image_directory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E79BE538-25C8-A94F-AE1F-FEC3CA32F5CA}"/>
              </a:ext>
            </a:extLst>
          </p:cNvPr>
          <p:cNvSpPr/>
          <p:nvPr/>
        </p:nvSpPr>
        <p:spPr>
          <a:xfrm>
            <a:off x="5772809" y="4335507"/>
            <a:ext cx="1466192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Vm</a:t>
            </a:r>
            <a:r>
              <a:rPr lang="en-US" dirty="0">
                <a:solidFill>
                  <a:schemeClr val="tx1"/>
                </a:solidFill>
              </a:rPr>
              <a:t> bridge info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4CAA42A6-0F86-DC42-8E64-FCD9947EF5C9}"/>
              </a:ext>
            </a:extLst>
          </p:cNvPr>
          <p:cNvSpPr/>
          <p:nvPr/>
        </p:nvSpPr>
        <p:spPr>
          <a:xfrm>
            <a:off x="5754408" y="4776941"/>
            <a:ext cx="1466192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certificate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53F3D50-9F82-CF45-AB9E-E490C01022F9}"/>
              </a:ext>
            </a:extLst>
          </p:cNvPr>
          <p:cNvSpPr/>
          <p:nvPr/>
        </p:nvSpPr>
        <p:spPr>
          <a:xfrm>
            <a:off x="4070785" y="4302670"/>
            <a:ext cx="3173448" cy="1351839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4CAC765-EE43-904C-8A13-547F822EB5EA}"/>
              </a:ext>
            </a:extLst>
          </p:cNvPr>
          <p:cNvCxnSpPr>
            <a:cxnSpLocks/>
          </p:cNvCxnSpPr>
          <p:nvPr/>
        </p:nvCxnSpPr>
        <p:spPr>
          <a:xfrm>
            <a:off x="3518336" y="5355020"/>
            <a:ext cx="715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97EAEA60-8885-5C47-A925-BBC727F7639E}"/>
              </a:ext>
            </a:extLst>
          </p:cNvPr>
          <p:cNvSpPr/>
          <p:nvPr/>
        </p:nvSpPr>
        <p:spPr>
          <a:xfrm>
            <a:off x="4460339" y="3945285"/>
            <a:ext cx="1061544" cy="32582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vars: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9A102866-6072-5441-BC2D-86E0CFE65854}"/>
              </a:ext>
            </a:extLst>
          </p:cNvPr>
          <p:cNvSpPr/>
          <p:nvPr/>
        </p:nvSpPr>
        <p:spPr>
          <a:xfrm>
            <a:off x="7060297" y="3972906"/>
            <a:ext cx="1061544" cy="32582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children: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56766A0-3AD4-444A-9359-7B5985DCBFB7}"/>
              </a:ext>
            </a:extLst>
          </p:cNvPr>
          <p:cNvCxnSpPr>
            <a:cxnSpLocks/>
          </p:cNvCxnSpPr>
          <p:nvPr/>
        </p:nvCxnSpPr>
        <p:spPr>
          <a:xfrm flipV="1">
            <a:off x="4196256" y="4108196"/>
            <a:ext cx="0" cy="1246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3BDC07C-43D9-6D40-BEC8-B836BFD3FB4D}"/>
              </a:ext>
            </a:extLst>
          </p:cNvPr>
          <p:cNvCxnSpPr>
            <a:cxnSpLocks/>
            <a:endCxn id="64" idx="1"/>
          </p:cNvCxnSpPr>
          <p:nvPr/>
        </p:nvCxnSpPr>
        <p:spPr>
          <a:xfrm flipV="1">
            <a:off x="4196256" y="4108195"/>
            <a:ext cx="264083" cy="6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6E853C7E-CE9F-1E4A-A72C-4640E2130073}"/>
              </a:ext>
            </a:extLst>
          </p:cNvPr>
          <p:cNvSpPr/>
          <p:nvPr/>
        </p:nvSpPr>
        <p:spPr>
          <a:xfrm>
            <a:off x="2279447" y="3452660"/>
            <a:ext cx="1840633" cy="1459585"/>
          </a:xfrm>
          <a:prstGeom prst="rect">
            <a:avLst/>
          </a:prstGeom>
          <a:solidFill>
            <a:schemeClr val="bg1">
              <a:alpha val="5927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9894812C-6927-054E-A7F9-326E302E1C94}"/>
              </a:ext>
            </a:extLst>
          </p:cNvPr>
          <p:cNvSpPr/>
          <p:nvPr/>
        </p:nvSpPr>
        <p:spPr>
          <a:xfrm>
            <a:off x="4485259" y="4367045"/>
            <a:ext cx="1166657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bmc</a:t>
            </a:r>
            <a:r>
              <a:rPr lang="en-US" dirty="0">
                <a:solidFill>
                  <a:schemeClr val="tx1"/>
                </a:solidFill>
              </a:rPr>
              <a:t> credentials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06058F50-8A69-2D43-9303-B580442EA7C0}"/>
              </a:ext>
            </a:extLst>
          </p:cNvPr>
          <p:cNvSpPr/>
          <p:nvPr/>
        </p:nvSpPr>
        <p:spPr>
          <a:xfrm>
            <a:off x="4485259" y="4807158"/>
            <a:ext cx="1166657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066BB2EA-0995-904A-B0AE-B07064BD31B2}"/>
              </a:ext>
            </a:extLst>
          </p:cNvPr>
          <p:cNvSpPr/>
          <p:nvPr/>
        </p:nvSpPr>
        <p:spPr>
          <a:xfrm>
            <a:off x="4507563" y="5249871"/>
            <a:ext cx="1166657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gateway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3A70EE0B-1121-5446-9893-36BEB883A86C}"/>
              </a:ext>
            </a:extLst>
          </p:cNvPr>
          <p:cNvSpPr/>
          <p:nvPr/>
        </p:nvSpPr>
        <p:spPr>
          <a:xfrm>
            <a:off x="4507563" y="5658397"/>
            <a:ext cx="1924768" cy="3258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Network config for VM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AAF9D755-D5F3-2E4B-A9DF-4BCBD019D78E}"/>
              </a:ext>
            </a:extLst>
          </p:cNvPr>
          <p:cNvSpPr/>
          <p:nvPr/>
        </p:nvSpPr>
        <p:spPr>
          <a:xfrm>
            <a:off x="7049833" y="4376921"/>
            <a:ext cx="1655346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roles (master/worker)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485F6C50-53DC-0E4A-95FF-09868A827C9A}"/>
              </a:ext>
            </a:extLst>
          </p:cNvPr>
          <p:cNvSpPr/>
          <p:nvPr/>
        </p:nvSpPr>
        <p:spPr>
          <a:xfrm>
            <a:off x="7068144" y="5196780"/>
            <a:ext cx="1166657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vendor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E48C32D2-EFD9-1A48-80F6-1DA19220901C}"/>
              </a:ext>
            </a:extLst>
          </p:cNvPr>
          <p:cNvSpPr/>
          <p:nvPr/>
        </p:nvSpPr>
        <p:spPr>
          <a:xfrm>
            <a:off x="7057680" y="5639493"/>
            <a:ext cx="1166657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2BEEFBF8-6BB7-394E-8104-BE249E61AFF1}"/>
              </a:ext>
            </a:extLst>
          </p:cNvPr>
          <p:cNvSpPr/>
          <p:nvPr/>
        </p:nvSpPr>
        <p:spPr>
          <a:xfrm>
            <a:off x="7057680" y="6048019"/>
            <a:ext cx="1166657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VM Spec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1FBA3B27-32E4-8945-B555-FC069BD245EA}"/>
              </a:ext>
            </a:extLst>
          </p:cNvPr>
          <p:cNvSpPr/>
          <p:nvPr/>
        </p:nvSpPr>
        <p:spPr>
          <a:xfrm>
            <a:off x="7068144" y="4784217"/>
            <a:ext cx="1166657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BMC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2A8A0A0E-8D40-D34F-A841-2E7B7F456746}"/>
              </a:ext>
            </a:extLst>
          </p:cNvPr>
          <p:cNvSpPr/>
          <p:nvPr/>
        </p:nvSpPr>
        <p:spPr>
          <a:xfrm>
            <a:off x="8977717" y="4771690"/>
            <a:ext cx="1166657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VM Name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19E567EE-5AC6-D540-8EAC-BE89D1DBA627}"/>
              </a:ext>
            </a:extLst>
          </p:cNvPr>
          <p:cNvSpPr/>
          <p:nvPr/>
        </p:nvSpPr>
        <p:spPr>
          <a:xfrm>
            <a:off x="8971917" y="5164469"/>
            <a:ext cx="1166657" cy="3258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VM IP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615C40F2-4810-FC48-A7AA-7455F1A80C63}"/>
              </a:ext>
            </a:extLst>
          </p:cNvPr>
          <p:cNvSpPr/>
          <p:nvPr/>
        </p:nvSpPr>
        <p:spPr>
          <a:xfrm>
            <a:off x="8974517" y="5622980"/>
            <a:ext cx="1166657" cy="3258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VM Mac</a:t>
            </a:r>
          </a:p>
        </p:txBody>
      </p:sp>
    </p:spTree>
    <p:extLst>
      <p:ext uri="{BB962C8B-B14F-4D97-AF65-F5344CB8AC3E}">
        <p14:creationId xmlns:p14="http://schemas.microsoft.com/office/powerpoint/2010/main" val="2886835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B0E4F8E-ED52-1742-9B66-7C1EDD4193A7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5591505" y="3809996"/>
            <a:ext cx="2614" cy="2138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759AD06-964A-954F-B578-59B9BE472FF4}"/>
              </a:ext>
            </a:extLst>
          </p:cNvPr>
          <p:cNvSpPr/>
          <p:nvPr/>
        </p:nvSpPr>
        <p:spPr>
          <a:xfrm>
            <a:off x="567559" y="630621"/>
            <a:ext cx="1061544" cy="32582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vars: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18A3FFE-45D8-CB43-8E8A-9696CD7EE4D0}"/>
              </a:ext>
            </a:extLst>
          </p:cNvPr>
          <p:cNvSpPr/>
          <p:nvPr/>
        </p:nvSpPr>
        <p:spPr>
          <a:xfrm>
            <a:off x="567559" y="3021724"/>
            <a:ext cx="1061544" cy="32582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children: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0C23662-A1BF-ED41-8085-95154570500B}"/>
              </a:ext>
            </a:extLst>
          </p:cNvPr>
          <p:cNvSpPr/>
          <p:nvPr/>
        </p:nvSpPr>
        <p:spPr>
          <a:xfrm>
            <a:off x="2433144" y="3021724"/>
            <a:ext cx="1061544" cy="325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bastion: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8564DFF-F3E3-6C49-AE6F-9D9ED8F11459}"/>
              </a:ext>
            </a:extLst>
          </p:cNvPr>
          <p:cNvSpPr/>
          <p:nvPr/>
        </p:nvSpPr>
        <p:spPr>
          <a:xfrm>
            <a:off x="2433144" y="3678621"/>
            <a:ext cx="1061544" cy="325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services: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0434F7D-39B4-7245-BDFF-77E5A697CF0B}"/>
              </a:ext>
            </a:extLst>
          </p:cNvPr>
          <p:cNvSpPr/>
          <p:nvPr/>
        </p:nvSpPr>
        <p:spPr>
          <a:xfrm>
            <a:off x="2433144" y="4367048"/>
            <a:ext cx="1061544" cy="325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vm_hosts</a:t>
            </a:r>
            <a:r>
              <a:rPr lang="en-US" dirty="0"/>
              <a:t>: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3FA0893-749E-BD4A-AF37-B2354EAEB6DB}"/>
              </a:ext>
            </a:extLst>
          </p:cNvPr>
          <p:cNvSpPr/>
          <p:nvPr/>
        </p:nvSpPr>
        <p:spPr>
          <a:xfrm>
            <a:off x="2433144" y="5160580"/>
            <a:ext cx="1061544" cy="325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nodes: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1F6549-DFD6-CD40-99C9-40A5EDA9C1E9}"/>
              </a:ext>
            </a:extLst>
          </p:cNvPr>
          <p:cNvSpPr/>
          <p:nvPr/>
        </p:nvSpPr>
        <p:spPr>
          <a:xfrm>
            <a:off x="2349063" y="630621"/>
            <a:ext cx="1466192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cluster_name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D34504A-32E7-B34C-9352-7AAEDF9748DD}"/>
              </a:ext>
            </a:extLst>
          </p:cNvPr>
          <p:cNvSpPr/>
          <p:nvPr/>
        </p:nvSpPr>
        <p:spPr>
          <a:xfrm>
            <a:off x="2349063" y="1019503"/>
            <a:ext cx="1466192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cluster_version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DC16454-2F8F-4044-82DF-1DCE4EF09602}"/>
              </a:ext>
            </a:extLst>
          </p:cNvPr>
          <p:cNvSpPr/>
          <p:nvPr/>
        </p:nvSpPr>
        <p:spPr>
          <a:xfrm>
            <a:off x="7407166" y="620115"/>
            <a:ext cx="1466192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api_vip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40D5FD2-7B5C-6745-A29C-776CC6A98ABE}"/>
              </a:ext>
            </a:extLst>
          </p:cNvPr>
          <p:cNvSpPr/>
          <p:nvPr/>
        </p:nvSpPr>
        <p:spPr>
          <a:xfrm>
            <a:off x="7407166" y="1003741"/>
            <a:ext cx="1466192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ingress_vip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D0A73EB-86A4-2D4D-906A-DFEEB0C4AE03}"/>
              </a:ext>
            </a:extLst>
          </p:cNvPr>
          <p:cNvSpPr/>
          <p:nvPr/>
        </p:nvSpPr>
        <p:spPr>
          <a:xfrm>
            <a:off x="7407166" y="1387367"/>
            <a:ext cx="1466192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machine CIDR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831EEC1-F7D8-9C4F-832D-5657EB6DF26F}"/>
              </a:ext>
            </a:extLst>
          </p:cNvPr>
          <p:cNvSpPr/>
          <p:nvPr/>
        </p:nvSpPr>
        <p:spPr>
          <a:xfrm>
            <a:off x="7407166" y="1770993"/>
            <a:ext cx="1466192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 &amp; pod CIDR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0E26A62-70F1-DF47-8A98-CBB36172B731}"/>
              </a:ext>
            </a:extLst>
          </p:cNvPr>
          <p:cNvSpPr/>
          <p:nvPr/>
        </p:nvSpPr>
        <p:spPr>
          <a:xfrm>
            <a:off x="2349063" y="1424153"/>
            <a:ext cx="1466192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CNI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847ABDE-B644-C14A-B9EF-CB5A466A9A25}"/>
              </a:ext>
            </a:extLst>
          </p:cNvPr>
          <p:cNvSpPr/>
          <p:nvPr/>
        </p:nvSpPr>
        <p:spPr>
          <a:xfrm>
            <a:off x="2349063" y="1860325"/>
            <a:ext cx="1466192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Services needed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C3B52BB-F449-FF47-BB23-30A4EF0FF9FF}"/>
              </a:ext>
            </a:extLst>
          </p:cNvPr>
          <p:cNvSpPr/>
          <p:nvPr/>
        </p:nvSpPr>
        <p:spPr>
          <a:xfrm>
            <a:off x="7407166" y="2175639"/>
            <a:ext cx="1466192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ntp_server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6DD7F00-0CDC-5D41-B8A3-6FD3B087F0BD}"/>
              </a:ext>
            </a:extLst>
          </p:cNvPr>
          <p:cNvSpPr/>
          <p:nvPr/>
        </p:nvSpPr>
        <p:spPr>
          <a:xfrm>
            <a:off x="9041523" y="625368"/>
            <a:ext cx="1602827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ntp_server_allow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8768F63-28A0-2848-BAE5-BBE8E35B9D8D}"/>
              </a:ext>
            </a:extLst>
          </p:cNvPr>
          <p:cNvSpPr/>
          <p:nvPr/>
        </p:nvSpPr>
        <p:spPr>
          <a:xfrm>
            <a:off x="4127941" y="625368"/>
            <a:ext cx="1466192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Discovery ISO info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884EE9D-0672-1744-B565-FCE6FEFB5729}"/>
              </a:ext>
            </a:extLst>
          </p:cNvPr>
          <p:cNvSpPr/>
          <p:nvPr/>
        </p:nvSpPr>
        <p:spPr>
          <a:xfrm>
            <a:off x="4127941" y="1040523"/>
            <a:ext cx="1466192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crucilble</a:t>
            </a:r>
            <a:r>
              <a:rPr lang="en-US" dirty="0">
                <a:solidFill>
                  <a:schemeClr val="tx1"/>
                </a:solidFill>
              </a:rPr>
              <a:t> repo path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182459A-C028-D048-9FE6-1E0856736119}"/>
              </a:ext>
            </a:extLst>
          </p:cNvPr>
          <p:cNvSpPr/>
          <p:nvPr/>
        </p:nvSpPr>
        <p:spPr>
          <a:xfrm>
            <a:off x="4127941" y="1471451"/>
            <a:ext cx="1466192" cy="32582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Location of artifacts 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68BF515-756C-4847-A674-258529D2A555}"/>
              </a:ext>
            </a:extLst>
          </p:cNvPr>
          <p:cNvSpPr/>
          <p:nvPr/>
        </p:nvSpPr>
        <p:spPr>
          <a:xfrm>
            <a:off x="4127941" y="1902379"/>
            <a:ext cx="1466192" cy="32582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Pull secret location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A031C1FB-7454-6548-AADA-EB21F6F5B271}"/>
              </a:ext>
            </a:extLst>
          </p:cNvPr>
          <p:cNvSpPr/>
          <p:nvPr/>
        </p:nvSpPr>
        <p:spPr>
          <a:xfrm>
            <a:off x="5772809" y="620115"/>
            <a:ext cx="1466192" cy="32582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Ssh</a:t>
            </a:r>
            <a:r>
              <a:rPr lang="en-US" dirty="0">
                <a:solidFill>
                  <a:schemeClr val="tx1"/>
                </a:solidFill>
              </a:rPr>
              <a:t> keys location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0BD7B5E-029E-5F41-B51A-4EE0E1C8D4F9}"/>
              </a:ext>
            </a:extLst>
          </p:cNvPr>
          <p:cNvSpPr/>
          <p:nvPr/>
        </p:nvSpPr>
        <p:spPr>
          <a:xfrm>
            <a:off x="5772809" y="1040523"/>
            <a:ext cx="1466192" cy="32582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Kubeconfig</a:t>
            </a:r>
            <a:r>
              <a:rPr lang="en-US" dirty="0">
                <a:solidFill>
                  <a:schemeClr val="tx1"/>
                </a:solidFill>
              </a:rPr>
              <a:t> location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69A1776-FFD0-FF47-9FF5-ACAC02FCFC25}"/>
              </a:ext>
            </a:extLst>
          </p:cNvPr>
          <p:cNvSpPr/>
          <p:nvPr/>
        </p:nvSpPr>
        <p:spPr>
          <a:xfrm>
            <a:off x="4127941" y="3021724"/>
            <a:ext cx="1466192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ansible_host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8F88523-FA77-5440-83F0-29712F4F0837}"/>
              </a:ext>
            </a:extLst>
          </p:cNvPr>
          <p:cNvSpPr/>
          <p:nvPr/>
        </p:nvSpPr>
        <p:spPr>
          <a:xfrm>
            <a:off x="2123090" y="378372"/>
            <a:ext cx="8902262" cy="2343807"/>
          </a:xfrm>
          <a:prstGeom prst="rect">
            <a:avLst/>
          </a:prstGeom>
          <a:solidFill>
            <a:schemeClr val="bg1">
              <a:alpha val="5927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FA245CD-0C0D-2E4B-ADFC-D8D7E585FDA8}"/>
              </a:ext>
            </a:extLst>
          </p:cNvPr>
          <p:cNvSpPr/>
          <p:nvPr/>
        </p:nvSpPr>
        <p:spPr>
          <a:xfrm>
            <a:off x="2186152" y="2915306"/>
            <a:ext cx="3586657" cy="538656"/>
          </a:xfrm>
          <a:prstGeom prst="rect">
            <a:avLst/>
          </a:prstGeom>
          <a:solidFill>
            <a:schemeClr val="bg1">
              <a:alpha val="5927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36E4BDCA-CA4D-904B-8146-53091268A76C}"/>
              </a:ext>
            </a:extLst>
          </p:cNvPr>
          <p:cNvSpPr/>
          <p:nvPr/>
        </p:nvSpPr>
        <p:spPr>
          <a:xfrm>
            <a:off x="4127941" y="3647089"/>
            <a:ext cx="1326937" cy="32582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AI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C2525732-B8C3-874C-8668-52DF54F4C5A1}"/>
              </a:ext>
            </a:extLst>
          </p:cNvPr>
          <p:cNvSpPr/>
          <p:nvPr/>
        </p:nvSpPr>
        <p:spPr>
          <a:xfrm>
            <a:off x="5594119" y="3647086"/>
            <a:ext cx="1326937" cy="32582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Registry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D03C8C6-57A5-E94E-B082-F88B7912EED3}"/>
              </a:ext>
            </a:extLst>
          </p:cNvPr>
          <p:cNvSpPr/>
          <p:nvPr/>
        </p:nvSpPr>
        <p:spPr>
          <a:xfrm>
            <a:off x="7060297" y="3647086"/>
            <a:ext cx="1326937" cy="32582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DNS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83F08CB-67B8-4C45-A4B2-C89C622BFEE3}"/>
              </a:ext>
            </a:extLst>
          </p:cNvPr>
          <p:cNvSpPr/>
          <p:nvPr/>
        </p:nvSpPr>
        <p:spPr>
          <a:xfrm>
            <a:off x="8526475" y="3647086"/>
            <a:ext cx="1326937" cy="32582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NTP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901270E-741C-4F43-9EBE-58D8B6CDD79F}"/>
              </a:ext>
            </a:extLst>
          </p:cNvPr>
          <p:cNvSpPr/>
          <p:nvPr/>
        </p:nvSpPr>
        <p:spPr>
          <a:xfrm>
            <a:off x="9992653" y="3647086"/>
            <a:ext cx="1326937" cy="32582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HTTP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F2FB514-80CA-3749-B4AD-F55AD74C50EE}"/>
              </a:ext>
            </a:extLst>
          </p:cNvPr>
          <p:cNvSpPr/>
          <p:nvPr/>
        </p:nvSpPr>
        <p:spPr>
          <a:xfrm>
            <a:off x="4130557" y="4282961"/>
            <a:ext cx="1166657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ansible_host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7F2E5D8A-8942-DA4A-A880-A434BE8A4C2A}"/>
              </a:ext>
            </a:extLst>
          </p:cNvPr>
          <p:cNvSpPr/>
          <p:nvPr/>
        </p:nvSpPr>
        <p:spPr>
          <a:xfrm>
            <a:off x="5594119" y="4272451"/>
            <a:ext cx="1166657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ansible_host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92A83BEB-A201-AB4F-9327-01522CC056F7}"/>
              </a:ext>
            </a:extLst>
          </p:cNvPr>
          <p:cNvSpPr/>
          <p:nvPr/>
        </p:nvSpPr>
        <p:spPr>
          <a:xfrm>
            <a:off x="7057681" y="4240919"/>
            <a:ext cx="1166657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ansible_host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5C36E64-EFBA-D840-977B-A80C94251223}"/>
              </a:ext>
            </a:extLst>
          </p:cNvPr>
          <p:cNvSpPr/>
          <p:nvPr/>
        </p:nvSpPr>
        <p:spPr>
          <a:xfrm>
            <a:off x="8521243" y="4209388"/>
            <a:ext cx="1166657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ansible_host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E3CF60DB-06A4-7B40-A8F3-D1FBC1A1C698}"/>
              </a:ext>
            </a:extLst>
          </p:cNvPr>
          <p:cNvSpPr/>
          <p:nvPr/>
        </p:nvSpPr>
        <p:spPr>
          <a:xfrm>
            <a:off x="9992653" y="4204138"/>
            <a:ext cx="1166657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ansible_host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F24FE09D-C9E4-E643-8919-77904959A2CD}"/>
              </a:ext>
            </a:extLst>
          </p:cNvPr>
          <p:cNvSpPr/>
          <p:nvPr/>
        </p:nvSpPr>
        <p:spPr>
          <a:xfrm>
            <a:off x="5594118" y="4734903"/>
            <a:ext cx="1166657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31D5A58C-1122-494E-A6FC-CB89431452A3}"/>
              </a:ext>
            </a:extLst>
          </p:cNvPr>
          <p:cNvSpPr/>
          <p:nvPr/>
        </p:nvSpPr>
        <p:spPr>
          <a:xfrm>
            <a:off x="5594118" y="5197355"/>
            <a:ext cx="1166657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certificate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770D1931-DA18-8A41-8F52-AB313B824350}"/>
              </a:ext>
            </a:extLst>
          </p:cNvPr>
          <p:cNvSpPr/>
          <p:nvPr/>
        </p:nvSpPr>
        <p:spPr>
          <a:xfrm>
            <a:off x="5594117" y="5654538"/>
            <a:ext cx="1166657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secret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9D69E3CE-38D4-A54F-B22C-F7871CF1AF66}"/>
              </a:ext>
            </a:extLst>
          </p:cNvPr>
          <p:cNvSpPr/>
          <p:nvPr/>
        </p:nvSpPr>
        <p:spPr>
          <a:xfrm>
            <a:off x="7057681" y="4734903"/>
            <a:ext cx="1326937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listen_address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9EDD3D1B-21E7-8D4B-A838-56F7D7B72394}"/>
              </a:ext>
            </a:extLst>
          </p:cNvPr>
          <p:cNvSpPr/>
          <p:nvPr/>
        </p:nvSpPr>
        <p:spPr>
          <a:xfrm>
            <a:off x="7057681" y="5197327"/>
            <a:ext cx="1694814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extra_dns_records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0EFF4FB2-154F-D745-B93E-50B15CE980EA}"/>
              </a:ext>
            </a:extLst>
          </p:cNvPr>
          <p:cNvSpPr/>
          <p:nvPr/>
        </p:nvSpPr>
        <p:spPr>
          <a:xfrm>
            <a:off x="7060304" y="5654510"/>
            <a:ext cx="1694814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listening_interfaces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06D3F1E-F226-F149-BEAC-B2CAA8E84207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7057681" y="3809996"/>
            <a:ext cx="2616" cy="21020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12479B22-3C4E-A44C-8425-E686ED936E3A}"/>
              </a:ext>
            </a:extLst>
          </p:cNvPr>
          <p:cNvSpPr/>
          <p:nvPr/>
        </p:nvSpPr>
        <p:spPr>
          <a:xfrm>
            <a:off x="4127941" y="4834760"/>
            <a:ext cx="1166657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06CD856-EF68-D74C-BEF1-591A93A77A8A}"/>
              </a:ext>
            </a:extLst>
          </p:cNvPr>
          <p:cNvCxnSpPr>
            <a:cxnSpLocks/>
            <a:stCxn id="28" idx="1"/>
            <a:endCxn id="46" idx="1"/>
          </p:cNvCxnSpPr>
          <p:nvPr/>
        </p:nvCxnSpPr>
        <p:spPr>
          <a:xfrm>
            <a:off x="4127941" y="3809999"/>
            <a:ext cx="0" cy="11876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B6D30D5-AD13-3F46-9C9D-48778E300B67}"/>
              </a:ext>
            </a:extLst>
          </p:cNvPr>
          <p:cNvCxnSpPr>
            <a:cxnSpLocks/>
          </p:cNvCxnSpPr>
          <p:nvPr/>
        </p:nvCxnSpPr>
        <p:spPr>
          <a:xfrm flipH="1">
            <a:off x="8521243" y="3867799"/>
            <a:ext cx="5232" cy="6621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B06CD71-20EF-D847-957A-A8CF8980F8B7}"/>
              </a:ext>
            </a:extLst>
          </p:cNvPr>
          <p:cNvCxnSpPr>
            <a:cxnSpLocks/>
          </p:cNvCxnSpPr>
          <p:nvPr/>
        </p:nvCxnSpPr>
        <p:spPr>
          <a:xfrm flipH="1">
            <a:off x="9987421" y="3836268"/>
            <a:ext cx="5232" cy="6621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55413D75-9AF5-4B4F-B66F-D2A4074C9F5B}"/>
              </a:ext>
            </a:extLst>
          </p:cNvPr>
          <p:cNvSpPr/>
          <p:nvPr/>
        </p:nvSpPr>
        <p:spPr>
          <a:xfrm>
            <a:off x="4011013" y="3455272"/>
            <a:ext cx="7665980" cy="3024355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561F7D7-7460-384F-9617-46857858C0F5}"/>
              </a:ext>
            </a:extLst>
          </p:cNvPr>
          <p:cNvCxnSpPr/>
          <p:nvPr/>
        </p:nvCxnSpPr>
        <p:spPr>
          <a:xfrm>
            <a:off x="3494688" y="3174124"/>
            <a:ext cx="6332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AB9DDAB-E75F-AB4C-9EC3-2DBCC455DFE7}"/>
              </a:ext>
            </a:extLst>
          </p:cNvPr>
          <p:cNvCxnSpPr/>
          <p:nvPr/>
        </p:nvCxnSpPr>
        <p:spPr>
          <a:xfrm>
            <a:off x="3498628" y="3836268"/>
            <a:ext cx="6332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EC80E341-F769-EF47-BDFC-E66B9C73C83C}"/>
              </a:ext>
            </a:extLst>
          </p:cNvPr>
          <p:cNvSpPr/>
          <p:nvPr/>
        </p:nvSpPr>
        <p:spPr>
          <a:xfrm>
            <a:off x="4122697" y="4340757"/>
            <a:ext cx="1466192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ansible_host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751FD42-3681-7440-9D26-00826971BD03}"/>
              </a:ext>
            </a:extLst>
          </p:cNvPr>
          <p:cNvCxnSpPr/>
          <p:nvPr/>
        </p:nvCxnSpPr>
        <p:spPr>
          <a:xfrm>
            <a:off x="3464471" y="4529958"/>
            <a:ext cx="6332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B542149C-E748-B345-800D-DE44C812EA04}"/>
              </a:ext>
            </a:extLst>
          </p:cNvPr>
          <p:cNvSpPr/>
          <p:nvPr/>
        </p:nvSpPr>
        <p:spPr>
          <a:xfrm>
            <a:off x="4151589" y="4776941"/>
            <a:ext cx="1466192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ansible_user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E580580F-385E-BA42-B433-6AD3C8412177}"/>
              </a:ext>
            </a:extLst>
          </p:cNvPr>
          <p:cNvSpPr/>
          <p:nvPr/>
        </p:nvSpPr>
        <p:spPr>
          <a:xfrm>
            <a:off x="4151589" y="5249904"/>
            <a:ext cx="1466192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Image_directory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E79BE538-25C8-A94F-AE1F-FEC3CA32F5CA}"/>
              </a:ext>
            </a:extLst>
          </p:cNvPr>
          <p:cNvSpPr/>
          <p:nvPr/>
        </p:nvSpPr>
        <p:spPr>
          <a:xfrm>
            <a:off x="5772809" y="4335507"/>
            <a:ext cx="1466192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Vm</a:t>
            </a:r>
            <a:r>
              <a:rPr lang="en-US" dirty="0">
                <a:solidFill>
                  <a:schemeClr val="tx1"/>
                </a:solidFill>
              </a:rPr>
              <a:t> bridge info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4CAA42A6-0F86-DC42-8E64-FCD9947EF5C9}"/>
              </a:ext>
            </a:extLst>
          </p:cNvPr>
          <p:cNvSpPr/>
          <p:nvPr/>
        </p:nvSpPr>
        <p:spPr>
          <a:xfrm>
            <a:off x="5754408" y="4776941"/>
            <a:ext cx="1466192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certificate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53F3D50-9F82-CF45-AB9E-E490C01022F9}"/>
              </a:ext>
            </a:extLst>
          </p:cNvPr>
          <p:cNvSpPr/>
          <p:nvPr/>
        </p:nvSpPr>
        <p:spPr>
          <a:xfrm>
            <a:off x="4070785" y="4302670"/>
            <a:ext cx="3173448" cy="1351839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4CAC765-EE43-904C-8A13-547F822EB5EA}"/>
              </a:ext>
            </a:extLst>
          </p:cNvPr>
          <p:cNvCxnSpPr>
            <a:cxnSpLocks/>
          </p:cNvCxnSpPr>
          <p:nvPr/>
        </p:nvCxnSpPr>
        <p:spPr>
          <a:xfrm>
            <a:off x="3518336" y="5355020"/>
            <a:ext cx="715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97EAEA60-8885-5C47-A925-BBC727F7639E}"/>
              </a:ext>
            </a:extLst>
          </p:cNvPr>
          <p:cNvSpPr/>
          <p:nvPr/>
        </p:nvSpPr>
        <p:spPr>
          <a:xfrm>
            <a:off x="4460339" y="3945285"/>
            <a:ext cx="1061544" cy="32582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vars: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9A102866-6072-5441-BC2D-86E0CFE65854}"/>
              </a:ext>
            </a:extLst>
          </p:cNvPr>
          <p:cNvSpPr/>
          <p:nvPr/>
        </p:nvSpPr>
        <p:spPr>
          <a:xfrm>
            <a:off x="7060297" y="3972906"/>
            <a:ext cx="1061544" cy="32582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children: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56766A0-3AD4-444A-9359-7B5985DCBFB7}"/>
              </a:ext>
            </a:extLst>
          </p:cNvPr>
          <p:cNvCxnSpPr>
            <a:cxnSpLocks/>
          </p:cNvCxnSpPr>
          <p:nvPr/>
        </p:nvCxnSpPr>
        <p:spPr>
          <a:xfrm flipV="1">
            <a:off x="4196256" y="4108196"/>
            <a:ext cx="0" cy="1246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3BDC07C-43D9-6D40-BEC8-B836BFD3FB4D}"/>
              </a:ext>
            </a:extLst>
          </p:cNvPr>
          <p:cNvCxnSpPr>
            <a:cxnSpLocks/>
            <a:endCxn id="64" idx="1"/>
          </p:cNvCxnSpPr>
          <p:nvPr/>
        </p:nvCxnSpPr>
        <p:spPr>
          <a:xfrm flipV="1">
            <a:off x="4196256" y="4108195"/>
            <a:ext cx="264083" cy="6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6E853C7E-CE9F-1E4A-A72C-4640E2130073}"/>
              </a:ext>
            </a:extLst>
          </p:cNvPr>
          <p:cNvSpPr/>
          <p:nvPr/>
        </p:nvSpPr>
        <p:spPr>
          <a:xfrm>
            <a:off x="2279447" y="3452660"/>
            <a:ext cx="1840633" cy="1459585"/>
          </a:xfrm>
          <a:prstGeom prst="rect">
            <a:avLst/>
          </a:prstGeom>
          <a:solidFill>
            <a:schemeClr val="bg1">
              <a:alpha val="5927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9894812C-6927-054E-A7F9-326E302E1C94}"/>
              </a:ext>
            </a:extLst>
          </p:cNvPr>
          <p:cNvSpPr/>
          <p:nvPr/>
        </p:nvSpPr>
        <p:spPr>
          <a:xfrm>
            <a:off x="4485259" y="4367045"/>
            <a:ext cx="1166657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bmc</a:t>
            </a:r>
            <a:r>
              <a:rPr lang="en-US" dirty="0">
                <a:solidFill>
                  <a:schemeClr val="tx1"/>
                </a:solidFill>
              </a:rPr>
              <a:t> credentials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06058F50-8A69-2D43-9303-B580442EA7C0}"/>
              </a:ext>
            </a:extLst>
          </p:cNvPr>
          <p:cNvSpPr/>
          <p:nvPr/>
        </p:nvSpPr>
        <p:spPr>
          <a:xfrm>
            <a:off x="4485259" y="4807158"/>
            <a:ext cx="1166657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066BB2EA-0995-904A-B0AE-B07064BD31B2}"/>
              </a:ext>
            </a:extLst>
          </p:cNvPr>
          <p:cNvSpPr/>
          <p:nvPr/>
        </p:nvSpPr>
        <p:spPr>
          <a:xfrm>
            <a:off x="4507563" y="5249871"/>
            <a:ext cx="1166657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gateway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3A70EE0B-1121-5446-9893-36BEB883A86C}"/>
              </a:ext>
            </a:extLst>
          </p:cNvPr>
          <p:cNvSpPr/>
          <p:nvPr/>
        </p:nvSpPr>
        <p:spPr>
          <a:xfrm>
            <a:off x="4507563" y="5658397"/>
            <a:ext cx="1924768" cy="3258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Network config for VM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AAF9D755-D5F3-2E4B-A9DF-4BCBD019D78E}"/>
              </a:ext>
            </a:extLst>
          </p:cNvPr>
          <p:cNvSpPr/>
          <p:nvPr/>
        </p:nvSpPr>
        <p:spPr>
          <a:xfrm>
            <a:off x="7049833" y="4376921"/>
            <a:ext cx="1655346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roles (master/worker)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485F6C50-53DC-0E4A-95FF-09868A827C9A}"/>
              </a:ext>
            </a:extLst>
          </p:cNvPr>
          <p:cNvSpPr/>
          <p:nvPr/>
        </p:nvSpPr>
        <p:spPr>
          <a:xfrm>
            <a:off x="7068144" y="5196780"/>
            <a:ext cx="1166657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vendor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E48C32D2-EFD9-1A48-80F6-1DA19220901C}"/>
              </a:ext>
            </a:extLst>
          </p:cNvPr>
          <p:cNvSpPr/>
          <p:nvPr/>
        </p:nvSpPr>
        <p:spPr>
          <a:xfrm>
            <a:off x="7057680" y="5639493"/>
            <a:ext cx="1166657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2BEEFBF8-6BB7-394E-8104-BE249E61AFF1}"/>
              </a:ext>
            </a:extLst>
          </p:cNvPr>
          <p:cNvSpPr/>
          <p:nvPr/>
        </p:nvSpPr>
        <p:spPr>
          <a:xfrm>
            <a:off x="7057680" y="6048019"/>
            <a:ext cx="1166657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VM Spec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1FBA3B27-32E4-8945-B555-FC069BD245EA}"/>
              </a:ext>
            </a:extLst>
          </p:cNvPr>
          <p:cNvSpPr/>
          <p:nvPr/>
        </p:nvSpPr>
        <p:spPr>
          <a:xfrm>
            <a:off x="7068144" y="4784217"/>
            <a:ext cx="1166657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BMC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2A8A0A0E-8D40-D34F-A841-2E7B7F456746}"/>
              </a:ext>
            </a:extLst>
          </p:cNvPr>
          <p:cNvSpPr/>
          <p:nvPr/>
        </p:nvSpPr>
        <p:spPr>
          <a:xfrm>
            <a:off x="8977717" y="4771690"/>
            <a:ext cx="1166657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VM Name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19E567EE-5AC6-D540-8EAC-BE89D1DBA627}"/>
              </a:ext>
            </a:extLst>
          </p:cNvPr>
          <p:cNvSpPr/>
          <p:nvPr/>
        </p:nvSpPr>
        <p:spPr>
          <a:xfrm>
            <a:off x="8971917" y="5164469"/>
            <a:ext cx="1166657" cy="3258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VM IP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615C40F2-4810-FC48-A7AA-7455F1A80C63}"/>
              </a:ext>
            </a:extLst>
          </p:cNvPr>
          <p:cNvSpPr/>
          <p:nvPr/>
        </p:nvSpPr>
        <p:spPr>
          <a:xfrm>
            <a:off x="8974517" y="5622980"/>
            <a:ext cx="1166657" cy="3258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VM Mac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4D5DCB3-63D2-634A-BA17-1DEC42D12294}"/>
              </a:ext>
            </a:extLst>
          </p:cNvPr>
          <p:cNvSpPr txBox="1"/>
          <p:nvPr/>
        </p:nvSpPr>
        <p:spPr>
          <a:xfrm>
            <a:off x="1865592" y="98462"/>
            <a:ext cx="5691354" cy="3485570"/>
          </a:xfrm>
          <a:prstGeom prst="rect">
            <a:avLst/>
          </a:prstGeom>
          <a:solidFill>
            <a:srgbClr val="FDF3F4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050">
                <a:latin typeface="Menlo" panose="020B0609030804020204" pitchFamily="49" charset="0"/>
              </a:defRPr>
            </a:lvl1pPr>
          </a:lstStyle>
          <a:p>
            <a:r>
              <a:rPr lang="en-CA" dirty="0"/>
              <a:t>        </a:t>
            </a:r>
            <a:r>
              <a:rPr lang="en-CA" dirty="0" err="1"/>
              <a:t>bmc_user</a:t>
            </a:r>
            <a:r>
              <a:rPr lang="en-CA" dirty="0"/>
              <a:t>: "{{ VAULT_NODES_BMC_USER | mandatory }}"</a:t>
            </a:r>
          </a:p>
          <a:p>
            <a:r>
              <a:rPr lang="en-CA" dirty="0"/>
              <a:t>        </a:t>
            </a:r>
            <a:r>
              <a:rPr lang="en-CA" dirty="0" err="1"/>
              <a:t>bmc_password</a:t>
            </a:r>
            <a:r>
              <a:rPr lang="en-CA" dirty="0"/>
              <a:t>: "{{ VAULT_NODES_BMC_PASSWORD | mandatory }}"</a:t>
            </a:r>
          </a:p>
          <a:p>
            <a:r>
              <a:rPr lang="en-CA" dirty="0"/>
              <a:t>        dns1: 10.1.198.49</a:t>
            </a:r>
          </a:p>
          <a:p>
            <a:r>
              <a:rPr lang="en-CA" dirty="0"/>
              <a:t>        gateway: 10.1.198.62</a:t>
            </a:r>
          </a:p>
          <a:p>
            <a:r>
              <a:rPr lang="en-CA" dirty="0"/>
              <a:t>        mask: 28</a:t>
            </a:r>
          </a:p>
          <a:p>
            <a:r>
              <a:rPr lang="en-CA" dirty="0"/>
              <a:t>        </a:t>
            </a:r>
            <a:r>
              <a:rPr lang="en-CA" dirty="0" err="1"/>
              <a:t>network_config</a:t>
            </a:r>
            <a:r>
              <a:rPr lang="en-CA" dirty="0"/>
              <a:t>:</a:t>
            </a:r>
          </a:p>
          <a:p>
            <a:r>
              <a:rPr lang="en-CA" dirty="0"/>
              <a:t>          interfaces:</a:t>
            </a:r>
          </a:p>
          <a:p>
            <a:r>
              <a:rPr lang="en-CA" dirty="0"/>
              <a:t>            - name: enp1s0</a:t>
            </a:r>
          </a:p>
          <a:p>
            <a:r>
              <a:rPr lang="en-CA" dirty="0"/>
              <a:t>              type: ethernet</a:t>
            </a:r>
          </a:p>
          <a:p>
            <a:r>
              <a:rPr lang="en-CA" dirty="0"/>
              <a:t>              mac: "{{ mac }}"</a:t>
            </a:r>
          </a:p>
          <a:p>
            <a:r>
              <a:rPr lang="en-CA" dirty="0"/>
              <a:t>              state: up</a:t>
            </a:r>
          </a:p>
          <a:p>
            <a:r>
              <a:rPr lang="en-CA" dirty="0"/>
              <a:t>              addresses:</a:t>
            </a:r>
          </a:p>
          <a:p>
            <a:r>
              <a:rPr lang="en-CA" dirty="0"/>
              <a:t>                ipv4:</a:t>
            </a:r>
          </a:p>
          <a:p>
            <a:r>
              <a:rPr lang="en-CA" dirty="0"/>
              <a:t>                  - </a:t>
            </a:r>
            <a:r>
              <a:rPr lang="en-CA" dirty="0" err="1"/>
              <a:t>ip</a:t>
            </a:r>
            <a:r>
              <a:rPr lang="en-CA" dirty="0"/>
              <a:t>: "{{ </a:t>
            </a:r>
            <a:r>
              <a:rPr lang="en-CA" dirty="0" err="1"/>
              <a:t>ansible_host</a:t>
            </a:r>
            <a:r>
              <a:rPr lang="en-CA" dirty="0"/>
              <a:t> }}"</a:t>
            </a:r>
          </a:p>
          <a:p>
            <a:r>
              <a:rPr lang="en-CA" dirty="0"/>
              <a:t>                    prefix: "{{ mask }}"</a:t>
            </a:r>
          </a:p>
          <a:p>
            <a:r>
              <a:rPr lang="en-CA" dirty="0"/>
              <a:t>          </a:t>
            </a:r>
            <a:r>
              <a:rPr lang="en-CA" dirty="0" err="1"/>
              <a:t>dns_server_ips</a:t>
            </a:r>
            <a:r>
              <a:rPr lang="en-CA" dirty="0"/>
              <a:t>:</a:t>
            </a:r>
          </a:p>
          <a:p>
            <a:r>
              <a:rPr lang="en-CA" dirty="0"/>
              <a:t>            - "{{ dns1 }}"</a:t>
            </a:r>
          </a:p>
          <a:p>
            <a:r>
              <a:rPr lang="en-CA" dirty="0"/>
              <a:t>          routes:</a:t>
            </a:r>
          </a:p>
          <a:p>
            <a:r>
              <a:rPr lang="en-CA" dirty="0"/>
              <a:t>            - destination: 0.0.0.0/0</a:t>
            </a:r>
          </a:p>
          <a:p>
            <a:r>
              <a:rPr lang="en-CA" dirty="0"/>
              <a:t>              address: "{{ gateway }}"</a:t>
            </a:r>
          </a:p>
          <a:p>
            <a:r>
              <a:rPr lang="en-CA" dirty="0"/>
              <a:t>              interface: enp1s0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1D1CF2D-EA03-7648-9D6C-3A0522EA9BB5}"/>
              </a:ext>
            </a:extLst>
          </p:cNvPr>
          <p:cNvSpPr txBox="1"/>
          <p:nvPr/>
        </p:nvSpPr>
        <p:spPr>
          <a:xfrm>
            <a:off x="6141943" y="1405676"/>
            <a:ext cx="6096000" cy="2354491"/>
          </a:xfrm>
          <a:prstGeom prst="rect">
            <a:avLst/>
          </a:prstGeom>
          <a:solidFill>
            <a:srgbClr val="FDF3F4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050">
                <a:latin typeface="Menlo" panose="020B0609030804020204" pitchFamily="49" charset="0"/>
              </a:defRPr>
            </a:lvl1pPr>
          </a:lstStyle>
          <a:p>
            <a:r>
              <a:rPr lang="en-CA" dirty="0"/>
              <a:t>        masters:</a:t>
            </a:r>
          </a:p>
          <a:p>
            <a:r>
              <a:rPr lang="en-CA" dirty="0"/>
              <a:t>          vars:</a:t>
            </a:r>
          </a:p>
          <a:p>
            <a:r>
              <a:rPr lang="en-CA" dirty="0"/>
              <a:t>            role: master</a:t>
            </a:r>
          </a:p>
          <a:p>
            <a:r>
              <a:rPr lang="en-CA" dirty="0"/>
              <a:t>            vendor: KVM # this example is a virtual control plane</a:t>
            </a:r>
          </a:p>
          <a:p>
            <a:r>
              <a:rPr lang="en-CA" dirty="0"/>
              <a:t>            </a:t>
            </a:r>
            <a:r>
              <a:rPr lang="en-CA" dirty="0" err="1"/>
              <a:t>bmc_address</a:t>
            </a:r>
            <a:r>
              <a:rPr lang="en-CA" dirty="0"/>
              <a:t>: "10.1.198.50:8082"</a:t>
            </a:r>
          </a:p>
          <a:p>
            <a:r>
              <a:rPr lang="en-CA" dirty="0"/>
              <a:t>            </a:t>
            </a:r>
            <a:r>
              <a:rPr lang="en-CA" dirty="0" err="1"/>
              <a:t>vm_host</a:t>
            </a:r>
            <a:r>
              <a:rPr lang="en-CA" dirty="0"/>
              <a:t>: vm_host1</a:t>
            </a:r>
          </a:p>
          <a:p>
            <a:r>
              <a:rPr lang="en-CA" dirty="0"/>
              <a:t>            </a:t>
            </a:r>
            <a:r>
              <a:rPr lang="en-CA" dirty="0" err="1"/>
              <a:t>vm_spec</a:t>
            </a:r>
            <a:r>
              <a:rPr lang="en-CA" dirty="0"/>
              <a:t>:</a:t>
            </a:r>
          </a:p>
          <a:p>
            <a:r>
              <a:rPr lang="en-CA" dirty="0"/>
              <a:t>              </a:t>
            </a:r>
            <a:r>
              <a:rPr lang="en-CA" dirty="0" err="1"/>
              <a:t>cpu_cores</a:t>
            </a:r>
            <a:r>
              <a:rPr lang="en-CA" dirty="0"/>
              <a:t>: 4</a:t>
            </a:r>
          </a:p>
          <a:p>
            <a:r>
              <a:rPr lang="en-CA" dirty="0"/>
              <a:t>              </a:t>
            </a:r>
            <a:r>
              <a:rPr lang="en-CA" dirty="0" err="1"/>
              <a:t>ram_mib</a:t>
            </a:r>
            <a:r>
              <a:rPr lang="en-CA" dirty="0"/>
              <a:t>: 16384</a:t>
            </a:r>
          </a:p>
          <a:p>
            <a:r>
              <a:rPr lang="en-CA" dirty="0"/>
              <a:t>              </a:t>
            </a:r>
            <a:r>
              <a:rPr lang="en-CA" dirty="0" err="1"/>
              <a:t>disk_size_gb</a:t>
            </a:r>
            <a:r>
              <a:rPr lang="en-CA" dirty="0"/>
              <a:t>: 100</a:t>
            </a:r>
          </a:p>
          <a:p>
            <a:r>
              <a:rPr lang="en-CA" dirty="0"/>
              <a:t>          hosts:</a:t>
            </a:r>
          </a:p>
          <a:p>
            <a:r>
              <a:rPr lang="en-CA" dirty="0"/>
              <a:t>            master1:</a:t>
            </a:r>
          </a:p>
          <a:p>
            <a:r>
              <a:rPr lang="en-CA" dirty="0"/>
              <a:t>              </a:t>
            </a:r>
            <a:r>
              <a:rPr lang="en-CA" dirty="0" err="1"/>
              <a:t>ansible_host</a:t>
            </a:r>
            <a:r>
              <a:rPr lang="en-CA" dirty="0"/>
              <a:t>: 10.1.198.51</a:t>
            </a:r>
          </a:p>
          <a:p>
            <a:r>
              <a:rPr lang="en-CA" dirty="0"/>
              <a:t>              mac: "DE:AD:BE:EF:C0:2C"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551BAF5-B72A-074C-8BEA-21CF68EFF03D}"/>
              </a:ext>
            </a:extLst>
          </p:cNvPr>
          <p:cNvSpPr/>
          <p:nvPr/>
        </p:nvSpPr>
        <p:spPr>
          <a:xfrm>
            <a:off x="4449761" y="4258366"/>
            <a:ext cx="1296799" cy="140003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3D30E82-B015-194D-989E-17217ACC888C}"/>
              </a:ext>
            </a:extLst>
          </p:cNvPr>
          <p:cNvSpPr/>
          <p:nvPr/>
        </p:nvSpPr>
        <p:spPr>
          <a:xfrm>
            <a:off x="4351248" y="5632716"/>
            <a:ext cx="2110630" cy="43297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1B54797D-9306-1E4D-8C7A-A1AEEA734F14}"/>
              </a:ext>
            </a:extLst>
          </p:cNvPr>
          <p:cNvSpPr/>
          <p:nvPr/>
        </p:nvSpPr>
        <p:spPr>
          <a:xfrm>
            <a:off x="1534886" y="2286000"/>
            <a:ext cx="2797628" cy="3646714"/>
          </a:xfrm>
          <a:custGeom>
            <a:avLst/>
            <a:gdLst>
              <a:gd name="connsiteX0" fmla="*/ 2797628 w 2797628"/>
              <a:gd name="connsiteY0" fmla="*/ 3646714 h 3646714"/>
              <a:gd name="connsiteX1" fmla="*/ 21771 w 2797628"/>
              <a:gd name="connsiteY1" fmla="*/ 3646714 h 3646714"/>
              <a:gd name="connsiteX2" fmla="*/ 0 w 2797628"/>
              <a:gd name="connsiteY2" fmla="*/ 0 h 3646714"/>
              <a:gd name="connsiteX3" fmla="*/ 576943 w 2797628"/>
              <a:gd name="connsiteY3" fmla="*/ 0 h 3646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7628" h="3646714">
                <a:moveTo>
                  <a:pt x="2797628" y="3646714"/>
                </a:moveTo>
                <a:lnTo>
                  <a:pt x="21771" y="3646714"/>
                </a:lnTo>
                <a:lnTo>
                  <a:pt x="0" y="0"/>
                </a:lnTo>
                <a:lnTo>
                  <a:pt x="576943" y="0"/>
                </a:ln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582E640C-E121-A64F-ABE9-A4591479F632}"/>
              </a:ext>
            </a:extLst>
          </p:cNvPr>
          <p:cNvSpPr/>
          <p:nvPr/>
        </p:nvSpPr>
        <p:spPr>
          <a:xfrm>
            <a:off x="1001486" y="544286"/>
            <a:ext cx="3429000" cy="4386943"/>
          </a:xfrm>
          <a:custGeom>
            <a:avLst/>
            <a:gdLst>
              <a:gd name="connsiteX0" fmla="*/ 3429000 w 3429000"/>
              <a:gd name="connsiteY0" fmla="*/ 4386943 h 4386943"/>
              <a:gd name="connsiteX1" fmla="*/ 10885 w 3429000"/>
              <a:gd name="connsiteY1" fmla="*/ 4376057 h 4386943"/>
              <a:gd name="connsiteX2" fmla="*/ 0 w 3429000"/>
              <a:gd name="connsiteY2" fmla="*/ 718457 h 4386943"/>
              <a:gd name="connsiteX3" fmla="*/ 0 w 3429000"/>
              <a:gd name="connsiteY3" fmla="*/ 0 h 4386943"/>
              <a:gd name="connsiteX4" fmla="*/ 1230085 w 3429000"/>
              <a:gd name="connsiteY4" fmla="*/ 21771 h 4386943"/>
              <a:gd name="connsiteX0" fmla="*/ 3429000 w 3429000"/>
              <a:gd name="connsiteY0" fmla="*/ 4386943 h 4386943"/>
              <a:gd name="connsiteX1" fmla="*/ 10885 w 3429000"/>
              <a:gd name="connsiteY1" fmla="*/ 4376057 h 4386943"/>
              <a:gd name="connsiteX2" fmla="*/ 0 w 3429000"/>
              <a:gd name="connsiteY2" fmla="*/ 718457 h 4386943"/>
              <a:gd name="connsiteX3" fmla="*/ 0 w 3429000"/>
              <a:gd name="connsiteY3" fmla="*/ 0 h 4386943"/>
              <a:gd name="connsiteX4" fmla="*/ 1230085 w 3429000"/>
              <a:gd name="connsiteY4" fmla="*/ 4354 h 4386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9000" h="4386943">
                <a:moveTo>
                  <a:pt x="3429000" y="4386943"/>
                </a:moveTo>
                <a:lnTo>
                  <a:pt x="10885" y="4376057"/>
                </a:lnTo>
                <a:cubicBezTo>
                  <a:pt x="7257" y="3156857"/>
                  <a:pt x="3628" y="1937657"/>
                  <a:pt x="0" y="718457"/>
                </a:cubicBezTo>
                <a:lnTo>
                  <a:pt x="0" y="0"/>
                </a:lnTo>
                <a:cubicBezTo>
                  <a:pt x="410028" y="7257"/>
                  <a:pt x="820057" y="-2903"/>
                  <a:pt x="1230085" y="4354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Left Brace 69">
            <a:extLst>
              <a:ext uri="{FF2B5EF4-FFF2-40B4-BE49-F238E27FC236}">
                <a16:creationId xmlns:a16="http://schemas.microsoft.com/office/drawing/2014/main" id="{E2BB326B-313B-7640-88EF-28A4C94AD95F}"/>
              </a:ext>
            </a:extLst>
          </p:cNvPr>
          <p:cNvSpPr/>
          <p:nvPr/>
        </p:nvSpPr>
        <p:spPr>
          <a:xfrm>
            <a:off x="2111282" y="1001928"/>
            <a:ext cx="403313" cy="2582104"/>
          </a:xfrm>
          <a:prstGeom prst="leftBrace">
            <a:avLst>
              <a:gd name="adj1" fmla="val 8333"/>
              <a:gd name="adj2" fmla="val 49663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1" name="Left Brace 70">
            <a:extLst>
              <a:ext uri="{FF2B5EF4-FFF2-40B4-BE49-F238E27FC236}">
                <a16:creationId xmlns:a16="http://schemas.microsoft.com/office/drawing/2014/main" id="{CF7DFCAE-3ADE-8E4E-8F9A-54717A68C125}"/>
              </a:ext>
            </a:extLst>
          </p:cNvPr>
          <p:cNvSpPr/>
          <p:nvPr/>
        </p:nvSpPr>
        <p:spPr>
          <a:xfrm>
            <a:off x="2200687" y="152548"/>
            <a:ext cx="313908" cy="817027"/>
          </a:xfrm>
          <a:prstGeom prst="leftBrace">
            <a:avLst>
              <a:gd name="adj1" fmla="val 8333"/>
              <a:gd name="adj2" fmla="val 48401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92" name="Left Brace 91">
            <a:extLst>
              <a:ext uri="{FF2B5EF4-FFF2-40B4-BE49-F238E27FC236}">
                <a16:creationId xmlns:a16="http://schemas.microsoft.com/office/drawing/2014/main" id="{4F69B232-1D8C-654A-ABD1-9A81627F71F8}"/>
              </a:ext>
            </a:extLst>
          </p:cNvPr>
          <p:cNvSpPr/>
          <p:nvPr/>
        </p:nvSpPr>
        <p:spPr>
          <a:xfrm rot="10800000">
            <a:off x="9529028" y="3174123"/>
            <a:ext cx="313908" cy="557034"/>
          </a:xfrm>
          <a:prstGeom prst="leftBrace">
            <a:avLst>
              <a:gd name="adj1" fmla="val 8333"/>
              <a:gd name="adj2" fmla="val 48401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93" name="Left Brace 92">
            <a:extLst>
              <a:ext uri="{FF2B5EF4-FFF2-40B4-BE49-F238E27FC236}">
                <a16:creationId xmlns:a16="http://schemas.microsoft.com/office/drawing/2014/main" id="{99120164-88A6-9C4A-BAB6-87AE8B264D04}"/>
              </a:ext>
            </a:extLst>
          </p:cNvPr>
          <p:cNvSpPr/>
          <p:nvPr/>
        </p:nvSpPr>
        <p:spPr>
          <a:xfrm>
            <a:off x="6691852" y="1641111"/>
            <a:ext cx="313908" cy="1336201"/>
          </a:xfrm>
          <a:prstGeom prst="leftBrace">
            <a:avLst>
              <a:gd name="adj1" fmla="val 8333"/>
              <a:gd name="adj2" fmla="val 48401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1EB463F-DEFE-A843-BC85-855ADBA9E5D5}"/>
              </a:ext>
            </a:extLst>
          </p:cNvPr>
          <p:cNvSpPr/>
          <p:nvPr/>
        </p:nvSpPr>
        <p:spPr>
          <a:xfrm>
            <a:off x="8860179" y="4695756"/>
            <a:ext cx="1390177" cy="13699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0406F98-D240-454E-8094-2BACA00AE2A6}"/>
              </a:ext>
            </a:extLst>
          </p:cNvPr>
          <p:cNvSpPr/>
          <p:nvPr/>
        </p:nvSpPr>
        <p:spPr>
          <a:xfrm>
            <a:off x="6988624" y="4336221"/>
            <a:ext cx="1760341" cy="211829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B265D8F5-A4CC-F148-9BE0-BE803D2A3541}"/>
              </a:ext>
            </a:extLst>
          </p:cNvPr>
          <p:cNvSpPr/>
          <p:nvPr/>
        </p:nvSpPr>
        <p:spPr>
          <a:xfrm>
            <a:off x="9786257" y="3472543"/>
            <a:ext cx="370114" cy="1197428"/>
          </a:xfrm>
          <a:custGeom>
            <a:avLst/>
            <a:gdLst>
              <a:gd name="connsiteX0" fmla="*/ 370114 w 370114"/>
              <a:gd name="connsiteY0" fmla="*/ 1197428 h 1197428"/>
              <a:gd name="connsiteX1" fmla="*/ 359229 w 370114"/>
              <a:gd name="connsiteY1" fmla="*/ 0 h 1197428"/>
              <a:gd name="connsiteX2" fmla="*/ 0 w 370114"/>
              <a:gd name="connsiteY2" fmla="*/ 10886 h 119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0114" h="1197428">
                <a:moveTo>
                  <a:pt x="370114" y="1197428"/>
                </a:moveTo>
                <a:cubicBezTo>
                  <a:pt x="366486" y="798285"/>
                  <a:pt x="362857" y="399143"/>
                  <a:pt x="359229" y="0"/>
                </a:cubicBezTo>
                <a:lnTo>
                  <a:pt x="0" y="10886"/>
                </a:ln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85F6FF56-7572-6F43-8AC7-BFDC01F440CA}"/>
              </a:ext>
            </a:extLst>
          </p:cNvPr>
          <p:cNvSpPr/>
          <p:nvPr/>
        </p:nvSpPr>
        <p:spPr>
          <a:xfrm>
            <a:off x="6324600" y="2286000"/>
            <a:ext cx="642257" cy="2231571"/>
          </a:xfrm>
          <a:custGeom>
            <a:avLst/>
            <a:gdLst>
              <a:gd name="connsiteX0" fmla="*/ 642257 w 642257"/>
              <a:gd name="connsiteY0" fmla="*/ 2231571 h 2231571"/>
              <a:gd name="connsiteX1" fmla="*/ 21771 w 642257"/>
              <a:gd name="connsiteY1" fmla="*/ 2231571 h 2231571"/>
              <a:gd name="connsiteX2" fmla="*/ 0 w 642257"/>
              <a:gd name="connsiteY2" fmla="*/ 0 h 2231571"/>
              <a:gd name="connsiteX3" fmla="*/ 424543 w 642257"/>
              <a:gd name="connsiteY3" fmla="*/ 10886 h 22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257" h="2231571">
                <a:moveTo>
                  <a:pt x="642257" y="2231571"/>
                </a:moveTo>
                <a:lnTo>
                  <a:pt x="21771" y="2231571"/>
                </a:lnTo>
                <a:lnTo>
                  <a:pt x="0" y="0"/>
                </a:lnTo>
                <a:lnTo>
                  <a:pt x="424543" y="10886"/>
                </a:ln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43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3C7D78-6D09-B94E-B008-DB518B862938}"/>
              </a:ext>
            </a:extLst>
          </p:cNvPr>
          <p:cNvSpPr txBox="1"/>
          <p:nvPr/>
        </p:nvSpPr>
        <p:spPr>
          <a:xfrm>
            <a:off x="698014" y="1065330"/>
            <a:ext cx="10448957" cy="30777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effectLst/>
                <a:latin typeface="Courier" pitchFamily="2" charset="0"/>
              </a:defRPr>
            </a:lvl1pPr>
          </a:lstStyle>
          <a:p>
            <a:r>
              <a:rPr lang="en-CA" dirty="0"/>
              <a:t>ansible-playbook -v -</a:t>
            </a:r>
            <a:r>
              <a:rPr lang="en-CA" dirty="0" err="1"/>
              <a:t>i</a:t>
            </a:r>
            <a:r>
              <a:rPr lang="en-CA" dirty="0"/>
              <a:t> </a:t>
            </a:r>
            <a:r>
              <a:rPr lang="en-CA" dirty="0" err="1"/>
              <a:t>inventory.yml</a:t>
            </a:r>
            <a:r>
              <a:rPr lang="en-CA" dirty="0"/>
              <a:t> -e "@</a:t>
            </a:r>
            <a:r>
              <a:rPr lang="en-CA" dirty="0" err="1"/>
              <a:t>inventory.vault.yml</a:t>
            </a:r>
            <a:r>
              <a:rPr lang="en-CA" dirty="0"/>
              <a:t>" playbooks/</a:t>
            </a:r>
            <a:r>
              <a:rPr lang="en-CA" dirty="0" err="1"/>
              <a:t>validate_inventory.yml</a:t>
            </a:r>
            <a:endParaRPr lang="en-CA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DBE99A5-C307-CE40-88B1-687ED8FF3013}"/>
              </a:ext>
            </a:extLst>
          </p:cNvPr>
          <p:cNvSpPr/>
          <p:nvPr/>
        </p:nvSpPr>
        <p:spPr>
          <a:xfrm>
            <a:off x="4867835" y="304801"/>
            <a:ext cx="2456329" cy="3227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D303D2-8791-1B41-B768-CE3228455DAC}"/>
              </a:ext>
            </a:extLst>
          </p:cNvPr>
          <p:cNvSpPr txBox="1"/>
          <p:nvPr/>
        </p:nvSpPr>
        <p:spPr>
          <a:xfrm>
            <a:off x="698014" y="1974371"/>
            <a:ext cx="11134757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PLAY RECAP ****************************************************************************************************************</a:t>
            </a:r>
          </a:p>
          <a:p>
            <a:r>
              <a:rPr lang="en-CA" sz="1000" dirty="0">
                <a:solidFill>
                  <a:srgbClr val="39C026"/>
                </a:solidFill>
                <a:effectLst/>
                <a:latin typeface="Menlo" panose="020B0609030804020204" pitchFamily="49" charset="0"/>
              </a:rPr>
              <a:t>localhost</a:t>
            </a:r>
            <a:r>
              <a:rPr lang="en-CA" sz="1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  : </a:t>
            </a:r>
            <a:r>
              <a:rPr lang="en-CA" sz="1000" dirty="0">
                <a:solidFill>
                  <a:srgbClr val="39C026"/>
                </a:solidFill>
                <a:effectLst/>
                <a:latin typeface="Menlo" panose="020B0609030804020204" pitchFamily="49" charset="0"/>
              </a:rPr>
              <a:t>ok=31  </a:t>
            </a:r>
            <a:r>
              <a:rPr lang="en-CA" sz="1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changed=0    unreachable=0    failed=0    </a:t>
            </a:r>
            <a:r>
              <a:rPr lang="en-CA" sz="1000" dirty="0">
                <a:solidFill>
                  <a:srgbClr val="38B9C7"/>
                </a:solidFill>
                <a:effectLst/>
                <a:latin typeface="Menlo" panose="020B0609030804020204" pitchFamily="49" charset="0"/>
              </a:rPr>
              <a:t>skipped=12  </a:t>
            </a:r>
            <a:r>
              <a:rPr lang="en-CA" sz="1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rescued=0    ignored=0   </a:t>
            </a:r>
          </a:p>
          <a:p>
            <a:br>
              <a:rPr lang="en-CA" sz="1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CA" sz="1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CA" sz="1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Tuesday 03 May 2022  17:01:44 -0400 (0:00:00.182)       0:00:08.878 *********** </a:t>
            </a:r>
          </a:p>
          <a:p>
            <a:r>
              <a:rPr lang="en-CA" sz="1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=============================================================================== </a:t>
            </a:r>
          </a:p>
          <a:p>
            <a:r>
              <a:rPr lang="en-CA" sz="1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validate_inventory</a:t>
            </a:r>
            <a:r>
              <a:rPr lang="en-CA" sz="1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 Ensure service hosts are reachable ------------------------------------------------------------ 3.24s</a:t>
            </a:r>
          </a:p>
          <a:p>
            <a:r>
              <a:rPr lang="en-CA" sz="1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validate_inventory</a:t>
            </a:r>
            <a:r>
              <a:rPr lang="en-CA" sz="1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 Assert that all nodes have BMC credentials set ------------------------------------------------ 0.49s</a:t>
            </a:r>
          </a:p>
          <a:p>
            <a:r>
              <a:rPr lang="en-CA" sz="1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validate_inventory</a:t>
            </a:r>
            <a:r>
              <a:rPr lang="en-CA" sz="1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 Assert all nodes have all required vars ------------------------------------------------------- 0.39s</a:t>
            </a:r>
          </a:p>
          <a:p>
            <a:r>
              <a:rPr lang="en-CA" sz="1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validate_inventory</a:t>
            </a:r>
            <a:r>
              <a:rPr lang="en-CA" sz="1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 Get KVM BMC username password combinations ---------------------------------------------------- 0.34s</a:t>
            </a:r>
          </a:p>
          <a:p>
            <a:r>
              <a:rPr lang="en-CA" sz="1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validate_inventory</a:t>
            </a:r>
            <a:r>
              <a:rPr lang="en-CA" sz="1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 Assert required vars are correctly typed ------------------------------------------------------ 0.27s</a:t>
            </a:r>
          </a:p>
          <a:p>
            <a:r>
              <a:rPr lang="en-CA" sz="1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validate_inventory</a:t>
            </a:r>
            <a:r>
              <a:rPr lang="en-CA" sz="1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 Assert nodes are within the machine network --------------------------------------------------- 0.20s</a:t>
            </a:r>
          </a:p>
          <a:p>
            <a:r>
              <a:rPr lang="en-CA" sz="1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validate_inventory</a:t>
            </a:r>
            <a:r>
              <a:rPr lang="en-CA" sz="1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 Check that each node will be on a valid host -------------------------------------------------- 0.19s</a:t>
            </a:r>
          </a:p>
          <a:p>
            <a:r>
              <a:rPr lang="en-CA" sz="1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validate_inventory</a:t>
            </a:r>
            <a:r>
              <a:rPr lang="en-CA" sz="1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 Record successful validation on all hosts ----------------------------------------------------- 0.18s</a:t>
            </a:r>
          </a:p>
          <a:p>
            <a:r>
              <a:rPr lang="en-CA" sz="1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validate_inventory</a:t>
            </a:r>
            <a:r>
              <a:rPr lang="en-CA" sz="1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 Get node UUIDs -------------------------------------------------------------------------------- 0.18s</a:t>
            </a:r>
          </a:p>
          <a:p>
            <a:r>
              <a:rPr lang="en-CA" sz="1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validate_inventory</a:t>
            </a:r>
            <a:r>
              <a:rPr lang="en-CA" sz="1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 Assert that all values of 'vendor' are supported ---------------------------------------------- 0.17s</a:t>
            </a:r>
          </a:p>
          <a:p>
            <a:r>
              <a:rPr lang="en-CA" sz="1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validate_inventory</a:t>
            </a:r>
            <a:r>
              <a:rPr lang="en-CA" sz="1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 </a:t>
            </a:r>
            <a:r>
              <a:rPr lang="en-CA" sz="1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include_tasks</a:t>
            </a:r>
            <a:r>
              <a:rPr lang="en-CA" sz="1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--------------------------------------------------------------------------------- 0.16s</a:t>
            </a:r>
          </a:p>
          <a:p>
            <a:r>
              <a:rPr lang="en-CA" sz="1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validate_inventory</a:t>
            </a:r>
            <a:r>
              <a:rPr lang="en-CA" sz="1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 Get all KVM Nodes ----------------------------------------------------------------------------- 0.16s</a:t>
            </a:r>
          </a:p>
          <a:p>
            <a:r>
              <a:rPr lang="en-CA" sz="1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validate_inventory</a:t>
            </a:r>
            <a:r>
              <a:rPr lang="en-CA" sz="1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 Assert VIPs are within the machine network ---------------------------------------------------- 0.16s</a:t>
            </a:r>
          </a:p>
          <a:p>
            <a:r>
              <a:rPr lang="en-CA" sz="1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validate_inventory</a:t>
            </a:r>
            <a:r>
              <a:rPr lang="en-CA" sz="1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 Assert that all values of 'role' are supported ------------------------------------------------ 0.15s</a:t>
            </a:r>
          </a:p>
          <a:p>
            <a:r>
              <a:rPr lang="en-CA" sz="1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validate_inventory</a:t>
            </a:r>
            <a:r>
              <a:rPr lang="en-CA" sz="1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 </a:t>
            </a:r>
            <a:r>
              <a:rPr lang="en-CA" sz="1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include_tasks</a:t>
            </a:r>
            <a:r>
              <a:rPr lang="en-CA" sz="1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--------------------------------------------------------------------------------- 0.15s</a:t>
            </a:r>
          </a:p>
          <a:p>
            <a:r>
              <a:rPr lang="en-CA" sz="1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validate_inventory</a:t>
            </a:r>
            <a:r>
              <a:rPr lang="en-CA" sz="1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 Ensure </a:t>
            </a:r>
            <a:r>
              <a:rPr lang="en-CA" sz="1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baremetal</a:t>
            </a:r>
            <a:r>
              <a:rPr lang="en-CA" sz="1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node BMCs are reachable ------------------------------------------------------ 0.15s</a:t>
            </a:r>
          </a:p>
          <a:p>
            <a:r>
              <a:rPr lang="en-CA" sz="1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validate_inventory</a:t>
            </a:r>
            <a:r>
              <a:rPr lang="en-CA" sz="1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 </a:t>
            </a:r>
            <a:r>
              <a:rPr lang="en-CA" sz="1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include_tasks</a:t>
            </a:r>
            <a:r>
              <a:rPr lang="en-CA" sz="1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--------------------------------------------------------------------------------- 0.14s</a:t>
            </a:r>
          </a:p>
          <a:p>
            <a:r>
              <a:rPr lang="en-CA" sz="1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validate_inventory</a:t>
            </a:r>
            <a:r>
              <a:rPr lang="en-CA" sz="1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 </a:t>
            </a:r>
            <a:r>
              <a:rPr lang="en-CA" sz="1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include_tasks</a:t>
            </a:r>
            <a:r>
              <a:rPr lang="en-CA" sz="1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--------------------------------------------------------------------------------- 0.14s</a:t>
            </a:r>
          </a:p>
          <a:p>
            <a:r>
              <a:rPr lang="en-CA" sz="1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validate_inventory</a:t>
            </a:r>
            <a:r>
              <a:rPr lang="en-CA" sz="1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 Assert that partitions can be create on supported </a:t>
            </a:r>
            <a:r>
              <a:rPr lang="en-CA" sz="1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Openshift</a:t>
            </a:r>
            <a:r>
              <a:rPr lang="en-CA" sz="1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version --------------------------- 0.13s</a:t>
            </a:r>
          </a:p>
          <a:p>
            <a:r>
              <a:rPr lang="en-CA" sz="1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validate_inventory</a:t>
            </a:r>
            <a:r>
              <a:rPr lang="en-CA" sz="1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 </a:t>
            </a:r>
            <a:r>
              <a:rPr lang="en-CA" sz="1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include_tasks</a:t>
            </a:r>
            <a:r>
              <a:rPr lang="en-CA" sz="1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--------------------------------------------------------------------------------- 0.13s</a:t>
            </a:r>
          </a:p>
        </p:txBody>
      </p:sp>
    </p:spTree>
    <p:extLst>
      <p:ext uri="{BB962C8B-B14F-4D97-AF65-F5344CB8AC3E}">
        <p14:creationId xmlns:p14="http://schemas.microsoft.com/office/powerpoint/2010/main" val="2376994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C520E-6A41-354C-A3C8-8E84CFDC3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BCDDEC1C-67AD-034B-91E8-721851EF052F}"/>
              </a:ext>
            </a:extLst>
          </p:cNvPr>
          <p:cNvSpPr/>
          <p:nvPr/>
        </p:nvSpPr>
        <p:spPr>
          <a:xfrm>
            <a:off x="777766" y="1894600"/>
            <a:ext cx="4892568" cy="2648607"/>
          </a:xfrm>
          <a:prstGeom prst="roundRect">
            <a:avLst>
              <a:gd name="adj" fmla="val 7937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F53AB5B-0F17-9342-ADFB-5EC063F38963}"/>
              </a:ext>
            </a:extLst>
          </p:cNvPr>
          <p:cNvSpPr/>
          <p:nvPr/>
        </p:nvSpPr>
        <p:spPr>
          <a:xfrm>
            <a:off x="6521667" y="1894599"/>
            <a:ext cx="5092263" cy="2648607"/>
          </a:xfrm>
          <a:prstGeom prst="roundRect">
            <a:avLst>
              <a:gd name="adj" fmla="val 7937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C0210F0-925A-1F40-BF46-BA605F519167}"/>
              </a:ext>
            </a:extLst>
          </p:cNvPr>
          <p:cNvCxnSpPr/>
          <p:nvPr/>
        </p:nvCxnSpPr>
        <p:spPr>
          <a:xfrm flipV="1">
            <a:off x="1303283" y="777766"/>
            <a:ext cx="0" cy="133481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ACA69B-CFB4-534E-AC81-DFE61713AB0E}"/>
              </a:ext>
            </a:extLst>
          </p:cNvPr>
          <p:cNvCxnSpPr/>
          <p:nvPr/>
        </p:nvCxnSpPr>
        <p:spPr>
          <a:xfrm flipV="1">
            <a:off x="6963104" y="793535"/>
            <a:ext cx="0" cy="133481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1F8A94-0C3B-6944-B585-927A63F3267F}"/>
              </a:ext>
            </a:extLst>
          </p:cNvPr>
          <p:cNvCxnSpPr>
            <a:cxnSpLocks/>
          </p:cNvCxnSpPr>
          <p:nvPr/>
        </p:nvCxnSpPr>
        <p:spPr>
          <a:xfrm flipV="1">
            <a:off x="1303283" y="777766"/>
            <a:ext cx="6663558" cy="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51C384A-F685-B746-A544-C1695278977F}"/>
              </a:ext>
            </a:extLst>
          </p:cNvPr>
          <p:cNvSpPr txBox="1"/>
          <p:nvPr/>
        </p:nvSpPr>
        <p:spPr>
          <a:xfrm>
            <a:off x="3930869" y="485758"/>
            <a:ext cx="1298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10.1.196.0/24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7105FE-26A5-5948-B50A-0FCC03090E47}"/>
              </a:ext>
            </a:extLst>
          </p:cNvPr>
          <p:cNvSpPr txBox="1"/>
          <p:nvPr/>
        </p:nvSpPr>
        <p:spPr>
          <a:xfrm rot="16200000">
            <a:off x="590486" y="1205379"/>
            <a:ext cx="1163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10.1.196.23/24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10794D-ECFE-4D43-BA79-E0618DE6B18E}"/>
              </a:ext>
            </a:extLst>
          </p:cNvPr>
          <p:cNvSpPr txBox="1"/>
          <p:nvPr/>
        </p:nvSpPr>
        <p:spPr>
          <a:xfrm rot="16200000">
            <a:off x="6250307" y="1205379"/>
            <a:ext cx="1163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10.1.196.24/24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DB998A6-E79E-F247-90CE-1475CBA56718}"/>
              </a:ext>
            </a:extLst>
          </p:cNvPr>
          <p:cNvSpPr/>
          <p:nvPr/>
        </p:nvSpPr>
        <p:spPr>
          <a:xfrm>
            <a:off x="2896748" y="1779441"/>
            <a:ext cx="654604" cy="19878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Bastion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6581822-88AE-2B4B-9C11-75C12CC58F14}"/>
              </a:ext>
            </a:extLst>
          </p:cNvPr>
          <p:cNvSpPr/>
          <p:nvPr/>
        </p:nvSpPr>
        <p:spPr>
          <a:xfrm>
            <a:off x="8740496" y="1779441"/>
            <a:ext cx="654604" cy="19878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VM-Host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9CFB02-AA05-2946-B95A-B77C1D49A95B}"/>
              </a:ext>
            </a:extLst>
          </p:cNvPr>
          <p:cNvCxnSpPr/>
          <p:nvPr/>
        </p:nvCxnSpPr>
        <p:spPr>
          <a:xfrm flipV="1">
            <a:off x="1623848" y="1112034"/>
            <a:ext cx="0" cy="133481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690C66-EB86-F345-AC31-DCA350C696EB}"/>
              </a:ext>
            </a:extLst>
          </p:cNvPr>
          <p:cNvCxnSpPr/>
          <p:nvPr/>
        </p:nvCxnSpPr>
        <p:spPr>
          <a:xfrm flipV="1">
            <a:off x="7273158" y="1112031"/>
            <a:ext cx="0" cy="133481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FA7D488-488C-9D43-A004-7C53E83930B2}"/>
              </a:ext>
            </a:extLst>
          </p:cNvPr>
          <p:cNvCxnSpPr>
            <a:cxnSpLocks/>
          </p:cNvCxnSpPr>
          <p:nvPr/>
        </p:nvCxnSpPr>
        <p:spPr>
          <a:xfrm flipV="1">
            <a:off x="1646022" y="1112034"/>
            <a:ext cx="5627136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157A5CE-50DC-7749-8234-14A9C78741DE}"/>
              </a:ext>
            </a:extLst>
          </p:cNvPr>
          <p:cNvSpPr txBox="1"/>
          <p:nvPr/>
        </p:nvSpPr>
        <p:spPr>
          <a:xfrm rot="16200000">
            <a:off x="1257299" y="1578977"/>
            <a:ext cx="11639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VLAN303:</a:t>
            </a:r>
          </a:p>
          <a:p>
            <a:r>
              <a:rPr lang="en-US" sz="1100" dirty="0"/>
              <a:t>10.1.198.49/28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F46FCE-3A66-9E49-9285-3543D1D4AD03}"/>
              </a:ext>
            </a:extLst>
          </p:cNvPr>
          <p:cNvSpPr txBox="1"/>
          <p:nvPr/>
        </p:nvSpPr>
        <p:spPr>
          <a:xfrm>
            <a:off x="3527332" y="892928"/>
            <a:ext cx="11639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VLAN303:</a:t>
            </a:r>
          </a:p>
          <a:p>
            <a:r>
              <a:rPr lang="en-US" sz="1100" dirty="0"/>
              <a:t>10.1.198.48/28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D41C15-5E52-AB47-AD14-36EB65833E8D}"/>
              </a:ext>
            </a:extLst>
          </p:cNvPr>
          <p:cNvSpPr txBox="1"/>
          <p:nvPr/>
        </p:nvSpPr>
        <p:spPr>
          <a:xfrm rot="16200000">
            <a:off x="6906609" y="1699603"/>
            <a:ext cx="11639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VLAN303:</a:t>
            </a:r>
          </a:p>
          <a:p>
            <a:r>
              <a:rPr lang="en-US" sz="1100" dirty="0"/>
              <a:t>10.1.198.50/28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0F1272-54EE-874E-B0BC-530F5888AC6F}"/>
              </a:ext>
            </a:extLst>
          </p:cNvPr>
          <p:cNvSpPr txBox="1"/>
          <p:nvPr/>
        </p:nvSpPr>
        <p:spPr>
          <a:xfrm>
            <a:off x="2002156" y="53348"/>
            <a:ext cx="11639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VLAN303:</a:t>
            </a:r>
          </a:p>
          <a:p>
            <a:r>
              <a:rPr lang="en-US" sz="1100" dirty="0"/>
              <a:t>10.1.198.62</a:t>
            </a:r>
          </a:p>
        </p:txBody>
      </p:sp>
      <p:pic>
        <p:nvPicPr>
          <p:cNvPr id="28" name="Google Shape;442;p39">
            <a:extLst>
              <a:ext uri="{FF2B5EF4-FFF2-40B4-BE49-F238E27FC236}">
                <a16:creationId xmlns:a16="http://schemas.microsoft.com/office/drawing/2014/main" id="{3E1B0C70-1829-964C-84FD-CD9B304EF6D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39" r="139"/>
          <a:stretch/>
        </p:blipFill>
        <p:spPr>
          <a:xfrm>
            <a:off x="2839746" y="-139092"/>
            <a:ext cx="863975" cy="866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DFFABD5-7265-124C-BCD3-1EC0FC35809E}"/>
              </a:ext>
            </a:extLst>
          </p:cNvPr>
          <p:cNvCxnSpPr>
            <a:cxnSpLocks/>
          </p:cNvCxnSpPr>
          <p:nvPr/>
        </p:nvCxnSpPr>
        <p:spPr>
          <a:xfrm flipV="1">
            <a:off x="3271734" y="401099"/>
            <a:ext cx="0" cy="70727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221BD3CE-9DFF-C64F-9ECF-4FA098C63169}"/>
              </a:ext>
            </a:extLst>
          </p:cNvPr>
          <p:cNvSpPr/>
          <p:nvPr/>
        </p:nvSpPr>
        <p:spPr>
          <a:xfrm>
            <a:off x="6988045" y="2467179"/>
            <a:ext cx="1977273" cy="28240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oogle Shape;925;p50">
            <a:extLst>
              <a:ext uri="{FF2B5EF4-FFF2-40B4-BE49-F238E27FC236}">
                <a16:creationId xmlns:a16="http://schemas.microsoft.com/office/drawing/2014/main" id="{A7331807-B6BC-534D-AE7D-723BD2F9AB4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88044" y="2468434"/>
            <a:ext cx="431994" cy="23368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2D320B9-FCA8-6946-B98D-D2FF83B3A886}"/>
              </a:ext>
            </a:extLst>
          </p:cNvPr>
          <p:cNvSpPr txBox="1"/>
          <p:nvPr/>
        </p:nvSpPr>
        <p:spPr>
          <a:xfrm>
            <a:off x="989075" y="2825713"/>
            <a:ext cx="1013062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curcible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B3796B7-C080-8C43-9008-579F6D21ECC4}"/>
              </a:ext>
            </a:extLst>
          </p:cNvPr>
          <p:cNvSpPr/>
          <p:nvPr/>
        </p:nvSpPr>
        <p:spPr>
          <a:xfrm>
            <a:off x="2328549" y="2549009"/>
            <a:ext cx="943184" cy="611009"/>
          </a:xfrm>
          <a:prstGeom prst="roundRect">
            <a:avLst>
              <a:gd name="adj" fmla="val 28708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Assisted Installer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94C1DD3-AC72-EB44-A580-6EBF79BB4FFB}"/>
              </a:ext>
            </a:extLst>
          </p:cNvPr>
          <p:cNvSpPr/>
          <p:nvPr/>
        </p:nvSpPr>
        <p:spPr>
          <a:xfrm>
            <a:off x="3459277" y="2549008"/>
            <a:ext cx="943184" cy="611009"/>
          </a:xfrm>
          <a:prstGeom prst="roundRect">
            <a:avLst>
              <a:gd name="adj" fmla="val 28708"/>
            </a:avLst>
          </a:prstGeom>
          <a:solidFill>
            <a:schemeClr val="bg1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Registry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F607D4C-1487-2942-B41B-A5775EB58EA7}"/>
              </a:ext>
            </a:extLst>
          </p:cNvPr>
          <p:cNvSpPr/>
          <p:nvPr/>
        </p:nvSpPr>
        <p:spPr>
          <a:xfrm>
            <a:off x="2328549" y="3275177"/>
            <a:ext cx="943184" cy="611009"/>
          </a:xfrm>
          <a:prstGeom prst="roundRect">
            <a:avLst>
              <a:gd name="adj" fmla="val 28708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DNS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C96FCAF2-289E-2143-99E6-AE2C7F1662D0}"/>
              </a:ext>
            </a:extLst>
          </p:cNvPr>
          <p:cNvSpPr/>
          <p:nvPr/>
        </p:nvSpPr>
        <p:spPr>
          <a:xfrm>
            <a:off x="3459277" y="3275176"/>
            <a:ext cx="943184" cy="611009"/>
          </a:xfrm>
          <a:prstGeom prst="roundRect">
            <a:avLst>
              <a:gd name="adj" fmla="val 28708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NTP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1039DF8E-7CEF-904E-ABBF-E47B317B304C}"/>
              </a:ext>
            </a:extLst>
          </p:cNvPr>
          <p:cNvSpPr/>
          <p:nvPr/>
        </p:nvSpPr>
        <p:spPr>
          <a:xfrm>
            <a:off x="4564805" y="2549008"/>
            <a:ext cx="943184" cy="611009"/>
          </a:xfrm>
          <a:prstGeom prst="roundRect">
            <a:avLst>
              <a:gd name="adj" fmla="val 28708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HTTP</a:t>
            </a:r>
          </a:p>
        </p:txBody>
      </p:sp>
      <p:grpSp>
        <p:nvGrpSpPr>
          <p:cNvPr id="44" name="Google Shape;3774;p335">
            <a:extLst>
              <a:ext uri="{FF2B5EF4-FFF2-40B4-BE49-F238E27FC236}">
                <a16:creationId xmlns:a16="http://schemas.microsoft.com/office/drawing/2014/main" id="{444D03B4-5A4F-1E4E-B160-2D45C6197FA3}"/>
              </a:ext>
            </a:extLst>
          </p:cNvPr>
          <p:cNvGrpSpPr/>
          <p:nvPr/>
        </p:nvGrpSpPr>
        <p:grpSpPr>
          <a:xfrm>
            <a:off x="6978832" y="3684076"/>
            <a:ext cx="753302" cy="445372"/>
            <a:chOff x="4163549" y="1489708"/>
            <a:chExt cx="649165" cy="310831"/>
          </a:xfrm>
        </p:grpSpPr>
        <p:pic>
          <p:nvPicPr>
            <p:cNvPr id="45" name="Google Shape;3775;p335">
              <a:extLst>
                <a:ext uri="{FF2B5EF4-FFF2-40B4-BE49-F238E27FC236}">
                  <a16:creationId xmlns:a16="http://schemas.microsoft.com/office/drawing/2014/main" id="{44C012F4-A773-3644-8DAB-A428F87135BA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l="19404" t="17669" r="50645" b="63593"/>
            <a:stretch/>
          </p:blipFill>
          <p:spPr>
            <a:xfrm>
              <a:off x="4163549" y="1602229"/>
              <a:ext cx="317922" cy="1983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" name="Google Shape;3776;p335">
              <a:extLst>
                <a:ext uri="{FF2B5EF4-FFF2-40B4-BE49-F238E27FC236}">
                  <a16:creationId xmlns:a16="http://schemas.microsoft.com/office/drawing/2014/main" id="{B0A2E96F-244D-6145-9E5E-714264FD9068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 l="50645" t="17669" r="19404" b="63593"/>
            <a:stretch/>
          </p:blipFill>
          <p:spPr>
            <a:xfrm>
              <a:off x="4494792" y="1602229"/>
              <a:ext cx="317922" cy="1983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" name="Google Shape;3777;p335">
              <a:extLst>
                <a:ext uri="{FF2B5EF4-FFF2-40B4-BE49-F238E27FC236}">
                  <a16:creationId xmlns:a16="http://schemas.microsoft.com/office/drawing/2014/main" id="{53D01923-A716-2443-A24F-D43922B4051F}"/>
                </a:ext>
              </a:extLst>
            </p:cNvPr>
            <p:cNvSpPr txBox="1"/>
            <p:nvPr/>
          </p:nvSpPr>
          <p:spPr>
            <a:xfrm>
              <a:off x="4191563" y="1489708"/>
              <a:ext cx="288000" cy="130200"/>
            </a:xfrm>
            <a:prstGeom prst="rect">
              <a:avLst/>
            </a:prstGeom>
            <a:solidFill>
              <a:srgbClr val="EE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 b="1">
                  <a:solidFill>
                    <a:srgbClr val="FFFFFF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S</a:t>
              </a:r>
              <a:endParaRPr sz="700" b="1">
                <a:solidFill>
                  <a:srgbClr val="FFFFFF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  <p:sp>
          <p:nvSpPr>
            <p:cNvPr id="48" name="Google Shape;3778;p335">
              <a:extLst>
                <a:ext uri="{FF2B5EF4-FFF2-40B4-BE49-F238E27FC236}">
                  <a16:creationId xmlns:a16="http://schemas.microsoft.com/office/drawing/2014/main" id="{7951FBE7-BE12-084A-A4BA-D6AC56DFD94D}"/>
                </a:ext>
              </a:extLst>
            </p:cNvPr>
            <p:cNvSpPr txBox="1"/>
            <p:nvPr/>
          </p:nvSpPr>
          <p:spPr>
            <a:xfrm>
              <a:off x="4494808" y="1489708"/>
              <a:ext cx="288000" cy="1302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 b="1">
                  <a:solidFill>
                    <a:srgbClr val="FFFFFF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W</a:t>
              </a:r>
              <a:endParaRPr sz="700" b="1">
                <a:solidFill>
                  <a:srgbClr val="FFFFFF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</p:grpSp>
      <p:grpSp>
        <p:nvGrpSpPr>
          <p:cNvPr id="49" name="Google Shape;3774;p335">
            <a:extLst>
              <a:ext uri="{FF2B5EF4-FFF2-40B4-BE49-F238E27FC236}">
                <a16:creationId xmlns:a16="http://schemas.microsoft.com/office/drawing/2014/main" id="{2455FEFD-A704-BE4C-AF11-52C1A75AB808}"/>
              </a:ext>
            </a:extLst>
          </p:cNvPr>
          <p:cNvGrpSpPr/>
          <p:nvPr/>
        </p:nvGrpSpPr>
        <p:grpSpPr>
          <a:xfrm>
            <a:off x="8280387" y="3675596"/>
            <a:ext cx="753302" cy="445372"/>
            <a:chOff x="4163549" y="1489708"/>
            <a:chExt cx="649165" cy="310831"/>
          </a:xfrm>
        </p:grpSpPr>
        <p:pic>
          <p:nvPicPr>
            <p:cNvPr id="50" name="Google Shape;3775;p335">
              <a:extLst>
                <a:ext uri="{FF2B5EF4-FFF2-40B4-BE49-F238E27FC236}">
                  <a16:creationId xmlns:a16="http://schemas.microsoft.com/office/drawing/2014/main" id="{707C591F-351F-4A4E-A8EF-8597ACD60FB1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l="19404" t="17669" r="50645" b="63593"/>
            <a:stretch/>
          </p:blipFill>
          <p:spPr>
            <a:xfrm>
              <a:off x="4163549" y="1602229"/>
              <a:ext cx="317922" cy="1983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" name="Google Shape;3776;p335">
              <a:extLst>
                <a:ext uri="{FF2B5EF4-FFF2-40B4-BE49-F238E27FC236}">
                  <a16:creationId xmlns:a16="http://schemas.microsoft.com/office/drawing/2014/main" id="{B24D7EED-61E7-284A-AC91-E208636CE355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 l="50645" t="17669" r="19404" b="63593"/>
            <a:stretch/>
          </p:blipFill>
          <p:spPr>
            <a:xfrm>
              <a:off x="4494792" y="1602229"/>
              <a:ext cx="317922" cy="1983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" name="Google Shape;3777;p335">
              <a:extLst>
                <a:ext uri="{FF2B5EF4-FFF2-40B4-BE49-F238E27FC236}">
                  <a16:creationId xmlns:a16="http://schemas.microsoft.com/office/drawing/2014/main" id="{C6B605F7-BA4A-6B4E-B9F3-C711696C841D}"/>
                </a:ext>
              </a:extLst>
            </p:cNvPr>
            <p:cNvSpPr txBox="1"/>
            <p:nvPr/>
          </p:nvSpPr>
          <p:spPr>
            <a:xfrm>
              <a:off x="4191563" y="1489708"/>
              <a:ext cx="288000" cy="130200"/>
            </a:xfrm>
            <a:prstGeom prst="rect">
              <a:avLst/>
            </a:prstGeom>
            <a:solidFill>
              <a:srgbClr val="EE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 b="1">
                  <a:solidFill>
                    <a:srgbClr val="FFFFFF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S</a:t>
              </a:r>
              <a:endParaRPr sz="700" b="1">
                <a:solidFill>
                  <a:srgbClr val="FFFFFF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  <p:sp>
          <p:nvSpPr>
            <p:cNvPr id="53" name="Google Shape;3778;p335">
              <a:extLst>
                <a:ext uri="{FF2B5EF4-FFF2-40B4-BE49-F238E27FC236}">
                  <a16:creationId xmlns:a16="http://schemas.microsoft.com/office/drawing/2014/main" id="{DC6110B4-CAAF-0442-AD12-65712D444B42}"/>
                </a:ext>
              </a:extLst>
            </p:cNvPr>
            <p:cNvSpPr txBox="1"/>
            <p:nvPr/>
          </p:nvSpPr>
          <p:spPr>
            <a:xfrm>
              <a:off x="4494808" y="1489708"/>
              <a:ext cx="288000" cy="1302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 b="1">
                  <a:solidFill>
                    <a:srgbClr val="FFFFFF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W</a:t>
              </a:r>
              <a:endParaRPr sz="700" b="1">
                <a:solidFill>
                  <a:srgbClr val="FFFFFF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</p:grpSp>
      <p:grpSp>
        <p:nvGrpSpPr>
          <p:cNvPr id="54" name="Google Shape;3774;p335">
            <a:extLst>
              <a:ext uri="{FF2B5EF4-FFF2-40B4-BE49-F238E27FC236}">
                <a16:creationId xmlns:a16="http://schemas.microsoft.com/office/drawing/2014/main" id="{2440EB4E-E02A-9241-BDD0-955A2A70E0BD}"/>
              </a:ext>
            </a:extLst>
          </p:cNvPr>
          <p:cNvGrpSpPr/>
          <p:nvPr/>
        </p:nvGrpSpPr>
        <p:grpSpPr>
          <a:xfrm>
            <a:off x="9579586" y="3688679"/>
            <a:ext cx="753302" cy="445372"/>
            <a:chOff x="4163549" y="1489708"/>
            <a:chExt cx="649165" cy="310831"/>
          </a:xfrm>
        </p:grpSpPr>
        <p:pic>
          <p:nvPicPr>
            <p:cNvPr id="55" name="Google Shape;3775;p335">
              <a:extLst>
                <a:ext uri="{FF2B5EF4-FFF2-40B4-BE49-F238E27FC236}">
                  <a16:creationId xmlns:a16="http://schemas.microsoft.com/office/drawing/2014/main" id="{79B48767-0C5B-2548-88F7-D941BF7399C2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l="19404" t="17669" r="50645" b="63593"/>
            <a:stretch/>
          </p:blipFill>
          <p:spPr>
            <a:xfrm>
              <a:off x="4163549" y="1602229"/>
              <a:ext cx="317922" cy="1983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Google Shape;3776;p335">
              <a:extLst>
                <a:ext uri="{FF2B5EF4-FFF2-40B4-BE49-F238E27FC236}">
                  <a16:creationId xmlns:a16="http://schemas.microsoft.com/office/drawing/2014/main" id="{B51C3251-1942-4F44-88CC-B0DD482D81C6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 l="50645" t="17669" r="19404" b="63593"/>
            <a:stretch/>
          </p:blipFill>
          <p:spPr>
            <a:xfrm>
              <a:off x="4494792" y="1602229"/>
              <a:ext cx="317922" cy="1983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3777;p335">
              <a:extLst>
                <a:ext uri="{FF2B5EF4-FFF2-40B4-BE49-F238E27FC236}">
                  <a16:creationId xmlns:a16="http://schemas.microsoft.com/office/drawing/2014/main" id="{EE5335C6-27A6-9645-B23C-E5E12095397C}"/>
                </a:ext>
              </a:extLst>
            </p:cNvPr>
            <p:cNvSpPr txBox="1"/>
            <p:nvPr/>
          </p:nvSpPr>
          <p:spPr>
            <a:xfrm>
              <a:off x="4191563" y="1489708"/>
              <a:ext cx="288000" cy="130200"/>
            </a:xfrm>
            <a:prstGeom prst="rect">
              <a:avLst/>
            </a:prstGeom>
            <a:solidFill>
              <a:srgbClr val="EE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 b="1">
                  <a:solidFill>
                    <a:srgbClr val="FFFFFF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S</a:t>
              </a:r>
              <a:endParaRPr sz="700" b="1">
                <a:solidFill>
                  <a:srgbClr val="FFFFFF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  <p:sp>
          <p:nvSpPr>
            <p:cNvPr id="58" name="Google Shape;3778;p335">
              <a:extLst>
                <a:ext uri="{FF2B5EF4-FFF2-40B4-BE49-F238E27FC236}">
                  <a16:creationId xmlns:a16="http://schemas.microsoft.com/office/drawing/2014/main" id="{9229E476-5CB9-124D-A9C6-CEC54741DBB0}"/>
                </a:ext>
              </a:extLst>
            </p:cNvPr>
            <p:cNvSpPr txBox="1"/>
            <p:nvPr/>
          </p:nvSpPr>
          <p:spPr>
            <a:xfrm>
              <a:off x="4494808" y="1489708"/>
              <a:ext cx="288000" cy="1302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 b="1">
                  <a:solidFill>
                    <a:srgbClr val="FFFFFF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W</a:t>
              </a:r>
              <a:endParaRPr sz="700" b="1">
                <a:solidFill>
                  <a:srgbClr val="FFFFFF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</p:grp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E86BCAF-1E5E-EC46-A480-EC19FC4AF704}"/>
              </a:ext>
            </a:extLst>
          </p:cNvPr>
          <p:cNvCxnSpPr>
            <a:cxnSpLocks/>
          </p:cNvCxnSpPr>
          <p:nvPr/>
        </p:nvCxnSpPr>
        <p:spPr>
          <a:xfrm flipV="1">
            <a:off x="9958457" y="3026979"/>
            <a:ext cx="8857" cy="58833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AC301F5-4C8C-FC40-A614-F3607686465F}"/>
              </a:ext>
            </a:extLst>
          </p:cNvPr>
          <p:cNvCxnSpPr>
            <a:cxnSpLocks/>
          </p:cNvCxnSpPr>
          <p:nvPr/>
        </p:nvCxnSpPr>
        <p:spPr>
          <a:xfrm flipV="1">
            <a:off x="8664767" y="3029904"/>
            <a:ext cx="8857" cy="58833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AC7909F-F9C4-E34F-907A-EA7F70549ACF}"/>
              </a:ext>
            </a:extLst>
          </p:cNvPr>
          <p:cNvCxnSpPr>
            <a:cxnSpLocks/>
          </p:cNvCxnSpPr>
          <p:nvPr/>
        </p:nvCxnSpPr>
        <p:spPr>
          <a:xfrm flipV="1">
            <a:off x="7344057" y="3034262"/>
            <a:ext cx="8857" cy="58833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BFB302D-8747-D947-8AB0-10C4066E1CF1}"/>
              </a:ext>
            </a:extLst>
          </p:cNvPr>
          <p:cNvCxnSpPr>
            <a:cxnSpLocks/>
          </p:cNvCxnSpPr>
          <p:nvPr/>
        </p:nvCxnSpPr>
        <p:spPr>
          <a:xfrm flipH="1" flipV="1">
            <a:off x="7344057" y="3030163"/>
            <a:ext cx="2638144" cy="2216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3E67844-8456-A34A-B347-16CB45F9093E}"/>
              </a:ext>
            </a:extLst>
          </p:cNvPr>
          <p:cNvCxnSpPr>
            <a:cxnSpLocks/>
          </p:cNvCxnSpPr>
          <p:nvPr/>
        </p:nvCxnSpPr>
        <p:spPr>
          <a:xfrm flipV="1">
            <a:off x="8070687" y="2749127"/>
            <a:ext cx="0" cy="28513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69F8078-0C2C-304A-8984-E44AB5830777}"/>
              </a:ext>
            </a:extLst>
          </p:cNvPr>
          <p:cNvSpPr txBox="1"/>
          <p:nvPr/>
        </p:nvSpPr>
        <p:spPr>
          <a:xfrm>
            <a:off x="7128315" y="4120968"/>
            <a:ext cx="515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A252A9C-5918-9F44-B19D-35FDACA5F29C}"/>
              </a:ext>
            </a:extLst>
          </p:cNvPr>
          <p:cNvSpPr txBox="1"/>
          <p:nvPr/>
        </p:nvSpPr>
        <p:spPr>
          <a:xfrm>
            <a:off x="8446267" y="4108363"/>
            <a:ext cx="515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1A1B71D-31C0-0847-9F3A-267C4AA18EE9}"/>
              </a:ext>
            </a:extLst>
          </p:cNvPr>
          <p:cNvSpPr txBox="1"/>
          <p:nvPr/>
        </p:nvSpPr>
        <p:spPr>
          <a:xfrm>
            <a:off x="9733281" y="4105114"/>
            <a:ext cx="515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0560C24-A27D-3446-92D8-C39A657D3187}"/>
              </a:ext>
            </a:extLst>
          </p:cNvPr>
          <p:cNvSpPr txBox="1"/>
          <p:nvPr/>
        </p:nvSpPr>
        <p:spPr>
          <a:xfrm>
            <a:off x="9884203" y="3239582"/>
            <a:ext cx="1163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10.1.198.53/28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76DECEA-E05A-1644-8884-4B4538ABAFC7}"/>
              </a:ext>
            </a:extLst>
          </p:cNvPr>
          <p:cNvSpPr txBox="1"/>
          <p:nvPr/>
        </p:nvSpPr>
        <p:spPr>
          <a:xfrm>
            <a:off x="8600062" y="3213549"/>
            <a:ext cx="1163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10.1.198.52/28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9488650-0CEE-F645-B22C-38BAAB333773}"/>
              </a:ext>
            </a:extLst>
          </p:cNvPr>
          <p:cNvSpPr txBox="1"/>
          <p:nvPr/>
        </p:nvSpPr>
        <p:spPr>
          <a:xfrm>
            <a:off x="7298477" y="3223542"/>
            <a:ext cx="1163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10.1.198.51/28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779F95-A0F2-CE49-AFF4-BE6DE4D71ECB}"/>
              </a:ext>
            </a:extLst>
          </p:cNvPr>
          <p:cNvSpPr/>
          <p:nvPr/>
        </p:nvSpPr>
        <p:spPr>
          <a:xfrm>
            <a:off x="6884276" y="2749127"/>
            <a:ext cx="4319752" cy="1679618"/>
          </a:xfrm>
          <a:prstGeom prst="rect">
            <a:avLst/>
          </a:prstGeom>
          <a:solidFill>
            <a:schemeClr val="bg1">
              <a:alpha val="7112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2777FCE-879D-714D-9B1A-05BED0D94BD7}"/>
              </a:ext>
            </a:extLst>
          </p:cNvPr>
          <p:cNvSpPr txBox="1"/>
          <p:nvPr/>
        </p:nvSpPr>
        <p:spPr>
          <a:xfrm>
            <a:off x="1198756" y="5529726"/>
            <a:ext cx="9879743" cy="30777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effectLst/>
                <a:latin typeface="Courier" pitchFamily="2" charset="0"/>
              </a:defRPr>
            </a:lvl1pPr>
          </a:lstStyle>
          <a:p>
            <a:r>
              <a:rPr lang="en-CA" dirty="0"/>
              <a:t>ansible-playbook -v -</a:t>
            </a:r>
            <a:r>
              <a:rPr lang="en-CA" dirty="0" err="1"/>
              <a:t>i</a:t>
            </a:r>
            <a:r>
              <a:rPr lang="en-CA" dirty="0"/>
              <a:t> </a:t>
            </a:r>
            <a:r>
              <a:rPr lang="en-CA" dirty="0" err="1"/>
              <a:t>inventory.yml</a:t>
            </a:r>
            <a:r>
              <a:rPr lang="en-CA" dirty="0"/>
              <a:t> -e "@</a:t>
            </a:r>
            <a:r>
              <a:rPr lang="en-CA" dirty="0" err="1"/>
              <a:t>inventory.vault.yml</a:t>
            </a:r>
            <a:r>
              <a:rPr lang="en-CA" dirty="0"/>
              <a:t>" </a:t>
            </a:r>
            <a:r>
              <a:rPr lang="en-CA" dirty="0" err="1"/>
              <a:t>deploy_prerequisites.yml</a:t>
            </a:r>
            <a:r>
              <a:rPr lang="en-CA" dirty="0"/>
              <a:t> 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DB030F35-7B41-A443-A298-96080606C5DA}"/>
              </a:ext>
            </a:extLst>
          </p:cNvPr>
          <p:cNvSpPr/>
          <p:nvPr/>
        </p:nvSpPr>
        <p:spPr>
          <a:xfrm>
            <a:off x="9376101" y="2265220"/>
            <a:ext cx="1163983" cy="611009"/>
          </a:xfrm>
          <a:prstGeom prst="roundRect">
            <a:avLst>
              <a:gd name="adj" fmla="val 2870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Sushy</a:t>
            </a:r>
            <a:endParaRPr lang="en-US" dirty="0"/>
          </a:p>
          <a:p>
            <a:pPr algn="ctr"/>
            <a:r>
              <a:rPr lang="en-US" dirty="0"/>
              <a:t>(port 8082)</a:t>
            </a:r>
          </a:p>
        </p:txBody>
      </p:sp>
    </p:spTree>
    <p:extLst>
      <p:ext uri="{BB962C8B-B14F-4D97-AF65-F5344CB8AC3E}">
        <p14:creationId xmlns:p14="http://schemas.microsoft.com/office/powerpoint/2010/main" val="2651881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C520E-6A41-354C-A3C8-8E84CFDC3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BCDDEC1C-67AD-034B-91E8-721851EF052F}"/>
              </a:ext>
            </a:extLst>
          </p:cNvPr>
          <p:cNvSpPr/>
          <p:nvPr/>
        </p:nvSpPr>
        <p:spPr>
          <a:xfrm>
            <a:off x="777766" y="1894600"/>
            <a:ext cx="4892568" cy="2648607"/>
          </a:xfrm>
          <a:prstGeom prst="roundRect">
            <a:avLst>
              <a:gd name="adj" fmla="val 7937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F53AB5B-0F17-9342-ADFB-5EC063F38963}"/>
              </a:ext>
            </a:extLst>
          </p:cNvPr>
          <p:cNvSpPr/>
          <p:nvPr/>
        </p:nvSpPr>
        <p:spPr>
          <a:xfrm>
            <a:off x="6521667" y="1894599"/>
            <a:ext cx="5092263" cy="2648607"/>
          </a:xfrm>
          <a:prstGeom prst="roundRect">
            <a:avLst>
              <a:gd name="adj" fmla="val 7937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C0210F0-925A-1F40-BF46-BA605F519167}"/>
              </a:ext>
            </a:extLst>
          </p:cNvPr>
          <p:cNvCxnSpPr/>
          <p:nvPr/>
        </p:nvCxnSpPr>
        <p:spPr>
          <a:xfrm flipV="1">
            <a:off x="1303283" y="777766"/>
            <a:ext cx="0" cy="133481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ACA69B-CFB4-534E-AC81-DFE61713AB0E}"/>
              </a:ext>
            </a:extLst>
          </p:cNvPr>
          <p:cNvCxnSpPr/>
          <p:nvPr/>
        </p:nvCxnSpPr>
        <p:spPr>
          <a:xfrm flipV="1">
            <a:off x="6963104" y="793535"/>
            <a:ext cx="0" cy="133481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1F8A94-0C3B-6944-B585-927A63F3267F}"/>
              </a:ext>
            </a:extLst>
          </p:cNvPr>
          <p:cNvCxnSpPr>
            <a:cxnSpLocks/>
          </p:cNvCxnSpPr>
          <p:nvPr/>
        </p:nvCxnSpPr>
        <p:spPr>
          <a:xfrm flipV="1">
            <a:off x="1303283" y="777766"/>
            <a:ext cx="6663558" cy="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51C384A-F685-B746-A544-C1695278977F}"/>
              </a:ext>
            </a:extLst>
          </p:cNvPr>
          <p:cNvSpPr txBox="1"/>
          <p:nvPr/>
        </p:nvSpPr>
        <p:spPr>
          <a:xfrm>
            <a:off x="3930869" y="485758"/>
            <a:ext cx="1298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10.1.196.0/24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7105FE-26A5-5948-B50A-0FCC03090E47}"/>
              </a:ext>
            </a:extLst>
          </p:cNvPr>
          <p:cNvSpPr txBox="1"/>
          <p:nvPr/>
        </p:nvSpPr>
        <p:spPr>
          <a:xfrm rot="16200000">
            <a:off x="590486" y="1205379"/>
            <a:ext cx="1163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10.1.196.23/24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10794D-ECFE-4D43-BA79-E0618DE6B18E}"/>
              </a:ext>
            </a:extLst>
          </p:cNvPr>
          <p:cNvSpPr txBox="1"/>
          <p:nvPr/>
        </p:nvSpPr>
        <p:spPr>
          <a:xfrm rot="16200000">
            <a:off x="6250307" y="1205379"/>
            <a:ext cx="1163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10.1.196.24/24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DB998A6-E79E-F247-90CE-1475CBA56718}"/>
              </a:ext>
            </a:extLst>
          </p:cNvPr>
          <p:cNvSpPr/>
          <p:nvPr/>
        </p:nvSpPr>
        <p:spPr>
          <a:xfrm>
            <a:off x="2896748" y="1779441"/>
            <a:ext cx="654604" cy="19878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Bastion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6581822-88AE-2B4B-9C11-75C12CC58F14}"/>
              </a:ext>
            </a:extLst>
          </p:cNvPr>
          <p:cNvSpPr/>
          <p:nvPr/>
        </p:nvSpPr>
        <p:spPr>
          <a:xfrm>
            <a:off x="8740496" y="1779441"/>
            <a:ext cx="654604" cy="19878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VM-Host</a:t>
            </a:r>
          </a:p>
        </p:txBody>
      </p:sp>
    </p:spTree>
    <p:extLst>
      <p:ext uri="{BB962C8B-B14F-4D97-AF65-F5344CB8AC3E}">
        <p14:creationId xmlns:p14="http://schemas.microsoft.com/office/powerpoint/2010/main" val="3934160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C520E-6A41-354C-A3C8-8E84CFDC3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BCDDEC1C-67AD-034B-91E8-721851EF052F}"/>
              </a:ext>
            </a:extLst>
          </p:cNvPr>
          <p:cNvSpPr/>
          <p:nvPr/>
        </p:nvSpPr>
        <p:spPr>
          <a:xfrm>
            <a:off x="777766" y="1894600"/>
            <a:ext cx="4892568" cy="2648607"/>
          </a:xfrm>
          <a:prstGeom prst="roundRect">
            <a:avLst>
              <a:gd name="adj" fmla="val 7937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F53AB5B-0F17-9342-ADFB-5EC063F38963}"/>
              </a:ext>
            </a:extLst>
          </p:cNvPr>
          <p:cNvSpPr/>
          <p:nvPr/>
        </p:nvSpPr>
        <p:spPr>
          <a:xfrm>
            <a:off x="6521667" y="1894599"/>
            <a:ext cx="5092263" cy="2648607"/>
          </a:xfrm>
          <a:prstGeom prst="roundRect">
            <a:avLst>
              <a:gd name="adj" fmla="val 7937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C0210F0-925A-1F40-BF46-BA605F519167}"/>
              </a:ext>
            </a:extLst>
          </p:cNvPr>
          <p:cNvCxnSpPr/>
          <p:nvPr/>
        </p:nvCxnSpPr>
        <p:spPr>
          <a:xfrm flipV="1">
            <a:off x="1303283" y="777766"/>
            <a:ext cx="0" cy="133481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ACA69B-CFB4-534E-AC81-DFE61713AB0E}"/>
              </a:ext>
            </a:extLst>
          </p:cNvPr>
          <p:cNvCxnSpPr/>
          <p:nvPr/>
        </p:nvCxnSpPr>
        <p:spPr>
          <a:xfrm flipV="1">
            <a:off x="6963104" y="793535"/>
            <a:ext cx="0" cy="133481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1F8A94-0C3B-6944-B585-927A63F3267F}"/>
              </a:ext>
            </a:extLst>
          </p:cNvPr>
          <p:cNvCxnSpPr>
            <a:cxnSpLocks/>
          </p:cNvCxnSpPr>
          <p:nvPr/>
        </p:nvCxnSpPr>
        <p:spPr>
          <a:xfrm flipV="1">
            <a:off x="1303283" y="777766"/>
            <a:ext cx="6663558" cy="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51C384A-F685-B746-A544-C1695278977F}"/>
              </a:ext>
            </a:extLst>
          </p:cNvPr>
          <p:cNvSpPr txBox="1"/>
          <p:nvPr/>
        </p:nvSpPr>
        <p:spPr>
          <a:xfrm>
            <a:off x="3930869" y="485758"/>
            <a:ext cx="1298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10.1.196.0/24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7105FE-26A5-5948-B50A-0FCC03090E47}"/>
              </a:ext>
            </a:extLst>
          </p:cNvPr>
          <p:cNvSpPr txBox="1"/>
          <p:nvPr/>
        </p:nvSpPr>
        <p:spPr>
          <a:xfrm rot="16200000">
            <a:off x="590486" y="1205379"/>
            <a:ext cx="1163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10.1.196.23/24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10794D-ECFE-4D43-BA79-E0618DE6B18E}"/>
              </a:ext>
            </a:extLst>
          </p:cNvPr>
          <p:cNvSpPr txBox="1"/>
          <p:nvPr/>
        </p:nvSpPr>
        <p:spPr>
          <a:xfrm rot="16200000">
            <a:off x="6250307" y="1205379"/>
            <a:ext cx="1163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10.1.196.24/24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DB998A6-E79E-F247-90CE-1475CBA56718}"/>
              </a:ext>
            </a:extLst>
          </p:cNvPr>
          <p:cNvSpPr/>
          <p:nvPr/>
        </p:nvSpPr>
        <p:spPr>
          <a:xfrm>
            <a:off x="2896748" y="1779441"/>
            <a:ext cx="654604" cy="19878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Bastion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6581822-88AE-2B4B-9C11-75C12CC58F14}"/>
              </a:ext>
            </a:extLst>
          </p:cNvPr>
          <p:cNvSpPr/>
          <p:nvPr/>
        </p:nvSpPr>
        <p:spPr>
          <a:xfrm>
            <a:off x="8740496" y="1779441"/>
            <a:ext cx="654604" cy="19878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VM-Host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9CFB02-AA05-2946-B95A-B77C1D49A95B}"/>
              </a:ext>
            </a:extLst>
          </p:cNvPr>
          <p:cNvCxnSpPr/>
          <p:nvPr/>
        </p:nvCxnSpPr>
        <p:spPr>
          <a:xfrm flipV="1">
            <a:off x="1623848" y="1112034"/>
            <a:ext cx="0" cy="133481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690C66-EB86-F345-AC31-DCA350C696EB}"/>
              </a:ext>
            </a:extLst>
          </p:cNvPr>
          <p:cNvCxnSpPr/>
          <p:nvPr/>
        </p:nvCxnSpPr>
        <p:spPr>
          <a:xfrm flipV="1">
            <a:off x="7273158" y="1112031"/>
            <a:ext cx="0" cy="133481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FA7D488-488C-9D43-A004-7C53E83930B2}"/>
              </a:ext>
            </a:extLst>
          </p:cNvPr>
          <p:cNvCxnSpPr>
            <a:cxnSpLocks/>
          </p:cNvCxnSpPr>
          <p:nvPr/>
        </p:nvCxnSpPr>
        <p:spPr>
          <a:xfrm flipV="1">
            <a:off x="1646022" y="1112034"/>
            <a:ext cx="5627136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157A5CE-50DC-7749-8234-14A9C78741DE}"/>
              </a:ext>
            </a:extLst>
          </p:cNvPr>
          <p:cNvSpPr txBox="1"/>
          <p:nvPr/>
        </p:nvSpPr>
        <p:spPr>
          <a:xfrm rot="16200000">
            <a:off x="1257299" y="1578977"/>
            <a:ext cx="11639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VLAN303:</a:t>
            </a:r>
          </a:p>
          <a:p>
            <a:r>
              <a:rPr lang="en-US" sz="1100" dirty="0"/>
              <a:t>10.1.198.49/28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F46FCE-3A66-9E49-9285-3543D1D4AD03}"/>
              </a:ext>
            </a:extLst>
          </p:cNvPr>
          <p:cNvSpPr txBox="1"/>
          <p:nvPr/>
        </p:nvSpPr>
        <p:spPr>
          <a:xfrm>
            <a:off x="3527332" y="892928"/>
            <a:ext cx="11639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VLAN303:</a:t>
            </a:r>
          </a:p>
          <a:p>
            <a:r>
              <a:rPr lang="en-US" sz="1100" dirty="0"/>
              <a:t>10.1.198.48/28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D41C15-5E52-AB47-AD14-36EB65833E8D}"/>
              </a:ext>
            </a:extLst>
          </p:cNvPr>
          <p:cNvSpPr txBox="1"/>
          <p:nvPr/>
        </p:nvSpPr>
        <p:spPr>
          <a:xfrm rot="16200000">
            <a:off x="6906609" y="1699603"/>
            <a:ext cx="11639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VLAN303:</a:t>
            </a:r>
          </a:p>
          <a:p>
            <a:r>
              <a:rPr lang="en-US" sz="1100" dirty="0"/>
              <a:t>10.1.198.50/28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0F1272-54EE-874E-B0BC-530F5888AC6F}"/>
              </a:ext>
            </a:extLst>
          </p:cNvPr>
          <p:cNvSpPr txBox="1"/>
          <p:nvPr/>
        </p:nvSpPr>
        <p:spPr>
          <a:xfrm>
            <a:off x="2002156" y="53348"/>
            <a:ext cx="11639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VLAN303:</a:t>
            </a:r>
          </a:p>
          <a:p>
            <a:r>
              <a:rPr lang="en-US" sz="1100" dirty="0"/>
              <a:t>10.1.198.62</a:t>
            </a:r>
          </a:p>
        </p:txBody>
      </p:sp>
      <p:pic>
        <p:nvPicPr>
          <p:cNvPr id="28" name="Google Shape;442;p39">
            <a:extLst>
              <a:ext uri="{FF2B5EF4-FFF2-40B4-BE49-F238E27FC236}">
                <a16:creationId xmlns:a16="http://schemas.microsoft.com/office/drawing/2014/main" id="{3E1B0C70-1829-964C-84FD-CD9B304EF6D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39" r="139"/>
          <a:stretch/>
        </p:blipFill>
        <p:spPr>
          <a:xfrm>
            <a:off x="2839746" y="-139092"/>
            <a:ext cx="863975" cy="866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DFFABD5-7265-124C-BCD3-1EC0FC35809E}"/>
              </a:ext>
            </a:extLst>
          </p:cNvPr>
          <p:cNvCxnSpPr>
            <a:cxnSpLocks/>
          </p:cNvCxnSpPr>
          <p:nvPr/>
        </p:nvCxnSpPr>
        <p:spPr>
          <a:xfrm flipV="1">
            <a:off x="3271734" y="401099"/>
            <a:ext cx="0" cy="70727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221BD3CE-9DFF-C64F-9ECF-4FA098C63169}"/>
              </a:ext>
            </a:extLst>
          </p:cNvPr>
          <p:cNvSpPr/>
          <p:nvPr/>
        </p:nvSpPr>
        <p:spPr>
          <a:xfrm>
            <a:off x="6988045" y="2467179"/>
            <a:ext cx="1977273" cy="28240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oogle Shape;925;p50">
            <a:extLst>
              <a:ext uri="{FF2B5EF4-FFF2-40B4-BE49-F238E27FC236}">
                <a16:creationId xmlns:a16="http://schemas.microsoft.com/office/drawing/2014/main" id="{A7331807-B6BC-534D-AE7D-723BD2F9AB4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88044" y="2468434"/>
            <a:ext cx="431994" cy="23368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2D320B9-FCA8-6946-B98D-D2FF83B3A886}"/>
              </a:ext>
            </a:extLst>
          </p:cNvPr>
          <p:cNvSpPr txBox="1"/>
          <p:nvPr/>
        </p:nvSpPr>
        <p:spPr>
          <a:xfrm>
            <a:off x="989075" y="2825713"/>
            <a:ext cx="1013062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curcible</a:t>
            </a: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B3796B7-C080-8C43-9008-579F6D21ECC4}"/>
              </a:ext>
            </a:extLst>
          </p:cNvPr>
          <p:cNvSpPr/>
          <p:nvPr/>
        </p:nvSpPr>
        <p:spPr>
          <a:xfrm>
            <a:off x="2328549" y="2549009"/>
            <a:ext cx="943184" cy="611009"/>
          </a:xfrm>
          <a:prstGeom prst="roundRect">
            <a:avLst>
              <a:gd name="adj" fmla="val 28708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Assisted Installer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94C1DD3-AC72-EB44-A580-6EBF79BB4FFB}"/>
              </a:ext>
            </a:extLst>
          </p:cNvPr>
          <p:cNvSpPr/>
          <p:nvPr/>
        </p:nvSpPr>
        <p:spPr>
          <a:xfrm>
            <a:off x="3459277" y="2549008"/>
            <a:ext cx="943184" cy="611009"/>
          </a:xfrm>
          <a:prstGeom prst="roundRect">
            <a:avLst>
              <a:gd name="adj" fmla="val 28708"/>
            </a:avLst>
          </a:prstGeom>
          <a:solidFill>
            <a:schemeClr val="bg1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Registry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F607D4C-1487-2942-B41B-A5775EB58EA7}"/>
              </a:ext>
            </a:extLst>
          </p:cNvPr>
          <p:cNvSpPr/>
          <p:nvPr/>
        </p:nvSpPr>
        <p:spPr>
          <a:xfrm>
            <a:off x="2328549" y="3275177"/>
            <a:ext cx="943184" cy="611009"/>
          </a:xfrm>
          <a:prstGeom prst="roundRect">
            <a:avLst>
              <a:gd name="adj" fmla="val 28708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DNS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C96FCAF2-289E-2143-99E6-AE2C7F1662D0}"/>
              </a:ext>
            </a:extLst>
          </p:cNvPr>
          <p:cNvSpPr/>
          <p:nvPr/>
        </p:nvSpPr>
        <p:spPr>
          <a:xfrm>
            <a:off x="3459277" y="3275176"/>
            <a:ext cx="943184" cy="611009"/>
          </a:xfrm>
          <a:prstGeom prst="roundRect">
            <a:avLst>
              <a:gd name="adj" fmla="val 28708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NTP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1039DF8E-7CEF-904E-ABBF-E47B317B304C}"/>
              </a:ext>
            </a:extLst>
          </p:cNvPr>
          <p:cNvSpPr/>
          <p:nvPr/>
        </p:nvSpPr>
        <p:spPr>
          <a:xfrm>
            <a:off x="4564805" y="2549008"/>
            <a:ext cx="943184" cy="611009"/>
          </a:xfrm>
          <a:prstGeom prst="roundRect">
            <a:avLst>
              <a:gd name="adj" fmla="val 28708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HTTP</a:t>
            </a:r>
          </a:p>
        </p:txBody>
      </p:sp>
      <p:grpSp>
        <p:nvGrpSpPr>
          <p:cNvPr id="44" name="Google Shape;3774;p335">
            <a:extLst>
              <a:ext uri="{FF2B5EF4-FFF2-40B4-BE49-F238E27FC236}">
                <a16:creationId xmlns:a16="http://schemas.microsoft.com/office/drawing/2014/main" id="{444D03B4-5A4F-1E4E-B160-2D45C6197FA3}"/>
              </a:ext>
            </a:extLst>
          </p:cNvPr>
          <p:cNvGrpSpPr/>
          <p:nvPr/>
        </p:nvGrpSpPr>
        <p:grpSpPr>
          <a:xfrm>
            <a:off x="6978832" y="3684076"/>
            <a:ext cx="753302" cy="445372"/>
            <a:chOff x="4163549" y="1489708"/>
            <a:chExt cx="649165" cy="310831"/>
          </a:xfrm>
        </p:grpSpPr>
        <p:pic>
          <p:nvPicPr>
            <p:cNvPr id="45" name="Google Shape;3775;p335">
              <a:extLst>
                <a:ext uri="{FF2B5EF4-FFF2-40B4-BE49-F238E27FC236}">
                  <a16:creationId xmlns:a16="http://schemas.microsoft.com/office/drawing/2014/main" id="{44C012F4-A773-3644-8DAB-A428F87135BA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l="19404" t="17669" r="50645" b="63593"/>
            <a:stretch/>
          </p:blipFill>
          <p:spPr>
            <a:xfrm>
              <a:off x="4163549" y="1602229"/>
              <a:ext cx="317922" cy="1983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" name="Google Shape;3776;p335">
              <a:extLst>
                <a:ext uri="{FF2B5EF4-FFF2-40B4-BE49-F238E27FC236}">
                  <a16:creationId xmlns:a16="http://schemas.microsoft.com/office/drawing/2014/main" id="{B0A2E96F-244D-6145-9E5E-714264FD9068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 l="50645" t="17669" r="19404" b="63593"/>
            <a:stretch/>
          </p:blipFill>
          <p:spPr>
            <a:xfrm>
              <a:off x="4494792" y="1602229"/>
              <a:ext cx="317922" cy="1983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" name="Google Shape;3777;p335">
              <a:extLst>
                <a:ext uri="{FF2B5EF4-FFF2-40B4-BE49-F238E27FC236}">
                  <a16:creationId xmlns:a16="http://schemas.microsoft.com/office/drawing/2014/main" id="{53D01923-A716-2443-A24F-D43922B4051F}"/>
                </a:ext>
              </a:extLst>
            </p:cNvPr>
            <p:cNvSpPr txBox="1"/>
            <p:nvPr/>
          </p:nvSpPr>
          <p:spPr>
            <a:xfrm>
              <a:off x="4191563" y="1489708"/>
              <a:ext cx="288000" cy="130200"/>
            </a:xfrm>
            <a:prstGeom prst="rect">
              <a:avLst/>
            </a:prstGeom>
            <a:solidFill>
              <a:srgbClr val="EE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 b="1">
                  <a:solidFill>
                    <a:srgbClr val="FFFFFF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S</a:t>
              </a:r>
              <a:endParaRPr sz="700" b="1">
                <a:solidFill>
                  <a:srgbClr val="FFFFFF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  <p:sp>
          <p:nvSpPr>
            <p:cNvPr id="48" name="Google Shape;3778;p335">
              <a:extLst>
                <a:ext uri="{FF2B5EF4-FFF2-40B4-BE49-F238E27FC236}">
                  <a16:creationId xmlns:a16="http://schemas.microsoft.com/office/drawing/2014/main" id="{7951FBE7-BE12-084A-A4BA-D6AC56DFD94D}"/>
                </a:ext>
              </a:extLst>
            </p:cNvPr>
            <p:cNvSpPr txBox="1"/>
            <p:nvPr/>
          </p:nvSpPr>
          <p:spPr>
            <a:xfrm>
              <a:off x="4494808" y="1489708"/>
              <a:ext cx="288000" cy="1302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 b="1">
                  <a:solidFill>
                    <a:srgbClr val="FFFFFF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W</a:t>
              </a:r>
              <a:endParaRPr sz="700" b="1">
                <a:solidFill>
                  <a:srgbClr val="FFFFFF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</p:grpSp>
      <p:grpSp>
        <p:nvGrpSpPr>
          <p:cNvPr id="49" name="Google Shape;3774;p335">
            <a:extLst>
              <a:ext uri="{FF2B5EF4-FFF2-40B4-BE49-F238E27FC236}">
                <a16:creationId xmlns:a16="http://schemas.microsoft.com/office/drawing/2014/main" id="{2455FEFD-A704-BE4C-AF11-52C1A75AB808}"/>
              </a:ext>
            </a:extLst>
          </p:cNvPr>
          <p:cNvGrpSpPr/>
          <p:nvPr/>
        </p:nvGrpSpPr>
        <p:grpSpPr>
          <a:xfrm>
            <a:off x="8280387" y="3675596"/>
            <a:ext cx="753302" cy="445372"/>
            <a:chOff x="4163549" y="1489708"/>
            <a:chExt cx="649165" cy="310831"/>
          </a:xfrm>
        </p:grpSpPr>
        <p:pic>
          <p:nvPicPr>
            <p:cNvPr id="50" name="Google Shape;3775;p335">
              <a:extLst>
                <a:ext uri="{FF2B5EF4-FFF2-40B4-BE49-F238E27FC236}">
                  <a16:creationId xmlns:a16="http://schemas.microsoft.com/office/drawing/2014/main" id="{707C591F-351F-4A4E-A8EF-8597ACD60FB1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l="19404" t="17669" r="50645" b="63593"/>
            <a:stretch/>
          </p:blipFill>
          <p:spPr>
            <a:xfrm>
              <a:off x="4163549" y="1602229"/>
              <a:ext cx="317922" cy="1983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" name="Google Shape;3776;p335">
              <a:extLst>
                <a:ext uri="{FF2B5EF4-FFF2-40B4-BE49-F238E27FC236}">
                  <a16:creationId xmlns:a16="http://schemas.microsoft.com/office/drawing/2014/main" id="{B24D7EED-61E7-284A-AC91-E208636CE355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 l="50645" t="17669" r="19404" b="63593"/>
            <a:stretch/>
          </p:blipFill>
          <p:spPr>
            <a:xfrm>
              <a:off x="4494792" y="1602229"/>
              <a:ext cx="317922" cy="1983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" name="Google Shape;3777;p335">
              <a:extLst>
                <a:ext uri="{FF2B5EF4-FFF2-40B4-BE49-F238E27FC236}">
                  <a16:creationId xmlns:a16="http://schemas.microsoft.com/office/drawing/2014/main" id="{C6B605F7-BA4A-6B4E-B9F3-C711696C841D}"/>
                </a:ext>
              </a:extLst>
            </p:cNvPr>
            <p:cNvSpPr txBox="1"/>
            <p:nvPr/>
          </p:nvSpPr>
          <p:spPr>
            <a:xfrm>
              <a:off x="4191563" y="1489708"/>
              <a:ext cx="288000" cy="130200"/>
            </a:xfrm>
            <a:prstGeom prst="rect">
              <a:avLst/>
            </a:prstGeom>
            <a:solidFill>
              <a:srgbClr val="EE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 b="1">
                  <a:solidFill>
                    <a:srgbClr val="FFFFFF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S</a:t>
              </a:r>
              <a:endParaRPr sz="700" b="1">
                <a:solidFill>
                  <a:srgbClr val="FFFFFF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  <p:sp>
          <p:nvSpPr>
            <p:cNvPr id="53" name="Google Shape;3778;p335">
              <a:extLst>
                <a:ext uri="{FF2B5EF4-FFF2-40B4-BE49-F238E27FC236}">
                  <a16:creationId xmlns:a16="http://schemas.microsoft.com/office/drawing/2014/main" id="{DC6110B4-CAAF-0442-AD12-65712D444B42}"/>
                </a:ext>
              </a:extLst>
            </p:cNvPr>
            <p:cNvSpPr txBox="1"/>
            <p:nvPr/>
          </p:nvSpPr>
          <p:spPr>
            <a:xfrm>
              <a:off x="4494808" y="1489708"/>
              <a:ext cx="288000" cy="1302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 b="1">
                  <a:solidFill>
                    <a:srgbClr val="FFFFFF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W</a:t>
              </a:r>
              <a:endParaRPr sz="700" b="1">
                <a:solidFill>
                  <a:srgbClr val="FFFFFF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</p:grpSp>
      <p:grpSp>
        <p:nvGrpSpPr>
          <p:cNvPr id="54" name="Google Shape;3774;p335">
            <a:extLst>
              <a:ext uri="{FF2B5EF4-FFF2-40B4-BE49-F238E27FC236}">
                <a16:creationId xmlns:a16="http://schemas.microsoft.com/office/drawing/2014/main" id="{2440EB4E-E02A-9241-BDD0-955A2A70E0BD}"/>
              </a:ext>
            </a:extLst>
          </p:cNvPr>
          <p:cNvGrpSpPr/>
          <p:nvPr/>
        </p:nvGrpSpPr>
        <p:grpSpPr>
          <a:xfrm>
            <a:off x="9579586" y="3688679"/>
            <a:ext cx="753302" cy="445372"/>
            <a:chOff x="4163549" y="1489708"/>
            <a:chExt cx="649165" cy="310831"/>
          </a:xfrm>
        </p:grpSpPr>
        <p:pic>
          <p:nvPicPr>
            <p:cNvPr id="55" name="Google Shape;3775;p335">
              <a:extLst>
                <a:ext uri="{FF2B5EF4-FFF2-40B4-BE49-F238E27FC236}">
                  <a16:creationId xmlns:a16="http://schemas.microsoft.com/office/drawing/2014/main" id="{79B48767-0C5B-2548-88F7-D941BF7399C2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l="19404" t="17669" r="50645" b="63593"/>
            <a:stretch/>
          </p:blipFill>
          <p:spPr>
            <a:xfrm>
              <a:off x="4163549" y="1602229"/>
              <a:ext cx="317922" cy="1983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Google Shape;3776;p335">
              <a:extLst>
                <a:ext uri="{FF2B5EF4-FFF2-40B4-BE49-F238E27FC236}">
                  <a16:creationId xmlns:a16="http://schemas.microsoft.com/office/drawing/2014/main" id="{B51C3251-1942-4F44-88CC-B0DD482D81C6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 l="50645" t="17669" r="19404" b="63593"/>
            <a:stretch/>
          </p:blipFill>
          <p:spPr>
            <a:xfrm>
              <a:off x="4494792" y="1602229"/>
              <a:ext cx="317922" cy="1983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3777;p335">
              <a:extLst>
                <a:ext uri="{FF2B5EF4-FFF2-40B4-BE49-F238E27FC236}">
                  <a16:creationId xmlns:a16="http://schemas.microsoft.com/office/drawing/2014/main" id="{EE5335C6-27A6-9645-B23C-E5E12095397C}"/>
                </a:ext>
              </a:extLst>
            </p:cNvPr>
            <p:cNvSpPr txBox="1"/>
            <p:nvPr/>
          </p:nvSpPr>
          <p:spPr>
            <a:xfrm>
              <a:off x="4191563" y="1489708"/>
              <a:ext cx="288000" cy="130200"/>
            </a:xfrm>
            <a:prstGeom prst="rect">
              <a:avLst/>
            </a:prstGeom>
            <a:solidFill>
              <a:srgbClr val="EE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 b="1">
                  <a:solidFill>
                    <a:srgbClr val="FFFFFF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S</a:t>
              </a:r>
              <a:endParaRPr sz="700" b="1">
                <a:solidFill>
                  <a:srgbClr val="FFFFFF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  <p:sp>
          <p:nvSpPr>
            <p:cNvPr id="58" name="Google Shape;3778;p335">
              <a:extLst>
                <a:ext uri="{FF2B5EF4-FFF2-40B4-BE49-F238E27FC236}">
                  <a16:creationId xmlns:a16="http://schemas.microsoft.com/office/drawing/2014/main" id="{9229E476-5CB9-124D-A9C6-CEC54741DBB0}"/>
                </a:ext>
              </a:extLst>
            </p:cNvPr>
            <p:cNvSpPr txBox="1"/>
            <p:nvPr/>
          </p:nvSpPr>
          <p:spPr>
            <a:xfrm>
              <a:off x="4494808" y="1489708"/>
              <a:ext cx="288000" cy="1302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 b="1">
                  <a:solidFill>
                    <a:srgbClr val="FFFFFF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W</a:t>
              </a:r>
              <a:endParaRPr sz="700" b="1">
                <a:solidFill>
                  <a:srgbClr val="FFFFFF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</p:grp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E86BCAF-1E5E-EC46-A480-EC19FC4AF704}"/>
              </a:ext>
            </a:extLst>
          </p:cNvPr>
          <p:cNvCxnSpPr>
            <a:cxnSpLocks/>
          </p:cNvCxnSpPr>
          <p:nvPr/>
        </p:nvCxnSpPr>
        <p:spPr>
          <a:xfrm flipV="1">
            <a:off x="9958457" y="3026979"/>
            <a:ext cx="8857" cy="58833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AC301F5-4C8C-FC40-A614-F3607686465F}"/>
              </a:ext>
            </a:extLst>
          </p:cNvPr>
          <p:cNvCxnSpPr>
            <a:cxnSpLocks/>
          </p:cNvCxnSpPr>
          <p:nvPr/>
        </p:nvCxnSpPr>
        <p:spPr>
          <a:xfrm flipV="1">
            <a:off x="8664767" y="3029904"/>
            <a:ext cx="8857" cy="58833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AC7909F-F9C4-E34F-907A-EA7F70549ACF}"/>
              </a:ext>
            </a:extLst>
          </p:cNvPr>
          <p:cNvCxnSpPr>
            <a:cxnSpLocks/>
          </p:cNvCxnSpPr>
          <p:nvPr/>
        </p:nvCxnSpPr>
        <p:spPr>
          <a:xfrm flipV="1">
            <a:off x="7344057" y="3034262"/>
            <a:ext cx="8857" cy="58833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BFB302D-8747-D947-8AB0-10C4066E1CF1}"/>
              </a:ext>
            </a:extLst>
          </p:cNvPr>
          <p:cNvCxnSpPr>
            <a:cxnSpLocks/>
          </p:cNvCxnSpPr>
          <p:nvPr/>
        </p:nvCxnSpPr>
        <p:spPr>
          <a:xfrm flipH="1" flipV="1">
            <a:off x="7344057" y="3030163"/>
            <a:ext cx="2638144" cy="2216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3E67844-8456-A34A-B347-16CB45F9093E}"/>
              </a:ext>
            </a:extLst>
          </p:cNvPr>
          <p:cNvCxnSpPr>
            <a:cxnSpLocks/>
          </p:cNvCxnSpPr>
          <p:nvPr/>
        </p:nvCxnSpPr>
        <p:spPr>
          <a:xfrm flipV="1">
            <a:off x="8070687" y="2749127"/>
            <a:ext cx="0" cy="28513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69F8078-0C2C-304A-8984-E44AB5830777}"/>
              </a:ext>
            </a:extLst>
          </p:cNvPr>
          <p:cNvSpPr txBox="1"/>
          <p:nvPr/>
        </p:nvSpPr>
        <p:spPr>
          <a:xfrm>
            <a:off x="7128315" y="4120968"/>
            <a:ext cx="515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A252A9C-5918-9F44-B19D-35FDACA5F29C}"/>
              </a:ext>
            </a:extLst>
          </p:cNvPr>
          <p:cNvSpPr txBox="1"/>
          <p:nvPr/>
        </p:nvSpPr>
        <p:spPr>
          <a:xfrm>
            <a:off x="8446267" y="4108363"/>
            <a:ext cx="515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1A1B71D-31C0-0847-9F3A-267C4AA18EE9}"/>
              </a:ext>
            </a:extLst>
          </p:cNvPr>
          <p:cNvSpPr txBox="1"/>
          <p:nvPr/>
        </p:nvSpPr>
        <p:spPr>
          <a:xfrm>
            <a:off x="9733281" y="4105114"/>
            <a:ext cx="515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0560C24-A27D-3446-92D8-C39A657D3187}"/>
              </a:ext>
            </a:extLst>
          </p:cNvPr>
          <p:cNvSpPr txBox="1"/>
          <p:nvPr/>
        </p:nvSpPr>
        <p:spPr>
          <a:xfrm>
            <a:off x="9884203" y="3239582"/>
            <a:ext cx="1163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10.1.198.53/28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76DECEA-E05A-1644-8884-4B4538ABAFC7}"/>
              </a:ext>
            </a:extLst>
          </p:cNvPr>
          <p:cNvSpPr txBox="1"/>
          <p:nvPr/>
        </p:nvSpPr>
        <p:spPr>
          <a:xfrm>
            <a:off x="8600062" y="3213549"/>
            <a:ext cx="1163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10.1.198.52/28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9488650-0CEE-F645-B22C-38BAAB333773}"/>
              </a:ext>
            </a:extLst>
          </p:cNvPr>
          <p:cNvSpPr txBox="1"/>
          <p:nvPr/>
        </p:nvSpPr>
        <p:spPr>
          <a:xfrm>
            <a:off x="7298477" y="3223542"/>
            <a:ext cx="1163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10.1.198.51/28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E10F0AF-579C-8446-AC67-341A7F3D4EC5}"/>
              </a:ext>
            </a:extLst>
          </p:cNvPr>
          <p:cNvSpPr txBox="1"/>
          <p:nvPr/>
        </p:nvSpPr>
        <p:spPr>
          <a:xfrm>
            <a:off x="1198756" y="5529726"/>
            <a:ext cx="9879743" cy="30777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effectLst/>
                <a:latin typeface="Courier" pitchFamily="2" charset="0"/>
              </a:defRPr>
            </a:lvl1pPr>
          </a:lstStyle>
          <a:p>
            <a:r>
              <a:rPr lang="en-CA" dirty="0"/>
              <a:t>ansible-playbook -v -</a:t>
            </a:r>
            <a:r>
              <a:rPr lang="en-CA" dirty="0" err="1"/>
              <a:t>i</a:t>
            </a:r>
            <a:r>
              <a:rPr lang="en-CA" dirty="0"/>
              <a:t> </a:t>
            </a:r>
            <a:r>
              <a:rPr lang="en-CA" dirty="0" err="1"/>
              <a:t>inventory.yml</a:t>
            </a:r>
            <a:r>
              <a:rPr lang="en-CA" dirty="0"/>
              <a:t> -e "@</a:t>
            </a:r>
            <a:r>
              <a:rPr lang="en-CA" dirty="0" err="1"/>
              <a:t>inventory.vault.yml</a:t>
            </a:r>
            <a:r>
              <a:rPr lang="en-CA" dirty="0"/>
              <a:t>" </a:t>
            </a:r>
            <a:r>
              <a:rPr lang="en-CA" dirty="0" err="1"/>
              <a:t>deploy_cluster.yml</a:t>
            </a:r>
            <a:r>
              <a:rPr lang="en-CA" dirty="0"/>
              <a:t> 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A8167EBE-E4DE-524E-9DAF-2EEDC6C90A67}"/>
              </a:ext>
            </a:extLst>
          </p:cNvPr>
          <p:cNvSpPr/>
          <p:nvPr/>
        </p:nvSpPr>
        <p:spPr>
          <a:xfrm>
            <a:off x="9376101" y="2265220"/>
            <a:ext cx="1163983" cy="611009"/>
          </a:xfrm>
          <a:prstGeom prst="roundRect">
            <a:avLst>
              <a:gd name="adj" fmla="val 2870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Sushy</a:t>
            </a:r>
            <a:endParaRPr lang="en-US" dirty="0"/>
          </a:p>
          <a:p>
            <a:pPr algn="ctr"/>
            <a:r>
              <a:rPr lang="en-US" dirty="0"/>
              <a:t>(port 8082)</a:t>
            </a:r>
          </a:p>
        </p:txBody>
      </p:sp>
    </p:spTree>
    <p:extLst>
      <p:ext uri="{BB962C8B-B14F-4D97-AF65-F5344CB8AC3E}">
        <p14:creationId xmlns:p14="http://schemas.microsoft.com/office/powerpoint/2010/main" val="2648814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6AB9C-CB7D-BC49-8450-D5281B4AE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and Troubleshooting</a:t>
            </a:r>
          </a:p>
        </p:txBody>
      </p:sp>
    </p:spTree>
    <p:extLst>
      <p:ext uri="{BB962C8B-B14F-4D97-AF65-F5344CB8AC3E}">
        <p14:creationId xmlns:p14="http://schemas.microsoft.com/office/powerpoint/2010/main" val="2070740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E01E6EB-B005-EC4C-A3FD-351C0C068052}"/>
              </a:ext>
            </a:extLst>
          </p:cNvPr>
          <p:cNvSpPr/>
          <p:nvPr/>
        </p:nvSpPr>
        <p:spPr>
          <a:xfrm>
            <a:off x="4867835" y="304801"/>
            <a:ext cx="2456329" cy="3227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DNS Tips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BA6ECB-FB25-4B4D-B165-4B4C7FEA1900}"/>
              </a:ext>
            </a:extLst>
          </p:cNvPr>
          <p:cNvSpPr txBox="1"/>
          <p:nvPr/>
        </p:nvSpPr>
        <p:spPr>
          <a:xfrm>
            <a:off x="950259" y="1039906"/>
            <a:ext cx="102376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resolve non-crucible queries, define </a:t>
            </a:r>
            <a:r>
              <a:rPr lang="en-US" b="1" dirty="0" err="1"/>
              <a:t>upstream_dns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default, DNS listens to 127.0.0.1 and ansible-default only. For DNS to listen to other addresses, use </a:t>
            </a:r>
            <a:r>
              <a:rPr lang="en-US" b="1" dirty="0" err="1"/>
              <a:t>listen_addresses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If additional DNS records should be define, use the following format: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C81899-0EEA-9841-87AF-806E1D91B392}"/>
              </a:ext>
            </a:extLst>
          </p:cNvPr>
          <p:cNvSpPr txBox="1"/>
          <p:nvPr/>
        </p:nvSpPr>
        <p:spPr>
          <a:xfrm>
            <a:off x="1228164" y="3717562"/>
            <a:ext cx="6096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extra_dns_records</a:t>
            </a: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sample-entry-0:</a:t>
            </a:r>
          </a:p>
          <a:p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CA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use_dhcp</a:t>
            </a: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false</a:t>
            </a:r>
          </a:p>
          <a:p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name: sample-server</a:t>
            </a:r>
          </a:p>
          <a:p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address: "</a:t>
            </a:r>
            <a:r>
              <a:rPr lang="en-CA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sample.mycloud.com</a:t>
            </a: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"</a:t>
            </a:r>
          </a:p>
          <a:p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</a:t>
            </a:r>
            <a:r>
              <a:rPr lang="en-CA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ip</a:t>
            </a: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"192.168.2.100"</a:t>
            </a:r>
          </a:p>
          <a:p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new-host-0:</a:t>
            </a:r>
          </a:p>
          <a:p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CA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use_dhcp</a:t>
            </a: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false</a:t>
            </a:r>
          </a:p>
          <a:p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name: some-host</a:t>
            </a:r>
          </a:p>
          <a:p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address: "some-</a:t>
            </a:r>
            <a:r>
              <a:rPr lang="en-CA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host.somecloud.com</a:t>
            </a: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"</a:t>
            </a:r>
          </a:p>
          <a:p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CA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ip</a:t>
            </a: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"172.31.29.10"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A5F44-6972-694B-83BA-E639093E8999}"/>
              </a:ext>
            </a:extLst>
          </p:cNvPr>
          <p:cNvSpPr txBox="1"/>
          <p:nvPr/>
        </p:nvSpPr>
        <p:spPr>
          <a:xfrm>
            <a:off x="1228164" y="1686237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dns_host</a:t>
            </a: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...</a:t>
            </a:r>
          </a:p>
          <a:p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</a:t>
            </a:r>
            <a:r>
              <a:rPr lang="en-CA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listen_addresses</a:t>
            </a: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- 127.0.0.1</a:t>
            </a:r>
          </a:p>
          <a:p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- 192.168.10.202</a:t>
            </a:r>
          </a:p>
          <a:p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- 30.1.1.202</a:t>
            </a:r>
          </a:p>
          <a:p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- 50.2.2.202</a:t>
            </a:r>
          </a:p>
        </p:txBody>
      </p:sp>
    </p:spTree>
    <p:extLst>
      <p:ext uri="{BB962C8B-B14F-4D97-AF65-F5344CB8AC3E}">
        <p14:creationId xmlns:p14="http://schemas.microsoft.com/office/powerpoint/2010/main" val="1268726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E01E6EB-B005-EC4C-A3FD-351C0C068052}"/>
              </a:ext>
            </a:extLst>
          </p:cNvPr>
          <p:cNvSpPr/>
          <p:nvPr/>
        </p:nvSpPr>
        <p:spPr>
          <a:xfrm>
            <a:off x="4867835" y="304801"/>
            <a:ext cx="2456329" cy="3227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 Issues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BA6ECB-FB25-4B4D-B165-4B4C7FEA1900}"/>
              </a:ext>
            </a:extLst>
          </p:cNvPr>
          <p:cNvSpPr txBox="1"/>
          <p:nvPr/>
        </p:nvSpPr>
        <p:spPr>
          <a:xfrm>
            <a:off x="950259" y="1039906"/>
            <a:ext cx="10237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If the OCP VM is not coming up, the following few things can be useful to check: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3AEDCF-A12F-0C40-A7D1-663DAC94D939}"/>
              </a:ext>
            </a:extLst>
          </p:cNvPr>
          <p:cNvSpPr txBox="1"/>
          <p:nvPr/>
        </p:nvSpPr>
        <p:spPr>
          <a:xfrm>
            <a:off x="1066800" y="1516959"/>
            <a:ext cx="721722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Does VM Have IP Address?</a:t>
            </a:r>
          </a:p>
          <a:p>
            <a:r>
              <a:rPr lang="en-US" dirty="0"/>
              <a:t>Best way to check is using a graphical console, for example through </a:t>
            </a:r>
            <a:r>
              <a:rPr lang="en-US" dirty="0" err="1"/>
              <a:t>virt</a:t>
            </a:r>
            <a:r>
              <a:rPr lang="en-US" dirty="0"/>
              <a:t>-manager</a:t>
            </a:r>
          </a:p>
          <a:p>
            <a:r>
              <a:rPr lang="en-US" dirty="0"/>
              <a:t>Alternatively, try logging into the VM or pinging it. </a:t>
            </a:r>
          </a:p>
          <a:p>
            <a:endParaRPr lang="en-US" dirty="0"/>
          </a:p>
          <a:p>
            <a:r>
              <a:rPr lang="en-US" b="1" dirty="0"/>
              <a:t>Logging into VM:</a:t>
            </a:r>
          </a:p>
          <a:p>
            <a:r>
              <a:rPr lang="en-US" dirty="0"/>
              <a:t>Look up the keys in “</a:t>
            </a:r>
            <a:r>
              <a:rPr lang="en-CA" dirty="0" err="1"/>
              <a:t>ssh_key_dest_base_dir</a:t>
            </a:r>
            <a:r>
              <a:rPr lang="en-CA" dirty="0"/>
              <a:t>”.  The use SSH as </a:t>
            </a:r>
            <a:r>
              <a:rPr lang="en-CA" dirty="0" err="1"/>
              <a:t>follws</a:t>
            </a:r>
            <a:r>
              <a:rPr lang="en-CA" dirty="0"/>
              <a:t>:</a:t>
            </a:r>
          </a:p>
          <a:p>
            <a:r>
              <a:rPr lang="en-US" dirty="0" err="1"/>
              <a:t>ssh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en-US" dirty="0"/>
              <a:t>  &lt;cluster’s key&gt; core@&lt;</a:t>
            </a:r>
            <a:r>
              <a:rPr lang="en-US" dirty="0" err="1"/>
              <a:t>vm’s</a:t>
            </a:r>
            <a:r>
              <a:rPr lang="en-US" dirty="0"/>
              <a:t> IP&gt;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A77D66-310D-3148-88F3-3C24AF8165B2}"/>
              </a:ext>
            </a:extLst>
          </p:cNvPr>
          <p:cNvSpPr txBox="1"/>
          <p:nvPr/>
        </p:nvSpPr>
        <p:spPr>
          <a:xfrm>
            <a:off x="950259" y="3436672"/>
            <a:ext cx="10237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If the VM is up and reachable, however, its not registering with AI: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92B114-996A-564B-A857-977B7F607D52}"/>
              </a:ext>
            </a:extLst>
          </p:cNvPr>
          <p:cNvSpPr txBox="1"/>
          <p:nvPr/>
        </p:nvSpPr>
        <p:spPr>
          <a:xfrm>
            <a:off x="1066800" y="4063724"/>
            <a:ext cx="721722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Check if VM can resolve an FQDN?</a:t>
            </a:r>
          </a:p>
          <a:p>
            <a:r>
              <a:rPr lang="en-US" dirty="0"/>
              <a:t>Login to the VM, and resolve </a:t>
            </a:r>
            <a:r>
              <a:rPr lang="en-US" dirty="0" err="1"/>
              <a:t>quay.io</a:t>
            </a:r>
            <a:r>
              <a:rPr lang="en-US" dirty="0"/>
              <a:t> or any other public site. IF this fails, then troubleshoot for DNS issues either on the VM or on the DNS server</a:t>
            </a:r>
          </a:p>
          <a:p>
            <a:endParaRPr lang="en-US" dirty="0"/>
          </a:p>
          <a:p>
            <a:r>
              <a:rPr lang="en-US" b="1" dirty="0"/>
              <a:t>Check details of the “agent” process</a:t>
            </a:r>
          </a:p>
          <a:p>
            <a:pPr lvl="2"/>
            <a:r>
              <a:rPr lang="en-US" sz="1200" dirty="0"/>
              <a:t>For example:</a:t>
            </a:r>
          </a:p>
          <a:p>
            <a:pPr lvl="2"/>
            <a:r>
              <a:rPr lang="en-US" sz="1200" dirty="0"/>
              <a:t>[</a:t>
            </a:r>
            <a:r>
              <a:rPr lang="en-US" sz="1200" dirty="0" err="1"/>
              <a:t>core@localhost</a:t>
            </a:r>
            <a:r>
              <a:rPr lang="en-US" sz="1200" dirty="0"/>
              <a:t> ~]$ </a:t>
            </a:r>
            <a:r>
              <a:rPr lang="en-US" sz="1200" dirty="0" err="1"/>
              <a:t>ps</a:t>
            </a:r>
            <a:r>
              <a:rPr lang="en-US" sz="1200" dirty="0"/>
              <a:t> -</a:t>
            </a:r>
            <a:r>
              <a:rPr lang="en-US" sz="1200" dirty="0" err="1"/>
              <a:t>ef</a:t>
            </a:r>
            <a:r>
              <a:rPr lang="en-US" sz="1200" dirty="0"/>
              <a:t> | grep agent</a:t>
            </a:r>
          </a:p>
          <a:p>
            <a:pPr lvl="2"/>
            <a:r>
              <a:rPr lang="en-US" sz="1200" dirty="0"/>
              <a:t>root        1444       1  0 05:36 ?        00:00:00 /</a:t>
            </a:r>
            <a:r>
              <a:rPr lang="en-US" sz="1200" dirty="0" err="1"/>
              <a:t>usr</a:t>
            </a:r>
            <a:r>
              <a:rPr lang="en-US" sz="1200" dirty="0"/>
              <a:t>/bin/</a:t>
            </a:r>
            <a:r>
              <a:rPr lang="en-US" sz="1200" dirty="0" err="1"/>
              <a:t>qemu-ga</a:t>
            </a:r>
            <a:r>
              <a:rPr lang="en-US" sz="1200" dirty="0"/>
              <a:t> --method=</a:t>
            </a:r>
            <a:r>
              <a:rPr lang="en-US" sz="1200" dirty="0" err="1"/>
              <a:t>virtio</a:t>
            </a:r>
            <a:r>
              <a:rPr lang="en-US" sz="1200" dirty="0"/>
              <a:t>-serial --path=/dev/</a:t>
            </a:r>
            <a:r>
              <a:rPr lang="en-US" sz="1200" dirty="0" err="1"/>
              <a:t>virtio</a:t>
            </a:r>
            <a:r>
              <a:rPr lang="en-US" sz="1200" dirty="0"/>
              <a:t>-ports/org.qemu.guest_agent.0 --blacklist=guest-file-</a:t>
            </a:r>
            <a:r>
              <a:rPr lang="en-US" sz="1200" dirty="0" err="1"/>
              <a:t>open,guest</a:t>
            </a:r>
            <a:r>
              <a:rPr lang="en-US" sz="1200" dirty="0"/>
              <a:t>-file-</a:t>
            </a:r>
            <a:r>
              <a:rPr lang="en-US" sz="1200" dirty="0" err="1"/>
              <a:t>clo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52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E24F2F-4672-DC47-9D9A-B50D7D6C6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1085850"/>
            <a:ext cx="7962900" cy="4686300"/>
          </a:xfrm>
          <a:prstGeom prst="rect">
            <a:avLst/>
          </a:prstGeom>
        </p:spPr>
      </p:pic>
      <p:sp>
        <p:nvSpPr>
          <p:cNvPr id="3" name="Frame 2">
            <a:extLst>
              <a:ext uri="{FF2B5EF4-FFF2-40B4-BE49-F238E27FC236}">
                <a16:creationId xmlns:a16="http://schemas.microsoft.com/office/drawing/2014/main" id="{4A6617FC-7ACA-D94A-BA85-1B7D3906AB1D}"/>
              </a:ext>
            </a:extLst>
          </p:cNvPr>
          <p:cNvSpPr/>
          <p:nvPr/>
        </p:nvSpPr>
        <p:spPr>
          <a:xfrm>
            <a:off x="8523514" y="5290457"/>
            <a:ext cx="1632857" cy="481693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FB1B716-285D-D749-A525-5DE612DDF86C}"/>
              </a:ext>
            </a:extLst>
          </p:cNvPr>
          <p:cNvSpPr/>
          <p:nvPr/>
        </p:nvSpPr>
        <p:spPr>
          <a:xfrm>
            <a:off x="4867835" y="304801"/>
            <a:ext cx="2456329" cy="3227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Downloading pull secret</a:t>
            </a:r>
          </a:p>
        </p:txBody>
      </p:sp>
    </p:spTree>
    <p:extLst>
      <p:ext uri="{BB962C8B-B14F-4D97-AF65-F5344CB8AC3E}">
        <p14:creationId xmlns:p14="http://schemas.microsoft.com/office/powerpoint/2010/main" val="23810424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E01E6EB-B005-EC4C-A3FD-351C0C068052}"/>
              </a:ext>
            </a:extLst>
          </p:cNvPr>
          <p:cNvSpPr/>
          <p:nvPr/>
        </p:nvSpPr>
        <p:spPr>
          <a:xfrm>
            <a:off x="4867835" y="304801"/>
            <a:ext cx="2456329" cy="3227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Tips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BA6ECB-FB25-4B4D-B165-4B4C7FEA1900}"/>
              </a:ext>
            </a:extLst>
          </p:cNvPr>
          <p:cNvSpPr txBox="1"/>
          <p:nvPr/>
        </p:nvSpPr>
        <p:spPr>
          <a:xfrm>
            <a:off x="950259" y="1039906"/>
            <a:ext cx="102376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bridge definition for VM Host, the following two lines should be added: </a:t>
            </a:r>
          </a:p>
          <a:p>
            <a:r>
              <a:rPr lang="en-CA" dirty="0"/>
              <a:t>          </a:t>
            </a:r>
            <a:r>
              <a:rPr lang="en-CA" dirty="0" err="1"/>
              <a:t>vm_bridge_name</a:t>
            </a:r>
            <a:r>
              <a:rPr lang="en-CA" dirty="0"/>
              <a:t>: br303</a:t>
            </a:r>
          </a:p>
          <a:p>
            <a:r>
              <a:rPr lang="en-CA" dirty="0"/>
              <a:t>          </a:t>
            </a:r>
            <a:r>
              <a:rPr lang="en-CA" dirty="0" err="1"/>
              <a:t>network_name</a:t>
            </a:r>
            <a:r>
              <a:rPr lang="en-CA" dirty="0"/>
              <a:t>: br303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the VM Host, its perhaps a good idea to define: </a:t>
            </a:r>
            <a:br>
              <a:rPr lang="en-US" dirty="0"/>
            </a:br>
            <a:r>
              <a:rPr lang="en-CA" dirty="0"/>
              <a:t>         </a:t>
            </a:r>
            <a:r>
              <a:rPr lang="en-CA" dirty="0" err="1"/>
              <a:t>destroy_vms</a:t>
            </a:r>
            <a:r>
              <a:rPr lang="en-CA" dirty="0"/>
              <a:t>: true</a:t>
            </a:r>
            <a:br>
              <a:rPr lang="en-CA" dirty="0"/>
            </a:b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Deploying other versions - By default, only 4.6.16, 4.7.33, 4.8.14 or 4.9.0 are available). For other versions: 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CDC305-C210-0A46-B1CB-30D31084ECBB}"/>
              </a:ext>
            </a:extLst>
          </p:cNvPr>
          <p:cNvSpPr txBox="1"/>
          <p:nvPr/>
        </p:nvSpPr>
        <p:spPr>
          <a:xfrm>
            <a:off x="1175658" y="2898831"/>
            <a:ext cx="865414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release_image</a:t>
            </a:r>
            <a:r>
              <a:rPr lang="en-CA" dirty="0">
                <a:latin typeface="Menlo" panose="020B0609030804020204" pitchFamily="49" charset="0"/>
              </a:rPr>
              <a:t> </a:t>
            </a:r>
            <a:r>
              <a:rPr lang="en-CA" dirty="0">
                <a:latin typeface="Menlo" panose="020B0609030804020204" pitchFamily="49" charset="0"/>
                <a:sym typeface="Wingdings" pitchFamily="2" charset="2"/>
              </a:rPr>
              <a:t> Look up exact name in: </a:t>
            </a:r>
            <a:r>
              <a:rPr lang="en-CA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quay.io</a:t>
            </a: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CA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openshift</a:t>
            </a: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-release-dev/</a:t>
            </a:r>
            <a:r>
              <a:rPr lang="en-CA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ocp</a:t>
            </a: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-release:</a:t>
            </a:r>
          </a:p>
          <a:p>
            <a:r>
              <a:rPr lang="en-CA" dirty="0" err="1"/>
              <a:t>rhcos_image</a:t>
            </a:r>
            <a:r>
              <a:rPr lang="en-CA" dirty="0"/>
              <a:t>:  &amp; </a:t>
            </a:r>
            <a:r>
              <a:rPr lang="en-CA" dirty="0" err="1"/>
              <a:t>rhcos_rootfs</a:t>
            </a:r>
            <a:r>
              <a:rPr lang="en-CA" dirty="0"/>
              <a:t>:  </a:t>
            </a:r>
            <a:r>
              <a:rPr lang="en-CA" dirty="0">
                <a:sym typeface="Wingdings" pitchFamily="2" charset="2"/>
              </a:rPr>
              <a:t> Look up the exact image names in </a:t>
            </a:r>
            <a:r>
              <a:rPr lang="en-CA" dirty="0"/>
              <a:t>https://</a:t>
            </a:r>
            <a:r>
              <a:rPr lang="en-CA" dirty="0" err="1"/>
              <a:t>mirror.openshift.com</a:t>
            </a:r>
            <a:r>
              <a:rPr lang="en-CA" dirty="0"/>
              <a:t>/pub/openshift-v4/dependencies/</a:t>
            </a:r>
          </a:p>
          <a:p>
            <a:endParaRPr lang="en-CA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D1FC78-17B0-B348-B91A-F49FEB2C8D61}"/>
              </a:ext>
            </a:extLst>
          </p:cNvPr>
          <p:cNvSpPr txBox="1"/>
          <p:nvPr/>
        </p:nvSpPr>
        <p:spPr>
          <a:xfrm>
            <a:off x="297116" y="4037126"/>
            <a:ext cx="11543979" cy="251607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CA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CA" sz="105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supported_ocp_versions</a:t>
            </a:r>
            <a:r>
              <a:rPr lang="en-CA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CA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- 4.10.3</a:t>
            </a:r>
          </a:p>
          <a:p>
            <a:r>
              <a:rPr lang="en-CA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CA" sz="105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ocp_release_versions_map_all</a:t>
            </a:r>
            <a:r>
              <a:rPr lang="en-CA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CA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'4.10': 4.10.3</a:t>
            </a:r>
          </a:p>
          <a:p>
            <a:br>
              <a:rPr lang="en-CA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CA" sz="105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CA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CA" sz="105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assisted_service_openshift_versions_defaults</a:t>
            </a:r>
            <a:r>
              <a:rPr lang="en-CA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CA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"4.10":</a:t>
            </a:r>
          </a:p>
          <a:p>
            <a:r>
              <a:rPr lang="en-CA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</a:t>
            </a:r>
            <a:r>
              <a:rPr lang="en-CA" sz="105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display_name</a:t>
            </a:r>
            <a:r>
              <a:rPr lang="en-CA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4.10.3</a:t>
            </a:r>
          </a:p>
          <a:p>
            <a:r>
              <a:rPr lang="en-CA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</a:t>
            </a:r>
            <a:r>
              <a:rPr lang="en-CA" sz="105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release_image</a:t>
            </a:r>
            <a:r>
              <a:rPr lang="en-CA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CA" sz="105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quay.io</a:t>
            </a:r>
            <a:r>
              <a:rPr lang="en-CA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CA" sz="105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openshift</a:t>
            </a:r>
            <a:r>
              <a:rPr lang="en-CA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-release-dev/ocp-release:4.10.13-x86_64</a:t>
            </a:r>
          </a:p>
          <a:p>
            <a:r>
              <a:rPr lang="en-CA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</a:t>
            </a:r>
            <a:r>
              <a:rPr lang="en-CA" sz="105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release_version</a:t>
            </a:r>
            <a:r>
              <a:rPr lang="en-CA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4.10.3</a:t>
            </a:r>
          </a:p>
          <a:p>
            <a:r>
              <a:rPr lang="en-CA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</a:t>
            </a:r>
            <a:r>
              <a:rPr lang="en-CA" sz="105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rhcos_image</a:t>
            </a:r>
            <a:r>
              <a:rPr lang="en-CA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https://</a:t>
            </a:r>
            <a:r>
              <a:rPr lang="en-CA" sz="105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mirror.openshift.com</a:t>
            </a:r>
            <a:r>
              <a:rPr lang="en-CA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/pub/openshift-v4/dependencies/</a:t>
            </a:r>
            <a:r>
              <a:rPr lang="en-CA" sz="105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rhcos</a:t>
            </a:r>
            <a:r>
              <a:rPr lang="en-CA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/4.10/4.10.3/rhcos-4.10.3-x86_64-live.x86_64.iso</a:t>
            </a:r>
          </a:p>
          <a:p>
            <a:r>
              <a:rPr lang="en-CA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</a:t>
            </a:r>
            <a:r>
              <a:rPr lang="en-CA" sz="105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rhcos_rootfs</a:t>
            </a:r>
            <a:r>
              <a:rPr lang="en-CA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https://</a:t>
            </a:r>
            <a:r>
              <a:rPr lang="en-CA" sz="105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mirror.openshift.com</a:t>
            </a:r>
            <a:r>
              <a:rPr lang="en-CA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/pub/openshift-v4/dependencies/</a:t>
            </a:r>
            <a:r>
              <a:rPr lang="en-CA" sz="105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rhcos</a:t>
            </a:r>
            <a:r>
              <a:rPr lang="en-CA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/4.10/4.10.3/rhcos-live-rootfs.x86_64.img</a:t>
            </a:r>
          </a:p>
          <a:p>
            <a:r>
              <a:rPr lang="en-CA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</a:t>
            </a:r>
            <a:r>
              <a:rPr lang="en-CA" sz="105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rhcos_version</a:t>
            </a:r>
            <a:r>
              <a:rPr lang="en-CA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CA" sz="1050" dirty="0">
                <a:latin typeface="Menlo" panose="020B0609030804020204" pitchFamily="49" charset="0"/>
              </a:rPr>
              <a:t>410.84.202202251620-0</a:t>
            </a:r>
            <a:endParaRPr lang="en-CA" sz="105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CA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</a:t>
            </a:r>
            <a:r>
              <a:rPr lang="en-CA" sz="105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support_level</a:t>
            </a:r>
            <a:r>
              <a:rPr lang="en-CA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production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B814EE-E0C5-AE48-ADB3-1F132ACA616A}"/>
              </a:ext>
            </a:extLst>
          </p:cNvPr>
          <p:cNvSpPr txBox="1"/>
          <p:nvPr/>
        </p:nvSpPr>
        <p:spPr>
          <a:xfrm>
            <a:off x="3034553" y="6457890"/>
            <a:ext cx="815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Sample at: https://</a:t>
            </a:r>
            <a:r>
              <a:rPr lang="en-US" sz="1000" dirty="0" err="1"/>
              <a:t>github.com</a:t>
            </a:r>
            <a:r>
              <a:rPr lang="en-US" sz="1000" dirty="0"/>
              <a:t>/</a:t>
            </a:r>
            <a:r>
              <a:rPr lang="en-US" sz="1000" dirty="0" err="1"/>
              <a:t>redhat</a:t>
            </a:r>
            <a:r>
              <a:rPr lang="en-US" sz="1000" dirty="0"/>
              <a:t>-partner-solutions/crucible/blob/main/roles/</a:t>
            </a:r>
            <a:r>
              <a:rPr lang="en-US" sz="1000" dirty="0" err="1"/>
              <a:t>setup_assisted_installer</a:t>
            </a:r>
            <a:r>
              <a:rPr lang="en-US" sz="1000" dirty="0"/>
              <a:t>/defaults/</a:t>
            </a:r>
            <a:r>
              <a:rPr lang="en-US" sz="1000" dirty="0" err="1"/>
              <a:t>main.yml</a:t>
            </a:r>
            <a:r>
              <a:rPr lang="en-US" sz="1000" dirty="0"/>
              <a:t>  </a:t>
            </a:r>
            <a:br>
              <a:rPr lang="en-US" sz="1000" dirty="0"/>
            </a:br>
            <a:r>
              <a:rPr lang="en-US" sz="1000" dirty="0"/>
              <a:t>Note: to generate the </a:t>
            </a:r>
            <a:r>
              <a:rPr lang="en-US" sz="1000" dirty="0" err="1"/>
              <a:t>rhcos_version</a:t>
            </a:r>
            <a:r>
              <a:rPr lang="en-US" sz="1000" dirty="0"/>
              <a:t>, use: </a:t>
            </a:r>
            <a:r>
              <a:rPr lang="en-CA" sz="1000" dirty="0">
                <a:hlinkClick r:id="rId3"/>
              </a:rPr>
              <a:t>https://access.redhat.com/articles/5449111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5798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9E6A62-9879-5D41-AF05-70E5D473F5E3}"/>
              </a:ext>
            </a:extLst>
          </p:cNvPr>
          <p:cNvSpPr txBox="1"/>
          <p:nvPr/>
        </p:nvSpPr>
        <p:spPr>
          <a:xfrm>
            <a:off x="859222" y="878754"/>
            <a:ext cx="10192406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CA" sz="2000" dirty="0">
                <a:solidFill>
                  <a:srgbClr val="333333"/>
                </a:solidFill>
                <a:effectLst/>
                <a:latin typeface="8e9525+mplus1mn"/>
              </a:rPr>
              <a:t>subscription-manager identity </a:t>
            </a:r>
          </a:p>
          <a:p>
            <a:r>
              <a:rPr lang="en-CA" sz="2000" dirty="0" err="1">
                <a:solidFill>
                  <a:srgbClr val="333333"/>
                </a:solidFill>
                <a:effectLst/>
                <a:latin typeface="8e9525+mplus1mn"/>
              </a:rPr>
              <a:t>dnf</a:t>
            </a:r>
            <a:r>
              <a:rPr lang="en-CA" sz="2000" dirty="0">
                <a:solidFill>
                  <a:srgbClr val="333333"/>
                </a:solidFill>
                <a:effectLst/>
                <a:latin typeface="8e9525+mplus1mn"/>
              </a:rPr>
              <a:t> </a:t>
            </a:r>
            <a:r>
              <a:rPr lang="en-CA" sz="2000" dirty="0">
                <a:solidFill>
                  <a:srgbClr val="00007F"/>
                </a:solidFill>
                <a:effectLst/>
                <a:latin typeface="8e9525+mplus1mn"/>
              </a:rPr>
              <a:t>-y </a:t>
            </a:r>
            <a:r>
              <a:rPr lang="en-CA" sz="2000" dirty="0">
                <a:solidFill>
                  <a:srgbClr val="333333"/>
                </a:solidFill>
                <a:effectLst/>
                <a:latin typeface="8e9525+mplus1mn"/>
              </a:rPr>
              <a:t>update </a:t>
            </a:r>
          </a:p>
          <a:p>
            <a:r>
              <a:rPr lang="en-CA" sz="2000" dirty="0">
                <a:solidFill>
                  <a:srgbClr val="333333"/>
                </a:solidFill>
                <a:effectLst/>
                <a:latin typeface="8e9525+mplus1mn"/>
              </a:rPr>
              <a:t>reboot </a:t>
            </a:r>
            <a:endParaRPr lang="en-CA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F042D5-9CF2-7643-905A-267629B908B1}"/>
              </a:ext>
            </a:extLst>
          </p:cNvPr>
          <p:cNvSpPr txBox="1"/>
          <p:nvPr/>
        </p:nvSpPr>
        <p:spPr>
          <a:xfrm>
            <a:off x="859222" y="2576175"/>
            <a:ext cx="10192406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CA" sz="2000" dirty="0" err="1">
                <a:solidFill>
                  <a:srgbClr val="333333"/>
                </a:solidFill>
                <a:latin typeface="8e9525+mplus1mn"/>
              </a:rPr>
              <a:t>dnf</a:t>
            </a:r>
            <a:r>
              <a:rPr lang="en-CA" sz="2000" dirty="0">
                <a:solidFill>
                  <a:srgbClr val="333333"/>
                </a:solidFill>
                <a:latin typeface="8e9525+mplus1mn"/>
              </a:rPr>
              <a:t> install git </a:t>
            </a:r>
            <a:r>
              <a:rPr lang="en-CA" sz="2000" dirty="0" err="1">
                <a:solidFill>
                  <a:srgbClr val="333333"/>
                </a:solidFill>
                <a:latin typeface="8e9525+mplus1mn"/>
              </a:rPr>
              <a:t>jq</a:t>
            </a:r>
            <a:r>
              <a:rPr lang="en-CA" sz="2000" dirty="0">
                <a:solidFill>
                  <a:srgbClr val="333333"/>
                </a:solidFill>
                <a:latin typeface="8e9525+mplus1mn"/>
              </a:rPr>
              <a:t> </a:t>
            </a:r>
            <a:r>
              <a:rPr lang="en-CA" sz="2000" dirty="0" err="1">
                <a:solidFill>
                  <a:srgbClr val="333333"/>
                </a:solidFill>
                <a:latin typeface="8e9525+mplus1mn"/>
              </a:rPr>
              <a:t>podman</a:t>
            </a:r>
            <a:r>
              <a:rPr lang="en-CA" sz="2000" dirty="0">
                <a:solidFill>
                  <a:srgbClr val="333333"/>
                </a:solidFill>
                <a:latin typeface="8e9525+mplus1mn"/>
              </a:rPr>
              <a:t> </a:t>
            </a:r>
            <a:r>
              <a:rPr lang="en-CA" sz="2000" dirty="0" err="1">
                <a:solidFill>
                  <a:srgbClr val="333333"/>
                </a:solidFill>
                <a:latin typeface="8e9525+mplus1mn"/>
              </a:rPr>
              <a:t>dnsmasq</a:t>
            </a:r>
            <a:r>
              <a:rPr lang="en-CA" sz="2000" dirty="0">
                <a:solidFill>
                  <a:srgbClr val="333333"/>
                </a:solidFill>
                <a:latin typeface="8e9525+mplus1mn"/>
              </a:rPr>
              <a:t> </a:t>
            </a:r>
            <a:r>
              <a:rPr lang="en-CA" sz="2000" dirty="0" err="1">
                <a:solidFill>
                  <a:srgbClr val="333333"/>
                </a:solidFill>
                <a:latin typeface="8e9525+mplus1mn"/>
              </a:rPr>
              <a:t>tmux</a:t>
            </a:r>
            <a:r>
              <a:rPr lang="en-CA" sz="2000" dirty="0">
                <a:solidFill>
                  <a:srgbClr val="333333"/>
                </a:solidFill>
                <a:latin typeface="8e9525+mplus1mn"/>
              </a:rPr>
              <a:t> httpd-tools </a:t>
            </a:r>
            <a:r>
              <a:rPr lang="en-CA" sz="2000" dirty="0" err="1">
                <a:solidFill>
                  <a:srgbClr val="333333"/>
                </a:solidFill>
                <a:latin typeface="8e9525+mplus1mn"/>
              </a:rPr>
              <a:t>openssl</a:t>
            </a:r>
            <a:r>
              <a:rPr lang="en-CA" sz="2000" dirty="0">
                <a:solidFill>
                  <a:srgbClr val="333333"/>
                </a:solidFill>
                <a:latin typeface="8e9525+mplus1mn"/>
              </a:rPr>
              <a:t> </a:t>
            </a:r>
            <a:r>
              <a:rPr lang="en-CA" sz="2000" dirty="0" err="1">
                <a:solidFill>
                  <a:srgbClr val="333333"/>
                </a:solidFill>
                <a:latin typeface="8e9525+mplus1mn"/>
              </a:rPr>
              <a:t>openssl-devel</a:t>
            </a:r>
            <a:r>
              <a:rPr lang="en-CA" sz="2000" dirty="0">
                <a:solidFill>
                  <a:srgbClr val="333333"/>
                </a:solidFill>
                <a:latin typeface="8e9525+mplus1mn"/>
              </a:rPr>
              <a:t> unzip</a:t>
            </a:r>
            <a:endParaRPr lang="en-CA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19C311-8CDD-AA44-AF46-52FC2D4A2C8B}"/>
              </a:ext>
            </a:extLst>
          </p:cNvPr>
          <p:cNvSpPr txBox="1"/>
          <p:nvPr/>
        </p:nvSpPr>
        <p:spPr>
          <a:xfrm>
            <a:off x="859222" y="3370508"/>
            <a:ext cx="10192406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CA" sz="2000" dirty="0">
                <a:solidFill>
                  <a:srgbClr val="333333"/>
                </a:solidFill>
                <a:latin typeface="8e9525+mplus1mn"/>
              </a:rPr>
              <a:t> </a:t>
            </a:r>
            <a:r>
              <a:rPr lang="en-CA" sz="2000" dirty="0" err="1">
                <a:solidFill>
                  <a:srgbClr val="333333"/>
                </a:solidFill>
                <a:latin typeface="8e9525+mplus1mn"/>
              </a:rPr>
              <a:t>useradd</a:t>
            </a:r>
            <a:r>
              <a:rPr lang="en-CA" sz="2000" dirty="0">
                <a:solidFill>
                  <a:srgbClr val="333333"/>
                </a:solidFill>
                <a:latin typeface="8e9525+mplus1mn"/>
              </a:rPr>
              <a:t> mano -d /home/mano -m -s /bin/bash</a:t>
            </a:r>
          </a:p>
          <a:p>
            <a:r>
              <a:rPr lang="en-CA" sz="2000" dirty="0">
                <a:solidFill>
                  <a:srgbClr val="333333"/>
                </a:solidFill>
                <a:latin typeface="8e9525+mplus1mn"/>
              </a:rPr>
              <a:t>  </a:t>
            </a:r>
            <a:r>
              <a:rPr lang="en-CA" sz="2000" dirty="0" err="1">
                <a:solidFill>
                  <a:srgbClr val="333333"/>
                </a:solidFill>
                <a:latin typeface="8e9525+mplus1mn"/>
              </a:rPr>
              <a:t>usermod</a:t>
            </a:r>
            <a:r>
              <a:rPr lang="en-CA" sz="2000" dirty="0">
                <a:solidFill>
                  <a:srgbClr val="333333"/>
                </a:solidFill>
                <a:latin typeface="8e9525+mplus1mn"/>
              </a:rPr>
              <a:t> -</a:t>
            </a:r>
            <a:r>
              <a:rPr lang="en-CA" sz="2000" dirty="0" err="1">
                <a:solidFill>
                  <a:srgbClr val="333333"/>
                </a:solidFill>
                <a:latin typeface="8e9525+mplus1mn"/>
              </a:rPr>
              <a:t>aG</a:t>
            </a:r>
            <a:r>
              <a:rPr lang="en-CA" sz="2000" dirty="0">
                <a:solidFill>
                  <a:srgbClr val="333333"/>
                </a:solidFill>
                <a:latin typeface="8e9525+mplus1mn"/>
              </a:rPr>
              <a:t> wheel mano</a:t>
            </a:r>
          </a:p>
          <a:p>
            <a:r>
              <a:rPr lang="en-CA" sz="2000" dirty="0">
                <a:solidFill>
                  <a:srgbClr val="333333"/>
                </a:solidFill>
                <a:latin typeface="8e9525+mplus1mn"/>
              </a:rPr>
              <a:t>  passwd mano</a:t>
            </a:r>
            <a:br>
              <a:rPr lang="en-CA" sz="2000" dirty="0">
                <a:solidFill>
                  <a:srgbClr val="333333"/>
                </a:solidFill>
                <a:latin typeface="8e9525+mplus1mn"/>
              </a:rPr>
            </a:br>
            <a:r>
              <a:rPr lang="en-CA" sz="2000" dirty="0">
                <a:solidFill>
                  <a:srgbClr val="333333"/>
                </a:solidFill>
                <a:latin typeface="8e9525+mplus1mn"/>
              </a:rPr>
              <a:t>  echo "mano ALL=(root) NOPASSWD:ALL" | tee -a /</a:t>
            </a:r>
            <a:r>
              <a:rPr lang="en-CA" sz="2000" dirty="0" err="1">
                <a:solidFill>
                  <a:srgbClr val="333333"/>
                </a:solidFill>
                <a:latin typeface="8e9525+mplus1mn"/>
              </a:rPr>
              <a:t>etc</a:t>
            </a:r>
            <a:r>
              <a:rPr lang="en-CA" sz="2000" dirty="0">
                <a:solidFill>
                  <a:srgbClr val="333333"/>
                </a:solidFill>
                <a:latin typeface="8e9525+mplus1mn"/>
              </a:rPr>
              <a:t>/</a:t>
            </a:r>
            <a:r>
              <a:rPr lang="en-CA" sz="2000" dirty="0" err="1">
                <a:solidFill>
                  <a:srgbClr val="333333"/>
                </a:solidFill>
                <a:latin typeface="8e9525+mplus1mn"/>
              </a:rPr>
              <a:t>sudoers.d</a:t>
            </a:r>
            <a:r>
              <a:rPr lang="en-CA" sz="2000" dirty="0">
                <a:solidFill>
                  <a:srgbClr val="333333"/>
                </a:solidFill>
                <a:latin typeface="8e9525+mplus1mn"/>
              </a:rPr>
              <a:t>/mano </a:t>
            </a:r>
          </a:p>
          <a:p>
            <a:r>
              <a:rPr lang="en-CA" sz="2000" dirty="0">
                <a:solidFill>
                  <a:srgbClr val="333333"/>
                </a:solidFill>
                <a:latin typeface="8e9525+mplus1mn"/>
              </a:rPr>
              <a:t>  </a:t>
            </a:r>
            <a:r>
              <a:rPr lang="en-CA" sz="2000" dirty="0" err="1">
                <a:solidFill>
                  <a:srgbClr val="333333"/>
                </a:solidFill>
                <a:latin typeface="8e9525+mplus1mn"/>
              </a:rPr>
              <a:t>ssh</a:t>
            </a:r>
            <a:r>
              <a:rPr lang="en-CA" sz="2000" dirty="0">
                <a:solidFill>
                  <a:srgbClr val="333333"/>
                </a:solidFill>
                <a:latin typeface="8e9525+mplus1mn"/>
              </a:rPr>
              <a:t>-keygen </a:t>
            </a:r>
          </a:p>
          <a:p>
            <a:r>
              <a:rPr lang="en-CA" sz="2000" dirty="0">
                <a:solidFill>
                  <a:srgbClr val="333333"/>
                </a:solidFill>
                <a:latin typeface="8e9525+mplus1mn"/>
              </a:rPr>
              <a:t>  </a:t>
            </a:r>
            <a:r>
              <a:rPr lang="en-CA" sz="2000" dirty="0" err="1">
                <a:solidFill>
                  <a:srgbClr val="333333"/>
                </a:solidFill>
                <a:latin typeface="8e9525+mplus1mn"/>
              </a:rPr>
              <a:t>ssh</a:t>
            </a:r>
            <a:r>
              <a:rPr lang="en-CA" sz="2000" dirty="0">
                <a:solidFill>
                  <a:srgbClr val="333333"/>
                </a:solidFill>
                <a:latin typeface="8e9525+mplus1mn"/>
              </a:rPr>
              <a:t>-copy-id &lt;&gt;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CB43F1-E2D8-4A40-84FE-477E84B34CDF}"/>
              </a:ext>
            </a:extLst>
          </p:cNvPr>
          <p:cNvSpPr txBox="1"/>
          <p:nvPr/>
        </p:nvSpPr>
        <p:spPr>
          <a:xfrm>
            <a:off x="859222" y="5553436"/>
            <a:ext cx="10192406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CA" sz="2000" dirty="0">
                <a:solidFill>
                  <a:srgbClr val="333333"/>
                </a:solidFill>
                <a:latin typeface="8e9525+mplus1mn"/>
              </a:rPr>
              <a:t>subscription-manager repos --enable ansible-2.9-for-rhel-8-x86_64-rpms</a:t>
            </a:r>
          </a:p>
          <a:p>
            <a:r>
              <a:rPr lang="en-CA" sz="2000" dirty="0" err="1">
                <a:solidFill>
                  <a:srgbClr val="333333"/>
                </a:solidFill>
                <a:latin typeface="8e9525+mplus1mn"/>
              </a:rPr>
              <a:t>dnf</a:t>
            </a:r>
            <a:r>
              <a:rPr lang="en-CA" sz="2000" dirty="0">
                <a:solidFill>
                  <a:srgbClr val="333333"/>
                </a:solidFill>
                <a:latin typeface="8e9525+mplus1mn"/>
              </a:rPr>
              <a:t> install ansible</a:t>
            </a:r>
          </a:p>
          <a:p>
            <a:r>
              <a:rPr lang="en-CA" sz="2000" dirty="0" err="1">
                <a:solidFill>
                  <a:srgbClr val="333333"/>
                </a:solidFill>
                <a:latin typeface="8e9525+mplus1mn"/>
              </a:rPr>
              <a:t>dnf</a:t>
            </a:r>
            <a:r>
              <a:rPr lang="en-CA" sz="2000" dirty="0">
                <a:solidFill>
                  <a:srgbClr val="333333"/>
                </a:solidFill>
                <a:latin typeface="8e9525+mplus1mn"/>
              </a:rPr>
              <a:t> install ansible python3-netaddr </a:t>
            </a:r>
            <a:r>
              <a:rPr lang="en-CA" sz="2000" dirty="0" err="1">
                <a:solidFill>
                  <a:srgbClr val="333333"/>
                </a:solidFill>
                <a:latin typeface="8e9525+mplus1mn"/>
              </a:rPr>
              <a:t>skopeo</a:t>
            </a:r>
            <a:endParaRPr lang="en-CA" sz="2000" dirty="0">
              <a:solidFill>
                <a:srgbClr val="333333"/>
              </a:solidFill>
              <a:latin typeface="8e9525+mplus1mn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ACB4821-2D3D-9247-8993-766F5BF4498C}"/>
              </a:ext>
            </a:extLst>
          </p:cNvPr>
          <p:cNvSpPr/>
          <p:nvPr/>
        </p:nvSpPr>
        <p:spPr>
          <a:xfrm>
            <a:off x="157655" y="878754"/>
            <a:ext cx="583324" cy="5409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583DE67-0A31-4F4E-AF09-0B4300A08088}"/>
              </a:ext>
            </a:extLst>
          </p:cNvPr>
          <p:cNvSpPr/>
          <p:nvPr/>
        </p:nvSpPr>
        <p:spPr>
          <a:xfrm>
            <a:off x="157655" y="2435351"/>
            <a:ext cx="583324" cy="5409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DE044F-CAB5-2C45-B7DC-A9EA8CE2740B}"/>
              </a:ext>
            </a:extLst>
          </p:cNvPr>
          <p:cNvSpPr/>
          <p:nvPr/>
        </p:nvSpPr>
        <p:spPr>
          <a:xfrm>
            <a:off x="157655" y="3385493"/>
            <a:ext cx="583324" cy="5409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877B9E-F70C-EB4D-856A-99FEAE5A2D6B}"/>
              </a:ext>
            </a:extLst>
          </p:cNvPr>
          <p:cNvSpPr/>
          <p:nvPr/>
        </p:nvSpPr>
        <p:spPr>
          <a:xfrm>
            <a:off x="157655" y="5282969"/>
            <a:ext cx="583324" cy="5409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70697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C520E-6A41-354C-A3C8-8E84CFDC3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BCDDEC1C-67AD-034B-91E8-721851EF052F}"/>
              </a:ext>
            </a:extLst>
          </p:cNvPr>
          <p:cNvSpPr/>
          <p:nvPr/>
        </p:nvSpPr>
        <p:spPr>
          <a:xfrm>
            <a:off x="777766" y="1894600"/>
            <a:ext cx="4892568" cy="2648607"/>
          </a:xfrm>
          <a:prstGeom prst="roundRect">
            <a:avLst>
              <a:gd name="adj" fmla="val 7937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F53AB5B-0F17-9342-ADFB-5EC063F38963}"/>
              </a:ext>
            </a:extLst>
          </p:cNvPr>
          <p:cNvSpPr/>
          <p:nvPr/>
        </p:nvSpPr>
        <p:spPr>
          <a:xfrm>
            <a:off x="6521667" y="1894599"/>
            <a:ext cx="5092263" cy="2648607"/>
          </a:xfrm>
          <a:prstGeom prst="roundRect">
            <a:avLst>
              <a:gd name="adj" fmla="val 7937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C0210F0-925A-1F40-BF46-BA605F519167}"/>
              </a:ext>
            </a:extLst>
          </p:cNvPr>
          <p:cNvCxnSpPr/>
          <p:nvPr/>
        </p:nvCxnSpPr>
        <p:spPr>
          <a:xfrm flipV="1">
            <a:off x="1303283" y="777766"/>
            <a:ext cx="0" cy="133481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ACA69B-CFB4-534E-AC81-DFE61713AB0E}"/>
              </a:ext>
            </a:extLst>
          </p:cNvPr>
          <p:cNvCxnSpPr/>
          <p:nvPr/>
        </p:nvCxnSpPr>
        <p:spPr>
          <a:xfrm flipV="1">
            <a:off x="6963104" y="793535"/>
            <a:ext cx="0" cy="133481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1F8A94-0C3B-6944-B585-927A63F3267F}"/>
              </a:ext>
            </a:extLst>
          </p:cNvPr>
          <p:cNvCxnSpPr>
            <a:cxnSpLocks/>
          </p:cNvCxnSpPr>
          <p:nvPr/>
        </p:nvCxnSpPr>
        <p:spPr>
          <a:xfrm flipV="1">
            <a:off x="1303283" y="777766"/>
            <a:ext cx="6663558" cy="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51C384A-F685-B746-A544-C1695278977F}"/>
              </a:ext>
            </a:extLst>
          </p:cNvPr>
          <p:cNvSpPr txBox="1"/>
          <p:nvPr/>
        </p:nvSpPr>
        <p:spPr>
          <a:xfrm>
            <a:off x="3930869" y="485758"/>
            <a:ext cx="1298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10.1.196.0/24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7105FE-26A5-5948-B50A-0FCC03090E47}"/>
              </a:ext>
            </a:extLst>
          </p:cNvPr>
          <p:cNvSpPr txBox="1"/>
          <p:nvPr/>
        </p:nvSpPr>
        <p:spPr>
          <a:xfrm rot="16200000">
            <a:off x="590486" y="1205379"/>
            <a:ext cx="1163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10.1.196.23/24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10794D-ECFE-4D43-BA79-E0618DE6B18E}"/>
              </a:ext>
            </a:extLst>
          </p:cNvPr>
          <p:cNvSpPr txBox="1"/>
          <p:nvPr/>
        </p:nvSpPr>
        <p:spPr>
          <a:xfrm rot="16200000">
            <a:off x="6250307" y="1205379"/>
            <a:ext cx="1163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10.1.196.24/24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DB998A6-E79E-F247-90CE-1475CBA56718}"/>
              </a:ext>
            </a:extLst>
          </p:cNvPr>
          <p:cNvSpPr/>
          <p:nvPr/>
        </p:nvSpPr>
        <p:spPr>
          <a:xfrm>
            <a:off x="2896748" y="1779441"/>
            <a:ext cx="654604" cy="19878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Bastion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6581822-88AE-2B4B-9C11-75C12CC58F14}"/>
              </a:ext>
            </a:extLst>
          </p:cNvPr>
          <p:cNvSpPr/>
          <p:nvPr/>
        </p:nvSpPr>
        <p:spPr>
          <a:xfrm>
            <a:off x="8740496" y="1779441"/>
            <a:ext cx="654604" cy="19878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VM-Host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9CFB02-AA05-2946-B95A-B77C1D49A95B}"/>
              </a:ext>
            </a:extLst>
          </p:cNvPr>
          <p:cNvCxnSpPr/>
          <p:nvPr/>
        </p:nvCxnSpPr>
        <p:spPr>
          <a:xfrm flipV="1">
            <a:off x="1623848" y="1112034"/>
            <a:ext cx="0" cy="133481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690C66-EB86-F345-AC31-DCA350C696EB}"/>
              </a:ext>
            </a:extLst>
          </p:cNvPr>
          <p:cNvCxnSpPr/>
          <p:nvPr/>
        </p:nvCxnSpPr>
        <p:spPr>
          <a:xfrm flipV="1">
            <a:off x="7273158" y="1112031"/>
            <a:ext cx="0" cy="133481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FA7D488-488C-9D43-A004-7C53E83930B2}"/>
              </a:ext>
            </a:extLst>
          </p:cNvPr>
          <p:cNvCxnSpPr>
            <a:cxnSpLocks/>
          </p:cNvCxnSpPr>
          <p:nvPr/>
        </p:nvCxnSpPr>
        <p:spPr>
          <a:xfrm flipV="1">
            <a:off x="1646022" y="1112034"/>
            <a:ext cx="5627136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157A5CE-50DC-7749-8234-14A9C78741DE}"/>
              </a:ext>
            </a:extLst>
          </p:cNvPr>
          <p:cNvSpPr txBox="1"/>
          <p:nvPr/>
        </p:nvSpPr>
        <p:spPr>
          <a:xfrm rot="16200000">
            <a:off x="1257299" y="1578977"/>
            <a:ext cx="11639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VLAN303:</a:t>
            </a:r>
          </a:p>
          <a:p>
            <a:r>
              <a:rPr lang="en-US" sz="1100" dirty="0"/>
              <a:t>10.1.198.49/28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F46FCE-3A66-9E49-9285-3543D1D4AD03}"/>
              </a:ext>
            </a:extLst>
          </p:cNvPr>
          <p:cNvSpPr txBox="1"/>
          <p:nvPr/>
        </p:nvSpPr>
        <p:spPr>
          <a:xfrm>
            <a:off x="3527332" y="892928"/>
            <a:ext cx="11639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VLAN303:</a:t>
            </a:r>
          </a:p>
          <a:p>
            <a:r>
              <a:rPr lang="en-US" sz="1100" dirty="0"/>
              <a:t>10.1.198.48/28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D41C15-5E52-AB47-AD14-36EB65833E8D}"/>
              </a:ext>
            </a:extLst>
          </p:cNvPr>
          <p:cNvSpPr txBox="1"/>
          <p:nvPr/>
        </p:nvSpPr>
        <p:spPr>
          <a:xfrm rot="16200000">
            <a:off x="6906609" y="1699603"/>
            <a:ext cx="11639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VLAN303:</a:t>
            </a:r>
          </a:p>
          <a:p>
            <a:r>
              <a:rPr lang="en-US" sz="1100" dirty="0"/>
              <a:t>10.1.198.50/28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0F1272-54EE-874E-B0BC-530F5888AC6F}"/>
              </a:ext>
            </a:extLst>
          </p:cNvPr>
          <p:cNvSpPr txBox="1"/>
          <p:nvPr/>
        </p:nvSpPr>
        <p:spPr>
          <a:xfrm>
            <a:off x="2002156" y="53348"/>
            <a:ext cx="11639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VLAN303:</a:t>
            </a:r>
          </a:p>
          <a:p>
            <a:r>
              <a:rPr lang="en-US" sz="1100" dirty="0"/>
              <a:t>10.1.198.62</a:t>
            </a:r>
          </a:p>
        </p:txBody>
      </p:sp>
      <p:pic>
        <p:nvPicPr>
          <p:cNvPr id="28" name="Google Shape;442;p39">
            <a:extLst>
              <a:ext uri="{FF2B5EF4-FFF2-40B4-BE49-F238E27FC236}">
                <a16:creationId xmlns:a16="http://schemas.microsoft.com/office/drawing/2014/main" id="{3E1B0C70-1829-964C-84FD-CD9B304EF6D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39" r="139"/>
          <a:stretch/>
        </p:blipFill>
        <p:spPr>
          <a:xfrm>
            <a:off x="2839746" y="-139092"/>
            <a:ext cx="863975" cy="866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DFFABD5-7265-124C-BCD3-1EC0FC35809E}"/>
              </a:ext>
            </a:extLst>
          </p:cNvPr>
          <p:cNvCxnSpPr>
            <a:cxnSpLocks/>
          </p:cNvCxnSpPr>
          <p:nvPr/>
        </p:nvCxnSpPr>
        <p:spPr>
          <a:xfrm flipV="1">
            <a:off x="3271734" y="401099"/>
            <a:ext cx="0" cy="70727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221BD3CE-9DFF-C64F-9ECF-4FA098C63169}"/>
              </a:ext>
            </a:extLst>
          </p:cNvPr>
          <p:cNvSpPr/>
          <p:nvPr/>
        </p:nvSpPr>
        <p:spPr>
          <a:xfrm>
            <a:off x="6988045" y="2467179"/>
            <a:ext cx="1977273" cy="28240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oogle Shape;925;p50">
            <a:extLst>
              <a:ext uri="{FF2B5EF4-FFF2-40B4-BE49-F238E27FC236}">
                <a16:creationId xmlns:a16="http://schemas.microsoft.com/office/drawing/2014/main" id="{A7331807-B6BC-534D-AE7D-723BD2F9AB4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8044" y="2468434"/>
            <a:ext cx="431994" cy="23368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onut 8">
            <a:extLst>
              <a:ext uri="{FF2B5EF4-FFF2-40B4-BE49-F238E27FC236}">
                <a16:creationId xmlns:a16="http://schemas.microsoft.com/office/drawing/2014/main" id="{BB224A67-5CCD-7942-A87F-2D690C95C162}"/>
              </a:ext>
            </a:extLst>
          </p:cNvPr>
          <p:cNvSpPr/>
          <p:nvPr/>
        </p:nvSpPr>
        <p:spPr>
          <a:xfrm>
            <a:off x="6889666" y="1331142"/>
            <a:ext cx="456932" cy="122464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Donut 33">
            <a:extLst>
              <a:ext uri="{FF2B5EF4-FFF2-40B4-BE49-F238E27FC236}">
                <a16:creationId xmlns:a16="http://schemas.microsoft.com/office/drawing/2014/main" id="{CA5D63B5-175C-B34E-B88A-B6192D8BA497}"/>
              </a:ext>
            </a:extLst>
          </p:cNvPr>
          <p:cNvSpPr/>
          <p:nvPr/>
        </p:nvSpPr>
        <p:spPr>
          <a:xfrm>
            <a:off x="1272884" y="1253499"/>
            <a:ext cx="456932" cy="122464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ounded Rectangular Callout 15">
            <a:extLst>
              <a:ext uri="{FF2B5EF4-FFF2-40B4-BE49-F238E27FC236}">
                <a16:creationId xmlns:a16="http://schemas.microsoft.com/office/drawing/2014/main" id="{D33CBD4C-94CC-374C-AAC7-E1B0E49A3B8A}"/>
              </a:ext>
            </a:extLst>
          </p:cNvPr>
          <p:cNvSpPr/>
          <p:nvPr/>
        </p:nvSpPr>
        <p:spPr>
          <a:xfrm>
            <a:off x="7704045" y="1023257"/>
            <a:ext cx="906555" cy="189170"/>
          </a:xfrm>
          <a:prstGeom prst="wedgeRoundRectCallout">
            <a:avLst>
              <a:gd name="adj1" fmla="val -91679"/>
              <a:gd name="adj2" fmla="val 12579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latin typeface="Courier" pitchFamily="2" charset="0"/>
              </a:rPr>
              <a:t>enp5s0f1</a:t>
            </a:r>
            <a:endParaRPr lang="en-US" sz="1100" dirty="0"/>
          </a:p>
        </p:txBody>
      </p:sp>
      <p:sp>
        <p:nvSpPr>
          <p:cNvPr id="35" name="Rounded Rectangular Callout 34">
            <a:extLst>
              <a:ext uri="{FF2B5EF4-FFF2-40B4-BE49-F238E27FC236}">
                <a16:creationId xmlns:a16="http://schemas.microsoft.com/office/drawing/2014/main" id="{73826596-8388-1841-998E-595B2ADD0EF5}"/>
              </a:ext>
            </a:extLst>
          </p:cNvPr>
          <p:cNvSpPr/>
          <p:nvPr/>
        </p:nvSpPr>
        <p:spPr>
          <a:xfrm>
            <a:off x="2526503" y="1219562"/>
            <a:ext cx="906555" cy="189170"/>
          </a:xfrm>
          <a:prstGeom prst="wedgeRoundRectCallout">
            <a:avLst>
              <a:gd name="adj1" fmla="val -140911"/>
              <a:gd name="adj2" fmla="val -2381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latin typeface="Courier" pitchFamily="2" charset="0"/>
              </a:rPr>
              <a:t>enp5s0f1</a:t>
            </a:r>
            <a:endParaRPr lang="en-US" sz="1100" dirty="0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5AE88FF5-E882-2640-8BB0-6D8FC82F990F}"/>
              </a:ext>
            </a:extLst>
          </p:cNvPr>
          <p:cNvSpPr/>
          <p:nvPr/>
        </p:nvSpPr>
        <p:spPr>
          <a:xfrm>
            <a:off x="5569131" y="415915"/>
            <a:ext cx="181303" cy="6750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9E183F7-63F8-7549-95B0-C5F31F03A52B}"/>
              </a:ext>
            </a:extLst>
          </p:cNvPr>
          <p:cNvSpPr txBox="1"/>
          <p:nvPr/>
        </p:nvSpPr>
        <p:spPr>
          <a:xfrm>
            <a:off x="4579883" y="29214"/>
            <a:ext cx="22867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10.1.198.60 (apps)</a:t>
            </a:r>
          </a:p>
          <a:p>
            <a:pPr algn="ctr"/>
            <a:r>
              <a:rPr lang="en-US" sz="1050" dirty="0"/>
              <a:t>10.1.198.61 (ingress)</a:t>
            </a:r>
          </a:p>
        </p:txBody>
      </p:sp>
    </p:spTree>
    <p:extLst>
      <p:ext uri="{BB962C8B-B14F-4D97-AF65-F5344CB8AC3E}">
        <p14:creationId xmlns:p14="http://schemas.microsoft.com/office/powerpoint/2010/main" val="3035975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9DCEB8-012B-9F4C-A436-6B4269DAAC4D}"/>
              </a:ext>
            </a:extLst>
          </p:cNvPr>
          <p:cNvSpPr txBox="1"/>
          <p:nvPr/>
        </p:nvSpPr>
        <p:spPr>
          <a:xfrm>
            <a:off x="200022" y="839352"/>
            <a:ext cx="11279674" cy="116955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CA" dirty="0" err="1">
                <a:effectLst/>
                <a:latin typeface="Courier" pitchFamily="2" charset="0"/>
              </a:rPr>
              <a:t>nmcli</a:t>
            </a:r>
            <a:r>
              <a:rPr lang="en-CA" dirty="0">
                <a:effectLst/>
                <a:latin typeface="Courier" pitchFamily="2" charset="0"/>
              </a:rPr>
              <a:t> connection add type </a:t>
            </a:r>
            <a:r>
              <a:rPr lang="en-CA" dirty="0" err="1">
                <a:effectLst/>
                <a:latin typeface="Courier" pitchFamily="2" charset="0"/>
              </a:rPr>
              <a:t>vlan</a:t>
            </a:r>
            <a:r>
              <a:rPr lang="en-CA" dirty="0">
                <a:effectLst/>
                <a:latin typeface="Courier" pitchFamily="2" charset="0"/>
              </a:rPr>
              <a:t> con-name vlan303 </a:t>
            </a:r>
            <a:r>
              <a:rPr lang="en-CA" dirty="0" err="1">
                <a:effectLst/>
                <a:latin typeface="Courier" pitchFamily="2" charset="0"/>
              </a:rPr>
              <a:t>ifname</a:t>
            </a:r>
            <a:r>
              <a:rPr lang="en-CA" dirty="0">
                <a:effectLst/>
                <a:latin typeface="Courier" pitchFamily="2" charset="0"/>
              </a:rPr>
              <a:t> vlan303 </a:t>
            </a:r>
            <a:r>
              <a:rPr lang="en-CA" dirty="0" err="1">
                <a:effectLst/>
                <a:latin typeface="Courier" pitchFamily="2" charset="0"/>
              </a:rPr>
              <a:t>vlan.parent</a:t>
            </a:r>
            <a:r>
              <a:rPr lang="en-CA" dirty="0">
                <a:effectLst/>
                <a:latin typeface="Courier" pitchFamily="2" charset="0"/>
              </a:rPr>
              <a:t> enp5s0f1 </a:t>
            </a:r>
            <a:r>
              <a:rPr lang="en-CA" dirty="0" err="1">
                <a:effectLst/>
                <a:latin typeface="Courier" pitchFamily="2" charset="0"/>
              </a:rPr>
              <a:t>vlan.id</a:t>
            </a:r>
            <a:r>
              <a:rPr lang="en-CA" dirty="0">
                <a:effectLst/>
                <a:latin typeface="Courier" pitchFamily="2" charset="0"/>
              </a:rPr>
              <a:t> 303</a:t>
            </a:r>
          </a:p>
          <a:p>
            <a:r>
              <a:rPr lang="en-CA" dirty="0" err="1">
                <a:effectLst/>
                <a:latin typeface="Courier" pitchFamily="2" charset="0"/>
              </a:rPr>
              <a:t>nmcli</a:t>
            </a:r>
            <a:r>
              <a:rPr lang="en-CA" dirty="0">
                <a:effectLst/>
                <a:latin typeface="Courier" pitchFamily="2" charset="0"/>
              </a:rPr>
              <a:t> device show enp5s0f1</a:t>
            </a:r>
          </a:p>
          <a:p>
            <a:r>
              <a:rPr lang="en-CA" dirty="0" err="1">
                <a:effectLst/>
                <a:latin typeface="Courier" pitchFamily="2" charset="0"/>
              </a:rPr>
              <a:t>nmcli</a:t>
            </a:r>
            <a:r>
              <a:rPr lang="en-CA" dirty="0">
                <a:effectLst/>
                <a:latin typeface="Courier" pitchFamily="2" charset="0"/>
              </a:rPr>
              <a:t> con mod vlan303 ipv4.method manual ipv4.address 10.1.198.49/28</a:t>
            </a:r>
          </a:p>
          <a:p>
            <a:r>
              <a:rPr lang="en-CA" dirty="0" err="1">
                <a:effectLst/>
                <a:latin typeface="Courier" pitchFamily="2" charset="0"/>
              </a:rPr>
              <a:t>nmcli</a:t>
            </a:r>
            <a:r>
              <a:rPr lang="en-CA" dirty="0">
                <a:effectLst/>
                <a:latin typeface="Courier" pitchFamily="2" charset="0"/>
              </a:rPr>
              <a:t> connection show </a:t>
            </a:r>
          </a:p>
          <a:p>
            <a:r>
              <a:rPr lang="en-CA" dirty="0" err="1">
                <a:effectLst/>
                <a:latin typeface="Courier" pitchFamily="2" charset="0"/>
              </a:rPr>
              <a:t>nmcli</a:t>
            </a:r>
            <a:r>
              <a:rPr lang="en-CA" dirty="0">
                <a:effectLst/>
                <a:latin typeface="Courier" pitchFamily="2" charset="0"/>
              </a:rPr>
              <a:t> con up vlan303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787AF3-B460-3D44-B42A-421D1764B064}"/>
              </a:ext>
            </a:extLst>
          </p:cNvPr>
          <p:cNvSpPr txBox="1"/>
          <p:nvPr/>
        </p:nvSpPr>
        <p:spPr>
          <a:xfrm>
            <a:off x="200022" y="2628781"/>
            <a:ext cx="11209265" cy="160043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CA" dirty="0" err="1">
                <a:latin typeface="Courier" pitchFamily="2" charset="0"/>
              </a:rPr>
              <a:t>nmcli</a:t>
            </a:r>
            <a:r>
              <a:rPr lang="en-CA" dirty="0">
                <a:latin typeface="Courier" pitchFamily="2" charset="0"/>
              </a:rPr>
              <a:t> connection add type </a:t>
            </a:r>
            <a:r>
              <a:rPr lang="en-CA" dirty="0" err="1">
                <a:latin typeface="Courier" pitchFamily="2" charset="0"/>
              </a:rPr>
              <a:t>vlan</a:t>
            </a:r>
            <a:r>
              <a:rPr lang="en-CA" dirty="0">
                <a:latin typeface="Courier" pitchFamily="2" charset="0"/>
              </a:rPr>
              <a:t> con-name vlan303 </a:t>
            </a:r>
            <a:r>
              <a:rPr lang="en-CA" dirty="0" err="1">
                <a:latin typeface="Courier" pitchFamily="2" charset="0"/>
              </a:rPr>
              <a:t>ifname</a:t>
            </a:r>
            <a:r>
              <a:rPr lang="en-CA" dirty="0">
                <a:latin typeface="Courier" pitchFamily="2" charset="0"/>
              </a:rPr>
              <a:t> vlan303 </a:t>
            </a:r>
            <a:r>
              <a:rPr lang="en-CA" dirty="0" err="1">
                <a:latin typeface="Courier" pitchFamily="2" charset="0"/>
              </a:rPr>
              <a:t>vlan.parent</a:t>
            </a:r>
            <a:r>
              <a:rPr lang="en-CA" dirty="0">
                <a:latin typeface="Courier" pitchFamily="2" charset="0"/>
              </a:rPr>
              <a:t> enp5s0f1 </a:t>
            </a:r>
            <a:r>
              <a:rPr lang="en-CA" dirty="0" err="1">
                <a:latin typeface="Courier" pitchFamily="2" charset="0"/>
              </a:rPr>
              <a:t>vlan.id</a:t>
            </a:r>
            <a:r>
              <a:rPr lang="en-CA" dirty="0">
                <a:latin typeface="Courier" pitchFamily="2" charset="0"/>
              </a:rPr>
              <a:t> 303</a:t>
            </a:r>
          </a:p>
          <a:p>
            <a:r>
              <a:rPr lang="en-CA" dirty="0" err="1">
                <a:latin typeface="Courier" pitchFamily="2" charset="0"/>
              </a:rPr>
              <a:t>nmcli</a:t>
            </a:r>
            <a:r>
              <a:rPr lang="en-CA" dirty="0">
                <a:latin typeface="Courier" pitchFamily="2" charset="0"/>
              </a:rPr>
              <a:t> con add type bridge </a:t>
            </a:r>
            <a:r>
              <a:rPr lang="en-CA" dirty="0" err="1">
                <a:latin typeface="Courier" pitchFamily="2" charset="0"/>
              </a:rPr>
              <a:t>autoconnect</a:t>
            </a:r>
            <a:r>
              <a:rPr lang="en-CA" dirty="0">
                <a:latin typeface="Courier" pitchFamily="2" charset="0"/>
              </a:rPr>
              <a:t> yes con-name br303 </a:t>
            </a:r>
            <a:r>
              <a:rPr lang="en-CA" dirty="0" err="1">
                <a:latin typeface="Courier" pitchFamily="2" charset="0"/>
              </a:rPr>
              <a:t>ifname</a:t>
            </a:r>
            <a:r>
              <a:rPr lang="en-CA" dirty="0">
                <a:latin typeface="Courier" pitchFamily="2" charset="0"/>
              </a:rPr>
              <a:t> br303 ipv4.method manual ipv4.address 10.1.198.50/28</a:t>
            </a:r>
          </a:p>
          <a:p>
            <a:r>
              <a:rPr lang="en-CA" dirty="0" err="1">
                <a:latin typeface="Courier" pitchFamily="2" charset="0"/>
              </a:rPr>
              <a:t>nmcli</a:t>
            </a:r>
            <a:r>
              <a:rPr lang="en-CA" dirty="0">
                <a:latin typeface="Courier" pitchFamily="2" charset="0"/>
              </a:rPr>
              <a:t> con mod vlan303 master br303</a:t>
            </a:r>
          </a:p>
          <a:p>
            <a:r>
              <a:rPr lang="en-CA" dirty="0" err="1">
                <a:latin typeface="Courier" pitchFamily="2" charset="0"/>
              </a:rPr>
              <a:t>nmcli</a:t>
            </a:r>
            <a:r>
              <a:rPr lang="en-CA" dirty="0">
                <a:latin typeface="Courier" pitchFamily="2" charset="0"/>
              </a:rPr>
              <a:t> con show</a:t>
            </a:r>
          </a:p>
          <a:p>
            <a:r>
              <a:rPr lang="en-CA" dirty="0" err="1">
                <a:latin typeface="Courier" pitchFamily="2" charset="0"/>
              </a:rPr>
              <a:t>nmcli</a:t>
            </a:r>
            <a:r>
              <a:rPr lang="en-CA" dirty="0">
                <a:latin typeface="Courier" pitchFamily="2" charset="0"/>
              </a:rPr>
              <a:t> con up br303</a:t>
            </a:r>
          </a:p>
          <a:p>
            <a:r>
              <a:rPr lang="en-CA" dirty="0" err="1">
                <a:latin typeface="Courier" pitchFamily="2" charset="0"/>
              </a:rPr>
              <a:t>nmcli</a:t>
            </a:r>
            <a:r>
              <a:rPr lang="en-CA" dirty="0">
                <a:latin typeface="Courier" pitchFamily="2" charset="0"/>
              </a:rPr>
              <a:t> con up vlan303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8E3373-0B1B-C043-BDED-146F54514D13}"/>
              </a:ext>
            </a:extLst>
          </p:cNvPr>
          <p:cNvSpPr/>
          <p:nvPr/>
        </p:nvSpPr>
        <p:spPr>
          <a:xfrm>
            <a:off x="9949069" y="1693522"/>
            <a:ext cx="1371600" cy="315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635D39-D016-DC43-B585-6ED0808BE24E}"/>
              </a:ext>
            </a:extLst>
          </p:cNvPr>
          <p:cNvSpPr/>
          <p:nvPr/>
        </p:nvSpPr>
        <p:spPr>
          <a:xfrm>
            <a:off x="9949069" y="3916544"/>
            <a:ext cx="1371600" cy="315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 Host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2D6FDB0-15A5-B441-B912-D54CFDBF96EF}"/>
              </a:ext>
            </a:extLst>
          </p:cNvPr>
          <p:cNvSpPr/>
          <p:nvPr/>
        </p:nvSpPr>
        <p:spPr>
          <a:xfrm>
            <a:off x="128980" y="295712"/>
            <a:ext cx="583324" cy="5409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E747823-9DC5-5348-8573-4B4756631F13}"/>
              </a:ext>
            </a:extLst>
          </p:cNvPr>
          <p:cNvSpPr/>
          <p:nvPr/>
        </p:nvSpPr>
        <p:spPr>
          <a:xfrm>
            <a:off x="128980" y="2085141"/>
            <a:ext cx="583324" cy="5409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530873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9DCEB8-012B-9F4C-A436-6B4269DAAC4D}"/>
              </a:ext>
            </a:extLst>
          </p:cNvPr>
          <p:cNvSpPr txBox="1"/>
          <p:nvPr/>
        </p:nvSpPr>
        <p:spPr>
          <a:xfrm>
            <a:off x="200022" y="839352"/>
            <a:ext cx="11279674" cy="181588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CA" dirty="0" err="1">
                <a:latin typeface="Courier" pitchFamily="2" charset="0"/>
              </a:rPr>
              <a:t>s</a:t>
            </a:r>
            <a:r>
              <a:rPr lang="en-CA" dirty="0" err="1">
                <a:effectLst/>
                <a:latin typeface="Courier" pitchFamily="2" charset="0"/>
              </a:rPr>
              <a:t>u</a:t>
            </a:r>
            <a:r>
              <a:rPr lang="en-CA" dirty="0">
                <a:effectLst/>
                <a:latin typeface="Courier" pitchFamily="2" charset="0"/>
              </a:rPr>
              <a:t> – mano</a:t>
            </a:r>
          </a:p>
          <a:p>
            <a:r>
              <a:rPr lang="en-CA" dirty="0">
                <a:latin typeface="Courier" pitchFamily="2" charset="0"/>
              </a:rPr>
              <a:t>git clone </a:t>
            </a:r>
            <a:r>
              <a:rPr lang="en-CA" dirty="0">
                <a:latin typeface="Courier" pitchFamily="2" charset="0"/>
                <a:hlinkClick r:id="rId2"/>
              </a:rPr>
              <a:t>https://github.com/redhat-partner-solutions/crucible.git</a:t>
            </a:r>
            <a:endParaRPr lang="en-CA" dirty="0">
              <a:latin typeface="Courier" pitchFamily="2" charset="0"/>
            </a:endParaRPr>
          </a:p>
          <a:p>
            <a:r>
              <a:rPr lang="en-CA" dirty="0">
                <a:latin typeface="Courier" pitchFamily="2" charset="0"/>
              </a:rPr>
              <a:t>cd crucible/</a:t>
            </a:r>
          </a:p>
          <a:p>
            <a:r>
              <a:rPr lang="en-CA" dirty="0">
                <a:latin typeface="Courier" pitchFamily="2" charset="0"/>
              </a:rPr>
              <a:t>ansible-galaxy collection install -r </a:t>
            </a:r>
            <a:r>
              <a:rPr lang="en-CA" dirty="0" err="1">
                <a:latin typeface="Courier" pitchFamily="2" charset="0"/>
              </a:rPr>
              <a:t>requirements.yml</a:t>
            </a:r>
            <a:endParaRPr lang="en-CA" dirty="0">
              <a:latin typeface="Courier" pitchFamily="2" charset="0"/>
            </a:endParaRPr>
          </a:p>
          <a:p>
            <a:endParaRPr lang="en-CA" dirty="0">
              <a:latin typeface="Courier" pitchFamily="2" charset="0"/>
            </a:endParaRPr>
          </a:p>
          <a:p>
            <a:r>
              <a:rPr lang="en-CA" dirty="0">
                <a:latin typeface="Courier" pitchFamily="2" charset="0"/>
              </a:rPr>
              <a:t>cp </a:t>
            </a:r>
            <a:r>
              <a:rPr lang="en-CA" dirty="0" err="1">
                <a:latin typeface="Courier" pitchFamily="2" charset="0"/>
              </a:rPr>
              <a:t>inventory.yml.sample</a:t>
            </a:r>
            <a:r>
              <a:rPr lang="en-CA" dirty="0">
                <a:latin typeface="Courier" pitchFamily="2" charset="0"/>
              </a:rPr>
              <a:t> </a:t>
            </a:r>
            <a:r>
              <a:rPr lang="en-CA" dirty="0" err="1">
                <a:latin typeface="Courier" pitchFamily="2" charset="0"/>
              </a:rPr>
              <a:t>inventory.yml</a:t>
            </a:r>
            <a:endParaRPr lang="en-CA" dirty="0">
              <a:latin typeface="Courier" pitchFamily="2" charset="0"/>
            </a:endParaRPr>
          </a:p>
          <a:p>
            <a:r>
              <a:rPr lang="en-CA" dirty="0">
                <a:latin typeface="Courier" pitchFamily="2" charset="0"/>
              </a:rPr>
              <a:t>vi </a:t>
            </a:r>
            <a:r>
              <a:rPr lang="en-CA" dirty="0" err="1">
                <a:latin typeface="Courier" pitchFamily="2" charset="0"/>
              </a:rPr>
              <a:t>inventory.yml</a:t>
            </a:r>
            <a:endParaRPr lang="en-CA" dirty="0">
              <a:latin typeface="Courier" pitchFamily="2" charset="0"/>
            </a:endParaRPr>
          </a:p>
          <a:p>
            <a:endParaRPr lang="en-CA" dirty="0"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490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759AD06-964A-954F-B578-59B9BE472FF4}"/>
              </a:ext>
            </a:extLst>
          </p:cNvPr>
          <p:cNvSpPr/>
          <p:nvPr/>
        </p:nvSpPr>
        <p:spPr>
          <a:xfrm>
            <a:off x="567559" y="630621"/>
            <a:ext cx="1061544" cy="32582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vars: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18A3FFE-45D8-CB43-8E8A-9696CD7EE4D0}"/>
              </a:ext>
            </a:extLst>
          </p:cNvPr>
          <p:cNvSpPr/>
          <p:nvPr/>
        </p:nvSpPr>
        <p:spPr>
          <a:xfrm>
            <a:off x="567559" y="3021724"/>
            <a:ext cx="1061544" cy="32582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children: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1F6549-DFD6-CD40-99C9-40A5EDA9C1E9}"/>
              </a:ext>
            </a:extLst>
          </p:cNvPr>
          <p:cNvSpPr/>
          <p:nvPr/>
        </p:nvSpPr>
        <p:spPr>
          <a:xfrm>
            <a:off x="2349063" y="630621"/>
            <a:ext cx="1466192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cluster_name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D34504A-32E7-B34C-9352-7AAEDF9748DD}"/>
              </a:ext>
            </a:extLst>
          </p:cNvPr>
          <p:cNvSpPr/>
          <p:nvPr/>
        </p:nvSpPr>
        <p:spPr>
          <a:xfrm>
            <a:off x="2349063" y="1019503"/>
            <a:ext cx="1466192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cluster_version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DC16454-2F8F-4044-82DF-1DCE4EF09602}"/>
              </a:ext>
            </a:extLst>
          </p:cNvPr>
          <p:cNvSpPr/>
          <p:nvPr/>
        </p:nvSpPr>
        <p:spPr>
          <a:xfrm>
            <a:off x="7407166" y="620115"/>
            <a:ext cx="1466192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api_vip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40D5FD2-7B5C-6745-A29C-776CC6A98ABE}"/>
              </a:ext>
            </a:extLst>
          </p:cNvPr>
          <p:cNvSpPr/>
          <p:nvPr/>
        </p:nvSpPr>
        <p:spPr>
          <a:xfrm>
            <a:off x="7407166" y="1003741"/>
            <a:ext cx="1466192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ingress_vip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D0A73EB-86A4-2D4D-906A-DFEEB0C4AE03}"/>
              </a:ext>
            </a:extLst>
          </p:cNvPr>
          <p:cNvSpPr/>
          <p:nvPr/>
        </p:nvSpPr>
        <p:spPr>
          <a:xfrm>
            <a:off x="7407166" y="1387367"/>
            <a:ext cx="1466192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machine CIDR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831EEC1-F7D8-9C4F-832D-5657EB6DF26F}"/>
              </a:ext>
            </a:extLst>
          </p:cNvPr>
          <p:cNvSpPr/>
          <p:nvPr/>
        </p:nvSpPr>
        <p:spPr>
          <a:xfrm>
            <a:off x="7407166" y="1770993"/>
            <a:ext cx="1466192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 &amp; pod CIDR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0E26A62-70F1-DF47-8A98-CBB36172B731}"/>
              </a:ext>
            </a:extLst>
          </p:cNvPr>
          <p:cNvSpPr/>
          <p:nvPr/>
        </p:nvSpPr>
        <p:spPr>
          <a:xfrm>
            <a:off x="2349063" y="1424153"/>
            <a:ext cx="1466192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CNI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847ABDE-B644-C14A-B9EF-CB5A466A9A25}"/>
              </a:ext>
            </a:extLst>
          </p:cNvPr>
          <p:cNvSpPr/>
          <p:nvPr/>
        </p:nvSpPr>
        <p:spPr>
          <a:xfrm>
            <a:off x="2349063" y="1860325"/>
            <a:ext cx="1466192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Services needed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C3B52BB-F449-FF47-BB23-30A4EF0FF9FF}"/>
              </a:ext>
            </a:extLst>
          </p:cNvPr>
          <p:cNvSpPr/>
          <p:nvPr/>
        </p:nvSpPr>
        <p:spPr>
          <a:xfrm>
            <a:off x="7407166" y="2175639"/>
            <a:ext cx="1466192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ntp_server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6DD7F00-0CDC-5D41-B8A3-6FD3B087F0BD}"/>
              </a:ext>
            </a:extLst>
          </p:cNvPr>
          <p:cNvSpPr/>
          <p:nvPr/>
        </p:nvSpPr>
        <p:spPr>
          <a:xfrm>
            <a:off x="9041523" y="625368"/>
            <a:ext cx="1602827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ntp_server_allow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8768F63-28A0-2848-BAE5-BBE8E35B9D8D}"/>
              </a:ext>
            </a:extLst>
          </p:cNvPr>
          <p:cNvSpPr/>
          <p:nvPr/>
        </p:nvSpPr>
        <p:spPr>
          <a:xfrm>
            <a:off x="4127941" y="625368"/>
            <a:ext cx="1466192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Discovery ISO info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884EE9D-0672-1744-B565-FCE6FEFB5729}"/>
              </a:ext>
            </a:extLst>
          </p:cNvPr>
          <p:cNvSpPr/>
          <p:nvPr/>
        </p:nvSpPr>
        <p:spPr>
          <a:xfrm>
            <a:off x="4127941" y="1040523"/>
            <a:ext cx="1466192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crucilble</a:t>
            </a:r>
            <a:r>
              <a:rPr lang="en-US" dirty="0">
                <a:solidFill>
                  <a:schemeClr val="tx1"/>
                </a:solidFill>
              </a:rPr>
              <a:t> repo path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182459A-C028-D048-9FE6-1E0856736119}"/>
              </a:ext>
            </a:extLst>
          </p:cNvPr>
          <p:cNvSpPr/>
          <p:nvPr/>
        </p:nvSpPr>
        <p:spPr>
          <a:xfrm>
            <a:off x="4127941" y="1471451"/>
            <a:ext cx="1466192" cy="32582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Location of artifacts 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68BF515-756C-4847-A674-258529D2A555}"/>
              </a:ext>
            </a:extLst>
          </p:cNvPr>
          <p:cNvSpPr/>
          <p:nvPr/>
        </p:nvSpPr>
        <p:spPr>
          <a:xfrm>
            <a:off x="4127941" y="1902379"/>
            <a:ext cx="1466192" cy="32582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Pull secret location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A031C1FB-7454-6548-AADA-EB21F6F5B271}"/>
              </a:ext>
            </a:extLst>
          </p:cNvPr>
          <p:cNvSpPr/>
          <p:nvPr/>
        </p:nvSpPr>
        <p:spPr>
          <a:xfrm>
            <a:off x="5772809" y="620115"/>
            <a:ext cx="1466192" cy="32582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Ssh</a:t>
            </a:r>
            <a:r>
              <a:rPr lang="en-US" dirty="0">
                <a:solidFill>
                  <a:schemeClr val="tx1"/>
                </a:solidFill>
              </a:rPr>
              <a:t> keys location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0BD7B5E-029E-5F41-B51A-4EE0E1C8D4F9}"/>
              </a:ext>
            </a:extLst>
          </p:cNvPr>
          <p:cNvSpPr/>
          <p:nvPr/>
        </p:nvSpPr>
        <p:spPr>
          <a:xfrm>
            <a:off x="5772809" y="1040523"/>
            <a:ext cx="1466192" cy="32582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Kubeconfig</a:t>
            </a:r>
            <a:r>
              <a:rPr lang="en-US" dirty="0">
                <a:solidFill>
                  <a:schemeClr val="tx1"/>
                </a:solidFill>
              </a:rPr>
              <a:t> location</a:t>
            </a:r>
          </a:p>
        </p:txBody>
      </p:sp>
    </p:spTree>
    <p:extLst>
      <p:ext uri="{BB962C8B-B14F-4D97-AF65-F5344CB8AC3E}">
        <p14:creationId xmlns:p14="http://schemas.microsoft.com/office/powerpoint/2010/main" val="1476144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759AD06-964A-954F-B578-59B9BE472FF4}"/>
              </a:ext>
            </a:extLst>
          </p:cNvPr>
          <p:cNvSpPr/>
          <p:nvPr/>
        </p:nvSpPr>
        <p:spPr>
          <a:xfrm>
            <a:off x="567559" y="630621"/>
            <a:ext cx="1061544" cy="32582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vars: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18A3FFE-45D8-CB43-8E8A-9696CD7EE4D0}"/>
              </a:ext>
            </a:extLst>
          </p:cNvPr>
          <p:cNvSpPr/>
          <p:nvPr/>
        </p:nvSpPr>
        <p:spPr>
          <a:xfrm>
            <a:off x="567559" y="3021724"/>
            <a:ext cx="1061544" cy="32582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children: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1F6549-DFD6-CD40-99C9-40A5EDA9C1E9}"/>
              </a:ext>
            </a:extLst>
          </p:cNvPr>
          <p:cNvSpPr/>
          <p:nvPr/>
        </p:nvSpPr>
        <p:spPr>
          <a:xfrm>
            <a:off x="2349063" y="630621"/>
            <a:ext cx="1466192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cluster_name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D34504A-32E7-B34C-9352-7AAEDF9748DD}"/>
              </a:ext>
            </a:extLst>
          </p:cNvPr>
          <p:cNvSpPr/>
          <p:nvPr/>
        </p:nvSpPr>
        <p:spPr>
          <a:xfrm>
            <a:off x="2349063" y="1019503"/>
            <a:ext cx="1466192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cluster_version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DC16454-2F8F-4044-82DF-1DCE4EF09602}"/>
              </a:ext>
            </a:extLst>
          </p:cNvPr>
          <p:cNvSpPr/>
          <p:nvPr/>
        </p:nvSpPr>
        <p:spPr>
          <a:xfrm>
            <a:off x="7407166" y="620115"/>
            <a:ext cx="1466192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api_vip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40D5FD2-7B5C-6745-A29C-776CC6A98ABE}"/>
              </a:ext>
            </a:extLst>
          </p:cNvPr>
          <p:cNvSpPr/>
          <p:nvPr/>
        </p:nvSpPr>
        <p:spPr>
          <a:xfrm>
            <a:off x="7407166" y="1003741"/>
            <a:ext cx="1466192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ingress_vip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D0A73EB-86A4-2D4D-906A-DFEEB0C4AE03}"/>
              </a:ext>
            </a:extLst>
          </p:cNvPr>
          <p:cNvSpPr/>
          <p:nvPr/>
        </p:nvSpPr>
        <p:spPr>
          <a:xfrm>
            <a:off x="7407166" y="1387367"/>
            <a:ext cx="1466192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machine CIDR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831EEC1-F7D8-9C4F-832D-5657EB6DF26F}"/>
              </a:ext>
            </a:extLst>
          </p:cNvPr>
          <p:cNvSpPr/>
          <p:nvPr/>
        </p:nvSpPr>
        <p:spPr>
          <a:xfrm>
            <a:off x="7407166" y="1770993"/>
            <a:ext cx="1466192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 &amp; pod CIDR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0E26A62-70F1-DF47-8A98-CBB36172B731}"/>
              </a:ext>
            </a:extLst>
          </p:cNvPr>
          <p:cNvSpPr/>
          <p:nvPr/>
        </p:nvSpPr>
        <p:spPr>
          <a:xfrm>
            <a:off x="2349063" y="1424153"/>
            <a:ext cx="1466192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CNI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847ABDE-B644-C14A-B9EF-CB5A466A9A25}"/>
              </a:ext>
            </a:extLst>
          </p:cNvPr>
          <p:cNvSpPr/>
          <p:nvPr/>
        </p:nvSpPr>
        <p:spPr>
          <a:xfrm>
            <a:off x="2349063" y="1860325"/>
            <a:ext cx="1466192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Services needed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C3B52BB-F449-FF47-BB23-30A4EF0FF9FF}"/>
              </a:ext>
            </a:extLst>
          </p:cNvPr>
          <p:cNvSpPr/>
          <p:nvPr/>
        </p:nvSpPr>
        <p:spPr>
          <a:xfrm>
            <a:off x="7407166" y="2175639"/>
            <a:ext cx="1466192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ntp_server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6DD7F00-0CDC-5D41-B8A3-6FD3B087F0BD}"/>
              </a:ext>
            </a:extLst>
          </p:cNvPr>
          <p:cNvSpPr/>
          <p:nvPr/>
        </p:nvSpPr>
        <p:spPr>
          <a:xfrm>
            <a:off x="9041523" y="625368"/>
            <a:ext cx="1602827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ntp_server_allow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8768F63-28A0-2848-BAE5-BBE8E35B9D8D}"/>
              </a:ext>
            </a:extLst>
          </p:cNvPr>
          <p:cNvSpPr/>
          <p:nvPr/>
        </p:nvSpPr>
        <p:spPr>
          <a:xfrm>
            <a:off x="4127941" y="625368"/>
            <a:ext cx="1466192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Discovery ISO info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884EE9D-0672-1744-B565-FCE6FEFB5729}"/>
              </a:ext>
            </a:extLst>
          </p:cNvPr>
          <p:cNvSpPr/>
          <p:nvPr/>
        </p:nvSpPr>
        <p:spPr>
          <a:xfrm>
            <a:off x="4127941" y="1040523"/>
            <a:ext cx="1466192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crucilble</a:t>
            </a:r>
            <a:r>
              <a:rPr lang="en-US" dirty="0">
                <a:solidFill>
                  <a:schemeClr val="tx1"/>
                </a:solidFill>
              </a:rPr>
              <a:t> repo path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182459A-C028-D048-9FE6-1E0856736119}"/>
              </a:ext>
            </a:extLst>
          </p:cNvPr>
          <p:cNvSpPr/>
          <p:nvPr/>
        </p:nvSpPr>
        <p:spPr>
          <a:xfrm>
            <a:off x="4127941" y="1471451"/>
            <a:ext cx="1466192" cy="32582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Location of artifacts 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68BF515-756C-4847-A674-258529D2A555}"/>
              </a:ext>
            </a:extLst>
          </p:cNvPr>
          <p:cNvSpPr/>
          <p:nvPr/>
        </p:nvSpPr>
        <p:spPr>
          <a:xfrm>
            <a:off x="4127941" y="1902379"/>
            <a:ext cx="1466192" cy="32582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Pull secret location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A031C1FB-7454-6548-AADA-EB21F6F5B271}"/>
              </a:ext>
            </a:extLst>
          </p:cNvPr>
          <p:cNvSpPr/>
          <p:nvPr/>
        </p:nvSpPr>
        <p:spPr>
          <a:xfrm>
            <a:off x="5772809" y="620115"/>
            <a:ext cx="1466192" cy="32582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Ssh</a:t>
            </a:r>
            <a:r>
              <a:rPr lang="en-US" dirty="0">
                <a:solidFill>
                  <a:schemeClr val="tx1"/>
                </a:solidFill>
              </a:rPr>
              <a:t> keys location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0BD7B5E-029E-5F41-B51A-4EE0E1C8D4F9}"/>
              </a:ext>
            </a:extLst>
          </p:cNvPr>
          <p:cNvSpPr/>
          <p:nvPr/>
        </p:nvSpPr>
        <p:spPr>
          <a:xfrm>
            <a:off x="5772809" y="1040523"/>
            <a:ext cx="1466192" cy="32582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Kubeconfig</a:t>
            </a:r>
            <a:r>
              <a:rPr lang="en-US" dirty="0">
                <a:solidFill>
                  <a:schemeClr val="tx1"/>
                </a:solidFill>
              </a:rPr>
              <a:t> location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E0D5D9-71E9-4642-9015-D43DC97576AA}"/>
              </a:ext>
            </a:extLst>
          </p:cNvPr>
          <p:cNvSpPr txBox="1"/>
          <p:nvPr/>
        </p:nvSpPr>
        <p:spPr>
          <a:xfrm>
            <a:off x="2314908" y="2607313"/>
            <a:ext cx="4134313" cy="738664"/>
          </a:xfrm>
          <a:prstGeom prst="rect">
            <a:avLst/>
          </a:prstGeom>
          <a:solidFill>
            <a:srgbClr val="FDF3F4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050">
                <a:latin typeface="Menlo" panose="020B0609030804020204" pitchFamily="49" charset="0"/>
              </a:defRPr>
            </a:lvl1pPr>
          </a:lstStyle>
          <a:p>
            <a:r>
              <a:rPr lang="en-CA" dirty="0" err="1"/>
              <a:t>cluster_name</a:t>
            </a:r>
            <a:r>
              <a:rPr lang="en-CA" dirty="0"/>
              <a:t>: </a:t>
            </a:r>
            <a:r>
              <a:rPr lang="en-CA" dirty="0" err="1"/>
              <a:t>syed</a:t>
            </a:r>
            <a:r>
              <a:rPr lang="en-CA" dirty="0"/>
              <a:t>-cluster</a:t>
            </a:r>
          </a:p>
          <a:p>
            <a:r>
              <a:rPr lang="en-CA" dirty="0" err="1"/>
              <a:t>base_dns_domain</a:t>
            </a:r>
            <a:r>
              <a:rPr lang="en-CA" dirty="0"/>
              <a:t>: </a:t>
            </a:r>
            <a:r>
              <a:rPr lang="en-CA" dirty="0" err="1"/>
              <a:t>practice.redhat.com</a:t>
            </a:r>
            <a:endParaRPr lang="en-CA" dirty="0"/>
          </a:p>
          <a:p>
            <a:r>
              <a:rPr lang="en-CA" dirty="0" err="1"/>
              <a:t>openshift_full_version</a:t>
            </a:r>
            <a:r>
              <a:rPr lang="en-CA" dirty="0"/>
              <a:t>: 4.9.0</a:t>
            </a:r>
          </a:p>
          <a:p>
            <a:r>
              <a:rPr lang="en-CA" dirty="0" err="1"/>
              <a:t>network_type</a:t>
            </a:r>
            <a:r>
              <a:rPr lang="en-CA" dirty="0"/>
              <a:t>: </a:t>
            </a:r>
            <a:r>
              <a:rPr lang="en-CA" dirty="0" err="1"/>
              <a:t>OVNKubernetes</a:t>
            </a:r>
            <a:endParaRPr lang="en-C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50626D-BA72-C546-B35B-710A855CC47A}"/>
              </a:ext>
            </a:extLst>
          </p:cNvPr>
          <p:cNvSpPr txBox="1"/>
          <p:nvPr/>
        </p:nvSpPr>
        <p:spPr>
          <a:xfrm>
            <a:off x="7829088" y="2691844"/>
            <a:ext cx="3339656" cy="1061829"/>
          </a:xfrm>
          <a:prstGeom prst="rect">
            <a:avLst/>
          </a:prstGeom>
          <a:solidFill>
            <a:srgbClr val="FDF3F4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050">
                <a:latin typeface="Menlo" panose="020B0609030804020204" pitchFamily="49" charset="0"/>
              </a:defRPr>
            </a:lvl1pPr>
          </a:lstStyle>
          <a:p>
            <a:r>
              <a:rPr lang="en-CA" dirty="0" err="1"/>
              <a:t>api_vip</a:t>
            </a:r>
            <a:r>
              <a:rPr lang="en-CA" dirty="0"/>
              <a:t>: 10.1.198.60</a:t>
            </a:r>
          </a:p>
          <a:p>
            <a:r>
              <a:rPr lang="en-CA" dirty="0" err="1"/>
              <a:t>ingress_vip</a:t>
            </a:r>
            <a:r>
              <a:rPr lang="en-CA" dirty="0"/>
              <a:t>: 10.1.198.61</a:t>
            </a:r>
          </a:p>
          <a:p>
            <a:r>
              <a:rPr lang="en-CA" dirty="0" err="1"/>
              <a:t>machine_network_cidr</a:t>
            </a:r>
            <a:r>
              <a:rPr lang="en-CA" dirty="0"/>
              <a:t>: 10.1.198.48/28</a:t>
            </a:r>
          </a:p>
          <a:p>
            <a:r>
              <a:rPr lang="en-CA" dirty="0" err="1"/>
              <a:t>service_network_cidr</a:t>
            </a:r>
            <a:r>
              <a:rPr lang="en-CA" dirty="0"/>
              <a:t>: 172.30.0.0/16</a:t>
            </a:r>
          </a:p>
          <a:p>
            <a:r>
              <a:rPr lang="en-CA" dirty="0" err="1"/>
              <a:t>cluster_network_cidr</a:t>
            </a:r>
            <a:r>
              <a:rPr lang="en-CA" dirty="0"/>
              <a:t>: 10.128.0.0/14</a:t>
            </a:r>
          </a:p>
          <a:p>
            <a:r>
              <a:rPr lang="en-CA" dirty="0" err="1"/>
              <a:t>cluster_network_host_prefix</a:t>
            </a:r>
            <a:r>
              <a:rPr lang="en-CA" dirty="0"/>
              <a:t>: 23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1990A3-E328-EF4E-9ADF-19C53D102605}"/>
              </a:ext>
            </a:extLst>
          </p:cNvPr>
          <p:cNvSpPr/>
          <p:nvPr/>
        </p:nvSpPr>
        <p:spPr>
          <a:xfrm>
            <a:off x="2305143" y="556301"/>
            <a:ext cx="1602828" cy="124097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EA984D1-A2ED-8649-8F8F-81CF4E4C56B0}"/>
              </a:ext>
            </a:extLst>
          </p:cNvPr>
          <p:cNvSpPr/>
          <p:nvPr/>
        </p:nvSpPr>
        <p:spPr>
          <a:xfrm>
            <a:off x="7338848" y="509003"/>
            <a:ext cx="1602828" cy="166663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820E46-35D9-5B4D-88FE-875B83EFDF1E}"/>
              </a:ext>
            </a:extLst>
          </p:cNvPr>
          <p:cNvSpPr txBox="1"/>
          <p:nvPr/>
        </p:nvSpPr>
        <p:spPr>
          <a:xfrm>
            <a:off x="2314908" y="3441289"/>
            <a:ext cx="3959772" cy="1223412"/>
          </a:xfrm>
          <a:prstGeom prst="rect">
            <a:avLst/>
          </a:prstGeom>
          <a:solidFill>
            <a:srgbClr val="FDF3F4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050">
                <a:latin typeface="Menlo" panose="020B0609030804020204" pitchFamily="49" charset="0"/>
              </a:defRPr>
            </a:lvl1pPr>
          </a:lstStyle>
          <a:p>
            <a:r>
              <a:rPr lang="en-CA" dirty="0" err="1"/>
              <a:t>setup_ntp_service</a:t>
            </a:r>
            <a:r>
              <a:rPr lang="en-CA" dirty="0"/>
              <a:t>: true</a:t>
            </a:r>
          </a:p>
          <a:p>
            <a:r>
              <a:rPr lang="en-CA" dirty="0" err="1"/>
              <a:t>setup_dns_service</a:t>
            </a:r>
            <a:r>
              <a:rPr lang="en-CA" dirty="0"/>
              <a:t>: true</a:t>
            </a:r>
          </a:p>
          <a:p>
            <a:r>
              <a:rPr lang="en-CA" dirty="0" err="1"/>
              <a:t>setup_pxe_service</a:t>
            </a:r>
            <a:r>
              <a:rPr lang="en-CA" dirty="0"/>
              <a:t>: false</a:t>
            </a:r>
          </a:p>
          <a:p>
            <a:r>
              <a:rPr lang="en-CA" dirty="0" err="1"/>
              <a:t>setup_registry_service</a:t>
            </a:r>
            <a:r>
              <a:rPr lang="en-CA" dirty="0"/>
              <a:t>: false </a:t>
            </a:r>
          </a:p>
          <a:p>
            <a:r>
              <a:rPr lang="en-CA" dirty="0" err="1"/>
              <a:t>setup_http_store_service</a:t>
            </a:r>
            <a:r>
              <a:rPr lang="en-CA" dirty="0"/>
              <a:t>: true</a:t>
            </a:r>
          </a:p>
          <a:p>
            <a:r>
              <a:rPr lang="en-CA" dirty="0" err="1"/>
              <a:t>setup_assisted_installer</a:t>
            </a:r>
            <a:r>
              <a:rPr lang="en-CA" dirty="0"/>
              <a:t>: true </a:t>
            </a:r>
          </a:p>
          <a:p>
            <a:r>
              <a:rPr lang="en-CA" dirty="0" err="1"/>
              <a:t>use_local_mirror_registry</a:t>
            </a:r>
            <a:r>
              <a:rPr lang="en-CA" dirty="0"/>
              <a:t>: false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92792FA-D3F9-564F-B789-6DB48318888F}"/>
              </a:ext>
            </a:extLst>
          </p:cNvPr>
          <p:cNvSpPr/>
          <p:nvPr/>
        </p:nvSpPr>
        <p:spPr>
          <a:xfrm>
            <a:off x="2314908" y="1797271"/>
            <a:ext cx="1602828" cy="46010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97219B-3947-7F46-9BB8-FB05EAC85FD2}"/>
              </a:ext>
            </a:extLst>
          </p:cNvPr>
          <p:cNvSpPr txBox="1"/>
          <p:nvPr/>
        </p:nvSpPr>
        <p:spPr>
          <a:xfrm>
            <a:off x="9122599" y="3944058"/>
            <a:ext cx="3043501" cy="415498"/>
          </a:xfrm>
          <a:prstGeom prst="rect">
            <a:avLst/>
          </a:prstGeom>
          <a:solidFill>
            <a:srgbClr val="FDF3F4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050">
                <a:latin typeface="Menlo" panose="020B0609030804020204" pitchFamily="49" charset="0"/>
              </a:defRPr>
            </a:lvl1pPr>
          </a:lstStyle>
          <a:p>
            <a:r>
              <a:rPr lang="en-CA" dirty="0" err="1"/>
              <a:t>ntp_server</a:t>
            </a:r>
            <a:r>
              <a:rPr lang="en-CA" dirty="0"/>
              <a:t>: 10.1.198.49</a:t>
            </a:r>
          </a:p>
          <a:p>
            <a:r>
              <a:rPr lang="en-CA" dirty="0" err="1"/>
              <a:t>ntp_server_allow</a:t>
            </a:r>
            <a:r>
              <a:rPr lang="en-CA" dirty="0"/>
              <a:t>: 10.1.198.48/28 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07180B-9F88-3042-9531-E0B15CE281DF}"/>
              </a:ext>
            </a:extLst>
          </p:cNvPr>
          <p:cNvSpPr txBox="1"/>
          <p:nvPr/>
        </p:nvSpPr>
        <p:spPr>
          <a:xfrm>
            <a:off x="7500257" y="4448353"/>
            <a:ext cx="4444366" cy="900246"/>
          </a:xfrm>
          <a:prstGeom prst="rect">
            <a:avLst/>
          </a:prstGeom>
          <a:solidFill>
            <a:srgbClr val="FDF3F4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050">
                <a:latin typeface="Menlo" panose="020B0609030804020204" pitchFamily="49" charset="0"/>
              </a:defRPr>
            </a:lvl1pPr>
          </a:lstStyle>
          <a:p>
            <a:r>
              <a:rPr lang="en-CA" dirty="0" err="1"/>
              <a:t>discovery_iso_name</a:t>
            </a:r>
            <a:r>
              <a:rPr lang="en-CA" dirty="0"/>
              <a:t>: </a:t>
            </a:r>
          </a:p>
          <a:p>
            <a:r>
              <a:rPr lang="en-CA" dirty="0"/>
              <a:t>"discovery/{{ </a:t>
            </a:r>
            <a:r>
              <a:rPr lang="en-CA" dirty="0" err="1"/>
              <a:t>cluster_name</a:t>
            </a:r>
            <a:r>
              <a:rPr lang="en-CA" dirty="0"/>
              <a:t> }}/discovery-</a:t>
            </a:r>
            <a:r>
              <a:rPr lang="en-CA" dirty="0" err="1"/>
              <a:t>image.iso</a:t>
            </a:r>
            <a:r>
              <a:rPr lang="en-CA" dirty="0"/>
              <a:t>"</a:t>
            </a:r>
          </a:p>
          <a:p>
            <a:r>
              <a:rPr lang="en-CA" dirty="0" err="1"/>
              <a:t>discovery_iso_server</a:t>
            </a:r>
            <a:r>
              <a:rPr lang="en-CA" dirty="0"/>
              <a:t>: </a:t>
            </a:r>
          </a:p>
          <a:p>
            <a:r>
              <a:rPr lang="en-CA" dirty="0"/>
              <a:t>"http://{{ </a:t>
            </a:r>
            <a:r>
              <a:rPr lang="en-CA" dirty="0" err="1"/>
              <a:t>hostvars</a:t>
            </a:r>
            <a:r>
              <a:rPr lang="en-CA" dirty="0"/>
              <a:t>['</a:t>
            </a:r>
            <a:r>
              <a:rPr lang="en-CA" dirty="0" err="1"/>
              <a:t>http_store</a:t>
            </a:r>
            <a:r>
              <a:rPr lang="en-CA" dirty="0"/>
              <a:t>']['</a:t>
            </a:r>
            <a:r>
              <a:rPr lang="en-CA" dirty="0" err="1"/>
              <a:t>ansible_host</a:t>
            </a:r>
            <a:r>
              <a:rPr lang="en-CA" dirty="0"/>
              <a:t>'] }}"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853AC2D-7E40-AA41-B0E2-1F19749E982F}"/>
              </a:ext>
            </a:extLst>
          </p:cNvPr>
          <p:cNvSpPr/>
          <p:nvPr/>
        </p:nvSpPr>
        <p:spPr>
          <a:xfrm>
            <a:off x="4045733" y="535750"/>
            <a:ext cx="1602828" cy="46010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4F1082-982E-1A40-8CDE-51CCA0D25A19}"/>
              </a:ext>
            </a:extLst>
          </p:cNvPr>
          <p:cNvSpPr txBox="1"/>
          <p:nvPr/>
        </p:nvSpPr>
        <p:spPr>
          <a:xfrm>
            <a:off x="5660572" y="5285771"/>
            <a:ext cx="6123019" cy="1546577"/>
          </a:xfrm>
          <a:prstGeom prst="rect">
            <a:avLst/>
          </a:prstGeom>
          <a:solidFill>
            <a:srgbClr val="FDF3F4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050">
                <a:latin typeface="Menlo" panose="020B0609030804020204" pitchFamily="49" charset="0"/>
              </a:defRPr>
            </a:lvl1pPr>
          </a:lstStyle>
          <a:p>
            <a:r>
              <a:rPr lang="en-CA" dirty="0" err="1"/>
              <a:t>repo_root_path</a:t>
            </a:r>
            <a:r>
              <a:rPr lang="en-CA" dirty="0"/>
              <a:t>: /home/mano/crucible</a:t>
            </a:r>
          </a:p>
          <a:p>
            <a:r>
              <a:rPr lang="en-CA" dirty="0" err="1"/>
              <a:t>fetched_dest</a:t>
            </a:r>
            <a:r>
              <a:rPr lang="en-CA" dirty="0"/>
              <a:t>: "{{ </a:t>
            </a:r>
            <a:r>
              <a:rPr lang="en-CA" dirty="0" err="1"/>
              <a:t>repo_root_path</a:t>
            </a:r>
            <a:r>
              <a:rPr lang="en-CA" dirty="0"/>
              <a:t> }}/fetched”</a:t>
            </a:r>
          </a:p>
          <a:p>
            <a:r>
              <a:rPr lang="en-CA" dirty="0"/>
              <a:t> </a:t>
            </a:r>
            <a:r>
              <a:rPr lang="en-CA" dirty="0" err="1"/>
              <a:t>pull_secret_lookup_paths</a:t>
            </a:r>
            <a:r>
              <a:rPr lang="en-CA" dirty="0"/>
              <a:t>:</a:t>
            </a:r>
          </a:p>
          <a:p>
            <a:r>
              <a:rPr lang="en-CA" dirty="0"/>
              <a:t>      - "{{ </a:t>
            </a:r>
            <a:r>
              <a:rPr lang="en-CA" dirty="0" err="1"/>
              <a:t>fetched_dest</a:t>
            </a:r>
            <a:r>
              <a:rPr lang="en-CA" dirty="0"/>
              <a:t> }}/pull-</a:t>
            </a:r>
            <a:r>
              <a:rPr lang="en-CA" dirty="0" err="1"/>
              <a:t>secret.txt</a:t>
            </a:r>
            <a:r>
              <a:rPr lang="en-CA" dirty="0"/>
              <a:t>"</a:t>
            </a:r>
          </a:p>
          <a:p>
            <a:r>
              <a:rPr lang="en-CA" dirty="0"/>
              <a:t>      - "{{ </a:t>
            </a:r>
            <a:r>
              <a:rPr lang="en-CA" dirty="0" err="1"/>
              <a:t>repo_root_path</a:t>
            </a:r>
            <a:r>
              <a:rPr lang="en-CA" dirty="0"/>
              <a:t> }}/pull-</a:t>
            </a:r>
            <a:r>
              <a:rPr lang="en-CA" dirty="0" err="1"/>
              <a:t>secret.txt</a:t>
            </a:r>
            <a:r>
              <a:rPr lang="en-CA" dirty="0"/>
              <a:t>”</a:t>
            </a:r>
          </a:p>
          <a:p>
            <a:r>
              <a:rPr lang="en-CA" dirty="0"/>
              <a:t> </a:t>
            </a:r>
            <a:r>
              <a:rPr lang="en-CA" dirty="0" err="1"/>
              <a:t>ssh_public_key_lookup_paths</a:t>
            </a:r>
            <a:r>
              <a:rPr lang="en-CA" dirty="0"/>
              <a:t>:</a:t>
            </a:r>
          </a:p>
          <a:p>
            <a:r>
              <a:rPr lang="en-CA" dirty="0"/>
              <a:t>      - "{{ </a:t>
            </a:r>
            <a:r>
              <a:rPr lang="en-CA" dirty="0" err="1"/>
              <a:t>fetched_dest</a:t>
            </a:r>
            <a:r>
              <a:rPr lang="en-CA" dirty="0"/>
              <a:t> }}/</a:t>
            </a:r>
            <a:r>
              <a:rPr lang="en-CA" dirty="0" err="1"/>
              <a:t>ssh_keys</a:t>
            </a:r>
            <a:r>
              <a:rPr lang="en-CA" dirty="0"/>
              <a:t>/{{ </a:t>
            </a:r>
            <a:r>
              <a:rPr lang="en-CA" dirty="0" err="1"/>
              <a:t>cluster_name</a:t>
            </a:r>
            <a:r>
              <a:rPr lang="en-CA" dirty="0"/>
              <a:t> }}.pub"</a:t>
            </a:r>
          </a:p>
          <a:p>
            <a:r>
              <a:rPr lang="en-CA" dirty="0"/>
              <a:t>      - "{{ </a:t>
            </a:r>
            <a:r>
              <a:rPr lang="en-CA" dirty="0" err="1"/>
              <a:t>repo_root_path</a:t>
            </a:r>
            <a:r>
              <a:rPr lang="en-CA" dirty="0"/>
              <a:t> }}/</a:t>
            </a:r>
            <a:r>
              <a:rPr lang="en-CA" dirty="0" err="1"/>
              <a:t>ssh_public_key.pub</a:t>
            </a:r>
            <a:r>
              <a:rPr lang="en-CA" dirty="0"/>
              <a:t>"</a:t>
            </a:r>
          </a:p>
          <a:p>
            <a:r>
              <a:rPr lang="en-CA" dirty="0"/>
              <a:t>      - ~/.</a:t>
            </a:r>
            <a:r>
              <a:rPr lang="en-CA" dirty="0" err="1"/>
              <a:t>ssh</a:t>
            </a:r>
            <a:r>
              <a:rPr lang="en-CA" dirty="0"/>
              <a:t>/</a:t>
            </a:r>
            <a:r>
              <a:rPr lang="en-CA" dirty="0" err="1"/>
              <a:t>id_rsa.pub</a:t>
            </a:r>
            <a:endParaRPr lang="en-CA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F52D2BC-1277-E341-8F32-862B81E336D2}"/>
              </a:ext>
            </a:extLst>
          </p:cNvPr>
          <p:cNvSpPr/>
          <p:nvPr/>
        </p:nvSpPr>
        <p:spPr>
          <a:xfrm>
            <a:off x="4038975" y="983467"/>
            <a:ext cx="1609585" cy="127390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E7E054C-563E-D345-B164-6B1DE1B9D8F4}"/>
              </a:ext>
            </a:extLst>
          </p:cNvPr>
          <p:cNvSpPr txBox="1"/>
          <p:nvPr/>
        </p:nvSpPr>
        <p:spPr>
          <a:xfrm>
            <a:off x="54431" y="5317186"/>
            <a:ext cx="5499540" cy="707886"/>
          </a:xfrm>
          <a:prstGeom prst="rect">
            <a:avLst/>
          </a:prstGeom>
          <a:solidFill>
            <a:srgbClr val="FDF3F4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050">
                <a:latin typeface="Menlo" panose="020B0609030804020204" pitchFamily="49" charset="0"/>
              </a:defRPr>
            </a:lvl1pPr>
          </a:lstStyle>
          <a:p>
            <a:r>
              <a:rPr lang="en-CA" dirty="0" err="1"/>
              <a:t>ssh_key_dest_base_dir</a:t>
            </a:r>
            <a:r>
              <a:rPr lang="en-CA" dirty="0"/>
              <a:t>: /home/mano</a:t>
            </a:r>
          </a:p>
          <a:p>
            <a:r>
              <a:rPr lang="en-CA" dirty="0"/>
              <a:t> </a:t>
            </a:r>
            <a:r>
              <a:rPr lang="en-CA" dirty="0" err="1"/>
              <a:t>kubeconfig_dest_dir</a:t>
            </a:r>
            <a:r>
              <a:rPr lang="en-CA" dirty="0"/>
              <a:t>: /home/mano/</a:t>
            </a:r>
          </a:p>
          <a:p>
            <a:r>
              <a:rPr lang="en-CA" dirty="0"/>
              <a:t>    </a:t>
            </a:r>
            <a:r>
              <a:rPr lang="en-CA" dirty="0" err="1"/>
              <a:t>kubeconfig_dest_filename</a:t>
            </a:r>
            <a:r>
              <a:rPr lang="en-CA" dirty="0"/>
              <a:t>: "{{ </a:t>
            </a:r>
            <a:r>
              <a:rPr lang="en-CA" dirty="0" err="1"/>
              <a:t>cluster_name</a:t>
            </a:r>
            <a:r>
              <a:rPr lang="en-CA" dirty="0"/>
              <a:t> }}-</a:t>
            </a:r>
            <a:r>
              <a:rPr lang="en-CA" dirty="0" err="1"/>
              <a:t>kubeconfig</a:t>
            </a:r>
            <a:r>
              <a:rPr lang="en-CA" dirty="0"/>
              <a:t>"</a:t>
            </a:r>
          </a:p>
          <a:p>
            <a:r>
              <a:rPr lang="en-CA" dirty="0"/>
              <a:t>    </a:t>
            </a:r>
            <a:r>
              <a:rPr lang="en-CA" dirty="0" err="1"/>
              <a:t>kubeadmin_dest_filename</a:t>
            </a:r>
            <a:r>
              <a:rPr lang="en-CA" dirty="0"/>
              <a:t>: "{{ </a:t>
            </a:r>
            <a:r>
              <a:rPr lang="en-CA" dirty="0" err="1"/>
              <a:t>cluster_name</a:t>
            </a:r>
            <a:r>
              <a:rPr lang="en-CA" dirty="0"/>
              <a:t> }}-</a:t>
            </a:r>
            <a:r>
              <a:rPr lang="en-CA" dirty="0" err="1"/>
              <a:t>kubeadmin.vault.yml</a:t>
            </a:r>
            <a:r>
              <a:rPr lang="en-CA" dirty="0"/>
              <a:t>"</a:t>
            </a: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26341E30-E147-1741-B0C5-D5BE8E7982AA}"/>
              </a:ext>
            </a:extLst>
          </p:cNvPr>
          <p:cNvSpPr/>
          <p:nvPr/>
        </p:nvSpPr>
        <p:spPr>
          <a:xfrm>
            <a:off x="8871857" y="2383971"/>
            <a:ext cx="2667000" cy="1578429"/>
          </a:xfrm>
          <a:custGeom>
            <a:avLst/>
            <a:gdLst>
              <a:gd name="connsiteX0" fmla="*/ 0 w 2667000"/>
              <a:gd name="connsiteY0" fmla="*/ 0 h 1578429"/>
              <a:gd name="connsiteX1" fmla="*/ 2667000 w 2667000"/>
              <a:gd name="connsiteY1" fmla="*/ 10886 h 1578429"/>
              <a:gd name="connsiteX2" fmla="*/ 2667000 w 2667000"/>
              <a:gd name="connsiteY2" fmla="*/ 1578429 h 1578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7000" h="1578429">
                <a:moveTo>
                  <a:pt x="0" y="0"/>
                </a:moveTo>
                <a:lnTo>
                  <a:pt x="2667000" y="10886"/>
                </a:lnTo>
                <a:lnTo>
                  <a:pt x="2667000" y="1578429"/>
                </a:ln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676919F-19AA-ED4C-A0A1-A1122C5BFE1F}"/>
              </a:ext>
            </a:extLst>
          </p:cNvPr>
          <p:cNvCxnSpPr>
            <a:stCxn id="17" idx="2"/>
          </p:cNvCxnSpPr>
          <p:nvPr/>
        </p:nvCxnSpPr>
        <p:spPr>
          <a:xfrm flipH="1">
            <a:off x="9842936" y="951188"/>
            <a:ext cx="1" cy="145806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Freeform 43">
            <a:extLst>
              <a:ext uri="{FF2B5EF4-FFF2-40B4-BE49-F238E27FC236}">
                <a16:creationId xmlns:a16="http://schemas.microsoft.com/office/drawing/2014/main" id="{43DDB9F1-8DDB-0043-BA5F-54B2136D5E86}"/>
              </a:ext>
            </a:extLst>
          </p:cNvPr>
          <p:cNvSpPr/>
          <p:nvPr/>
        </p:nvSpPr>
        <p:spPr>
          <a:xfrm>
            <a:off x="7189825" y="2024743"/>
            <a:ext cx="626117" cy="1469571"/>
          </a:xfrm>
          <a:custGeom>
            <a:avLst/>
            <a:gdLst>
              <a:gd name="connsiteX0" fmla="*/ 239485 w 751114"/>
              <a:gd name="connsiteY0" fmla="*/ 0 h 1480457"/>
              <a:gd name="connsiteX1" fmla="*/ 0 w 751114"/>
              <a:gd name="connsiteY1" fmla="*/ 10886 h 1480457"/>
              <a:gd name="connsiteX2" fmla="*/ 21771 w 751114"/>
              <a:gd name="connsiteY2" fmla="*/ 1469572 h 1480457"/>
              <a:gd name="connsiteX3" fmla="*/ 751114 w 751114"/>
              <a:gd name="connsiteY3" fmla="*/ 1480457 h 1480457"/>
              <a:gd name="connsiteX0" fmla="*/ 174190 w 751114"/>
              <a:gd name="connsiteY0" fmla="*/ 10886 h 1469571"/>
              <a:gd name="connsiteX1" fmla="*/ 0 w 751114"/>
              <a:gd name="connsiteY1" fmla="*/ 0 h 1469571"/>
              <a:gd name="connsiteX2" fmla="*/ 21771 w 751114"/>
              <a:gd name="connsiteY2" fmla="*/ 1458686 h 1469571"/>
              <a:gd name="connsiteX3" fmla="*/ 751114 w 751114"/>
              <a:gd name="connsiteY3" fmla="*/ 1469571 h 1469571"/>
              <a:gd name="connsiteX0" fmla="*/ 187249 w 751114"/>
              <a:gd name="connsiteY0" fmla="*/ 0 h 1469571"/>
              <a:gd name="connsiteX1" fmla="*/ 0 w 751114"/>
              <a:gd name="connsiteY1" fmla="*/ 0 h 1469571"/>
              <a:gd name="connsiteX2" fmla="*/ 21771 w 751114"/>
              <a:gd name="connsiteY2" fmla="*/ 1458686 h 1469571"/>
              <a:gd name="connsiteX3" fmla="*/ 751114 w 751114"/>
              <a:gd name="connsiteY3" fmla="*/ 1469571 h 1469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1114" h="1469571">
                <a:moveTo>
                  <a:pt x="187249" y="0"/>
                </a:moveTo>
                <a:lnTo>
                  <a:pt x="0" y="0"/>
                </a:lnTo>
                <a:lnTo>
                  <a:pt x="21771" y="1458686"/>
                </a:lnTo>
                <a:lnTo>
                  <a:pt x="751114" y="1469571"/>
                </a:ln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757B2A2F-FCD4-6A44-815E-C49C591782A5}"/>
              </a:ext>
            </a:extLst>
          </p:cNvPr>
          <p:cNvSpPr/>
          <p:nvPr/>
        </p:nvSpPr>
        <p:spPr>
          <a:xfrm>
            <a:off x="5671457" y="914400"/>
            <a:ext cx="1360715" cy="3799114"/>
          </a:xfrm>
          <a:custGeom>
            <a:avLst/>
            <a:gdLst>
              <a:gd name="connsiteX0" fmla="*/ 0 w 849086"/>
              <a:gd name="connsiteY0" fmla="*/ 0 h 3646714"/>
              <a:gd name="connsiteX1" fmla="*/ 0 w 849086"/>
              <a:gd name="connsiteY1" fmla="*/ 0 h 3646714"/>
              <a:gd name="connsiteX2" fmla="*/ 0 w 849086"/>
              <a:gd name="connsiteY2" fmla="*/ 0 h 3646714"/>
              <a:gd name="connsiteX3" fmla="*/ 0 w 849086"/>
              <a:gd name="connsiteY3" fmla="*/ 0 h 3646714"/>
              <a:gd name="connsiteX4" fmla="*/ 97972 w 849086"/>
              <a:gd name="connsiteY4" fmla="*/ 838200 h 3646714"/>
              <a:gd name="connsiteX5" fmla="*/ 816429 w 849086"/>
              <a:gd name="connsiteY5" fmla="*/ 849086 h 3646714"/>
              <a:gd name="connsiteX6" fmla="*/ 849086 w 849086"/>
              <a:gd name="connsiteY6" fmla="*/ 3646714 h 3646714"/>
              <a:gd name="connsiteX0" fmla="*/ 0 w 1317350"/>
              <a:gd name="connsiteY0" fmla="*/ 0 h 3646714"/>
              <a:gd name="connsiteX1" fmla="*/ 0 w 1317350"/>
              <a:gd name="connsiteY1" fmla="*/ 0 h 3646714"/>
              <a:gd name="connsiteX2" fmla="*/ 0 w 1317350"/>
              <a:gd name="connsiteY2" fmla="*/ 0 h 3646714"/>
              <a:gd name="connsiteX3" fmla="*/ 0 w 1317350"/>
              <a:gd name="connsiteY3" fmla="*/ 0 h 3646714"/>
              <a:gd name="connsiteX4" fmla="*/ 97972 w 1317350"/>
              <a:gd name="connsiteY4" fmla="*/ 838200 h 3646714"/>
              <a:gd name="connsiteX5" fmla="*/ 1317172 w 1317350"/>
              <a:gd name="connsiteY5" fmla="*/ 859972 h 3646714"/>
              <a:gd name="connsiteX6" fmla="*/ 849086 w 1317350"/>
              <a:gd name="connsiteY6" fmla="*/ 3646714 h 3646714"/>
              <a:gd name="connsiteX0" fmla="*/ 0 w 1349829"/>
              <a:gd name="connsiteY0" fmla="*/ 0 h 3614057"/>
              <a:gd name="connsiteX1" fmla="*/ 0 w 1349829"/>
              <a:gd name="connsiteY1" fmla="*/ 0 h 3614057"/>
              <a:gd name="connsiteX2" fmla="*/ 0 w 1349829"/>
              <a:gd name="connsiteY2" fmla="*/ 0 h 3614057"/>
              <a:gd name="connsiteX3" fmla="*/ 0 w 1349829"/>
              <a:gd name="connsiteY3" fmla="*/ 0 h 3614057"/>
              <a:gd name="connsiteX4" fmla="*/ 97972 w 1349829"/>
              <a:gd name="connsiteY4" fmla="*/ 838200 h 3614057"/>
              <a:gd name="connsiteX5" fmla="*/ 1317172 w 1349829"/>
              <a:gd name="connsiteY5" fmla="*/ 859972 h 3614057"/>
              <a:gd name="connsiteX6" fmla="*/ 1349829 w 1349829"/>
              <a:gd name="connsiteY6" fmla="*/ 3614057 h 3614057"/>
              <a:gd name="connsiteX0" fmla="*/ 0 w 1349829"/>
              <a:gd name="connsiteY0" fmla="*/ 0 h 3614057"/>
              <a:gd name="connsiteX1" fmla="*/ 0 w 1349829"/>
              <a:gd name="connsiteY1" fmla="*/ 0 h 3614057"/>
              <a:gd name="connsiteX2" fmla="*/ 0 w 1349829"/>
              <a:gd name="connsiteY2" fmla="*/ 0 h 3614057"/>
              <a:gd name="connsiteX3" fmla="*/ 97972 w 1349829"/>
              <a:gd name="connsiteY3" fmla="*/ 21771 h 3614057"/>
              <a:gd name="connsiteX4" fmla="*/ 97972 w 1349829"/>
              <a:gd name="connsiteY4" fmla="*/ 838200 h 3614057"/>
              <a:gd name="connsiteX5" fmla="*/ 1317172 w 1349829"/>
              <a:gd name="connsiteY5" fmla="*/ 859972 h 3614057"/>
              <a:gd name="connsiteX6" fmla="*/ 1349829 w 1349829"/>
              <a:gd name="connsiteY6" fmla="*/ 3614057 h 3614057"/>
              <a:gd name="connsiteX0" fmla="*/ 0 w 1349829"/>
              <a:gd name="connsiteY0" fmla="*/ 0 h 3614057"/>
              <a:gd name="connsiteX1" fmla="*/ 0 w 1349829"/>
              <a:gd name="connsiteY1" fmla="*/ 0 h 3614057"/>
              <a:gd name="connsiteX2" fmla="*/ 0 w 1349829"/>
              <a:gd name="connsiteY2" fmla="*/ 0 h 3614057"/>
              <a:gd name="connsiteX3" fmla="*/ 97972 w 1349829"/>
              <a:gd name="connsiteY3" fmla="*/ 21771 h 3614057"/>
              <a:gd name="connsiteX4" fmla="*/ 97972 w 1349829"/>
              <a:gd name="connsiteY4" fmla="*/ 838200 h 3614057"/>
              <a:gd name="connsiteX5" fmla="*/ 1306286 w 1349829"/>
              <a:gd name="connsiteY5" fmla="*/ 827315 h 3614057"/>
              <a:gd name="connsiteX6" fmla="*/ 1349829 w 1349829"/>
              <a:gd name="connsiteY6" fmla="*/ 3614057 h 3614057"/>
              <a:gd name="connsiteX0" fmla="*/ 0 w 1349829"/>
              <a:gd name="connsiteY0" fmla="*/ 0 h 3614057"/>
              <a:gd name="connsiteX1" fmla="*/ 0 w 1349829"/>
              <a:gd name="connsiteY1" fmla="*/ 0 h 3614057"/>
              <a:gd name="connsiteX2" fmla="*/ 0 w 1349829"/>
              <a:gd name="connsiteY2" fmla="*/ 0 h 3614057"/>
              <a:gd name="connsiteX3" fmla="*/ 97972 w 1349829"/>
              <a:gd name="connsiteY3" fmla="*/ 21771 h 3614057"/>
              <a:gd name="connsiteX4" fmla="*/ 97972 w 1349829"/>
              <a:gd name="connsiteY4" fmla="*/ 838200 h 3614057"/>
              <a:gd name="connsiteX5" fmla="*/ 1295400 w 1349829"/>
              <a:gd name="connsiteY5" fmla="*/ 859972 h 3614057"/>
              <a:gd name="connsiteX6" fmla="*/ 1349829 w 1349829"/>
              <a:gd name="connsiteY6" fmla="*/ 3614057 h 3614057"/>
              <a:gd name="connsiteX0" fmla="*/ 0 w 1349829"/>
              <a:gd name="connsiteY0" fmla="*/ 0 h 3614057"/>
              <a:gd name="connsiteX1" fmla="*/ 0 w 1349829"/>
              <a:gd name="connsiteY1" fmla="*/ 0 h 3614057"/>
              <a:gd name="connsiteX2" fmla="*/ 0 w 1349829"/>
              <a:gd name="connsiteY2" fmla="*/ 0 h 3614057"/>
              <a:gd name="connsiteX3" fmla="*/ 97972 w 1349829"/>
              <a:gd name="connsiteY3" fmla="*/ 21771 h 3614057"/>
              <a:gd name="connsiteX4" fmla="*/ 97972 w 1349829"/>
              <a:gd name="connsiteY4" fmla="*/ 838200 h 3614057"/>
              <a:gd name="connsiteX5" fmla="*/ 1295400 w 1349829"/>
              <a:gd name="connsiteY5" fmla="*/ 827314 h 3614057"/>
              <a:gd name="connsiteX6" fmla="*/ 1349829 w 1349829"/>
              <a:gd name="connsiteY6" fmla="*/ 3614057 h 3614057"/>
              <a:gd name="connsiteX0" fmla="*/ 0 w 1349829"/>
              <a:gd name="connsiteY0" fmla="*/ 0 h 3614057"/>
              <a:gd name="connsiteX1" fmla="*/ 0 w 1349829"/>
              <a:gd name="connsiteY1" fmla="*/ 0 h 3614057"/>
              <a:gd name="connsiteX2" fmla="*/ 0 w 1349829"/>
              <a:gd name="connsiteY2" fmla="*/ 0 h 3614057"/>
              <a:gd name="connsiteX3" fmla="*/ 97972 w 1349829"/>
              <a:gd name="connsiteY3" fmla="*/ 21771 h 3614057"/>
              <a:gd name="connsiteX4" fmla="*/ 97972 w 1349829"/>
              <a:gd name="connsiteY4" fmla="*/ 838200 h 3614057"/>
              <a:gd name="connsiteX5" fmla="*/ 1295400 w 1349829"/>
              <a:gd name="connsiteY5" fmla="*/ 859971 h 3614057"/>
              <a:gd name="connsiteX6" fmla="*/ 1349829 w 1349829"/>
              <a:gd name="connsiteY6" fmla="*/ 3614057 h 3614057"/>
              <a:gd name="connsiteX0" fmla="*/ 0 w 1360715"/>
              <a:gd name="connsiteY0" fmla="*/ 0 h 3799114"/>
              <a:gd name="connsiteX1" fmla="*/ 0 w 1360715"/>
              <a:gd name="connsiteY1" fmla="*/ 0 h 3799114"/>
              <a:gd name="connsiteX2" fmla="*/ 0 w 1360715"/>
              <a:gd name="connsiteY2" fmla="*/ 0 h 3799114"/>
              <a:gd name="connsiteX3" fmla="*/ 97972 w 1360715"/>
              <a:gd name="connsiteY3" fmla="*/ 21771 h 3799114"/>
              <a:gd name="connsiteX4" fmla="*/ 97972 w 1360715"/>
              <a:gd name="connsiteY4" fmla="*/ 838200 h 3799114"/>
              <a:gd name="connsiteX5" fmla="*/ 1295400 w 1360715"/>
              <a:gd name="connsiteY5" fmla="*/ 859971 h 3799114"/>
              <a:gd name="connsiteX6" fmla="*/ 1360715 w 1360715"/>
              <a:gd name="connsiteY6" fmla="*/ 3799114 h 3799114"/>
              <a:gd name="connsiteX0" fmla="*/ 0 w 1360715"/>
              <a:gd name="connsiteY0" fmla="*/ 0 h 3799114"/>
              <a:gd name="connsiteX1" fmla="*/ 0 w 1360715"/>
              <a:gd name="connsiteY1" fmla="*/ 0 h 3799114"/>
              <a:gd name="connsiteX2" fmla="*/ 0 w 1360715"/>
              <a:gd name="connsiteY2" fmla="*/ 0 h 3799114"/>
              <a:gd name="connsiteX3" fmla="*/ 97972 w 1360715"/>
              <a:gd name="connsiteY3" fmla="*/ 21771 h 3799114"/>
              <a:gd name="connsiteX4" fmla="*/ 97972 w 1360715"/>
              <a:gd name="connsiteY4" fmla="*/ 838200 h 3799114"/>
              <a:gd name="connsiteX5" fmla="*/ 1295400 w 1360715"/>
              <a:gd name="connsiteY5" fmla="*/ 829491 h 3799114"/>
              <a:gd name="connsiteX6" fmla="*/ 1360715 w 1360715"/>
              <a:gd name="connsiteY6" fmla="*/ 3799114 h 3799114"/>
              <a:gd name="connsiteX0" fmla="*/ 0 w 1360715"/>
              <a:gd name="connsiteY0" fmla="*/ 0 h 3799114"/>
              <a:gd name="connsiteX1" fmla="*/ 0 w 1360715"/>
              <a:gd name="connsiteY1" fmla="*/ 0 h 3799114"/>
              <a:gd name="connsiteX2" fmla="*/ 0 w 1360715"/>
              <a:gd name="connsiteY2" fmla="*/ 0 h 3799114"/>
              <a:gd name="connsiteX3" fmla="*/ 97972 w 1360715"/>
              <a:gd name="connsiteY3" fmla="*/ 21771 h 3799114"/>
              <a:gd name="connsiteX4" fmla="*/ 97972 w 1360715"/>
              <a:gd name="connsiteY4" fmla="*/ 838200 h 3799114"/>
              <a:gd name="connsiteX5" fmla="*/ 1330960 w 1360715"/>
              <a:gd name="connsiteY5" fmla="*/ 849811 h 3799114"/>
              <a:gd name="connsiteX6" fmla="*/ 1360715 w 1360715"/>
              <a:gd name="connsiteY6" fmla="*/ 3799114 h 3799114"/>
              <a:gd name="connsiteX0" fmla="*/ 0 w 1360715"/>
              <a:gd name="connsiteY0" fmla="*/ 0 h 3799114"/>
              <a:gd name="connsiteX1" fmla="*/ 0 w 1360715"/>
              <a:gd name="connsiteY1" fmla="*/ 0 h 3799114"/>
              <a:gd name="connsiteX2" fmla="*/ 0 w 1360715"/>
              <a:gd name="connsiteY2" fmla="*/ 0 h 3799114"/>
              <a:gd name="connsiteX3" fmla="*/ 97972 w 1360715"/>
              <a:gd name="connsiteY3" fmla="*/ 21771 h 3799114"/>
              <a:gd name="connsiteX4" fmla="*/ 97972 w 1360715"/>
              <a:gd name="connsiteY4" fmla="*/ 838200 h 3799114"/>
              <a:gd name="connsiteX5" fmla="*/ 1330960 w 1360715"/>
              <a:gd name="connsiteY5" fmla="*/ 834571 h 3799114"/>
              <a:gd name="connsiteX6" fmla="*/ 1360715 w 1360715"/>
              <a:gd name="connsiteY6" fmla="*/ 3799114 h 3799114"/>
              <a:gd name="connsiteX0" fmla="*/ 0 w 1360715"/>
              <a:gd name="connsiteY0" fmla="*/ 0 h 3799114"/>
              <a:gd name="connsiteX1" fmla="*/ 0 w 1360715"/>
              <a:gd name="connsiteY1" fmla="*/ 0 h 3799114"/>
              <a:gd name="connsiteX2" fmla="*/ 0 w 1360715"/>
              <a:gd name="connsiteY2" fmla="*/ 0 h 3799114"/>
              <a:gd name="connsiteX3" fmla="*/ 97972 w 1360715"/>
              <a:gd name="connsiteY3" fmla="*/ 21771 h 3799114"/>
              <a:gd name="connsiteX4" fmla="*/ 97972 w 1360715"/>
              <a:gd name="connsiteY4" fmla="*/ 838200 h 3799114"/>
              <a:gd name="connsiteX5" fmla="*/ 1330960 w 1360715"/>
              <a:gd name="connsiteY5" fmla="*/ 849811 h 3799114"/>
              <a:gd name="connsiteX6" fmla="*/ 1360715 w 1360715"/>
              <a:gd name="connsiteY6" fmla="*/ 3799114 h 3799114"/>
              <a:gd name="connsiteX0" fmla="*/ 0 w 1360715"/>
              <a:gd name="connsiteY0" fmla="*/ 0 h 3799114"/>
              <a:gd name="connsiteX1" fmla="*/ 0 w 1360715"/>
              <a:gd name="connsiteY1" fmla="*/ 0 h 3799114"/>
              <a:gd name="connsiteX2" fmla="*/ 0 w 1360715"/>
              <a:gd name="connsiteY2" fmla="*/ 0 h 3799114"/>
              <a:gd name="connsiteX3" fmla="*/ 64922 w 1360715"/>
              <a:gd name="connsiteY3" fmla="*/ 3410 h 3799114"/>
              <a:gd name="connsiteX4" fmla="*/ 97972 w 1360715"/>
              <a:gd name="connsiteY4" fmla="*/ 838200 h 3799114"/>
              <a:gd name="connsiteX5" fmla="*/ 1330960 w 1360715"/>
              <a:gd name="connsiteY5" fmla="*/ 849811 h 3799114"/>
              <a:gd name="connsiteX6" fmla="*/ 1360715 w 1360715"/>
              <a:gd name="connsiteY6" fmla="*/ 3799114 h 3799114"/>
              <a:gd name="connsiteX0" fmla="*/ 0 w 1360715"/>
              <a:gd name="connsiteY0" fmla="*/ 0 h 3799114"/>
              <a:gd name="connsiteX1" fmla="*/ 0 w 1360715"/>
              <a:gd name="connsiteY1" fmla="*/ 0 h 3799114"/>
              <a:gd name="connsiteX2" fmla="*/ 0 w 1360715"/>
              <a:gd name="connsiteY2" fmla="*/ 0 h 3799114"/>
              <a:gd name="connsiteX3" fmla="*/ 64922 w 1360715"/>
              <a:gd name="connsiteY3" fmla="*/ 3410 h 3799114"/>
              <a:gd name="connsiteX4" fmla="*/ 61249 w 1360715"/>
              <a:gd name="connsiteY4" fmla="*/ 841872 h 3799114"/>
              <a:gd name="connsiteX5" fmla="*/ 1330960 w 1360715"/>
              <a:gd name="connsiteY5" fmla="*/ 849811 h 3799114"/>
              <a:gd name="connsiteX6" fmla="*/ 1360715 w 1360715"/>
              <a:gd name="connsiteY6" fmla="*/ 3799114 h 3799114"/>
              <a:gd name="connsiteX0" fmla="*/ 0 w 1360715"/>
              <a:gd name="connsiteY0" fmla="*/ 0 h 3799114"/>
              <a:gd name="connsiteX1" fmla="*/ 0 w 1360715"/>
              <a:gd name="connsiteY1" fmla="*/ 0 h 3799114"/>
              <a:gd name="connsiteX2" fmla="*/ 0 w 1360715"/>
              <a:gd name="connsiteY2" fmla="*/ 0 h 3799114"/>
              <a:gd name="connsiteX3" fmla="*/ 61250 w 1360715"/>
              <a:gd name="connsiteY3" fmla="*/ 3410 h 3799114"/>
              <a:gd name="connsiteX4" fmla="*/ 61249 w 1360715"/>
              <a:gd name="connsiteY4" fmla="*/ 841872 h 3799114"/>
              <a:gd name="connsiteX5" fmla="*/ 1330960 w 1360715"/>
              <a:gd name="connsiteY5" fmla="*/ 849811 h 3799114"/>
              <a:gd name="connsiteX6" fmla="*/ 1360715 w 1360715"/>
              <a:gd name="connsiteY6" fmla="*/ 3799114 h 3799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0715" h="3799114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61250" y="3410"/>
                </a:lnTo>
                <a:cubicBezTo>
                  <a:pt x="60026" y="282897"/>
                  <a:pt x="62473" y="562385"/>
                  <a:pt x="61249" y="841872"/>
                </a:cubicBezTo>
                <a:lnTo>
                  <a:pt x="1330960" y="849811"/>
                </a:lnTo>
                <a:cubicBezTo>
                  <a:pt x="1341846" y="1782354"/>
                  <a:pt x="1349829" y="2866571"/>
                  <a:pt x="1360715" y="3799114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66A44099-191F-F54E-9280-3C81FA0A6B17}"/>
              </a:ext>
            </a:extLst>
          </p:cNvPr>
          <p:cNvSpPr/>
          <p:nvPr/>
        </p:nvSpPr>
        <p:spPr>
          <a:xfrm>
            <a:off x="2037514" y="2046514"/>
            <a:ext cx="259372" cy="2079172"/>
          </a:xfrm>
          <a:custGeom>
            <a:avLst/>
            <a:gdLst>
              <a:gd name="connsiteX0" fmla="*/ 598714 w 609600"/>
              <a:gd name="connsiteY0" fmla="*/ 0 h 2079172"/>
              <a:gd name="connsiteX1" fmla="*/ 0 w 609600"/>
              <a:gd name="connsiteY1" fmla="*/ 10886 h 2079172"/>
              <a:gd name="connsiteX2" fmla="*/ 0 w 609600"/>
              <a:gd name="connsiteY2" fmla="*/ 2068286 h 2079172"/>
              <a:gd name="connsiteX3" fmla="*/ 609600 w 609600"/>
              <a:gd name="connsiteY3" fmla="*/ 2079172 h 2079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2079172">
                <a:moveTo>
                  <a:pt x="598714" y="0"/>
                </a:moveTo>
                <a:lnTo>
                  <a:pt x="0" y="10886"/>
                </a:lnTo>
                <a:lnTo>
                  <a:pt x="0" y="2068286"/>
                </a:lnTo>
                <a:lnTo>
                  <a:pt x="609600" y="2079172"/>
                </a:ln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73064BA-99AC-BB46-8EDA-01F0AC6EF23C}"/>
              </a:ext>
            </a:extLst>
          </p:cNvPr>
          <p:cNvCxnSpPr/>
          <p:nvPr/>
        </p:nvCxnSpPr>
        <p:spPr>
          <a:xfrm>
            <a:off x="7032172" y="4713514"/>
            <a:ext cx="468085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Freeform 50">
            <a:extLst>
              <a:ext uri="{FF2B5EF4-FFF2-40B4-BE49-F238E27FC236}">
                <a16:creationId xmlns:a16="http://schemas.microsoft.com/office/drawing/2014/main" id="{B471D2EA-8133-CA4A-8A04-4FA2FD48AC21}"/>
              </a:ext>
            </a:extLst>
          </p:cNvPr>
          <p:cNvSpPr/>
          <p:nvPr/>
        </p:nvSpPr>
        <p:spPr>
          <a:xfrm>
            <a:off x="1632857" y="1219200"/>
            <a:ext cx="674914" cy="1665514"/>
          </a:xfrm>
          <a:custGeom>
            <a:avLst/>
            <a:gdLst>
              <a:gd name="connsiteX0" fmla="*/ 664029 w 674914"/>
              <a:gd name="connsiteY0" fmla="*/ 0 h 1665514"/>
              <a:gd name="connsiteX1" fmla="*/ 0 w 674914"/>
              <a:gd name="connsiteY1" fmla="*/ 0 h 1665514"/>
              <a:gd name="connsiteX2" fmla="*/ 0 w 674914"/>
              <a:gd name="connsiteY2" fmla="*/ 1654629 h 1665514"/>
              <a:gd name="connsiteX3" fmla="*/ 674914 w 674914"/>
              <a:gd name="connsiteY3" fmla="*/ 1665514 h 1665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4914" h="1665514">
                <a:moveTo>
                  <a:pt x="664029" y="0"/>
                </a:moveTo>
                <a:lnTo>
                  <a:pt x="0" y="0"/>
                </a:lnTo>
                <a:lnTo>
                  <a:pt x="0" y="1654629"/>
                </a:lnTo>
                <a:lnTo>
                  <a:pt x="674914" y="1665514"/>
                </a:ln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38AD3C52-C14A-064C-A16F-19C1E3EE28FA}"/>
              </a:ext>
            </a:extLst>
          </p:cNvPr>
          <p:cNvSpPr/>
          <p:nvPr/>
        </p:nvSpPr>
        <p:spPr>
          <a:xfrm>
            <a:off x="5671457" y="2068286"/>
            <a:ext cx="925286" cy="3211285"/>
          </a:xfrm>
          <a:custGeom>
            <a:avLst/>
            <a:gdLst>
              <a:gd name="connsiteX0" fmla="*/ 0 w 925286"/>
              <a:gd name="connsiteY0" fmla="*/ 0 h 3211285"/>
              <a:gd name="connsiteX1" fmla="*/ 881743 w 925286"/>
              <a:gd name="connsiteY1" fmla="*/ 21771 h 3211285"/>
              <a:gd name="connsiteX2" fmla="*/ 925286 w 925286"/>
              <a:gd name="connsiteY2" fmla="*/ 3211285 h 3211285"/>
              <a:gd name="connsiteX0" fmla="*/ 0 w 925286"/>
              <a:gd name="connsiteY0" fmla="*/ 8709 h 3219994"/>
              <a:gd name="connsiteX1" fmla="*/ 876663 w 925286"/>
              <a:gd name="connsiteY1" fmla="*/ 0 h 3219994"/>
              <a:gd name="connsiteX2" fmla="*/ 925286 w 925286"/>
              <a:gd name="connsiteY2" fmla="*/ 3219994 h 3219994"/>
              <a:gd name="connsiteX0" fmla="*/ 0 w 925286"/>
              <a:gd name="connsiteY0" fmla="*/ 0 h 3211285"/>
              <a:gd name="connsiteX1" fmla="*/ 876663 w 925286"/>
              <a:gd name="connsiteY1" fmla="*/ 6531 h 3211285"/>
              <a:gd name="connsiteX2" fmla="*/ 925286 w 925286"/>
              <a:gd name="connsiteY2" fmla="*/ 3211285 h 3211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286" h="3211285">
                <a:moveTo>
                  <a:pt x="0" y="0"/>
                </a:moveTo>
                <a:lnTo>
                  <a:pt x="876663" y="6531"/>
                </a:lnTo>
                <a:cubicBezTo>
                  <a:pt x="891177" y="1069702"/>
                  <a:pt x="910772" y="2148114"/>
                  <a:pt x="925286" y="3211285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4A510C01-E823-6A4C-9A5E-313B652B69A3}"/>
              </a:ext>
            </a:extLst>
          </p:cNvPr>
          <p:cNvSpPr/>
          <p:nvPr/>
        </p:nvSpPr>
        <p:spPr>
          <a:xfrm>
            <a:off x="348343" y="286703"/>
            <a:ext cx="5693360" cy="5036412"/>
          </a:xfrm>
          <a:custGeom>
            <a:avLst/>
            <a:gdLst>
              <a:gd name="connsiteX0" fmla="*/ 5693228 w 5693228"/>
              <a:gd name="connsiteY0" fmla="*/ 272142 h 5040085"/>
              <a:gd name="connsiteX1" fmla="*/ 5682343 w 5693228"/>
              <a:gd name="connsiteY1" fmla="*/ 0 h 5040085"/>
              <a:gd name="connsiteX2" fmla="*/ 0 w 5693228"/>
              <a:gd name="connsiteY2" fmla="*/ 32657 h 5040085"/>
              <a:gd name="connsiteX3" fmla="*/ 32657 w 5693228"/>
              <a:gd name="connsiteY3" fmla="*/ 5040085 h 5040085"/>
              <a:gd name="connsiteX0" fmla="*/ 5693228 w 5693360"/>
              <a:gd name="connsiteY0" fmla="*/ 268469 h 5036412"/>
              <a:gd name="connsiteX1" fmla="*/ 5693360 w 5693360"/>
              <a:gd name="connsiteY1" fmla="*/ 0 h 5036412"/>
              <a:gd name="connsiteX2" fmla="*/ 0 w 5693360"/>
              <a:gd name="connsiteY2" fmla="*/ 28984 h 5036412"/>
              <a:gd name="connsiteX3" fmla="*/ 32657 w 5693360"/>
              <a:gd name="connsiteY3" fmla="*/ 5036412 h 503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3360" h="5036412">
                <a:moveTo>
                  <a:pt x="5693228" y="268469"/>
                </a:moveTo>
                <a:lnTo>
                  <a:pt x="5693360" y="0"/>
                </a:lnTo>
                <a:lnTo>
                  <a:pt x="0" y="28984"/>
                </a:lnTo>
                <a:lnTo>
                  <a:pt x="32657" y="5036412"/>
                </a:ln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533D583-E862-094C-AA21-81DBE1FFC270}"/>
              </a:ext>
            </a:extLst>
          </p:cNvPr>
          <p:cNvSpPr/>
          <p:nvPr/>
        </p:nvSpPr>
        <p:spPr>
          <a:xfrm>
            <a:off x="5769799" y="567757"/>
            <a:ext cx="1493976" cy="85639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80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759AD06-964A-954F-B578-59B9BE472FF4}"/>
              </a:ext>
            </a:extLst>
          </p:cNvPr>
          <p:cNvSpPr/>
          <p:nvPr/>
        </p:nvSpPr>
        <p:spPr>
          <a:xfrm>
            <a:off x="567559" y="630621"/>
            <a:ext cx="1061544" cy="32582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vars: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18A3FFE-45D8-CB43-8E8A-9696CD7EE4D0}"/>
              </a:ext>
            </a:extLst>
          </p:cNvPr>
          <p:cNvSpPr/>
          <p:nvPr/>
        </p:nvSpPr>
        <p:spPr>
          <a:xfrm>
            <a:off x="567559" y="3021724"/>
            <a:ext cx="1061544" cy="32582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children: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0C23662-A1BF-ED41-8085-95154570500B}"/>
              </a:ext>
            </a:extLst>
          </p:cNvPr>
          <p:cNvSpPr/>
          <p:nvPr/>
        </p:nvSpPr>
        <p:spPr>
          <a:xfrm>
            <a:off x="2433144" y="3021724"/>
            <a:ext cx="1061544" cy="325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bastion: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8564DFF-F3E3-6C49-AE6F-9D9ED8F11459}"/>
              </a:ext>
            </a:extLst>
          </p:cNvPr>
          <p:cNvSpPr/>
          <p:nvPr/>
        </p:nvSpPr>
        <p:spPr>
          <a:xfrm>
            <a:off x="2433144" y="3678621"/>
            <a:ext cx="1061544" cy="325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services: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0434F7D-39B4-7245-BDFF-77E5A697CF0B}"/>
              </a:ext>
            </a:extLst>
          </p:cNvPr>
          <p:cNvSpPr/>
          <p:nvPr/>
        </p:nvSpPr>
        <p:spPr>
          <a:xfrm>
            <a:off x="2433144" y="4367048"/>
            <a:ext cx="1061544" cy="325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vm_hosts</a:t>
            </a:r>
            <a:r>
              <a:rPr lang="en-US" dirty="0"/>
              <a:t>: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3FA0893-749E-BD4A-AF37-B2354EAEB6DB}"/>
              </a:ext>
            </a:extLst>
          </p:cNvPr>
          <p:cNvSpPr/>
          <p:nvPr/>
        </p:nvSpPr>
        <p:spPr>
          <a:xfrm>
            <a:off x="2433144" y="5160580"/>
            <a:ext cx="1061544" cy="325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nodes: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1F6549-DFD6-CD40-99C9-40A5EDA9C1E9}"/>
              </a:ext>
            </a:extLst>
          </p:cNvPr>
          <p:cNvSpPr/>
          <p:nvPr/>
        </p:nvSpPr>
        <p:spPr>
          <a:xfrm>
            <a:off x="2349063" y="630621"/>
            <a:ext cx="1466192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cluster_name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D34504A-32E7-B34C-9352-7AAEDF9748DD}"/>
              </a:ext>
            </a:extLst>
          </p:cNvPr>
          <p:cNvSpPr/>
          <p:nvPr/>
        </p:nvSpPr>
        <p:spPr>
          <a:xfrm>
            <a:off x="2349063" y="1019503"/>
            <a:ext cx="1466192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cluster_version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DC16454-2F8F-4044-82DF-1DCE4EF09602}"/>
              </a:ext>
            </a:extLst>
          </p:cNvPr>
          <p:cNvSpPr/>
          <p:nvPr/>
        </p:nvSpPr>
        <p:spPr>
          <a:xfrm>
            <a:off x="7407166" y="620115"/>
            <a:ext cx="1466192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api_vip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40D5FD2-7B5C-6745-A29C-776CC6A98ABE}"/>
              </a:ext>
            </a:extLst>
          </p:cNvPr>
          <p:cNvSpPr/>
          <p:nvPr/>
        </p:nvSpPr>
        <p:spPr>
          <a:xfrm>
            <a:off x="7407166" y="1003741"/>
            <a:ext cx="1466192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ingress_vip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D0A73EB-86A4-2D4D-906A-DFEEB0C4AE03}"/>
              </a:ext>
            </a:extLst>
          </p:cNvPr>
          <p:cNvSpPr/>
          <p:nvPr/>
        </p:nvSpPr>
        <p:spPr>
          <a:xfrm>
            <a:off x="7407166" y="1387367"/>
            <a:ext cx="1466192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machine CIDR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831EEC1-F7D8-9C4F-832D-5657EB6DF26F}"/>
              </a:ext>
            </a:extLst>
          </p:cNvPr>
          <p:cNvSpPr/>
          <p:nvPr/>
        </p:nvSpPr>
        <p:spPr>
          <a:xfrm>
            <a:off x="7407166" y="1770993"/>
            <a:ext cx="1466192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 &amp; pod CIDR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0E26A62-70F1-DF47-8A98-CBB36172B731}"/>
              </a:ext>
            </a:extLst>
          </p:cNvPr>
          <p:cNvSpPr/>
          <p:nvPr/>
        </p:nvSpPr>
        <p:spPr>
          <a:xfrm>
            <a:off x="2349063" y="1424153"/>
            <a:ext cx="1466192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CNI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847ABDE-B644-C14A-B9EF-CB5A466A9A25}"/>
              </a:ext>
            </a:extLst>
          </p:cNvPr>
          <p:cNvSpPr/>
          <p:nvPr/>
        </p:nvSpPr>
        <p:spPr>
          <a:xfrm>
            <a:off x="2349063" y="1860325"/>
            <a:ext cx="1466192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Services needed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C3B52BB-F449-FF47-BB23-30A4EF0FF9FF}"/>
              </a:ext>
            </a:extLst>
          </p:cNvPr>
          <p:cNvSpPr/>
          <p:nvPr/>
        </p:nvSpPr>
        <p:spPr>
          <a:xfrm>
            <a:off x="7407166" y="2175639"/>
            <a:ext cx="1466192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ntp_server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6DD7F00-0CDC-5D41-B8A3-6FD3B087F0BD}"/>
              </a:ext>
            </a:extLst>
          </p:cNvPr>
          <p:cNvSpPr/>
          <p:nvPr/>
        </p:nvSpPr>
        <p:spPr>
          <a:xfrm>
            <a:off x="9041523" y="625368"/>
            <a:ext cx="1602827" cy="325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ntp_server_allow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8768F63-28A0-2848-BAE5-BBE8E35B9D8D}"/>
              </a:ext>
            </a:extLst>
          </p:cNvPr>
          <p:cNvSpPr/>
          <p:nvPr/>
        </p:nvSpPr>
        <p:spPr>
          <a:xfrm>
            <a:off x="4127941" y="625368"/>
            <a:ext cx="1466192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Discovery ISO info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884EE9D-0672-1744-B565-FCE6FEFB5729}"/>
              </a:ext>
            </a:extLst>
          </p:cNvPr>
          <p:cNvSpPr/>
          <p:nvPr/>
        </p:nvSpPr>
        <p:spPr>
          <a:xfrm>
            <a:off x="4127941" y="1040523"/>
            <a:ext cx="1466192" cy="3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crucilble</a:t>
            </a:r>
            <a:r>
              <a:rPr lang="en-US" dirty="0">
                <a:solidFill>
                  <a:schemeClr val="tx1"/>
                </a:solidFill>
              </a:rPr>
              <a:t> repo path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182459A-C028-D048-9FE6-1E0856736119}"/>
              </a:ext>
            </a:extLst>
          </p:cNvPr>
          <p:cNvSpPr/>
          <p:nvPr/>
        </p:nvSpPr>
        <p:spPr>
          <a:xfrm>
            <a:off x="4127941" y="1471451"/>
            <a:ext cx="1466192" cy="32582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Location of artifacts 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68BF515-756C-4847-A674-258529D2A555}"/>
              </a:ext>
            </a:extLst>
          </p:cNvPr>
          <p:cNvSpPr/>
          <p:nvPr/>
        </p:nvSpPr>
        <p:spPr>
          <a:xfrm>
            <a:off x="4127941" y="1902379"/>
            <a:ext cx="1466192" cy="32582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Pull secret location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A031C1FB-7454-6548-AADA-EB21F6F5B271}"/>
              </a:ext>
            </a:extLst>
          </p:cNvPr>
          <p:cNvSpPr/>
          <p:nvPr/>
        </p:nvSpPr>
        <p:spPr>
          <a:xfrm>
            <a:off x="5772809" y="620115"/>
            <a:ext cx="1466192" cy="32582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Ssh</a:t>
            </a:r>
            <a:r>
              <a:rPr lang="en-US" dirty="0">
                <a:solidFill>
                  <a:schemeClr val="tx1"/>
                </a:solidFill>
              </a:rPr>
              <a:t> keys location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0BD7B5E-029E-5F41-B51A-4EE0E1C8D4F9}"/>
              </a:ext>
            </a:extLst>
          </p:cNvPr>
          <p:cNvSpPr/>
          <p:nvPr/>
        </p:nvSpPr>
        <p:spPr>
          <a:xfrm>
            <a:off x="5772809" y="1040523"/>
            <a:ext cx="1466192" cy="32582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Kubeconfig</a:t>
            </a:r>
            <a:r>
              <a:rPr lang="en-US" dirty="0">
                <a:solidFill>
                  <a:schemeClr val="tx1"/>
                </a:solidFill>
              </a:rPr>
              <a:t> location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8F88523-FA77-5440-83F0-29712F4F0837}"/>
              </a:ext>
            </a:extLst>
          </p:cNvPr>
          <p:cNvSpPr/>
          <p:nvPr/>
        </p:nvSpPr>
        <p:spPr>
          <a:xfrm>
            <a:off x="2123090" y="378372"/>
            <a:ext cx="8902262" cy="2343807"/>
          </a:xfrm>
          <a:prstGeom prst="rect">
            <a:avLst/>
          </a:prstGeom>
          <a:solidFill>
            <a:schemeClr val="bg1">
              <a:alpha val="5927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0574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5921</TotalTime>
  <Words>3223</Words>
  <Application>Microsoft Macintosh PowerPoint</Application>
  <PresentationFormat>Widescreen</PresentationFormat>
  <Paragraphs>742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</vt:lpstr>
      <vt:lpstr>8e9525+mplus1mn</vt:lpstr>
      <vt:lpstr>Calibri Light</vt:lpstr>
      <vt:lpstr>Red Hat Display</vt:lpstr>
      <vt:lpstr>Red Hat Text Medium</vt:lpstr>
      <vt:lpstr>Calibri</vt:lpstr>
      <vt:lpstr>Red Hat Text</vt:lpstr>
      <vt:lpstr>Red Hat Display Medium</vt:lpstr>
      <vt:lpstr>Menlo</vt:lpstr>
      <vt:lpstr>Courier</vt:lpstr>
      <vt:lpstr>Custom Design</vt:lpstr>
      <vt:lpstr>Cluster Installation using Crucible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Tips and Troubleshooting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Farrukh H</cp:lastModifiedBy>
  <cp:revision>24</cp:revision>
  <dcterms:modified xsi:type="dcterms:W3CDTF">2022-05-06T17:52:08Z</dcterms:modified>
</cp:coreProperties>
</file>