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0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D9969-AD74-5D4F-9C6F-DD7FD4963745}" type="datetimeFigureOut">
              <a:rPr kumimoji="1" lang="zh-CN" altLang="en-US" smtClean="0"/>
              <a:t>19/6/4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DDCDA-D3DC-5741-B86E-D8008149FC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50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关于集中式和分布式的区别：</a:t>
            </a:r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zhidao.baidu.com</a:t>
            </a:r>
            <a:r>
              <a:rPr kumimoji="1" lang="en-US" altLang="zh-CN" dirty="0"/>
              <a:t>/question/32338956.html?qbl=relate_question_4&amp;word=%BC%AF%D6%D0%CA%BD%20%B7%D6%B2%BC%CA%BD</a:t>
            </a:r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wenku.baidu.com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link?url</a:t>
            </a:r>
            <a:r>
              <a:rPr kumimoji="1" lang="en-US" altLang="zh-CN" dirty="0"/>
              <a:t>=SnoaUsca-yywky7AcvZWvQpYxHP1UhPtggw3cJggUZHyDscSCZyJtp2a7XT5I8hgYW6tM09fvZjTTq5DrGIf6I6X9ubHTBahZkjaxgcoVGi</a:t>
            </a:r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baike.baidu.com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link?url</a:t>
            </a:r>
            <a:r>
              <a:rPr kumimoji="1" lang="en-US" altLang="zh-CN" dirty="0"/>
              <a:t>=amd48_OZDAdH7XQWaBsnxTmCfrkLLM8pizR3gtPETXF7cc1yk3nv_CpBVjxxoDl8YXP--Uh2tIVjiRYVvkwWSq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646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EBB-8511-D94E-8CD4-713C039F0E52}" type="datetimeFigureOut">
              <a:rPr kumimoji="1" lang="zh-CN" altLang="en-US" smtClean="0"/>
              <a:t>19/6/4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2F0-8673-0441-BD17-C02A6D8F1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5123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EBB-8511-D94E-8CD4-713C039F0E52}" type="datetimeFigureOut">
              <a:rPr kumimoji="1" lang="zh-CN" altLang="en-US" smtClean="0"/>
              <a:t>19/6/4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2F0-8673-0441-BD17-C02A6D8F1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36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EBB-8511-D94E-8CD4-713C039F0E52}" type="datetimeFigureOut">
              <a:rPr kumimoji="1" lang="zh-CN" altLang="en-US" smtClean="0"/>
              <a:t>19/6/4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2F0-8673-0441-BD17-C02A6D8F1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08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EBB-8511-D94E-8CD4-713C039F0E52}" type="datetimeFigureOut">
              <a:rPr kumimoji="1" lang="zh-CN" altLang="en-US" smtClean="0"/>
              <a:t>19/6/4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2F0-8673-0441-BD17-C02A6D8F1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5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EBB-8511-D94E-8CD4-713C039F0E52}" type="datetimeFigureOut">
              <a:rPr kumimoji="1" lang="zh-CN" altLang="en-US" smtClean="0"/>
              <a:t>19/6/4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2F0-8673-0441-BD17-C02A6D8F1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035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EBB-8511-D94E-8CD4-713C039F0E52}" type="datetimeFigureOut">
              <a:rPr kumimoji="1" lang="zh-CN" altLang="en-US" smtClean="0"/>
              <a:t>19/6/4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2F0-8673-0441-BD17-C02A6D8F1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74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EBB-8511-D94E-8CD4-713C039F0E52}" type="datetimeFigureOut">
              <a:rPr kumimoji="1" lang="zh-CN" altLang="en-US" smtClean="0"/>
              <a:t>19/6/4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2F0-8673-0441-BD17-C02A6D8F1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0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EBB-8511-D94E-8CD4-713C039F0E52}" type="datetimeFigureOut">
              <a:rPr kumimoji="1" lang="zh-CN" altLang="en-US" smtClean="0"/>
              <a:t>19/6/4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2F0-8673-0441-BD17-C02A6D8F1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140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EBB-8511-D94E-8CD4-713C039F0E52}" type="datetimeFigureOut">
              <a:rPr kumimoji="1" lang="zh-CN" altLang="en-US" smtClean="0"/>
              <a:t>19/6/4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2F0-8673-0441-BD17-C02A6D8F1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55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EBB-8511-D94E-8CD4-713C039F0E52}" type="datetimeFigureOut">
              <a:rPr kumimoji="1" lang="zh-CN" altLang="en-US" smtClean="0"/>
              <a:t>19/6/4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2F0-8673-0441-BD17-C02A6D8F1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19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EBB-8511-D94E-8CD4-713C039F0E52}" type="datetimeFigureOut">
              <a:rPr kumimoji="1" lang="zh-CN" altLang="en-US" smtClean="0"/>
              <a:t>19/6/4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2F0-8673-0441-BD17-C02A6D8F1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13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EEBB-8511-D94E-8CD4-713C039F0E52}" type="datetimeFigureOut">
              <a:rPr kumimoji="1" lang="zh-CN" altLang="en-US" smtClean="0"/>
              <a:t>19/6/4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C52F0-8673-0441-BD17-C02A6D8F1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197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  <p:sldLayoutId id="2147483842" r:id="rId18"/>
    <p:sldLayoutId id="2147483843" r:id="rId19"/>
    <p:sldLayoutId id="2147483844" r:id="rId20"/>
    <p:sldLayoutId id="2147483845" r:id="rId21"/>
    <p:sldLayoutId id="2147483846" r:id="rId22"/>
    <p:sldLayoutId id="2147483847" r:id="rId23"/>
    <p:sldLayoutId id="2147483848" r:id="rId24"/>
    <p:sldLayoutId id="2147483849" r:id="rId25"/>
    <p:sldLayoutId id="2147483850" r:id="rId26"/>
    <p:sldLayoutId id="2147483851" r:id="rId27"/>
    <p:sldLayoutId id="2147483852" r:id="rId28"/>
    <p:sldLayoutId id="2147483677" r:id="rId29"/>
    <p:sldLayoutId id="2147483678" r:id="rId30"/>
  </p:sldLayoutIdLst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46113" y="2733675"/>
            <a:ext cx="8497887" cy="9334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源代码管理工具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> 概述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646113" y="3929063"/>
            <a:ext cx="8497887" cy="74930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33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14413" y="473075"/>
            <a:ext cx="8129587" cy="82867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SVN</a:t>
            </a:r>
            <a:r>
              <a:rPr kumimoji="1" lang="zh-CN" altLang="en-US" dirty="0"/>
              <a:t>的简单对比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49300" y="1409700"/>
            <a:ext cx="8394700" cy="49942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zh-CN" altLang="en-US" sz="1800" dirty="0"/>
              <a:t>速度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在很多情况下，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的速度远远比</a:t>
            </a:r>
            <a:r>
              <a:rPr kumimoji="1" lang="en-US" altLang="zh-CN" sz="1800" dirty="0"/>
              <a:t>SVN</a:t>
            </a:r>
            <a:r>
              <a:rPr kumimoji="1" lang="zh-CN" altLang="en-US" sz="1800" dirty="0"/>
              <a:t>快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zh-CN" altLang="en-US" sz="1800" dirty="0"/>
              <a:t>结构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SVN</a:t>
            </a:r>
            <a:r>
              <a:rPr kumimoji="1" lang="zh-CN" altLang="en-US" sz="1800" dirty="0"/>
              <a:t>是集中式管理，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是分布式管理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zh-CN" altLang="en-US" sz="1800" dirty="0"/>
              <a:t>其他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SVN</a:t>
            </a:r>
            <a:r>
              <a:rPr kumimoji="1" lang="zh-CN" altLang="en-US" sz="1800" dirty="0"/>
              <a:t>使用分支比较笨拙，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可以轻松拥有无限个分支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SVN</a:t>
            </a:r>
            <a:r>
              <a:rPr kumimoji="1" lang="zh-CN" altLang="en-US" sz="1800" dirty="0"/>
              <a:t>必须联网才能正常工作，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支持本地版本控制工作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旧版本的</a:t>
            </a:r>
            <a:r>
              <a:rPr kumimoji="1" lang="en-US" altLang="zh-CN" sz="1800" dirty="0"/>
              <a:t>SVN</a:t>
            </a:r>
            <a:r>
              <a:rPr lang="zh-CN" altLang="en-US" sz="1800" dirty="0"/>
              <a:t>会在每一个目录置放一个</a:t>
            </a:r>
            <a:r>
              <a:rPr lang="en-US" altLang="zh-CN" sz="1800" dirty="0"/>
              <a:t>.</a:t>
            </a:r>
            <a:r>
              <a:rPr lang="en-US" altLang="zh-CN" sz="1800" dirty="0" err="1"/>
              <a:t>svn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只会在根目录拥有一个</a:t>
            </a:r>
            <a:r>
              <a:rPr lang="en-US" altLang="zh-CN" sz="1800" dirty="0"/>
              <a:t>.</a:t>
            </a:r>
            <a:r>
              <a:rPr lang="en-US" altLang="zh-CN" sz="1800" dirty="0" err="1"/>
              <a:t>git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6230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14413" y="473075"/>
            <a:ext cx="8129587" cy="82867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SVN</a:t>
            </a:r>
            <a:r>
              <a:rPr kumimoji="1" lang="zh-CN" altLang="en-US"/>
              <a:t>的工作流程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4" y="1363480"/>
            <a:ext cx="7085669" cy="5445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578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14413" y="473075"/>
            <a:ext cx="8129587" cy="82867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err="1"/>
              <a:t>git</a:t>
            </a:r>
            <a:r>
              <a:rPr kumimoji="1" lang="zh-CN" altLang="en-US" dirty="0"/>
              <a:t>的工作流程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4098925" y="473075"/>
            <a:ext cx="5045075" cy="9620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/>
              <a:t>分布式和集中式的最大区别在于</a:t>
            </a:r>
            <a:r>
              <a:rPr lang="zh-CN" altLang="zh-CN" sz="1800" dirty="0"/>
              <a:t>：</a:t>
            </a:r>
            <a:r>
              <a:rPr lang="zh-CN" altLang="en-US" sz="1800" dirty="0"/>
              <a:t>在分布式下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开发者可以本地提交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每个开发者机器上都有一个服务器的数据库</a:t>
            </a:r>
            <a:endParaRPr lang="en-US" altLang="zh-CN" sz="1800" dirty="0"/>
          </a:p>
          <a:p>
            <a:endParaRPr kumimoji="1" lang="en-US" altLang="zh-CN" sz="18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007" y="1516430"/>
            <a:ext cx="4592897" cy="45263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781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14413" y="473075"/>
            <a:ext cx="8129587" cy="82867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工作原理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14413" y="1301750"/>
            <a:ext cx="7479869" cy="45917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zh-CN" altLang="en-US" sz="1800" dirty="0"/>
              <a:t>如果想了解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的工作原理，有几个核心概念必须知道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>
                <a:solidFill>
                  <a:srgbClr val="FF0000"/>
                </a:solidFill>
              </a:rPr>
              <a:t>工作区（</a:t>
            </a:r>
            <a:r>
              <a:rPr kumimoji="1" lang="en-US" altLang="zh-CN" sz="1800" dirty="0">
                <a:solidFill>
                  <a:srgbClr val="FF0000"/>
                </a:solidFill>
              </a:rPr>
              <a:t>Working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</a:rPr>
              <a:t>Directory</a:t>
            </a:r>
            <a:r>
              <a:rPr kumimoji="1" lang="zh-CN" altLang="en-US" sz="1800" dirty="0">
                <a:solidFill>
                  <a:srgbClr val="FF0000"/>
                </a:solidFill>
              </a:rPr>
              <a:t>）</a:t>
            </a:r>
            <a:r>
              <a:rPr kumimoji="1" lang="zh-CN" altLang="en-US" sz="1800" dirty="0"/>
              <a:t>：仓库文件夹里除</a:t>
            </a:r>
            <a:r>
              <a:rPr kumimoji="1" lang="en-US" altLang="zh-CN" sz="1800" dirty="0">
                <a:solidFill>
                  <a:srgbClr val="0000FF"/>
                </a:solidFill>
              </a:rPr>
              <a:t>.git</a:t>
            </a:r>
            <a:r>
              <a:rPr kumimoji="1" lang="zh-CN" altLang="en-US" sz="1800" dirty="0">
                <a:solidFill>
                  <a:srgbClr val="0000FF"/>
                </a:solidFill>
              </a:rPr>
              <a:t>目录</a:t>
            </a:r>
            <a:r>
              <a:rPr kumimoji="1" lang="zh-CN" altLang="en-US" sz="1800" dirty="0"/>
              <a:t>以外的内容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>
                <a:solidFill>
                  <a:srgbClr val="FF0000"/>
                </a:solidFill>
              </a:rPr>
              <a:t>版本库（</a:t>
            </a:r>
            <a:r>
              <a:rPr kumimoji="1" lang="en-US" altLang="zh-CN" sz="1800" dirty="0">
                <a:solidFill>
                  <a:srgbClr val="FF0000"/>
                </a:solidFill>
              </a:rPr>
              <a:t>Repository</a:t>
            </a:r>
            <a:r>
              <a:rPr kumimoji="1" lang="zh-CN" altLang="en-US" sz="1800" dirty="0">
                <a:solidFill>
                  <a:srgbClr val="FF0000"/>
                </a:solidFill>
              </a:rPr>
              <a:t>）</a:t>
            </a:r>
            <a:r>
              <a:rPr kumimoji="1" lang="zh-CN" altLang="en-US" sz="1800" dirty="0"/>
              <a:t>：</a:t>
            </a:r>
            <a:r>
              <a:rPr kumimoji="1" lang="en-US" altLang="zh-CN" sz="1800" dirty="0">
                <a:solidFill>
                  <a:srgbClr val="0000FF"/>
                </a:solidFill>
              </a:rPr>
              <a:t>.git</a:t>
            </a:r>
            <a:r>
              <a:rPr kumimoji="1" lang="zh-CN" altLang="en-US" sz="1800" dirty="0">
                <a:solidFill>
                  <a:srgbClr val="0000FF"/>
                </a:solidFill>
              </a:rPr>
              <a:t>目录</a:t>
            </a:r>
            <a:r>
              <a:rPr kumimoji="1" lang="zh-CN" altLang="en-US" sz="1800" dirty="0"/>
              <a:t>，用于存储记录版本信息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暂缓区（</a:t>
            </a:r>
            <a:r>
              <a:rPr kumimoji="1" lang="en-US" altLang="zh-CN" sz="1800" dirty="0"/>
              <a:t>stage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分支（</a:t>
            </a:r>
            <a:r>
              <a:rPr kumimoji="1" lang="en-US" altLang="zh-CN" sz="1800" dirty="0"/>
              <a:t>master</a:t>
            </a:r>
            <a:r>
              <a:rPr kumimoji="1" lang="zh-CN" altLang="en-US" sz="1800" dirty="0"/>
              <a:t>）：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自动创建的第一个分支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r>
              <a:rPr kumimoji="1" lang="en-US" altLang="zh-CN" sz="1800" dirty="0"/>
              <a:t>HEAD</a:t>
            </a:r>
            <a:r>
              <a:rPr kumimoji="1" lang="zh-CN" altLang="en-US" sz="1800" dirty="0"/>
              <a:t>指针：用于指向当前分支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endParaRPr kumimoji="1" lang="en-US" altLang="zh-CN" sz="1800" dirty="0"/>
          </a:p>
          <a:p>
            <a:r>
              <a:rPr kumimoji="1" lang="en-US" altLang="zh-CN" sz="1800" dirty="0"/>
              <a:t>git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add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commit</a:t>
            </a:r>
            <a:r>
              <a:rPr kumimoji="1" lang="zh-CN" altLang="en-US" sz="1800" dirty="0"/>
              <a:t>的原理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 err="1"/>
              <a:t>git</a:t>
            </a:r>
            <a:r>
              <a:rPr lang="en-US" altLang="zh-CN" sz="1800" dirty="0"/>
              <a:t> add</a:t>
            </a:r>
            <a:r>
              <a:rPr lang="zh-CN" altLang="en-US" sz="1800" dirty="0"/>
              <a:t> ：</a:t>
            </a:r>
            <a:r>
              <a:rPr lang="zh-CN" altLang="en-US" sz="1800" dirty="0" smtClean="0"/>
              <a:t>把文件修改或者新添加的文件添加到暂存</a:t>
            </a:r>
            <a:r>
              <a:rPr lang="zh-CN" altLang="en-US" sz="1800" dirty="0"/>
              <a:t>区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 err="1"/>
              <a:t>git</a:t>
            </a:r>
            <a:r>
              <a:rPr lang="en-US" altLang="zh-CN" sz="1800" dirty="0"/>
              <a:t> </a:t>
            </a:r>
            <a:r>
              <a:rPr kumimoji="1" lang="en-US" altLang="zh-CN" sz="1800" dirty="0"/>
              <a:t>commit</a:t>
            </a:r>
            <a:r>
              <a:rPr kumimoji="1" lang="zh-CN" altLang="en-US" sz="1800" dirty="0"/>
              <a:t> </a:t>
            </a:r>
            <a:r>
              <a:rPr lang="zh-CN" altLang="en-US" sz="1800" dirty="0"/>
              <a:t>：把暂存区的所有内容提交到当前分支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7949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14413" y="473075"/>
            <a:ext cx="8129587" cy="82867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工作原理</a:t>
            </a:r>
            <a:endParaRPr kumimoji="1" lang="zh-CN" altLang="en-US" dirty="0"/>
          </a:p>
        </p:txBody>
      </p:sp>
      <p:pic>
        <p:nvPicPr>
          <p:cNvPr id="5" name="图片 4" descr="0-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8" y="1801988"/>
            <a:ext cx="7161654" cy="365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1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14413" y="473075"/>
            <a:ext cx="8129587" cy="82867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工作原理</a:t>
            </a:r>
            <a:endParaRPr kumimoji="1" lang="zh-CN" altLang="en-US" dirty="0"/>
          </a:p>
        </p:txBody>
      </p:sp>
      <p:pic>
        <p:nvPicPr>
          <p:cNvPr id="3" name="图片 2" descr="0-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77" y="1745545"/>
            <a:ext cx="6940700" cy="354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6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14413" y="473075"/>
            <a:ext cx="8129587" cy="82867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工作原理</a:t>
            </a:r>
            <a:endParaRPr kumimoji="1" lang="zh-CN" altLang="en-US" dirty="0"/>
          </a:p>
        </p:txBody>
      </p:sp>
      <p:pic>
        <p:nvPicPr>
          <p:cNvPr id="3" name="图片 2" descr="0-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8" y="1943099"/>
            <a:ext cx="7379442" cy="37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14413" y="473075"/>
            <a:ext cx="8129587" cy="82867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远程仓库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34920" y="1409700"/>
            <a:ext cx="8670925" cy="49942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zh-CN" altLang="en-US" sz="1800" dirty="0"/>
              <a:t>如果是多人团队开发，最好还是搭建一个远程仓库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en-US" altLang="en-US" sz="1800" dirty="0"/>
              <a:t>搭建</a:t>
            </a:r>
            <a:r>
              <a:rPr kumimoji="1" lang="zh-CN" altLang="en-US" sz="1800" dirty="0"/>
              <a:t>远程仓库的途径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自己搭建一个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服务器：费时费力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在</a:t>
            </a:r>
            <a:r>
              <a:rPr kumimoji="1" lang="en-US" altLang="zh-CN" sz="1800" dirty="0"/>
              <a:t>GitHub</a:t>
            </a:r>
            <a:r>
              <a:rPr kumimoji="1" lang="zh-CN" altLang="en-US" sz="1800" dirty="0"/>
              <a:t>上托管项目：公开项目免费、</a:t>
            </a:r>
            <a:r>
              <a:rPr kumimoji="1" lang="zh-CN" altLang="en-US" sz="1800" dirty="0" smtClean="0"/>
              <a:t>私有项目免费，</a:t>
            </a:r>
            <a:r>
              <a:rPr kumimoji="1" lang="zh-CN" altLang="en-US" sz="1800" dirty="0"/>
              <a:t>很多第三方开源项目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在</a:t>
            </a:r>
            <a:r>
              <a:rPr kumimoji="1" lang="en-US" altLang="zh-CN" sz="1800" dirty="0"/>
              <a:t>oschina</a:t>
            </a:r>
            <a:r>
              <a:rPr kumimoji="1" lang="zh-CN" altLang="en-US" sz="1800" dirty="0"/>
              <a:t>上托管项目：完全免费，在国内访问速度快（推荐使用）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8131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14413" y="473075"/>
            <a:ext cx="8129587" cy="82867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源代码管理工具的起源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55884" y="1406525"/>
            <a:ext cx="8128000" cy="49291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zh-CN" altLang="en-US" sz="1800" dirty="0"/>
              <a:t>为什么会出现</a:t>
            </a:r>
            <a:r>
              <a:rPr kumimoji="1" lang="zh-CN" altLang="en-US" sz="1800" dirty="0">
                <a:solidFill>
                  <a:srgbClr val="FF0000"/>
                </a:solidFill>
              </a:rPr>
              <a:t>源代码管理工具</a:t>
            </a:r>
            <a:r>
              <a:rPr kumimoji="1" lang="zh-CN" altLang="en-US" sz="1800" dirty="0"/>
              <a:t>？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为了解决在软件开发过程中，由源代码引发的各种蛋疼、繁琐的问题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zh-CN" altLang="en-US" sz="1800" dirty="0"/>
              <a:t>源代码会引发哪些问题？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无法后悔：做错了一个操作后，没有后悔药可以吃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版本备份：费空间、费时间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版本混乱：因版本备份过多造成混乱，难于找回正确的想要的版本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代码冲突：多人操作同一个文件（团队开发中的常见问题）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权限控制：无法对源代码进行精确的权限控制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en-US" sz="1800" dirty="0"/>
              <a:t>追究</a:t>
            </a:r>
            <a:r>
              <a:rPr kumimoji="1" lang="zh-CN" altLang="en-US" sz="1800" dirty="0"/>
              <a:t>责任：出现了严重的</a:t>
            </a:r>
            <a:r>
              <a:rPr kumimoji="1" lang="en-US" altLang="zh-CN" sz="1800" dirty="0"/>
              <a:t>BUG</a:t>
            </a:r>
            <a:r>
              <a:rPr kumimoji="1" lang="zh-CN" altLang="en-US" sz="1800" dirty="0"/>
              <a:t>，无法得知是谁干的，容易耍赖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… …</a:t>
            </a:r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zh-CN" altLang="en-US" sz="1800" dirty="0">
                <a:solidFill>
                  <a:srgbClr val="FF0000"/>
                </a:solidFill>
              </a:rPr>
              <a:t>源代码管理工具</a:t>
            </a:r>
            <a:r>
              <a:rPr kumimoji="1" lang="zh-CN" altLang="en-US" sz="1800" dirty="0"/>
              <a:t>就是为了解决上述问题而生的！此乃软件开发的一大福音！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6500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14413" y="473075"/>
            <a:ext cx="8129587" cy="82867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源代码管理工具的作用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669839" y="1406525"/>
            <a:ext cx="8128000" cy="49291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zh-CN" altLang="en-US" sz="1800" dirty="0"/>
              <a:t>概括一下，</a:t>
            </a:r>
            <a:r>
              <a:rPr kumimoji="1" lang="zh-CN" altLang="en-US" sz="1800" dirty="0">
                <a:solidFill>
                  <a:srgbClr val="FF0000"/>
                </a:solidFill>
              </a:rPr>
              <a:t>源代码管理工具</a:t>
            </a:r>
            <a:r>
              <a:rPr kumimoji="1" lang="zh-CN" altLang="en-US" sz="1800" dirty="0"/>
              <a:t>的作用是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能追踪一个项目从诞生一直到定案的过程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记录一个项目的所有内容变化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方便地查阅特定版本的修订情况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… …</a:t>
            </a:r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2715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14413" y="473075"/>
            <a:ext cx="8129587" cy="82867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现在开始使用源代码管理工具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753569" y="1406525"/>
            <a:ext cx="8128000" cy="49291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zh-CN" altLang="en-US" sz="1800" dirty="0">
                <a:solidFill>
                  <a:srgbClr val="FF0000"/>
                </a:solidFill>
              </a:rPr>
              <a:t>如果是团队开发，使用源代码管理工具是强制性的！</a:t>
            </a:r>
            <a:endParaRPr kumimoji="1" lang="en-US" altLang="zh-CN" sz="1800" dirty="0">
              <a:solidFill>
                <a:srgbClr val="FF0000"/>
              </a:solidFill>
            </a:endParaRPr>
          </a:p>
          <a:p>
            <a:r>
              <a:rPr kumimoji="1" lang="zh-CN" altLang="en-US" sz="1800" dirty="0"/>
              <a:t>如果是单人开发，也强烈建议现在就开始使用源代码管理工具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使用源代码管理工具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由于使用简单，不会增加工作量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不会对现有工作造成任何损害（坏的影响）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是一位合格的软件开发人员必须掌握的技术</a:t>
            </a:r>
          </a:p>
        </p:txBody>
      </p:sp>
    </p:spTree>
    <p:extLst>
      <p:ext uri="{BB962C8B-B14F-4D97-AF65-F5344CB8AC3E}">
        <p14:creationId xmlns:p14="http://schemas.microsoft.com/office/powerpoint/2010/main" val="7200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14413" y="473075"/>
            <a:ext cx="8129587" cy="82867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常见的源代码管理工具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600064" y="1406525"/>
            <a:ext cx="8128000" cy="49291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en-US" altLang="zh-CN" sz="1800" dirty="0">
                <a:solidFill>
                  <a:srgbClr val="FF0000"/>
                </a:solidFill>
              </a:rPr>
              <a:t>CVS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开启版本控制之门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1990</a:t>
            </a:r>
            <a:r>
              <a:rPr kumimoji="1" lang="zh-CN" altLang="en-US" sz="1800" dirty="0"/>
              <a:t>年诞生，“远古时代”的主流源代码管理工具</a:t>
            </a:r>
          </a:p>
          <a:p>
            <a:endParaRPr kumimoji="1" lang="zh-CN" altLang="en-US" sz="1800" dirty="0"/>
          </a:p>
          <a:p>
            <a:r>
              <a:rPr kumimoji="1" lang="en-US" altLang="zh-CN" sz="1800" dirty="0">
                <a:solidFill>
                  <a:srgbClr val="FF0000"/>
                </a:solidFill>
              </a:rPr>
              <a:t>SVN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全称是</a:t>
            </a:r>
            <a:r>
              <a:rPr kumimoji="1" lang="en-US" altLang="zh-CN" sz="1800" dirty="0"/>
              <a:t>Subversion</a:t>
            </a:r>
            <a:r>
              <a:rPr kumimoji="1" lang="zh-CN" altLang="en-US" sz="1800" dirty="0"/>
              <a:t>，集中式版本控制之王者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是</a:t>
            </a:r>
            <a:r>
              <a:rPr kumimoji="1" lang="en-US" altLang="zh-CN" sz="1800" dirty="0"/>
              <a:t>CVS</a:t>
            </a:r>
            <a:r>
              <a:rPr kumimoji="1" lang="zh-CN" altLang="en-US" sz="1800" dirty="0"/>
              <a:t>的接班人，速度比</a:t>
            </a:r>
            <a:r>
              <a:rPr kumimoji="1" lang="en-US" altLang="zh-CN" sz="1800" dirty="0"/>
              <a:t>CVS</a:t>
            </a:r>
            <a:r>
              <a:rPr kumimoji="1" lang="zh-CN" altLang="en-US" sz="1800" dirty="0"/>
              <a:t>快，功能比</a:t>
            </a:r>
            <a:r>
              <a:rPr kumimoji="1" lang="en-US" altLang="zh-CN" sz="1800" dirty="0"/>
              <a:t>CVS</a:t>
            </a:r>
            <a:r>
              <a:rPr kumimoji="1" lang="zh-CN" altLang="en-US" sz="1800" dirty="0"/>
              <a:t>多且强大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 smtClean="0"/>
              <a:t>在国内使用率非常高（</a:t>
            </a:r>
            <a:r>
              <a:rPr kumimoji="1" lang="en-US" altLang="zh-CN" sz="1800" dirty="0"/>
              <a:t>70%~90%</a:t>
            </a:r>
            <a:r>
              <a:rPr kumimoji="1" lang="zh-CN" altLang="en-US" sz="1800" dirty="0"/>
              <a:t>）</a:t>
            </a:r>
          </a:p>
          <a:p>
            <a:pPr marL="0" indent="0">
              <a:buNone/>
            </a:pPr>
            <a:endParaRPr kumimoji="1" lang="zh-CN" altLang="en-US" sz="1800" dirty="0"/>
          </a:p>
          <a:p>
            <a:r>
              <a:rPr kumimoji="1" lang="en-US" altLang="zh-CN" sz="1800" dirty="0">
                <a:solidFill>
                  <a:srgbClr val="FF0000"/>
                </a:solidFill>
              </a:rPr>
              <a:t>GIT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一款伟大的分布式源代码管理工具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目前被越来越多的开源项目使用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不过在国内企业尚未大范围普及</a:t>
            </a:r>
          </a:p>
          <a:p>
            <a:endParaRPr kumimoji="1" lang="zh-CN" altLang="en-US" sz="1800" dirty="0">
              <a:solidFill>
                <a:srgbClr val="FF0000"/>
              </a:solidFill>
            </a:endParaRPr>
          </a:p>
          <a:p>
            <a:endParaRPr kumimoji="1"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7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14413" y="473075"/>
            <a:ext cx="8129587" cy="82867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39614" y="1301750"/>
            <a:ext cx="8128000" cy="49291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zh-CN" altLang="en-US" sz="1800" dirty="0"/>
              <a:t>什么是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？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git</a:t>
            </a:r>
            <a:r>
              <a:rPr kumimoji="1" lang="zh-CN" altLang="en-US" sz="1800" dirty="0"/>
              <a:t>是一款开源的</a:t>
            </a:r>
            <a:r>
              <a:rPr kumimoji="1" lang="zh-CN" altLang="en-US" sz="1800" dirty="0">
                <a:solidFill>
                  <a:srgbClr val="FF0000"/>
                </a:solidFill>
              </a:rPr>
              <a:t>分布式</a:t>
            </a:r>
            <a:r>
              <a:rPr kumimoji="1" lang="zh-CN" altLang="en-US" sz="1800" dirty="0"/>
              <a:t>版本控制工具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在世界上所有的分布式版本控制工具中，</a:t>
            </a:r>
            <a:r>
              <a:rPr kumimoji="1" lang="en-US" altLang="zh-CN" sz="1800" dirty="0"/>
              <a:t>git</a:t>
            </a:r>
            <a:r>
              <a:rPr lang="zh-CN" altLang="en-US" sz="1800" dirty="0"/>
              <a:t>是最快、最简单、最流行的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en-US" altLang="zh-CN" sz="1800" dirty="0"/>
              <a:t>git</a:t>
            </a:r>
            <a:r>
              <a:rPr kumimoji="1" lang="zh-CN" altLang="en-US" sz="1800" dirty="0"/>
              <a:t>的起源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作者是</a:t>
            </a:r>
            <a:r>
              <a:rPr kumimoji="1" lang="en-US" altLang="zh-CN" sz="1800" dirty="0"/>
              <a:t>Linux</a:t>
            </a:r>
            <a:r>
              <a:rPr kumimoji="1" lang="zh-CN" altLang="en-US" sz="1800" dirty="0"/>
              <a:t>之父：</a:t>
            </a:r>
            <a:r>
              <a:rPr lang="en-US" altLang="zh-CN" sz="1800" dirty="0"/>
              <a:t>Linus Benedict Torvalds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当初开发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仅仅是为了辅助</a:t>
            </a:r>
            <a:r>
              <a:rPr kumimoji="1" lang="en-US" altLang="zh-CN" sz="1800" dirty="0"/>
              <a:t>Linux</a:t>
            </a:r>
            <a:r>
              <a:rPr kumimoji="1" lang="zh-CN" altLang="en-US" sz="1800" dirty="0"/>
              <a:t>内核的开发（管理源代码）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en-US" altLang="zh-CN" sz="1800" dirty="0"/>
              <a:t>git</a:t>
            </a:r>
            <a:r>
              <a:rPr kumimoji="1" lang="zh-CN" altLang="en-US" sz="1800" dirty="0"/>
              <a:t>的现状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在国外已经非常普及，国内并未普及（在慢慢普及）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越来越多的开源项目已经转移到</a:t>
            </a:r>
            <a:r>
              <a:rPr kumimoji="1" lang="en-US" altLang="zh-CN" sz="1800" dirty="0"/>
              <a:t>git</a:t>
            </a:r>
          </a:p>
        </p:txBody>
      </p:sp>
      <p:pic>
        <p:nvPicPr>
          <p:cNvPr id="4" name="图片 3" descr="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073" y="5167174"/>
            <a:ext cx="2794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2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14413" y="473075"/>
            <a:ext cx="8129587" cy="82867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en-US" dirty="0"/>
              <a:t>其他版本控制工具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34919" y="1409700"/>
            <a:ext cx="8670925" cy="49942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en-US" altLang="zh-CN" sz="1800" dirty="0"/>
              <a:t>CVS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最早的开源、免费的集中式版本控制工具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自身设计有问题，会造成提交文件不完整，版本库莫名其妙损坏的情况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lang="en-US" altLang="zh-CN" sz="1800" dirty="0"/>
              <a:t>SVN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修正了</a:t>
            </a:r>
            <a:r>
              <a:rPr lang="en-US" altLang="zh-CN" sz="1800" dirty="0"/>
              <a:t>CVS</a:t>
            </a:r>
            <a:r>
              <a:rPr lang="zh-CN" altLang="en-US" sz="1800" dirty="0"/>
              <a:t>的一些稳定性问题，是目前用得最多的集中式版本库控制工具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lang="en-US" altLang="zh-CN" sz="1800" dirty="0" err="1"/>
              <a:t>ClearCase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收费的集中式版本控制工具</a:t>
            </a:r>
            <a:r>
              <a:rPr lang="zh-CN" altLang="zh-CN" sz="1800" dirty="0"/>
              <a:t>，</a:t>
            </a:r>
            <a:r>
              <a:rPr lang="zh-CN" altLang="en-US" sz="1800" dirty="0"/>
              <a:t>安装比</a:t>
            </a:r>
            <a:r>
              <a:rPr lang="en-US" altLang="zh-CN" sz="1800" dirty="0"/>
              <a:t>Windows</a:t>
            </a:r>
            <a:r>
              <a:rPr lang="zh-CN" altLang="en-US" sz="1800" dirty="0"/>
              <a:t>还大，运行比蜗牛还慢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能用</a:t>
            </a:r>
            <a:r>
              <a:rPr lang="en-US" altLang="zh-CN" sz="1800" dirty="0" err="1"/>
              <a:t>ClearCase</a:t>
            </a:r>
            <a:r>
              <a:rPr lang="zh-CN" altLang="en-US" sz="1800" dirty="0"/>
              <a:t>的一般是世界</a:t>
            </a:r>
            <a:r>
              <a:rPr lang="en-US" altLang="zh-CN" sz="1800" dirty="0"/>
              <a:t>500</a:t>
            </a:r>
            <a:r>
              <a:rPr lang="zh-CN" altLang="en-US" sz="1800" dirty="0"/>
              <a:t>强，他们有个共同的特点是财大气粗或者人傻钱多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lang="en-US" altLang="zh-CN" sz="1800" dirty="0"/>
              <a:t>VSS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微软的集中式版本控制工具，集成在</a:t>
            </a:r>
            <a:r>
              <a:rPr lang="en-US" altLang="zh-CN" sz="1800" dirty="0"/>
              <a:t>Visual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Studio</a:t>
            </a:r>
            <a:r>
              <a:rPr lang="zh-CN" altLang="en-US" sz="1800" dirty="0" smtClean="0"/>
              <a:t>中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9941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14413" y="473075"/>
            <a:ext cx="8129587" cy="82867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集中式版本控制</a:t>
            </a:r>
          </a:p>
        </p:txBody>
      </p:sp>
      <p:pic>
        <p:nvPicPr>
          <p:cNvPr id="5" name="图片 4" descr="Git-star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53" y="1450975"/>
            <a:ext cx="5718536" cy="44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14413" y="473075"/>
            <a:ext cx="8129587" cy="82867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分布式版本控制</a:t>
            </a:r>
          </a:p>
        </p:txBody>
      </p:sp>
      <p:pic>
        <p:nvPicPr>
          <p:cNvPr id="3" name="图片 2" descr="Git-star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64" y="1450975"/>
            <a:ext cx="4366885" cy="491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0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621</Words>
  <Application>Microsoft Macintosh PowerPoint</Application>
  <PresentationFormat>全屏显示(4:3)</PresentationFormat>
  <Paragraphs>114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源代码管理工具  概述</vt:lpstr>
      <vt:lpstr>源代码管理工具的起源</vt:lpstr>
      <vt:lpstr>源代码管理工具的作用</vt:lpstr>
      <vt:lpstr>现在开始使用源代码管理工具</vt:lpstr>
      <vt:lpstr>常见的源代码管理工具</vt:lpstr>
      <vt:lpstr>简介</vt:lpstr>
      <vt:lpstr>其他版本控制工具</vt:lpstr>
      <vt:lpstr>集中式版本控制</vt:lpstr>
      <vt:lpstr>分布式版本控制</vt:lpstr>
      <vt:lpstr>git和SVN的简单对比</vt:lpstr>
      <vt:lpstr>SVN的工作流程</vt:lpstr>
      <vt:lpstr>git的工作流程</vt:lpstr>
      <vt:lpstr>工作原理</vt:lpstr>
      <vt:lpstr>工作原理</vt:lpstr>
      <vt:lpstr>工作原理</vt:lpstr>
      <vt:lpstr>工作原理</vt:lpstr>
      <vt:lpstr>远程仓库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源代码管理工具  概述</dc:title>
  <dc:creator>南江 李</dc:creator>
  <cp:lastModifiedBy>文顶 顶</cp:lastModifiedBy>
  <cp:revision>17</cp:revision>
  <dcterms:created xsi:type="dcterms:W3CDTF">2014-10-28T15:17:43Z</dcterms:created>
  <dcterms:modified xsi:type="dcterms:W3CDTF">2019-06-03T23:22:52Z</dcterms:modified>
</cp:coreProperties>
</file>