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2" d="100"/>
          <a:sy n="82" d="100"/>
        </p:scale>
        <p:origin x="6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09F07-0283-4BC3-9CAF-1EA9D4165EE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0599FD55-016E-4C73-A437-DF5D071B5129}">
      <dgm:prSet phldrT="[Text]"/>
      <dgm:spPr>
        <a:solidFill>
          <a:schemeClr val="accent1">
            <a:lumMod val="40000"/>
            <a:lumOff val="60000"/>
          </a:schemeClr>
        </a:solidFill>
      </dgm:spPr>
      <dgm:t>
        <a:bodyPr/>
        <a:lstStyle/>
        <a:p>
          <a:r>
            <a:rPr lang="en-IN" dirty="0"/>
            <a:t>Step-1</a:t>
          </a:r>
        </a:p>
      </dgm:t>
    </dgm:pt>
    <dgm:pt modelId="{ED1E6B8D-ADCA-42FD-91BD-22422F14C541}" type="parTrans" cxnId="{AAEC5B57-18D7-4038-A4B2-735CF523D18F}">
      <dgm:prSet/>
      <dgm:spPr/>
      <dgm:t>
        <a:bodyPr/>
        <a:lstStyle/>
        <a:p>
          <a:endParaRPr lang="en-IN"/>
        </a:p>
      </dgm:t>
    </dgm:pt>
    <dgm:pt modelId="{3AEAF772-6692-4B31-A976-917E2784D16E}" type="sibTrans" cxnId="{AAEC5B57-18D7-4038-A4B2-735CF523D18F}">
      <dgm:prSet/>
      <dgm:spPr/>
      <dgm:t>
        <a:bodyPr/>
        <a:lstStyle/>
        <a:p>
          <a:endParaRPr lang="en-IN"/>
        </a:p>
      </dgm:t>
    </dgm:pt>
    <dgm:pt modelId="{B3DDD641-0223-4159-988A-EB2D664D3F02}">
      <dgm:prSet phldrT="[Text]"/>
      <dgm:spPr/>
      <dgm:t>
        <a:bodyPr/>
        <a:lstStyle/>
        <a:p>
          <a:r>
            <a:rPr lang="en-IN" dirty="0"/>
            <a:t>Data Ingestion &amp; replication to collect data from multiple sources</a:t>
          </a:r>
        </a:p>
      </dgm:t>
    </dgm:pt>
    <dgm:pt modelId="{0290914B-41F2-4536-8A4D-891CB411433B}" type="parTrans" cxnId="{8FCEDF11-4721-422A-B339-B39CE72EB206}">
      <dgm:prSet/>
      <dgm:spPr/>
      <dgm:t>
        <a:bodyPr/>
        <a:lstStyle/>
        <a:p>
          <a:endParaRPr lang="en-IN"/>
        </a:p>
      </dgm:t>
    </dgm:pt>
    <dgm:pt modelId="{C35FF3A9-6337-40C8-915F-6053C33FED88}" type="sibTrans" cxnId="{8FCEDF11-4721-422A-B339-B39CE72EB206}">
      <dgm:prSet/>
      <dgm:spPr/>
      <dgm:t>
        <a:bodyPr/>
        <a:lstStyle/>
        <a:p>
          <a:endParaRPr lang="en-IN"/>
        </a:p>
      </dgm:t>
    </dgm:pt>
    <dgm:pt modelId="{F6CA8E32-3D3C-41FD-A215-7C05DE6107FF}">
      <dgm:prSet phldrT="[Text]"/>
      <dgm:spPr/>
      <dgm:t>
        <a:bodyPr/>
        <a:lstStyle/>
        <a:p>
          <a:r>
            <a:rPr lang="en-IN" dirty="0"/>
            <a:t>File Ingestion Task</a:t>
          </a:r>
        </a:p>
      </dgm:t>
    </dgm:pt>
    <dgm:pt modelId="{C044A094-9792-4561-B8BF-E9B7E1BD509F}" type="parTrans" cxnId="{8CF4B501-21CF-4A7E-BCFD-93507A3A6855}">
      <dgm:prSet/>
      <dgm:spPr/>
      <dgm:t>
        <a:bodyPr/>
        <a:lstStyle/>
        <a:p>
          <a:endParaRPr lang="en-IN"/>
        </a:p>
      </dgm:t>
    </dgm:pt>
    <dgm:pt modelId="{F31E5098-23B2-41B6-9AC7-16EA8C7E68CC}" type="sibTrans" cxnId="{8CF4B501-21CF-4A7E-BCFD-93507A3A6855}">
      <dgm:prSet/>
      <dgm:spPr/>
      <dgm:t>
        <a:bodyPr/>
        <a:lstStyle/>
        <a:p>
          <a:endParaRPr lang="en-IN"/>
        </a:p>
      </dgm:t>
    </dgm:pt>
    <dgm:pt modelId="{95A4D8CD-50D1-4F01-9F94-13AD60981618}">
      <dgm:prSet phldrT="[Text]"/>
      <dgm:spPr>
        <a:solidFill>
          <a:schemeClr val="accent1">
            <a:lumMod val="40000"/>
            <a:lumOff val="60000"/>
          </a:schemeClr>
        </a:solidFill>
      </dgm:spPr>
      <dgm:t>
        <a:bodyPr/>
        <a:lstStyle/>
        <a:p>
          <a:r>
            <a:rPr lang="en-IN" dirty="0"/>
            <a:t>Step-2</a:t>
          </a:r>
        </a:p>
      </dgm:t>
    </dgm:pt>
    <dgm:pt modelId="{49320A7F-A703-4C86-A0E2-2A47613D97FB}" type="parTrans" cxnId="{69B56CBE-4178-4345-B980-6055409CB4BC}">
      <dgm:prSet/>
      <dgm:spPr/>
      <dgm:t>
        <a:bodyPr/>
        <a:lstStyle/>
        <a:p>
          <a:endParaRPr lang="en-IN"/>
        </a:p>
      </dgm:t>
    </dgm:pt>
    <dgm:pt modelId="{B5B4B511-E69A-4758-89A2-56C950A56890}" type="sibTrans" cxnId="{69B56CBE-4178-4345-B980-6055409CB4BC}">
      <dgm:prSet/>
      <dgm:spPr/>
      <dgm:t>
        <a:bodyPr/>
        <a:lstStyle/>
        <a:p>
          <a:endParaRPr lang="en-IN"/>
        </a:p>
      </dgm:t>
    </dgm:pt>
    <dgm:pt modelId="{23C9ADE9-F821-483C-8A3A-E2EFEC2C12E9}">
      <dgm:prSet phldrT="[Text]"/>
      <dgm:spPr/>
      <dgm:t>
        <a:bodyPr/>
        <a:lstStyle/>
        <a:p>
          <a:r>
            <a:rPr lang="en-IN" dirty="0"/>
            <a:t>Perform Profiling &amp; Data Quality to fix data anomalies</a:t>
          </a:r>
        </a:p>
      </dgm:t>
    </dgm:pt>
    <dgm:pt modelId="{56589D53-966A-4572-892D-77AD263030CB}" type="parTrans" cxnId="{6B391DAA-F4E7-428D-9884-D99468CCFB0A}">
      <dgm:prSet/>
      <dgm:spPr/>
      <dgm:t>
        <a:bodyPr/>
        <a:lstStyle/>
        <a:p>
          <a:endParaRPr lang="en-IN"/>
        </a:p>
      </dgm:t>
    </dgm:pt>
    <dgm:pt modelId="{462A93CF-181B-4AB4-9FA7-015151947F3C}" type="sibTrans" cxnId="{6B391DAA-F4E7-428D-9884-D99468CCFB0A}">
      <dgm:prSet/>
      <dgm:spPr/>
      <dgm:t>
        <a:bodyPr/>
        <a:lstStyle/>
        <a:p>
          <a:endParaRPr lang="en-IN"/>
        </a:p>
      </dgm:t>
    </dgm:pt>
    <dgm:pt modelId="{333DA374-3275-4F7B-B1E2-5F8BA78B16F6}">
      <dgm:prSet phldrT="[Text]"/>
      <dgm:spPr/>
      <dgm:t>
        <a:bodyPr/>
        <a:lstStyle/>
        <a:p>
          <a:r>
            <a:rPr lang="en-IN" dirty="0"/>
            <a:t>Fix issues with address, contact details, etc.</a:t>
          </a:r>
        </a:p>
      </dgm:t>
    </dgm:pt>
    <dgm:pt modelId="{16AB3573-D444-4E51-9BC2-142FF4D02882}" type="parTrans" cxnId="{60C95D1E-C7EA-4869-94C4-673E177395B2}">
      <dgm:prSet/>
      <dgm:spPr/>
      <dgm:t>
        <a:bodyPr/>
        <a:lstStyle/>
        <a:p>
          <a:endParaRPr lang="en-IN"/>
        </a:p>
      </dgm:t>
    </dgm:pt>
    <dgm:pt modelId="{D75B55EA-7253-4A0F-A6AD-9A33D3716283}" type="sibTrans" cxnId="{60C95D1E-C7EA-4869-94C4-673E177395B2}">
      <dgm:prSet/>
      <dgm:spPr/>
      <dgm:t>
        <a:bodyPr/>
        <a:lstStyle/>
        <a:p>
          <a:endParaRPr lang="en-IN"/>
        </a:p>
      </dgm:t>
    </dgm:pt>
    <dgm:pt modelId="{24C5820E-252E-4326-A76E-C1E46956C4B1}">
      <dgm:prSet phldrT="[Text]"/>
      <dgm:spPr>
        <a:solidFill>
          <a:schemeClr val="accent1">
            <a:lumMod val="40000"/>
            <a:lumOff val="60000"/>
          </a:schemeClr>
        </a:solidFill>
      </dgm:spPr>
      <dgm:t>
        <a:bodyPr/>
        <a:lstStyle/>
        <a:p>
          <a:r>
            <a:rPr lang="en-IN" dirty="0"/>
            <a:t>Step-3</a:t>
          </a:r>
        </a:p>
      </dgm:t>
    </dgm:pt>
    <dgm:pt modelId="{1F6BEE75-A071-4E1C-BD15-D03A080B09FC}" type="parTrans" cxnId="{F27389ED-5677-46FB-B7D5-DC0F62CF4173}">
      <dgm:prSet/>
      <dgm:spPr/>
      <dgm:t>
        <a:bodyPr/>
        <a:lstStyle/>
        <a:p>
          <a:endParaRPr lang="en-IN"/>
        </a:p>
      </dgm:t>
    </dgm:pt>
    <dgm:pt modelId="{92E85962-874A-4BE2-A0B4-071D96D10104}" type="sibTrans" cxnId="{F27389ED-5677-46FB-B7D5-DC0F62CF4173}">
      <dgm:prSet/>
      <dgm:spPr/>
      <dgm:t>
        <a:bodyPr/>
        <a:lstStyle/>
        <a:p>
          <a:endParaRPr lang="en-IN"/>
        </a:p>
      </dgm:t>
    </dgm:pt>
    <dgm:pt modelId="{98AE33D8-970B-4389-A1D1-A7CD4AF5CAE7}">
      <dgm:prSet phldrT="[Text]"/>
      <dgm:spPr/>
      <dgm:t>
        <a:bodyPr/>
        <a:lstStyle/>
        <a:p>
          <a:r>
            <a:rPr lang="en-IN" dirty="0"/>
            <a:t>Integrate DQ &amp; perform SQL ELT using Snowflake Cortex AI to setup the data for personalization &amp; Insights based on the Sentiment score</a:t>
          </a:r>
        </a:p>
      </dgm:t>
    </dgm:pt>
    <dgm:pt modelId="{CA01C498-BDDB-421C-A7BB-900E4291ACE6}" type="parTrans" cxnId="{15870182-DD48-4EFA-9370-47493CED29EE}">
      <dgm:prSet/>
      <dgm:spPr/>
      <dgm:t>
        <a:bodyPr/>
        <a:lstStyle/>
        <a:p>
          <a:endParaRPr lang="en-IN"/>
        </a:p>
      </dgm:t>
    </dgm:pt>
    <dgm:pt modelId="{3639CA62-37F7-4893-B737-FEECA2D97157}" type="sibTrans" cxnId="{15870182-DD48-4EFA-9370-47493CED29EE}">
      <dgm:prSet/>
      <dgm:spPr/>
      <dgm:t>
        <a:bodyPr/>
        <a:lstStyle/>
        <a:p>
          <a:endParaRPr lang="en-IN"/>
        </a:p>
      </dgm:t>
    </dgm:pt>
    <dgm:pt modelId="{A973A3F5-AB37-4979-8847-846C125C3429}">
      <dgm:prSet phldrT="[Text]"/>
      <dgm:spPr>
        <a:solidFill>
          <a:schemeClr val="accent1">
            <a:lumMod val="40000"/>
            <a:lumOff val="60000"/>
          </a:schemeClr>
        </a:solidFill>
      </dgm:spPr>
      <dgm:t>
        <a:bodyPr/>
        <a:lstStyle/>
        <a:p>
          <a:r>
            <a:rPr lang="en-IN" dirty="0"/>
            <a:t>Step-4</a:t>
          </a:r>
        </a:p>
      </dgm:t>
    </dgm:pt>
    <dgm:pt modelId="{844306A9-3307-41B9-9597-9C3DC13A5ED1}" type="parTrans" cxnId="{905FB50B-55DD-418D-89A4-14D09245FF5D}">
      <dgm:prSet/>
      <dgm:spPr/>
      <dgm:t>
        <a:bodyPr/>
        <a:lstStyle/>
        <a:p>
          <a:endParaRPr lang="en-IN"/>
        </a:p>
      </dgm:t>
    </dgm:pt>
    <dgm:pt modelId="{1AB88029-BAAA-4346-BE25-487DCCFB5E3C}" type="sibTrans" cxnId="{905FB50B-55DD-418D-89A4-14D09245FF5D}">
      <dgm:prSet/>
      <dgm:spPr/>
      <dgm:t>
        <a:bodyPr/>
        <a:lstStyle/>
        <a:p>
          <a:endParaRPr lang="en-IN"/>
        </a:p>
      </dgm:t>
    </dgm:pt>
    <dgm:pt modelId="{3A897175-390A-4B7D-9D4E-DF235E89474C}">
      <dgm:prSet/>
      <dgm:spPr/>
      <dgm:t>
        <a:bodyPr/>
        <a:lstStyle/>
        <a:p>
          <a:r>
            <a:rPr lang="en-IN" dirty="0"/>
            <a:t>Build AI-prompt using Recipes to use LLM and fetch the user preference data as response</a:t>
          </a:r>
        </a:p>
      </dgm:t>
    </dgm:pt>
    <dgm:pt modelId="{D4904253-F4D7-4A0E-A710-6927208F50A0}" type="parTrans" cxnId="{E1A7D1C4-E392-4B25-BF95-A69F1C45ED98}">
      <dgm:prSet/>
      <dgm:spPr/>
      <dgm:t>
        <a:bodyPr/>
        <a:lstStyle/>
        <a:p>
          <a:endParaRPr lang="en-IN"/>
        </a:p>
      </dgm:t>
    </dgm:pt>
    <dgm:pt modelId="{C35FCB92-098D-49D3-9030-EDE636890133}" type="sibTrans" cxnId="{E1A7D1C4-E392-4B25-BF95-A69F1C45ED98}">
      <dgm:prSet/>
      <dgm:spPr/>
      <dgm:t>
        <a:bodyPr/>
        <a:lstStyle/>
        <a:p>
          <a:endParaRPr lang="en-IN"/>
        </a:p>
      </dgm:t>
    </dgm:pt>
    <dgm:pt modelId="{A85B60EF-76F2-4681-9C84-26B2FCC776D8}" type="pres">
      <dgm:prSet presAssocID="{CF709F07-0283-4BC3-9CAF-1EA9D4165EE2}" presName="linearFlow" presStyleCnt="0">
        <dgm:presLayoutVars>
          <dgm:dir/>
          <dgm:animLvl val="lvl"/>
          <dgm:resizeHandles val="exact"/>
        </dgm:presLayoutVars>
      </dgm:prSet>
      <dgm:spPr/>
    </dgm:pt>
    <dgm:pt modelId="{3FBCCEEE-CE73-461B-9AFB-86944F055D3E}" type="pres">
      <dgm:prSet presAssocID="{0599FD55-016E-4C73-A437-DF5D071B5129}" presName="composite" presStyleCnt="0"/>
      <dgm:spPr/>
    </dgm:pt>
    <dgm:pt modelId="{264DE457-3898-42B4-9A9C-B0501DC72463}" type="pres">
      <dgm:prSet presAssocID="{0599FD55-016E-4C73-A437-DF5D071B5129}" presName="parentText" presStyleLbl="alignNode1" presStyleIdx="0" presStyleCnt="4">
        <dgm:presLayoutVars>
          <dgm:chMax val="1"/>
          <dgm:bulletEnabled val="1"/>
        </dgm:presLayoutVars>
      </dgm:prSet>
      <dgm:spPr/>
    </dgm:pt>
    <dgm:pt modelId="{926219B5-2356-4806-9FDB-C12A177DFACD}" type="pres">
      <dgm:prSet presAssocID="{0599FD55-016E-4C73-A437-DF5D071B5129}" presName="descendantText" presStyleLbl="alignAcc1" presStyleIdx="0" presStyleCnt="4">
        <dgm:presLayoutVars>
          <dgm:bulletEnabled val="1"/>
        </dgm:presLayoutVars>
      </dgm:prSet>
      <dgm:spPr/>
    </dgm:pt>
    <dgm:pt modelId="{5873C0EA-340A-40DB-AB05-39FCC741E024}" type="pres">
      <dgm:prSet presAssocID="{3AEAF772-6692-4B31-A976-917E2784D16E}" presName="sp" presStyleCnt="0"/>
      <dgm:spPr/>
    </dgm:pt>
    <dgm:pt modelId="{0F397CE9-F1B1-4FFE-A57A-451844AD0344}" type="pres">
      <dgm:prSet presAssocID="{95A4D8CD-50D1-4F01-9F94-13AD60981618}" presName="composite" presStyleCnt="0"/>
      <dgm:spPr/>
    </dgm:pt>
    <dgm:pt modelId="{3EFD12D5-426C-4A35-890C-FDB403697B86}" type="pres">
      <dgm:prSet presAssocID="{95A4D8CD-50D1-4F01-9F94-13AD60981618}" presName="parentText" presStyleLbl="alignNode1" presStyleIdx="1" presStyleCnt="4">
        <dgm:presLayoutVars>
          <dgm:chMax val="1"/>
          <dgm:bulletEnabled val="1"/>
        </dgm:presLayoutVars>
      </dgm:prSet>
      <dgm:spPr/>
    </dgm:pt>
    <dgm:pt modelId="{F1FB3443-0DB5-4A9C-BB80-C2AF3252A9D8}" type="pres">
      <dgm:prSet presAssocID="{95A4D8CD-50D1-4F01-9F94-13AD60981618}" presName="descendantText" presStyleLbl="alignAcc1" presStyleIdx="1" presStyleCnt="4">
        <dgm:presLayoutVars>
          <dgm:bulletEnabled val="1"/>
        </dgm:presLayoutVars>
      </dgm:prSet>
      <dgm:spPr/>
    </dgm:pt>
    <dgm:pt modelId="{A63F391E-056C-4485-B395-AE1F4A756374}" type="pres">
      <dgm:prSet presAssocID="{B5B4B511-E69A-4758-89A2-56C950A56890}" presName="sp" presStyleCnt="0"/>
      <dgm:spPr/>
    </dgm:pt>
    <dgm:pt modelId="{4DC495E7-F39B-4D22-B665-1ECC8AD4EF2D}" type="pres">
      <dgm:prSet presAssocID="{24C5820E-252E-4326-A76E-C1E46956C4B1}" presName="composite" presStyleCnt="0"/>
      <dgm:spPr/>
    </dgm:pt>
    <dgm:pt modelId="{42B082F3-F765-4CD7-BF16-5E59018400CA}" type="pres">
      <dgm:prSet presAssocID="{24C5820E-252E-4326-A76E-C1E46956C4B1}" presName="parentText" presStyleLbl="alignNode1" presStyleIdx="2" presStyleCnt="4">
        <dgm:presLayoutVars>
          <dgm:chMax val="1"/>
          <dgm:bulletEnabled val="1"/>
        </dgm:presLayoutVars>
      </dgm:prSet>
      <dgm:spPr/>
    </dgm:pt>
    <dgm:pt modelId="{8F6A79A6-9F3B-4786-A8D9-105E23A2E1F5}" type="pres">
      <dgm:prSet presAssocID="{24C5820E-252E-4326-A76E-C1E46956C4B1}" presName="descendantText" presStyleLbl="alignAcc1" presStyleIdx="2" presStyleCnt="4">
        <dgm:presLayoutVars>
          <dgm:bulletEnabled val="1"/>
        </dgm:presLayoutVars>
      </dgm:prSet>
      <dgm:spPr/>
    </dgm:pt>
    <dgm:pt modelId="{2DA7F8C8-A13B-4CF4-9CB9-C204D2FD6055}" type="pres">
      <dgm:prSet presAssocID="{92E85962-874A-4BE2-A0B4-071D96D10104}" presName="sp" presStyleCnt="0"/>
      <dgm:spPr/>
    </dgm:pt>
    <dgm:pt modelId="{96D63D50-FD25-4BF1-8521-955EC24A6B65}" type="pres">
      <dgm:prSet presAssocID="{A973A3F5-AB37-4979-8847-846C125C3429}" presName="composite" presStyleCnt="0"/>
      <dgm:spPr/>
    </dgm:pt>
    <dgm:pt modelId="{1D203B3A-85EB-40A8-A598-5EFA8C816AFE}" type="pres">
      <dgm:prSet presAssocID="{A973A3F5-AB37-4979-8847-846C125C3429}" presName="parentText" presStyleLbl="alignNode1" presStyleIdx="3" presStyleCnt="4">
        <dgm:presLayoutVars>
          <dgm:chMax val="1"/>
          <dgm:bulletEnabled val="1"/>
        </dgm:presLayoutVars>
      </dgm:prSet>
      <dgm:spPr/>
    </dgm:pt>
    <dgm:pt modelId="{0F71CF3C-B3EE-4182-BE61-9473BDD3B061}" type="pres">
      <dgm:prSet presAssocID="{A973A3F5-AB37-4979-8847-846C125C3429}" presName="descendantText" presStyleLbl="alignAcc1" presStyleIdx="3" presStyleCnt="4">
        <dgm:presLayoutVars>
          <dgm:bulletEnabled val="1"/>
        </dgm:presLayoutVars>
      </dgm:prSet>
      <dgm:spPr/>
    </dgm:pt>
  </dgm:ptLst>
  <dgm:cxnLst>
    <dgm:cxn modelId="{8CF4B501-21CF-4A7E-BCFD-93507A3A6855}" srcId="{0599FD55-016E-4C73-A437-DF5D071B5129}" destId="{F6CA8E32-3D3C-41FD-A215-7C05DE6107FF}" srcOrd="1" destOrd="0" parTransId="{C044A094-9792-4561-B8BF-E9B7E1BD509F}" sibTransId="{F31E5098-23B2-41B6-9AC7-16EA8C7E68CC}"/>
    <dgm:cxn modelId="{9352C602-2631-4B44-9CB6-6882BE9D9715}" type="presOf" srcId="{333DA374-3275-4F7B-B1E2-5F8BA78B16F6}" destId="{F1FB3443-0DB5-4A9C-BB80-C2AF3252A9D8}" srcOrd="0" destOrd="1" presId="urn:microsoft.com/office/officeart/2005/8/layout/chevron2"/>
    <dgm:cxn modelId="{905FB50B-55DD-418D-89A4-14D09245FF5D}" srcId="{CF709F07-0283-4BC3-9CAF-1EA9D4165EE2}" destId="{A973A3F5-AB37-4979-8847-846C125C3429}" srcOrd="3" destOrd="0" parTransId="{844306A9-3307-41B9-9597-9C3DC13A5ED1}" sibTransId="{1AB88029-BAAA-4346-BE25-487DCCFB5E3C}"/>
    <dgm:cxn modelId="{8FCEDF11-4721-422A-B339-B39CE72EB206}" srcId="{0599FD55-016E-4C73-A437-DF5D071B5129}" destId="{B3DDD641-0223-4159-988A-EB2D664D3F02}" srcOrd="0" destOrd="0" parTransId="{0290914B-41F2-4536-8A4D-891CB411433B}" sibTransId="{C35FF3A9-6337-40C8-915F-6053C33FED88}"/>
    <dgm:cxn modelId="{72E31D12-80ED-4F51-BF40-A8A4B1268E35}" type="presOf" srcId="{CF709F07-0283-4BC3-9CAF-1EA9D4165EE2}" destId="{A85B60EF-76F2-4681-9C84-26B2FCC776D8}" srcOrd="0" destOrd="0" presId="urn:microsoft.com/office/officeart/2005/8/layout/chevron2"/>
    <dgm:cxn modelId="{60C95D1E-C7EA-4869-94C4-673E177395B2}" srcId="{95A4D8CD-50D1-4F01-9F94-13AD60981618}" destId="{333DA374-3275-4F7B-B1E2-5F8BA78B16F6}" srcOrd="1" destOrd="0" parTransId="{16AB3573-D444-4E51-9BC2-142FF4D02882}" sibTransId="{D75B55EA-7253-4A0F-A6AD-9A33D3716283}"/>
    <dgm:cxn modelId="{2702693B-F8D2-4B60-B279-EC47DF2FD1A0}" type="presOf" srcId="{95A4D8CD-50D1-4F01-9F94-13AD60981618}" destId="{3EFD12D5-426C-4A35-890C-FDB403697B86}" srcOrd="0" destOrd="0" presId="urn:microsoft.com/office/officeart/2005/8/layout/chevron2"/>
    <dgm:cxn modelId="{FE06BC4B-8CAA-44E7-A5C7-F087E0F41583}" type="presOf" srcId="{F6CA8E32-3D3C-41FD-A215-7C05DE6107FF}" destId="{926219B5-2356-4806-9FDB-C12A177DFACD}" srcOrd="0" destOrd="1" presId="urn:microsoft.com/office/officeart/2005/8/layout/chevron2"/>
    <dgm:cxn modelId="{AAEC5B57-18D7-4038-A4B2-735CF523D18F}" srcId="{CF709F07-0283-4BC3-9CAF-1EA9D4165EE2}" destId="{0599FD55-016E-4C73-A437-DF5D071B5129}" srcOrd="0" destOrd="0" parTransId="{ED1E6B8D-ADCA-42FD-91BD-22422F14C541}" sibTransId="{3AEAF772-6692-4B31-A976-917E2784D16E}"/>
    <dgm:cxn modelId="{15870182-DD48-4EFA-9370-47493CED29EE}" srcId="{24C5820E-252E-4326-A76E-C1E46956C4B1}" destId="{98AE33D8-970B-4389-A1D1-A7CD4AF5CAE7}" srcOrd="0" destOrd="0" parTransId="{CA01C498-BDDB-421C-A7BB-900E4291ACE6}" sibTransId="{3639CA62-37F7-4893-B737-FEECA2D97157}"/>
    <dgm:cxn modelId="{5539CF95-61AC-47C4-8953-F739277396D7}" type="presOf" srcId="{98AE33D8-970B-4389-A1D1-A7CD4AF5CAE7}" destId="{8F6A79A6-9F3B-4786-A8D9-105E23A2E1F5}" srcOrd="0" destOrd="0" presId="urn:microsoft.com/office/officeart/2005/8/layout/chevron2"/>
    <dgm:cxn modelId="{8F6CE99E-D5A8-4DBF-BFF0-F1DC25830E3E}" type="presOf" srcId="{B3DDD641-0223-4159-988A-EB2D664D3F02}" destId="{926219B5-2356-4806-9FDB-C12A177DFACD}" srcOrd="0" destOrd="0" presId="urn:microsoft.com/office/officeart/2005/8/layout/chevron2"/>
    <dgm:cxn modelId="{41E1DFA0-B5EE-4218-955C-E9B41765803D}" type="presOf" srcId="{24C5820E-252E-4326-A76E-C1E46956C4B1}" destId="{42B082F3-F765-4CD7-BF16-5E59018400CA}" srcOrd="0" destOrd="0" presId="urn:microsoft.com/office/officeart/2005/8/layout/chevron2"/>
    <dgm:cxn modelId="{6B391DAA-F4E7-428D-9884-D99468CCFB0A}" srcId="{95A4D8CD-50D1-4F01-9F94-13AD60981618}" destId="{23C9ADE9-F821-483C-8A3A-E2EFEC2C12E9}" srcOrd="0" destOrd="0" parTransId="{56589D53-966A-4572-892D-77AD263030CB}" sibTransId="{462A93CF-181B-4AB4-9FA7-015151947F3C}"/>
    <dgm:cxn modelId="{5A73AEAF-1FE9-473C-8C12-A3DB997168FE}" type="presOf" srcId="{3A897175-390A-4B7D-9D4E-DF235E89474C}" destId="{0F71CF3C-B3EE-4182-BE61-9473BDD3B061}" srcOrd="0" destOrd="0" presId="urn:microsoft.com/office/officeart/2005/8/layout/chevron2"/>
    <dgm:cxn modelId="{69B56CBE-4178-4345-B980-6055409CB4BC}" srcId="{CF709F07-0283-4BC3-9CAF-1EA9D4165EE2}" destId="{95A4D8CD-50D1-4F01-9F94-13AD60981618}" srcOrd="1" destOrd="0" parTransId="{49320A7F-A703-4C86-A0E2-2A47613D97FB}" sibTransId="{B5B4B511-E69A-4758-89A2-56C950A56890}"/>
    <dgm:cxn modelId="{E1A7D1C4-E392-4B25-BF95-A69F1C45ED98}" srcId="{A973A3F5-AB37-4979-8847-846C125C3429}" destId="{3A897175-390A-4B7D-9D4E-DF235E89474C}" srcOrd="0" destOrd="0" parTransId="{D4904253-F4D7-4A0E-A710-6927208F50A0}" sibTransId="{C35FCB92-098D-49D3-9030-EDE636890133}"/>
    <dgm:cxn modelId="{B999C0C6-33F2-4559-8224-EB9CE08ACBF0}" type="presOf" srcId="{23C9ADE9-F821-483C-8A3A-E2EFEC2C12E9}" destId="{F1FB3443-0DB5-4A9C-BB80-C2AF3252A9D8}" srcOrd="0" destOrd="0" presId="urn:microsoft.com/office/officeart/2005/8/layout/chevron2"/>
    <dgm:cxn modelId="{E10D80D9-0EE0-4320-A82D-B75CE1563D7A}" type="presOf" srcId="{0599FD55-016E-4C73-A437-DF5D071B5129}" destId="{264DE457-3898-42B4-9A9C-B0501DC72463}" srcOrd="0" destOrd="0" presId="urn:microsoft.com/office/officeart/2005/8/layout/chevron2"/>
    <dgm:cxn modelId="{F27389ED-5677-46FB-B7D5-DC0F62CF4173}" srcId="{CF709F07-0283-4BC3-9CAF-1EA9D4165EE2}" destId="{24C5820E-252E-4326-A76E-C1E46956C4B1}" srcOrd="2" destOrd="0" parTransId="{1F6BEE75-A071-4E1C-BD15-D03A080B09FC}" sibTransId="{92E85962-874A-4BE2-A0B4-071D96D10104}"/>
    <dgm:cxn modelId="{3D5225FC-25BA-4F16-A970-454DE5A6F0F7}" type="presOf" srcId="{A973A3F5-AB37-4979-8847-846C125C3429}" destId="{1D203B3A-85EB-40A8-A598-5EFA8C816AFE}" srcOrd="0" destOrd="0" presId="urn:microsoft.com/office/officeart/2005/8/layout/chevron2"/>
    <dgm:cxn modelId="{BF227368-0125-4BFA-8628-C09C98BBC4E9}" type="presParOf" srcId="{A85B60EF-76F2-4681-9C84-26B2FCC776D8}" destId="{3FBCCEEE-CE73-461B-9AFB-86944F055D3E}" srcOrd="0" destOrd="0" presId="urn:microsoft.com/office/officeart/2005/8/layout/chevron2"/>
    <dgm:cxn modelId="{9023026A-D511-47D8-9A88-A57E1948E0BD}" type="presParOf" srcId="{3FBCCEEE-CE73-461B-9AFB-86944F055D3E}" destId="{264DE457-3898-42B4-9A9C-B0501DC72463}" srcOrd="0" destOrd="0" presId="urn:microsoft.com/office/officeart/2005/8/layout/chevron2"/>
    <dgm:cxn modelId="{7364C6A6-732B-4719-AA0D-D098026428A5}" type="presParOf" srcId="{3FBCCEEE-CE73-461B-9AFB-86944F055D3E}" destId="{926219B5-2356-4806-9FDB-C12A177DFACD}" srcOrd="1" destOrd="0" presId="urn:microsoft.com/office/officeart/2005/8/layout/chevron2"/>
    <dgm:cxn modelId="{A3400A66-EE14-4447-85CC-8F520E48B5CA}" type="presParOf" srcId="{A85B60EF-76F2-4681-9C84-26B2FCC776D8}" destId="{5873C0EA-340A-40DB-AB05-39FCC741E024}" srcOrd="1" destOrd="0" presId="urn:microsoft.com/office/officeart/2005/8/layout/chevron2"/>
    <dgm:cxn modelId="{AA0CFC25-2830-4CDE-BFCA-1FDD5AF7BB0F}" type="presParOf" srcId="{A85B60EF-76F2-4681-9C84-26B2FCC776D8}" destId="{0F397CE9-F1B1-4FFE-A57A-451844AD0344}" srcOrd="2" destOrd="0" presId="urn:microsoft.com/office/officeart/2005/8/layout/chevron2"/>
    <dgm:cxn modelId="{2897A2E6-747D-495D-AE1E-11001AE0DB98}" type="presParOf" srcId="{0F397CE9-F1B1-4FFE-A57A-451844AD0344}" destId="{3EFD12D5-426C-4A35-890C-FDB403697B86}" srcOrd="0" destOrd="0" presId="urn:microsoft.com/office/officeart/2005/8/layout/chevron2"/>
    <dgm:cxn modelId="{3302AB8D-AFFC-4546-A2FC-C6BE4BCE9182}" type="presParOf" srcId="{0F397CE9-F1B1-4FFE-A57A-451844AD0344}" destId="{F1FB3443-0DB5-4A9C-BB80-C2AF3252A9D8}" srcOrd="1" destOrd="0" presId="urn:microsoft.com/office/officeart/2005/8/layout/chevron2"/>
    <dgm:cxn modelId="{29AD8932-57FC-4277-A776-F26EA9D38E3A}" type="presParOf" srcId="{A85B60EF-76F2-4681-9C84-26B2FCC776D8}" destId="{A63F391E-056C-4485-B395-AE1F4A756374}" srcOrd="3" destOrd="0" presId="urn:microsoft.com/office/officeart/2005/8/layout/chevron2"/>
    <dgm:cxn modelId="{3E96D422-3C60-4B11-9C94-F48B7683DE18}" type="presParOf" srcId="{A85B60EF-76F2-4681-9C84-26B2FCC776D8}" destId="{4DC495E7-F39B-4D22-B665-1ECC8AD4EF2D}" srcOrd="4" destOrd="0" presId="urn:microsoft.com/office/officeart/2005/8/layout/chevron2"/>
    <dgm:cxn modelId="{867F2CFD-1578-4B56-A78A-452CBB087200}" type="presParOf" srcId="{4DC495E7-F39B-4D22-B665-1ECC8AD4EF2D}" destId="{42B082F3-F765-4CD7-BF16-5E59018400CA}" srcOrd="0" destOrd="0" presId="urn:microsoft.com/office/officeart/2005/8/layout/chevron2"/>
    <dgm:cxn modelId="{CDFAD2E4-DA0B-452A-A3C8-DFAA1D022E67}" type="presParOf" srcId="{4DC495E7-F39B-4D22-B665-1ECC8AD4EF2D}" destId="{8F6A79A6-9F3B-4786-A8D9-105E23A2E1F5}" srcOrd="1" destOrd="0" presId="urn:microsoft.com/office/officeart/2005/8/layout/chevron2"/>
    <dgm:cxn modelId="{D83EE2E4-D470-487A-89F6-A5E98779842B}" type="presParOf" srcId="{A85B60EF-76F2-4681-9C84-26B2FCC776D8}" destId="{2DA7F8C8-A13B-4CF4-9CB9-C204D2FD6055}" srcOrd="5" destOrd="0" presId="urn:microsoft.com/office/officeart/2005/8/layout/chevron2"/>
    <dgm:cxn modelId="{7DE5C868-B466-47CC-9CCD-8AEF594365C7}" type="presParOf" srcId="{A85B60EF-76F2-4681-9C84-26B2FCC776D8}" destId="{96D63D50-FD25-4BF1-8521-955EC24A6B65}" srcOrd="6" destOrd="0" presId="urn:microsoft.com/office/officeart/2005/8/layout/chevron2"/>
    <dgm:cxn modelId="{D433BBB9-E903-4AD5-9028-F05B8C9F74BA}" type="presParOf" srcId="{96D63D50-FD25-4BF1-8521-955EC24A6B65}" destId="{1D203B3A-85EB-40A8-A598-5EFA8C816AFE}" srcOrd="0" destOrd="0" presId="urn:microsoft.com/office/officeart/2005/8/layout/chevron2"/>
    <dgm:cxn modelId="{B0EB39B8-E03C-483B-BCA4-304DE15C20D8}" type="presParOf" srcId="{96D63D50-FD25-4BF1-8521-955EC24A6B65}" destId="{0F71CF3C-B3EE-4182-BE61-9473BDD3B061}" srcOrd="1" destOrd="0" presId="urn:microsoft.com/office/officeart/2005/8/layout/chevron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DE457-3898-42B4-9A9C-B0501DC72463}">
      <dsp:nvSpPr>
        <dsp:cNvPr id="0" name=""/>
        <dsp:cNvSpPr/>
      </dsp:nvSpPr>
      <dsp:spPr>
        <a:xfrm rot="5400000">
          <a:off x="-185454" y="185958"/>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Step-1</a:t>
          </a:r>
        </a:p>
      </dsp:txBody>
      <dsp:txXfrm rot="-5400000">
        <a:off x="1" y="433231"/>
        <a:ext cx="865456" cy="370909"/>
      </dsp:txXfrm>
    </dsp:sp>
    <dsp:sp modelId="{926219B5-2356-4806-9FDB-C12A177DFACD}">
      <dsp:nvSpPr>
        <dsp:cNvPr id="0" name=""/>
        <dsp:cNvSpPr/>
      </dsp:nvSpPr>
      <dsp:spPr>
        <a:xfrm rot="5400000">
          <a:off x="2975017" y="-2109057"/>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Data Ingestion &amp; replication to collect data from multiple sources</a:t>
          </a:r>
        </a:p>
        <a:p>
          <a:pPr marL="114300" lvl="1" indent="-114300" algn="l" defTabSz="666750">
            <a:lnSpc>
              <a:spcPct val="90000"/>
            </a:lnSpc>
            <a:spcBef>
              <a:spcPct val="0"/>
            </a:spcBef>
            <a:spcAft>
              <a:spcPct val="15000"/>
            </a:spcAft>
            <a:buChar char="•"/>
          </a:pPr>
          <a:r>
            <a:rPr lang="en-IN" sz="1500" kern="1200" dirty="0"/>
            <a:t>File Ingestion Task</a:t>
          </a:r>
        </a:p>
      </dsp:txBody>
      <dsp:txXfrm rot="-5400000">
        <a:off x="865456" y="39734"/>
        <a:ext cx="4983529" cy="725177"/>
      </dsp:txXfrm>
    </dsp:sp>
    <dsp:sp modelId="{3EFD12D5-426C-4A35-890C-FDB403697B86}">
      <dsp:nvSpPr>
        <dsp:cNvPr id="0" name=""/>
        <dsp:cNvSpPr/>
      </dsp:nvSpPr>
      <dsp:spPr>
        <a:xfrm rot="5400000">
          <a:off x="-185454" y="1275325"/>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Step-2</a:t>
          </a:r>
        </a:p>
      </dsp:txBody>
      <dsp:txXfrm rot="-5400000">
        <a:off x="1" y="1522598"/>
        <a:ext cx="865456" cy="370909"/>
      </dsp:txXfrm>
    </dsp:sp>
    <dsp:sp modelId="{F1FB3443-0DB5-4A9C-BB80-C2AF3252A9D8}">
      <dsp:nvSpPr>
        <dsp:cNvPr id="0" name=""/>
        <dsp:cNvSpPr/>
      </dsp:nvSpPr>
      <dsp:spPr>
        <a:xfrm rot="5400000">
          <a:off x="2975017" y="-1019689"/>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Perform Profiling &amp; Data Quality to fix data anomalies</a:t>
          </a:r>
        </a:p>
        <a:p>
          <a:pPr marL="114300" lvl="1" indent="-114300" algn="l" defTabSz="666750">
            <a:lnSpc>
              <a:spcPct val="90000"/>
            </a:lnSpc>
            <a:spcBef>
              <a:spcPct val="0"/>
            </a:spcBef>
            <a:spcAft>
              <a:spcPct val="15000"/>
            </a:spcAft>
            <a:buChar char="•"/>
          </a:pPr>
          <a:r>
            <a:rPr lang="en-IN" sz="1500" kern="1200" dirty="0"/>
            <a:t>Fix issues with address, contact details, etc.</a:t>
          </a:r>
        </a:p>
      </dsp:txBody>
      <dsp:txXfrm rot="-5400000">
        <a:off x="865456" y="1129102"/>
        <a:ext cx="4983529" cy="725177"/>
      </dsp:txXfrm>
    </dsp:sp>
    <dsp:sp modelId="{42B082F3-F765-4CD7-BF16-5E59018400CA}">
      <dsp:nvSpPr>
        <dsp:cNvPr id="0" name=""/>
        <dsp:cNvSpPr/>
      </dsp:nvSpPr>
      <dsp:spPr>
        <a:xfrm rot="5400000">
          <a:off x="-185454" y="2364693"/>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Step-3</a:t>
          </a:r>
        </a:p>
      </dsp:txBody>
      <dsp:txXfrm rot="-5400000">
        <a:off x="1" y="2611966"/>
        <a:ext cx="865456" cy="370909"/>
      </dsp:txXfrm>
    </dsp:sp>
    <dsp:sp modelId="{8F6A79A6-9F3B-4786-A8D9-105E23A2E1F5}">
      <dsp:nvSpPr>
        <dsp:cNvPr id="0" name=""/>
        <dsp:cNvSpPr/>
      </dsp:nvSpPr>
      <dsp:spPr>
        <a:xfrm rot="5400000">
          <a:off x="2975017" y="69677"/>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Integrate DQ &amp; perform SQL ELT using Snowflake Cortex AI to setup the data for personalization &amp; Insights based on the Sentiment score</a:t>
          </a:r>
        </a:p>
      </dsp:txBody>
      <dsp:txXfrm rot="-5400000">
        <a:off x="865456" y="2218468"/>
        <a:ext cx="4983529" cy="725177"/>
      </dsp:txXfrm>
    </dsp:sp>
    <dsp:sp modelId="{1D203B3A-85EB-40A8-A598-5EFA8C816AFE}">
      <dsp:nvSpPr>
        <dsp:cNvPr id="0" name=""/>
        <dsp:cNvSpPr/>
      </dsp:nvSpPr>
      <dsp:spPr>
        <a:xfrm rot="5400000">
          <a:off x="-185454" y="3454061"/>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Step-4</a:t>
          </a:r>
        </a:p>
      </dsp:txBody>
      <dsp:txXfrm rot="-5400000">
        <a:off x="1" y="3701334"/>
        <a:ext cx="865456" cy="370909"/>
      </dsp:txXfrm>
    </dsp:sp>
    <dsp:sp modelId="{0F71CF3C-B3EE-4182-BE61-9473BDD3B061}">
      <dsp:nvSpPr>
        <dsp:cNvPr id="0" name=""/>
        <dsp:cNvSpPr/>
      </dsp:nvSpPr>
      <dsp:spPr>
        <a:xfrm rot="5400000">
          <a:off x="2975017" y="1159045"/>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Build AI-prompt using Recipes to use LLM and fetch the user preference data as response</a:t>
          </a:r>
        </a:p>
      </dsp:txBody>
      <dsp:txXfrm rot="-5400000">
        <a:off x="865456" y="3307836"/>
        <a:ext cx="4983529" cy="725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E1736-4841-4009-8621-EF3B50613832}"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23337-0237-4074-A6B3-F0F148030DEF}" type="slidenum">
              <a:rPr lang="en-US" smtClean="0"/>
              <a:t>‹#›</a:t>
            </a:fld>
            <a:endParaRPr lang="en-US"/>
          </a:p>
        </p:txBody>
      </p:sp>
    </p:spTree>
    <p:extLst>
      <p:ext uri="{BB962C8B-B14F-4D97-AF65-F5344CB8AC3E}">
        <p14:creationId xmlns:p14="http://schemas.microsoft.com/office/powerpoint/2010/main" val="2960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39ade8476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39ade847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1eaf722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1eaf72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39ade847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39ade847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39ade847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9ade847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39ade847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39ade847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39ade8476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39ade8476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39ade847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39ade847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39ade8476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39ade847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39ade847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39ade847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9ade847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9ade8476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39ade847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39ade847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39ade8476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39ade8476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A58-ABA3-C900-1F61-FE3FCEA679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C7560-AB65-D3E9-6953-9C650B94B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C1E43-791D-33B1-2252-065B728FAD59}"/>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9ECD05AB-EEA0-928D-F530-658481E2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2B7DF-8E49-D51D-939D-3B8ACC806DD2}"/>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254972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A92C-2DD4-21B9-C382-D493B73BD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B0A677-457A-7561-F3AC-5FC723A2A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5928A-6716-FF63-54BC-73416B3F3D5A}"/>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50D4016D-9A1B-1BEB-4F25-19A75FC29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FAA2-14BE-5CA8-759F-1B8F520D359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86502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0844E-3782-58B1-C035-E8AECD38F5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88D81-6B7A-8F76-31BE-C89A48C80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E12D0-446A-639B-2D80-D761899E2FAA}"/>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F6BEEBE9-299E-E904-F0BD-8812352EA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BED72-D7F5-2205-D127-D2500BD3A27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16866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FBE7-021E-EDC7-B14A-42E14981B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C10E-C002-FBE4-97D1-8219E07DB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F5529-4967-1496-A4F9-0F50C7E68ED8}"/>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451A43E3-F4CE-C8CE-05DD-151DEDCF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0AC59-F28F-F7F2-CAA7-8B0671D3BEA3}"/>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89384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74E-35DF-B22C-46C9-BCA9A502D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95671-0F04-CDB1-0A26-5E31C95071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A883C-DB4D-2FC6-B42C-9CF7FC76AFFE}"/>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3413D8EC-6624-4745-7BDA-81FA7471A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70D0-52EB-B35D-5C14-549307F2228F}"/>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423432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920-C19B-7BC8-1E3E-CB4AA89F6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101DA-5712-19A4-4275-76063B1AC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279B0-B789-E160-11A5-CEE3FC525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CAAA7-F215-AE19-3769-66BAC0DD0931}"/>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1E197B47-752A-73B6-7CBB-6C3DB9D20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D374F-DA7D-D868-5933-B8C57303B1BE}"/>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80669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134E-C727-27AC-4740-83F38F7F13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5B5BD-8596-D121-2937-43CF61D1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BECA7-0B21-C8B9-8358-5E79A8F24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7723AC-262D-55B9-0C3E-7784E6130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171A8-9101-8E60-F460-397C7F726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A4581-7A68-0C40-4E4C-EBEB944C1866}"/>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8" name="Footer Placeholder 7">
            <a:extLst>
              <a:ext uri="{FF2B5EF4-FFF2-40B4-BE49-F238E27FC236}">
                <a16:creationId xmlns:a16="http://schemas.microsoft.com/office/drawing/2014/main" id="{E5111C1E-9053-30E4-3B4D-FC525D2C5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EA6F3-FFA9-C95A-7CA0-CC3079E1583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351070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AD82-D546-4A02-091B-A8814A143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523D2-B1E1-37B9-60BC-15DEE4B651E9}"/>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4" name="Footer Placeholder 3">
            <a:extLst>
              <a:ext uri="{FF2B5EF4-FFF2-40B4-BE49-F238E27FC236}">
                <a16:creationId xmlns:a16="http://schemas.microsoft.com/office/drawing/2014/main" id="{130376AB-3316-C434-BF50-6A8078169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7BE6B-F4D6-E047-0DD4-BD545619B918}"/>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287511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F7C37-97EC-85B9-CB64-1271DE07A9B8}"/>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3" name="Footer Placeholder 2">
            <a:extLst>
              <a:ext uri="{FF2B5EF4-FFF2-40B4-BE49-F238E27FC236}">
                <a16:creationId xmlns:a16="http://schemas.microsoft.com/office/drawing/2014/main" id="{868593B2-731F-85F4-6452-723AC378F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CC5CB1-0874-1E3A-FEC1-AB3D58EAAB4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04440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51F5-9A49-FF36-A51A-9A96D430C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59BA5-6509-C9DA-F36C-DE914FFC4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1587E-3DA3-A998-6837-79E7A32E0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1023D-AFD5-431B-F21B-FD0D164278A4}"/>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98DFFC3E-D6CE-97E5-F523-B1C93055C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0FB84-EFE4-7FC2-52E0-8FD0E3289F90}"/>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33458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ACCF-EBA6-A597-FEC4-451767FFA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4734F4-D847-FC00-1B75-28BDFD27A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6B87F0-B650-5F1B-6941-208B895F3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D3254-25D9-C76D-AC6A-9EB406807A81}"/>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49B91593-2FCD-ADA5-0F19-F76DC3A91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ED020-EB63-5745-1BF4-4B74C8EF0EE9}"/>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43574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5FF30-9972-9304-5A50-8F9C4EF87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C0D28-3467-1CC4-F002-E9E81F303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E44AB-7D5E-20D5-AB49-131865B40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87F6D144-CCF7-05BB-211A-F688E478A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31933-2FDB-C4F5-806C-689A97076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E3F06C-CDF3-4256-8515-376696EA970F}" type="slidenum">
              <a:rPr lang="en-US" smtClean="0"/>
              <a:t>‹#›</a:t>
            </a:fld>
            <a:endParaRPr lang="en-US"/>
          </a:p>
        </p:txBody>
      </p:sp>
    </p:spTree>
    <p:extLst>
      <p:ext uri="{BB962C8B-B14F-4D97-AF65-F5344CB8AC3E}">
        <p14:creationId xmlns:p14="http://schemas.microsoft.com/office/powerpoint/2010/main" val="371124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ithub.com/git-shiva/IICS_Hackathon_202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drive.google.com/file/d/17mW4Ish8jflmTXmhVb0QDxIGCQTPoke1/view?usp=drive_link" TargetMode="External"/><Relationship Id="rId4" Type="http://schemas.openxmlformats.org/officeDocument/2006/relationships/hyperlink" Target="https://drive.google.com/file/d/12o1bxPIVRAPuOBwiVxPLqk4EQNhSaurs/view?usp=drive_li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56" name="Google Shape;56;p13"/>
          <p:cNvPicPr preferRelativeResize="0"/>
          <p:nvPr/>
        </p:nvPicPr>
        <p:blipFill rotWithShape="1">
          <a:blip r:embed="rId3">
            <a:alphaModFix/>
          </a:blip>
          <a:srcRect/>
          <a:stretch/>
        </p:blipFill>
        <p:spPr>
          <a:xfrm>
            <a:off x="4909" y="1"/>
            <a:ext cx="12182183" cy="6857999"/>
          </a:xfrm>
          <a:prstGeom prst="rect">
            <a:avLst/>
          </a:prstGeom>
          <a:noFill/>
          <a:ln>
            <a:noFill/>
          </a:ln>
        </p:spPr>
      </p:pic>
      <p:sp>
        <p:nvSpPr>
          <p:cNvPr id="57" name="Google Shape;57;p13"/>
          <p:cNvSpPr txBox="1"/>
          <p:nvPr/>
        </p:nvSpPr>
        <p:spPr>
          <a:xfrm>
            <a:off x="195467" y="3860667"/>
            <a:ext cx="11680000" cy="2671600"/>
          </a:xfrm>
          <a:prstGeom prst="rect">
            <a:avLst/>
          </a:prstGeom>
          <a:noFill/>
          <a:ln>
            <a:noFill/>
          </a:ln>
        </p:spPr>
        <p:txBody>
          <a:bodyPr spcFirstLastPara="1" wrap="square" lIns="121900" tIns="121900" rIns="121900" bIns="121900" anchor="t" anchorCtr="0">
            <a:noAutofit/>
          </a:bodyPr>
          <a:lstStyle/>
          <a:p>
            <a:r>
              <a:rPr lang="en-GB" sz="2400" b="1" dirty="0">
                <a:latin typeface="Roboto"/>
                <a:ea typeface="Roboto"/>
                <a:cs typeface="Roboto"/>
                <a:sym typeface="Roboto"/>
              </a:rPr>
              <a:t>Team Details</a:t>
            </a:r>
            <a:endParaRPr sz="2400" b="1" dirty="0">
              <a:latin typeface="Roboto"/>
              <a:ea typeface="Roboto"/>
              <a:cs typeface="Roboto"/>
              <a:sym typeface="Roboto"/>
            </a:endParaRPr>
          </a:p>
          <a:p>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Team name: </a:t>
            </a:r>
            <a:r>
              <a:rPr lang="en-GB" sz="2400" b="1" dirty="0" err="1">
                <a:latin typeface="Roboto"/>
                <a:ea typeface="Roboto"/>
                <a:cs typeface="Roboto"/>
                <a:sym typeface="Roboto"/>
              </a:rPr>
              <a:t>ByteEatsAI</a:t>
            </a:r>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Team leader name: Shiva Kumar Talari</a:t>
            </a:r>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Problem Statement: </a:t>
            </a:r>
            <a:r>
              <a:rPr lang="en-US" altLang="en-US" sz="1467" dirty="0">
                <a:latin typeface="Roboto" panose="02000000000000000000" pitchFamily="2" charset="0"/>
                <a:ea typeface="Roboto" panose="02000000000000000000" pitchFamily="2" charset="0"/>
                <a:cs typeface="Roboto" panose="02000000000000000000" pitchFamily="2" charset="0"/>
              </a:rPr>
              <a:t>People often struggle to find the right food due to overwhelming reviews and lack of personalization. This challenge aims to build an AI-powered chatbot using Informatica IDMC and </a:t>
            </a:r>
            <a:r>
              <a:rPr lang="en-US" altLang="en-US" sz="1467" dirty="0" err="1">
                <a:latin typeface="Roboto" panose="02000000000000000000" pitchFamily="2" charset="0"/>
                <a:ea typeface="Roboto" panose="02000000000000000000" pitchFamily="2" charset="0"/>
                <a:cs typeface="Roboto" panose="02000000000000000000" pitchFamily="2" charset="0"/>
              </a:rPr>
              <a:t>GenAI</a:t>
            </a:r>
            <a:r>
              <a:rPr lang="en-US" altLang="en-US" sz="1467" dirty="0">
                <a:latin typeface="Roboto" panose="02000000000000000000" pitchFamily="2" charset="0"/>
                <a:ea typeface="Roboto" panose="02000000000000000000" pitchFamily="2" charset="0"/>
                <a:cs typeface="Roboto" panose="02000000000000000000" pitchFamily="2" charset="0"/>
              </a:rPr>
              <a:t> to analyze restaurant reviews, extract sentiment insights, and provide personalized food recommendations based on preferences, location, and trending local favorites.</a:t>
            </a:r>
          </a:p>
          <a:p>
            <a:pPr marL="1219170" lvl="1" indent="-457189">
              <a:buSzPts val="1800"/>
              <a:buFont typeface="Roboto"/>
              <a:buAutoNum type="alphaLcPeriod"/>
            </a:pPr>
            <a:endParaRPr sz="2400" b="1" dirty="0">
              <a:latin typeface="Roboto"/>
              <a:ea typeface="Roboto"/>
              <a:cs typeface="Roboto"/>
              <a:sym typeface="Roboto"/>
            </a:endParaRPr>
          </a:p>
          <a:p>
            <a:endParaRPr sz="24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25" name="Google Shape;125;p22"/>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26" name="Google Shape;126;p22"/>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27" name="Google Shape;127;p22"/>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rPr>
              <a:t>GitHub Public Repository Link (Codebase)</a:t>
            </a:r>
          </a:p>
        </p:txBody>
      </p:sp>
      <p:sp>
        <p:nvSpPr>
          <p:cNvPr id="4" name="Google Shape;127;p22">
            <a:extLst>
              <a:ext uri="{FF2B5EF4-FFF2-40B4-BE49-F238E27FC236}">
                <a16:creationId xmlns:a16="http://schemas.microsoft.com/office/drawing/2014/main" id="{984E51DC-E648-F744-0E10-FCF449DD8345}"/>
              </a:ext>
            </a:extLst>
          </p:cNvPr>
          <p:cNvSpPr txBox="1"/>
          <p:nvPr/>
        </p:nvSpPr>
        <p:spPr>
          <a:xfrm>
            <a:off x="199200" y="2102582"/>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hlinkClick r:id="rId4"/>
              </a:rPr>
              <a:t>https://github.com/git-shiva/IICS_Hackathon_2025</a:t>
            </a:r>
            <a:endParaRPr lang="en-US" sz="24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33" name="Google Shape;133;p2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34" name="Google Shape;134;p23"/>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35" name="Google Shape;135;p23">
            <a:hlinkClick r:id="rId4"/>
          </p:cNvPr>
          <p:cNvSpPr txBox="1"/>
          <p:nvPr/>
        </p:nvSpPr>
        <p:spPr>
          <a:xfrm>
            <a:off x="211767" y="1091400"/>
            <a:ext cx="11793600" cy="4180396"/>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Prototype Demo Video Link (3 Minutes)</a:t>
            </a:r>
          </a:p>
          <a:p>
            <a:endParaRPr lang="en-GB" sz="2400" dirty="0">
              <a:latin typeface="Roboto"/>
              <a:ea typeface="Roboto"/>
              <a:cs typeface="Roboto"/>
              <a:sym typeface="Roboto"/>
            </a:endParaRPr>
          </a:p>
          <a:p>
            <a:r>
              <a:rPr lang="en-GB" sz="2400" dirty="0">
                <a:latin typeface="Roboto"/>
                <a:ea typeface="Roboto"/>
                <a:cs typeface="Roboto"/>
                <a:sym typeface="Roboto"/>
                <a:hlinkClick r:id="rId5"/>
              </a:rPr>
              <a:t>https://drive.google.com/file/d/17mW4Ish8jflmTXmhVb0QDxIGCQTPoke1/view?usp=drive_link</a:t>
            </a:r>
            <a:endParaRPr lang="en-GB" sz="2400" dirty="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41" name="Google Shape;141;p2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42" name="Google Shape;142;p24"/>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43" name="Google Shape;143;p24"/>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r>
              <a:rPr lang="en-GB" sz="2400">
                <a:latin typeface="Roboto"/>
                <a:ea typeface="Roboto"/>
                <a:cs typeface="Roboto"/>
                <a:sym typeface="Roboto"/>
              </a:rPr>
              <a:t>Estimated implementation cost (optional)</a:t>
            </a:r>
            <a:endParaRPr sz="2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40" name="Google Shape;140;p2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41" name="Google Shape;141;p24"/>
          <p:cNvPicPr preferRelativeResize="0"/>
          <p:nvPr/>
        </p:nvPicPr>
        <p:blipFill rotWithShape="1">
          <a:blip r:embed="rId3">
            <a:alphaModFix/>
          </a:blip>
          <a:srcRect/>
          <a:stretch/>
        </p:blipFill>
        <p:spPr>
          <a:xfrm>
            <a:off x="4909" y="4015"/>
            <a:ext cx="12182183" cy="6849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63" name="Google Shape;63;p1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64" name="Google Shape;64;p14"/>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65" name="Google Shape;65;p14"/>
          <p:cNvSpPr txBox="1"/>
          <p:nvPr/>
        </p:nvSpPr>
        <p:spPr>
          <a:xfrm>
            <a:off x="114033" y="1075133"/>
            <a:ext cx="11924000" cy="7492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Brief about the prototype</a:t>
            </a:r>
          </a:p>
          <a:p>
            <a:endParaRPr lang="en-GB" sz="2400" dirty="0">
              <a:latin typeface="Roboto"/>
              <a:ea typeface="Roboto"/>
              <a:cs typeface="Roboto"/>
              <a:sym typeface="Roboto"/>
            </a:endParaRPr>
          </a:p>
          <a:p>
            <a:r>
              <a:rPr lang="en-US" altLang="en-US" sz="2000" dirty="0">
                <a:latin typeface="Roboto" panose="02000000000000000000" pitchFamily="2" charset="0"/>
                <a:ea typeface="Roboto" panose="02000000000000000000" pitchFamily="2" charset="0"/>
                <a:cs typeface="Roboto" panose="02000000000000000000" pitchFamily="2" charset="0"/>
              </a:rPr>
              <a:t>Imagine You're in a new city, hungry, and drowning in endless restaurant reviews—scattered details, menus without health insights, and reviews in multiple languages. Which review do you trust? What if you have dietary restrictions? How do you find the best spot nearby without endless scrolling? With thousands of reviews, how many can you really go through before frustration kicks in? </a:t>
            </a:r>
          </a:p>
          <a:p>
            <a:endParaRPr lang="en-US" altLang="en-US" sz="2000" dirty="0">
              <a:latin typeface="Roboto" panose="02000000000000000000" pitchFamily="2" charset="0"/>
              <a:ea typeface="Roboto" panose="02000000000000000000" pitchFamily="2" charset="0"/>
              <a:cs typeface="Roboto" panose="02000000000000000000" pitchFamily="2" charset="0"/>
            </a:endParaRPr>
          </a:p>
          <a:p>
            <a:r>
              <a:rPr lang="en-US" altLang="en-US" sz="2000" dirty="0" err="1">
                <a:latin typeface="Roboto" panose="02000000000000000000" pitchFamily="2" charset="0"/>
                <a:ea typeface="Roboto" panose="02000000000000000000" pitchFamily="2" charset="0"/>
                <a:cs typeface="Roboto" panose="02000000000000000000" pitchFamily="2" charset="0"/>
              </a:rPr>
              <a:t>ByteEatsAI</a:t>
            </a:r>
            <a:r>
              <a:rPr lang="en-US" altLang="en-US" sz="2000" dirty="0">
                <a:latin typeface="Roboto" panose="02000000000000000000" pitchFamily="2" charset="0"/>
                <a:ea typeface="Roboto" panose="02000000000000000000" pitchFamily="2" charset="0"/>
                <a:cs typeface="Roboto" panose="02000000000000000000" pitchFamily="2" charset="0"/>
              </a:rPr>
              <a:t> comes to rescue. This solution leverages </a:t>
            </a:r>
            <a:r>
              <a:rPr lang="en-US" altLang="en-US" sz="2000" b="1" dirty="0">
                <a:latin typeface="Roboto" panose="02000000000000000000" pitchFamily="2" charset="0"/>
                <a:ea typeface="Roboto" panose="02000000000000000000" pitchFamily="2" charset="0"/>
                <a:cs typeface="Roboto" panose="02000000000000000000" pitchFamily="2" charset="0"/>
              </a:rPr>
              <a:t>Informatica IDMC, Snowflake Cortex AI, </a:t>
            </a:r>
            <a:r>
              <a:rPr lang="en-US" altLang="en-US" sz="2000" dirty="0">
                <a:latin typeface="Roboto" panose="02000000000000000000" pitchFamily="2" charset="0"/>
                <a:ea typeface="Roboto" panose="02000000000000000000" pitchFamily="2" charset="0"/>
                <a:cs typeface="Roboto" panose="02000000000000000000" pitchFamily="2" charset="0"/>
              </a:rPr>
              <a:t>and</a:t>
            </a:r>
            <a:r>
              <a:rPr lang="en-US" altLang="en-US" sz="2000" b="1" dirty="0">
                <a:latin typeface="Roboto" panose="02000000000000000000" pitchFamily="2" charset="0"/>
                <a:ea typeface="Roboto" panose="02000000000000000000" pitchFamily="2" charset="0"/>
                <a:cs typeface="Roboto" panose="02000000000000000000" pitchFamily="2" charset="0"/>
              </a:rPr>
              <a:t> Application Integration Recipe </a:t>
            </a:r>
            <a:r>
              <a:rPr lang="en-US" altLang="en-US" sz="2000" dirty="0">
                <a:latin typeface="Roboto" panose="02000000000000000000" pitchFamily="2" charset="0"/>
                <a:ea typeface="Roboto" panose="02000000000000000000" pitchFamily="2" charset="0"/>
                <a:cs typeface="Roboto" panose="02000000000000000000" pitchFamily="2" charset="0"/>
              </a:rPr>
              <a:t>to create an AI-powered chatbot that helps people discover the best dining options. By analyzing restaurant reviews, sentiment scores, and user preferences, the chatbot provides personalized food recommendations based on taste, dietary needs, and trending local favorites, making dining decisions seamless and enjoyable.</a:t>
            </a:r>
          </a:p>
          <a:p>
            <a:endParaRPr lang="en-GB" sz="2000" dirty="0">
              <a:latin typeface="Roboto" panose="02000000000000000000" pitchFamily="2" charset="0"/>
              <a:ea typeface="Roboto" panose="02000000000000000000" pitchFamily="2" charset="0"/>
              <a:cs typeface="Roboto" panose="02000000000000000000" pitchFamily="2" charset="0"/>
              <a:sym typeface="Roboto"/>
            </a:endParaRPr>
          </a:p>
          <a:p>
            <a:endParaRPr sz="24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71" name="Google Shape;71;p15"/>
          <p:cNvSpPr txBox="1"/>
          <p:nvPr/>
        </p:nvSpPr>
        <p:spPr>
          <a:xfrm>
            <a:off x="239799" y="1054732"/>
            <a:ext cx="11712400" cy="4940432"/>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solidFill>
                  <a:srgbClr val="000000"/>
                </a:solidFill>
                <a:latin typeface="Roboto"/>
                <a:ea typeface="Roboto"/>
                <a:cs typeface="Roboto"/>
                <a:sym typeface="Roboto"/>
              </a:rPr>
              <a:t>Opportunities</a:t>
            </a:r>
            <a:endParaRPr sz="2400" dirty="0">
              <a:solidFill>
                <a:srgbClr val="000000"/>
              </a:solidFill>
              <a:latin typeface="Roboto"/>
              <a:ea typeface="Roboto"/>
              <a:cs typeface="Roboto"/>
              <a:sym typeface="Roboto"/>
            </a:endParaRPr>
          </a:p>
          <a:p>
            <a:pPr marL="1219170" lvl="1" indent="-457189">
              <a:lnSpc>
                <a:spcPct val="115000"/>
              </a:lnSpc>
              <a:buClr>
                <a:srgbClr val="000000"/>
              </a:buClr>
              <a:buSzPts val="1800"/>
              <a:buFont typeface="Roboto"/>
              <a:buAutoNum type="alphaLcPeriod"/>
            </a:pPr>
            <a:r>
              <a:rPr lang="en-GB" sz="2400" dirty="0">
                <a:solidFill>
                  <a:srgbClr val="000000"/>
                </a:solidFill>
                <a:latin typeface="Roboto"/>
                <a:ea typeface="Roboto"/>
                <a:cs typeface="Roboto"/>
                <a:sym typeface="Roboto"/>
              </a:rPr>
              <a:t>How different is it from any of the other existing ideas?</a:t>
            </a:r>
          </a:p>
          <a:p>
            <a:pPr marL="761981" lvl="1">
              <a:lnSpc>
                <a:spcPct val="115000"/>
              </a:lnSpc>
              <a:buClr>
                <a:srgbClr val="000000"/>
              </a:buClr>
              <a:buSzPts val="1800"/>
            </a:pPr>
            <a:r>
              <a:rPr lang="en-US" sz="1600" dirty="0">
                <a:solidFill>
                  <a:srgbClr val="000000"/>
                </a:solidFill>
                <a:latin typeface="Roboto"/>
                <a:ea typeface="Roboto"/>
                <a:cs typeface="Roboto"/>
                <a:sym typeface="Roboto"/>
              </a:rPr>
              <a:t>Ans—Normally, existing food aggregators do not personalize the experience; rather, the user has to read reviews and feedback to understand the right food and preferences</a:t>
            </a:r>
            <a:r>
              <a:rPr lang="en-GB" sz="1600" dirty="0">
                <a:solidFill>
                  <a:srgbClr val="000000"/>
                </a:solidFill>
                <a:latin typeface="Roboto"/>
                <a:ea typeface="Roboto"/>
                <a:cs typeface="Roboto"/>
                <a:sym typeface="Roboto"/>
              </a:rPr>
              <a:t>. But this idea can personalize your entire experience based on your choice.</a:t>
            </a:r>
            <a:endParaRPr sz="1600" dirty="0">
              <a:solidFill>
                <a:srgbClr val="000000"/>
              </a:solidFill>
              <a:latin typeface="Roboto"/>
              <a:ea typeface="Roboto"/>
              <a:cs typeface="Roboto"/>
              <a:sym typeface="Roboto"/>
            </a:endParaRPr>
          </a:p>
          <a:p>
            <a:pPr marL="761981" lvl="1">
              <a:lnSpc>
                <a:spcPct val="115000"/>
              </a:lnSpc>
              <a:buClr>
                <a:srgbClr val="000000"/>
              </a:buClr>
              <a:buSzPts val="1800"/>
            </a:pPr>
            <a:r>
              <a:rPr lang="en-GB" sz="2400" dirty="0">
                <a:latin typeface="Roboto"/>
                <a:ea typeface="Roboto"/>
                <a:cs typeface="Roboto"/>
                <a:sym typeface="Roboto"/>
              </a:rPr>
              <a:t>b. Ho</a:t>
            </a:r>
            <a:r>
              <a:rPr lang="en-GB" sz="2400" dirty="0">
                <a:solidFill>
                  <a:srgbClr val="000000"/>
                </a:solidFill>
                <a:latin typeface="Roboto"/>
                <a:ea typeface="Roboto"/>
                <a:cs typeface="Roboto"/>
                <a:sym typeface="Roboto"/>
              </a:rPr>
              <a:t>w will it be able to solve the problem?</a:t>
            </a:r>
          </a:p>
          <a:p>
            <a:pPr marL="761981" lvl="1">
              <a:lnSpc>
                <a:spcPct val="115000"/>
              </a:lnSpc>
              <a:buClr>
                <a:srgbClr val="000000"/>
              </a:buClr>
              <a:buSzPts val="1800"/>
            </a:pPr>
            <a:r>
              <a:rPr lang="en-GB" sz="1600" dirty="0">
                <a:latin typeface="Roboto"/>
                <a:ea typeface="Roboto"/>
                <a:cs typeface="Roboto"/>
                <a:sym typeface="Roboto"/>
              </a:rPr>
              <a:t>Ans - </a:t>
            </a:r>
            <a:r>
              <a:rPr lang="en-US" sz="1600" dirty="0">
                <a:latin typeface="Roboto"/>
                <a:ea typeface="Roboto"/>
                <a:cs typeface="Roboto"/>
              </a:rPr>
              <a:t>The AI Food Guide Chatbot, powered by Informatica IDMC and </a:t>
            </a:r>
            <a:r>
              <a:rPr lang="en-US" sz="1600" dirty="0" err="1">
                <a:latin typeface="Roboto"/>
                <a:ea typeface="Roboto"/>
                <a:cs typeface="Roboto"/>
              </a:rPr>
              <a:t>GenAI</a:t>
            </a:r>
            <a:r>
              <a:rPr lang="en-US" sz="1600" dirty="0">
                <a:latin typeface="Roboto"/>
                <a:ea typeface="Roboto"/>
                <a:cs typeface="Roboto"/>
              </a:rPr>
              <a:t>, helps people make smarter dining choices in less time reducing decision fatigue and enhancing their dining experience.</a:t>
            </a:r>
            <a:endParaRPr sz="1600" dirty="0">
              <a:latin typeface="Roboto"/>
              <a:ea typeface="Roboto"/>
              <a:cs typeface="Roboto"/>
              <a:sym typeface="Roboto"/>
            </a:endParaRPr>
          </a:p>
          <a:p>
            <a:pPr marL="761981" lvl="1">
              <a:lnSpc>
                <a:spcPct val="115000"/>
              </a:lnSpc>
              <a:buClr>
                <a:srgbClr val="000000"/>
              </a:buClr>
              <a:buSzPts val="1800"/>
            </a:pPr>
            <a:r>
              <a:rPr lang="en-GB" sz="2400" dirty="0">
                <a:solidFill>
                  <a:srgbClr val="000000"/>
                </a:solidFill>
                <a:latin typeface="Roboto"/>
                <a:ea typeface="Roboto"/>
                <a:cs typeface="Roboto"/>
                <a:sym typeface="Roboto"/>
              </a:rPr>
              <a:t>c. USP of the proposed solution</a:t>
            </a:r>
          </a:p>
          <a:p>
            <a:pPr marL="761981" lvl="1">
              <a:lnSpc>
                <a:spcPct val="115000"/>
              </a:lnSpc>
              <a:buSzPts val="1800"/>
            </a:pPr>
            <a:r>
              <a:rPr lang="en-GB" sz="1600" dirty="0">
                <a:latin typeface="Roboto"/>
                <a:ea typeface="Roboto"/>
                <a:cs typeface="Roboto"/>
                <a:sym typeface="Roboto"/>
              </a:rPr>
              <a:t>Ans - </a:t>
            </a:r>
            <a:r>
              <a:rPr lang="en-US" altLang="en-US" sz="1600" dirty="0">
                <a:latin typeface="Roboto"/>
                <a:ea typeface="Roboto"/>
                <a:cs typeface="Roboto"/>
              </a:rPr>
              <a:t>The AI Food Guide Chatbot stands out by offering personalized, AI-driven food recommendations based on sentiment analysis of specific dishes, not just restaurant ratings. Unlike traditional review platforms, it analyzes structured and unstructured data using Informatica IDMC and </a:t>
            </a:r>
            <a:r>
              <a:rPr lang="en-US" altLang="en-US" sz="1600" dirty="0" err="1">
                <a:latin typeface="Roboto"/>
                <a:ea typeface="Roboto"/>
                <a:cs typeface="Roboto"/>
              </a:rPr>
              <a:t>GenAI</a:t>
            </a:r>
            <a:r>
              <a:rPr lang="en-US" altLang="en-US" sz="1600" dirty="0">
                <a:latin typeface="Roboto"/>
                <a:ea typeface="Roboto"/>
                <a:cs typeface="Roboto"/>
              </a:rPr>
              <a:t>, ensuring people get context-aware, location-based, and preference-driven dining suggestions. With multi-language support, and trending dish insights, it transforms food discovery into a seamless, intelligent experience.</a:t>
            </a:r>
          </a:p>
          <a:p>
            <a:pPr marL="761981" lvl="1">
              <a:lnSpc>
                <a:spcPct val="115000"/>
              </a:lnSpc>
              <a:buClr>
                <a:srgbClr val="000000"/>
              </a:buClr>
              <a:buSzPts val="1800"/>
            </a:pPr>
            <a:endParaRPr sz="2400" dirty="0">
              <a:solidFill>
                <a:srgbClr val="000000"/>
              </a:solidFill>
              <a:latin typeface="Roboto"/>
              <a:ea typeface="Roboto"/>
              <a:cs typeface="Roboto"/>
              <a:sym typeface="Roboto"/>
            </a:endParaRPr>
          </a:p>
          <a:p>
            <a:endParaRPr sz="2400" dirty="0">
              <a:solidFill>
                <a:srgbClr val="59595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77" name="Google Shape;77;p16"/>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78" name="Google Shape;78;p16"/>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79" name="Google Shape;79;p16"/>
          <p:cNvSpPr txBox="1"/>
          <p:nvPr/>
        </p:nvSpPr>
        <p:spPr>
          <a:xfrm>
            <a:off x="260633" y="1140300"/>
            <a:ext cx="11598400" cy="7332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List of features offered by the solution</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2400" dirty="0">
                <a:latin typeface="Roboto"/>
                <a:ea typeface="Roboto"/>
                <a:cs typeface="Roboto"/>
                <a:sym typeface="Roboto"/>
              </a:rPr>
              <a:t>Personalized recommendations</a:t>
            </a:r>
          </a:p>
          <a:p>
            <a:pPr marL="380990" indent="-380990">
              <a:buFont typeface="Arial" panose="020B0604020202020204" pitchFamily="34" charset="0"/>
              <a:buChar char="•"/>
            </a:pPr>
            <a:r>
              <a:rPr lang="en-GB" sz="2400" dirty="0">
                <a:latin typeface="Roboto"/>
                <a:ea typeface="Roboto"/>
                <a:cs typeface="Roboto"/>
                <a:sym typeface="Roboto"/>
              </a:rPr>
              <a:t>Multi-language support</a:t>
            </a:r>
          </a:p>
          <a:p>
            <a:pPr marL="380990" indent="-380990">
              <a:buFont typeface="Arial" panose="020B0604020202020204" pitchFamily="34" charset="0"/>
              <a:buChar char="•"/>
            </a:pPr>
            <a:r>
              <a:rPr lang="en-GB" sz="2400" dirty="0">
                <a:latin typeface="Roboto"/>
                <a:ea typeface="Roboto"/>
                <a:cs typeface="Roboto"/>
                <a:sym typeface="Roboto"/>
              </a:rPr>
              <a:t>Trending insights</a:t>
            </a:r>
          </a:p>
          <a:p>
            <a:pPr marL="380990" indent="-380990">
              <a:buFont typeface="Arial" panose="020B0604020202020204" pitchFamily="34" charset="0"/>
              <a:buChar char="•"/>
            </a:pPr>
            <a:r>
              <a:rPr lang="en-GB" sz="2400" dirty="0">
                <a:latin typeface="Roboto"/>
                <a:ea typeface="Roboto"/>
                <a:cs typeface="Roboto"/>
                <a:sym typeface="Roboto"/>
              </a:rPr>
              <a:t>AI-prompt based solution</a:t>
            </a:r>
          </a:p>
          <a:p>
            <a:endParaRPr sz="24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415611" y="992767"/>
            <a:ext cx="11360800" cy="27368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vert="horz" wrap="square" lIns="121900" tIns="121900" rIns="121900" bIns="121900" rtlCol="0" anchor="b" anchorCtr="0">
            <a:normAutofit/>
          </a:bodyPr>
          <a:lstStyle/>
          <a:p>
            <a:pPr>
              <a:spcBef>
                <a:spcPts val="0"/>
              </a:spcBef>
            </a:pPr>
            <a:endParaRPr/>
          </a:p>
        </p:txBody>
      </p:sp>
      <p:sp>
        <p:nvSpPr>
          <p:cNvPr id="85" name="Google Shape;85;p17"/>
          <p:cNvSpPr txBox="1">
            <a:spLocks noGrp="1"/>
          </p:cNvSpPr>
          <p:nvPr>
            <p:ph type="subTitle" idx="1"/>
          </p:nvPr>
        </p:nvSpPr>
        <p:spPr>
          <a:xfrm>
            <a:off x="415600" y="3778833"/>
            <a:ext cx="11360800" cy="10568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vert="horz" wrap="square" lIns="121900" tIns="121900" rIns="121900" bIns="121900" rtlCol="0" anchor="t" anchorCtr="0">
            <a:normAutofit/>
          </a:bodyPr>
          <a:lstStyle/>
          <a:p>
            <a:pPr>
              <a:spcBef>
                <a:spcPts val="0"/>
              </a:spcBef>
            </a:pPr>
            <a:endParaRPr/>
          </a:p>
        </p:txBody>
      </p:sp>
      <p:pic>
        <p:nvPicPr>
          <p:cNvPr id="86" name="Google Shape;86;p17"/>
          <p:cNvPicPr preferRelativeResize="0"/>
          <p:nvPr/>
        </p:nvPicPr>
        <p:blipFill rotWithShape="1">
          <a:blip r:embed="rId3">
            <a:alphaModFix/>
          </a:blip>
          <a:srcRect l="59" r="59"/>
          <a:stretch/>
        </p:blipFill>
        <p:spPr>
          <a:xfrm>
            <a:off x="4909" y="0"/>
            <a:ext cx="12182183" cy="6857997"/>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pic>
      <p:sp>
        <p:nvSpPr>
          <p:cNvPr id="87" name="Google Shape;87;p17"/>
          <p:cNvSpPr txBox="1"/>
          <p:nvPr/>
        </p:nvSpPr>
        <p:spPr>
          <a:xfrm>
            <a:off x="260633" y="1107700"/>
            <a:ext cx="11696000" cy="6840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wrap="square" lIns="121900" tIns="121900" rIns="121900" bIns="121900" anchor="t" anchorCtr="0">
            <a:noAutofit/>
          </a:bodyPr>
          <a:lstStyle/>
          <a:p>
            <a:r>
              <a:rPr lang="en-GB" sz="2400">
                <a:latin typeface="Roboto"/>
                <a:ea typeface="Roboto"/>
                <a:cs typeface="Roboto"/>
                <a:sym typeface="Roboto"/>
              </a:rPr>
              <a:t>Process flow diagram or Use-case diagram</a:t>
            </a:r>
            <a:endParaRPr sz="2400">
              <a:latin typeface="Roboto"/>
              <a:ea typeface="Roboto"/>
              <a:cs typeface="Roboto"/>
              <a:sym typeface="Roboto"/>
            </a:endParaRPr>
          </a:p>
        </p:txBody>
      </p:sp>
      <p:graphicFrame>
        <p:nvGraphicFramePr>
          <p:cNvPr id="2" name="Diagram 1">
            <a:extLst>
              <a:ext uri="{FF2B5EF4-FFF2-40B4-BE49-F238E27FC236}">
                <a16:creationId xmlns:a16="http://schemas.microsoft.com/office/drawing/2014/main" id="{C843EDFA-E5CF-33BF-0BBE-F9A5688FD9FA}"/>
              </a:ext>
            </a:extLst>
          </p:cNvPr>
          <p:cNvGraphicFramePr/>
          <p:nvPr/>
        </p:nvGraphicFramePr>
        <p:xfrm>
          <a:off x="583627" y="1906634"/>
          <a:ext cx="5888216" cy="4505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93" name="Google Shape;93;p18"/>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94" name="Google Shape;94;p18"/>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95" name="Google Shape;95;p18"/>
          <p:cNvSpPr txBox="1"/>
          <p:nvPr/>
        </p:nvSpPr>
        <p:spPr>
          <a:xfrm>
            <a:off x="276933" y="1172867"/>
            <a:ext cx="11630800" cy="7984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Wireframes/Mock diagrams of the prototype</a:t>
            </a:r>
            <a:endParaRPr sz="2400" dirty="0">
              <a:latin typeface="Roboto"/>
              <a:ea typeface="Roboto"/>
              <a:cs typeface="Roboto"/>
              <a:sym typeface="Roboto"/>
            </a:endParaRPr>
          </a:p>
        </p:txBody>
      </p:sp>
      <p:pic>
        <p:nvPicPr>
          <p:cNvPr id="3" name="Picture 2">
            <a:extLst>
              <a:ext uri="{FF2B5EF4-FFF2-40B4-BE49-F238E27FC236}">
                <a16:creationId xmlns:a16="http://schemas.microsoft.com/office/drawing/2014/main" id="{E062DF15-D096-75EC-3586-8DF2E3F1D513}"/>
              </a:ext>
            </a:extLst>
          </p:cNvPr>
          <p:cNvPicPr>
            <a:picLocks noChangeAspect="1"/>
          </p:cNvPicPr>
          <p:nvPr/>
        </p:nvPicPr>
        <p:blipFill>
          <a:blip r:embed="rId4"/>
          <a:stretch>
            <a:fillRect/>
          </a:stretch>
        </p:blipFill>
        <p:spPr>
          <a:xfrm>
            <a:off x="69385" y="1971267"/>
            <a:ext cx="12192000" cy="3333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01" name="Google Shape;101;p19"/>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02" name="Google Shape;102;p19"/>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03" name="Google Shape;103;p19"/>
          <p:cNvSpPr txBox="1"/>
          <p:nvPr/>
        </p:nvSpPr>
        <p:spPr>
          <a:xfrm>
            <a:off x="228067" y="1156567"/>
            <a:ext cx="11761200" cy="798400"/>
          </a:xfrm>
          <a:prstGeom prst="rect">
            <a:avLst/>
          </a:prstGeom>
          <a:noFill/>
          <a:ln>
            <a:noFill/>
          </a:ln>
        </p:spPr>
        <p:txBody>
          <a:bodyPr spcFirstLastPara="1" wrap="square" lIns="121900" tIns="121900" rIns="121900" bIns="121900" anchor="t" anchorCtr="0">
            <a:noAutofit/>
          </a:bodyPr>
          <a:lstStyle/>
          <a:p>
            <a:r>
              <a:rPr lang="en-GB" sz="2400">
                <a:latin typeface="Roboto"/>
                <a:ea typeface="Roboto"/>
                <a:cs typeface="Roboto"/>
                <a:sym typeface="Roboto"/>
              </a:rPr>
              <a:t>Architecture diagram of the proposed solution</a:t>
            </a:r>
            <a:endParaRPr sz="2400">
              <a:latin typeface="Roboto"/>
              <a:ea typeface="Roboto"/>
              <a:cs typeface="Roboto"/>
              <a:sym typeface="Roboto"/>
            </a:endParaRPr>
          </a:p>
        </p:txBody>
      </p:sp>
      <p:sp>
        <p:nvSpPr>
          <p:cNvPr id="176" name="Rectangle 175">
            <a:extLst>
              <a:ext uri="{FF2B5EF4-FFF2-40B4-BE49-F238E27FC236}">
                <a16:creationId xmlns:a16="http://schemas.microsoft.com/office/drawing/2014/main" id="{33547C85-0EA6-CF7B-9CD2-176E8AD22937}"/>
              </a:ext>
            </a:extLst>
          </p:cNvPr>
          <p:cNvSpPr/>
          <p:nvPr/>
        </p:nvSpPr>
        <p:spPr>
          <a:xfrm>
            <a:off x="559181" y="2768410"/>
            <a:ext cx="1567544" cy="660591"/>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Streaming + On-prem data</a:t>
            </a:r>
          </a:p>
        </p:txBody>
      </p:sp>
      <p:sp>
        <p:nvSpPr>
          <p:cNvPr id="177" name="Freeform: Shape 404">
            <a:extLst>
              <a:ext uri="{FF2B5EF4-FFF2-40B4-BE49-F238E27FC236}">
                <a16:creationId xmlns:a16="http://schemas.microsoft.com/office/drawing/2014/main" id="{A9A6EB18-803B-BD67-BF1C-59CC0B02635C}"/>
              </a:ext>
            </a:extLst>
          </p:cNvPr>
          <p:cNvSpPr/>
          <p:nvPr/>
        </p:nvSpPr>
        <p:spPr>
          <a:xfrm rot="16200000">
            <a:off x="554856" y="3638445"/>
            <a:ext cx="4257664"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chemeClr val="accent2"/>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19">
              <a:defRPr/>
            </a:pPr>
            <a:r>
              <a:rPr lang="en-US" sz="1467" spc="-17">
                <a:solidFill>
                  <a:schemeClr val="bg1"/>
                </a:solidFill>
                <a:latin typeface="Roboto" panose="02000000000000000000" pitchFamily="2" charset="0"/>
                <a:ea typeface="Roboto" panose="02000000000000000000" pitchFamily="2" charset="0"/>
                <a:cs typeface="Roboto" panose="02000000000000000000" pitchFamily="2" charset="0"/>
              </a:rPr>
              <a:t>Data Ingestion &amp; Replication </a:t>
            </a:r>
          </a:p>
        </p:txBody>
      </p:sp>
      <p:grpSp>
        <p:nvGrpSpPr>
          <p:cNvPr id="201" name="Group 200">
            <a:extLst>
              <a:ext uri="{FF2B5EF4-FFF2-40B4-BE49-F238E27FC236}">
                <a16:creationId xmlns:a16="http://schemas.microsoft.com/office/drawing/2014/main" id="{FDF6AF83-2EA0-3199-7114-A499E7222924}"/>
              </a:ext>
            </a:extLst>
          </p:cNvPr>
          <p:cNvGrpSpPr/>
          <p:nvPr/>
        </p:nvGrpSpPr>
        <p:grpSpPr>
          <a:xfrm>
            <a:off x="3895915" y="2975095"/>
            <a:ext cx="999195" cy="1241532"/>
            <a:chOff x="3272456" y="2239037"/>
            <a:chExt cx="749396" cy="931149"/>
          </a:xfrm>
        </p:grpSpPr>
        <p:sp>
          <p:nvSpPr>
            <p:cNvPr id="178" name="Cylinder 177">
              <a:extLst>
                <a:ext uri="{FF2B5EF4-FFF2-40B4-BE49-F238E27FC236}">
                  <a16:creationId xmlns:a16="http://schemas.microsoft.com/office/drawing/2014/main" id="{AA15EA7E-3326-1A2F-1D22-FC0092B7E134}"/>
                </a:ext>
              </a:extLst>
            </p:cNvPr>
            <p:cNvSpPr/>
            <p:nvPr/>
          </p:nvSpPr>
          <p:spPr>
            <a:xfrm>
              <a:off x="3272456" y="2239037"/>
              <a:ext cx="749396" cy="931149"/>
            </a:xfrm>
            <a:prstGeom prst="can">
              <a:avLst/>
            </a:prstGeom>
            <a:solidFill>
              <a:srgbClr val="E9E9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Landing Zone</a:t>
              </a:r>
            </a:p>
          </p:txBody>
        </p:sp>
        <p:pic>
          <p:nvPicPr>
            <p:cNvPr id="179" name="Picture 178" descr="A picture containing text, tableware, dishware, plate&#10;&#10;Description automatically generated">
              <a:extLst>
                <a:ext uri="{FF2B5EF4-FFF2-40B4-BE49-F238E27FC236}">
                  <a16:creationId xmlns:a16="http://schemas.microsoft.com/office/drawing/2014/main" id="{98355DF4-6061-0494-4856-7FC1F10CF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518" y="2926823"/>
              <a:ext cx="215106" cy="215106"/>
            </a:xfrm>
            <a:prstGeom prst="rect">
              <a:avLst/>
            </a:prstGeom>
          </p:spPr>
        </p:pic>
      </p:grpSp>
      <p:sp>
        <p:nvSpPr>
          <p:cNvPr id="180" name="Freeform: Shape 436">
            <a:extLst>
              <a:ext uri="{FF2B5EF4-FFF2-40B4-BE49-F238E27FC236}">
                <a16:creationId xmlns:a16="http://schemas.microsoft.com/office/drawing/2014/main" id="{DBC8201D-903C-BD4D-69AC-12B1BDA86868}"/>
              </a:ext>
            </a:extLst>
          </p:cNvPr>
          <p:cNvSpPr/>
          <p:nvPr/>
        </p:nvSpPr>
        <p:spPr>
          <a:xfrm>
            <a:off x="3106484" y="4376291"/>
            <a:ext cx="3050227"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chemeClr val="accent2"/>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19">
              <a:defRPr/>
            </a:pPr>
            <a:r>
              <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rPr>
              <a:t>Data Profiling &amp; Quality</a:t>
            </a:r>
          </a:p>
        </p:txBody>
      </p:sp>
      <p:grpSp>
        <p:nvGrpSpPr>
          <p:cNvPr id="184" name="Group 183">
            <a:extLst>
              <a:ext uri="{FF2B5EF4-FFF2-40B4-BE49-F238E27FC236}">
                <a16:creationId xmlns:a16="http://schemas.microsoft.com/office/drawing/2014/main" id="{1CBD3BEB-7F1D-1137-02A4-0B2339E12818}"/>
              </a:ext>
            </a:extLst>
          </p:cNvPr>
          <p:cNvGrpSpPr/>
          <p:nvPr/>
        </p:nvGrpSpPr>
        <p:grpSpPr>
          <a:xfrm>
            <a:off x="7117643" y="2976061"/>
            <a:ext cx="999195" cy="1241532"/>
            <a:chOff x="6065172" y="2309375"/>
            <a:chExt cx="749396" cy="931149"/>
          </a:xfrm>
        </p:grpSpPr>
        <p:sp>
          <p:nvSpPr>
            <p:cNvPr id="181" name="Cylinder 180">
              <a:extLst>
                <a:ext uri="{FF2B5EF4-FFF2-40B4-BE49-F238E27FC236}">
                  <a16:creationId xmlns:a16="http://schemas.microsoft.com/office/drawing/2014/main" id="{AB710A5F-57CE-DDC7-CCCD-CAFB39CFE19A}"/>
                </a:ext>
              </a:extLst>
            </p:cNvPr>
            <p:cNvSpPr/>
            <p:nvPr/>
          </p:nvSpPr>
          <p:spPr>
            <a:xfrm>
              <a:off x="6065172" y="2309375"/>
              <a:ext cx="749396" cy="931149"/>
            </a:xfrm>
            <a:prstGeom prst="can">
              <a:avLst/>
            </a:prstGeom>
            <a:solidFill>
              <a:srgbClr val="E9E9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Base Zone</a:t>
              </a:r>
            </a:p>
          </p:txBody>
        </p:sp>
        <p:pic>
          <p:nvPicPr>
            <p:cNvPr id="182" name="Picture 181" descr="A picture containing text, tableware, dishware, plate&#10;&#10;Description automatically generated">
              <a:extLst>
                <a:ext uri="{FF2B5EF4-FFF2-40B4-BE49-F238E27FC236}">
                  <a16:creationId xmlns:a16="http://schemas.microsoft.com/office/drawing/2014/main" id="{4705D81E-17D4-F518-26EE-48215976B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46" y="3003595"/>
              <a:ext cx="215106" cy="215106"/>
            </a:xfrm>
            <a:prstGeom prst="rect">
              <a:avLst/>
            </a:prstGeom>
          </p:spPr>
        </p:pic>
      </p:grpSp>
      <p:sp>
        <p:nvSpPr>
          <p:cNvPr id="183" name="Freeform: Shape 444">
            <a:extLst>
              <a:ext uri="{FF2B5EF4-FFF2-40B4-BE49-F238E27FC236}">
                <a16:creationId xmlns:a16="http://schemas.microsoft.com/office/drawing/2014/main" id="{156E6F4B-A8A1-4763-F455-28814D4A248E}"/>
              </a:ext>
            </a:extLst>
          </p:cNvPr>
          <p:cNvSpPr/>
          <p:nvPr/>
        </p:nvSpPr>
        <p:spPr>
          <a:xfrm rot="16200000">
            <a:off x="5731477" y="3663873"/>
            <a:ext cx="1887401"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rgbClr val="21212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defTabSz="609219">
              <a:defRPr/>
            </a:pPr>
            <a:r>
              <a:rPr lang="en-US" sz="1467" spc="-17" dirty="0">
                <a:solidFill>
                  <a:schemeClr val="bg1"/>
                </a:solidFill>
                <a:latin typeface="Roboto"/>
                <a:ea typeface="Roboto"/>
                <a:cs typeface="Roboto"/>
              </a:rPr>
              <a:t>Data Integration  SQL ELT</a:t>
            </a:r>
            <a:endPar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100" name="Picture 4" descr="Top 7 best AI-powered chatbot apps ...">
            <a:extLst>
              <a:ext uri="{FF2B5EF4-FFF2-40B4-BE49-F238E27FC236}">
                <a16:creationId xmlns:a16="http://schemas.microsoft.com/office/drawing/2014/main" id="{E07C5E1B-ACA0-DC04-84B7-0F02FA7E8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8026" y="2612617"/>
            <a:ext cx="2834549" cy="1700729"/>
          </a:xfrm>
          <a:prstGeom prst="rect">
            <a:avLst/>
          </a:prstGeom>
          <a:noFill/>
          <a:extLst>
            <a:ext uri="{909E8E84-426E-40DD-AFC4-6F175D3DCCD1}">
              <a14:hiddenFill xmlns:a14="http://schemas.microsoft.com/office/drawing/2010/main">
                <a:solidFill>
                  <a:srgbClr val="FFFFFF"/>
                </a:solidFill>
              </a14:hiddenFill>
            </a:ext>
          </a:extLst>
        </p:spPr>
      </p:pic>
      <p:sp>
        <p:nvSpPr>
          <p:cNvPr id="202" name="Freeform: Shape 444">
            <a:extLst>
              <a:ext uri="{FF2B5EF4-FFF2-40B4-BE49-F238E27FC236}">
                <a16:creationId xmlns:a16="http://schemas.microsoft.com/office/drawing/2014/main" id="{77FF59E9-7AE3-725C-7D20-66BAFD82B854}"/>
              </a:ext>
            </a:extLst>
          </p:cNvPr>
          <p:cNvSpPr/>
          <p:nvPr/>
        </p:nvSpPr>
        <p:spPr>
          <a:xfrm rot="16200000">
            <a:off x="7693165" y="3663873"/>
            <a:ext cx="1887401"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rgbClr val="21212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defTabSz="609219">
              <a:defRPr/>
            </a:pPr>
            <a:r>
              <a:rPr lang="en-US" sz="1467" spc="-17" dirty="0">
                <a:solidFill>
                  <a:schemeClr val="bg1"/>
                </a:solidFill>
                <a:latin typeface="Roboto"/>
                <a:ea typeface="Roboto"/>
                <a:cs typeface="Roboto"/>
              </a:rPr>
              <a:t>Application Integration - Recipe</a:t>
            </a:r>
            <a:endPar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cxnSp>
        <p:nvCxnSpPr>
          <p:cNvPr id="204" name="Straight Arrow Connector 203">
            <a:extLst>
              <a:ext uri="{FF2B5EF4-FFF2-40B4-BE49-F238E27FC236}">
                <a16:creationId xmlns:a16="http://schemas.microsoft.com/office/drawing/2014/main" id="{5D309B12-1EDA-A66D-E80D-D8C8B526FD8C}"/>
              </a:ext>
            </a:extLst>
          </p:cNvPr>
          <p:cNvCxnSpPr/>
          <p:nvPr/>
        </p:nvCxnSpPr>
        <p:spPr>
          <a:xfrm>
            <a:off x="2126726" y="3098704"/>
            <a:ext cx="3020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id="{47CE851E-CC79-F257-3395-C4D9604387CF}"/>
              </a:ext>
            </a:extLst>
          </p:cNvPr>
          <p:cNvCxnSpPr>
            <a:cxnSpLocks/>
          </p:cNvCxnSpPr>
          <p:nvPr/>
        </p:nvCxnSpPr>
        <p:spPr>
          <a:xfrm>
            <a:off x="2938612" y="4641276"/>
            <a:ext cx="1678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7" name="Straight Arrow Connector 206">
            <a:extLst>
              <a:ext uri="{FF2B5EF4-FFF2-40B4-BE49-F238E27FC236}">
                <a16:creationId xmlns:a16="http://schemas.microsoft.com/office/drawing/2014/main" id="{124B18C7-71C4-1A4E-A4A2-8C24568D8F5C}"/>
              </a:ext>
            </a:extLst>
          </p:cNvPr>
          <p:cNvCxnSpPr>
            <a:cxnSpLocks/>
          </p:cNvCxnSpPr>
          <p:nvPr/>
        </p:nvCxnSpPr>
        <p:spPr>
          <a:xfrm>
            <a:off x="6210131" y="443807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0" name="Straight Arrow Connector 209">
            <a:extLst>
              <a:ext uri="{FF2B5EF4-FFF2-40B4-BE49-F238E27FC236}">
                <a16:creationId xmlns:a16="http://schemas.microsoft.com/office/drawing/2014/main" id="{006CAA77-8359-E734-3DFF-05E7E4091CDB}"/>
              </a:ext>
            </a:extLst>
          </p:cNvPr>
          <p:cNvCxnSpPr>
            <a:cxnSpLocks/>
          </p:cNvCxnSpPr>
          <p:nvPr/>
        </p:nvCxnSpPr>
        <p:spPr>
          <a:xfrm>
            <a:off x="6921331" y="367607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1" name="Straight Arrow Connector 210">
            <a:extLst>
              <a:ext uri="{FF2B5EF4-FFF2-40B4-BE49-F238E27FC236}">
                <a16:creationId xmlns:a16="http://schemas.microsoft.com/office/drawing/2014/main" id="{A2DE0775-E4AA-D0AC-735F-3BFCC3819721}"/>
              </a:ext>
            </a:extLst>
          </p:cNvPr>
          <p:cNvCxnSpPr>
            <a:cxnSpLocks/>
          </p:cNvCxnSpPr>
          <p:nvPr/>
        </p:nvCxnSpPr>
        <p:spPr>
          <a:xfrm>
            <a:off x="8150691" y="369639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2" name="Straight Arrow Connector 211">
            <a:extLst>
              <a:ext uri="{FF2B5EF4-FFF2-40B4-BE49-F238E27FC236}">
                <a16:creationId xmlns:a16="http://schemas.microsoft.com/office/drawing/2014/main" id="{F14E19E3-774F-0EF1-EDE6-736DA36E3BD6}"/>
              </a:ext>
            </a:extLst>
          </p:cNvPr>
          <p:cNvCxnSpPr>
            <a:cxnSpLocks/>
          </p:cNvCxnSpPr>
          <p:nvPr/>
        </p:nvCxnSpPr>
        <p:spPr>
          <a:xfrm>
            <a:off x="8922851" y="3676076"/>
            <a:ext cx="25517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09" name="Google Shape;109;p20"/>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10" name="Google Shape;110;p20"/>
          <p:cNvPicPr preferRelativeResize="0"/>
          <p:nvPr/>
        </p:nvPicPr>
        <p:blipFill rotWithShape="1">
          <a:blip r:embed="rId3">
            <a:alphaModFix/>
          </a:blip>
          <a:srcRect l="59" r="59"/>
          <a:stretch/>
        </p:blipFill>
        <p:spPr>
          <a:xfrm>
            <a:off x="9818" y="0"/>
            <a:ext cx="12182183" cy="6857997"/>
          </a:xfrm>
          <a:prstGeom prst="rect">
            <a:avLst/>
          </a:prstGeom>
          <a:noFill/>
          <a:ln>
            <a:noFill/>
          </a:ln>
        </p:spPr>
      </p:pic>
      <p:sp>
        <p:nvSpPr>
          <p:cNvPr id="111" name="Google Shape;111;p20"/>
          <p:cNvSpPr txBox="1"/>
          <p:nvPr/>
        </p:nvSpPr>
        <p:spPr>
          <a:xfrm>
            <a:off x="211767" y="1140300"/>
            <a:ext cx="11712400" cy="6028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Technologies to be used in the solution</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2400" dirty="0">
                <a:latin typeface="Roboto"/>
                <a:ea typeface="Roboto"/>
                <a:cs typeface="Roboto"/>
                <a:sym typeface="Roboto"/>
              </a:rPr>
              <a:t>AWS Bedrock</a:t>
            </a:r>
            <a:endParaRPr sz="24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17" name="Google Shape;117;p21"/>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18" name="Google Shape;118;p21"/>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19" name="Google Shape;119;p21"/>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rPr>
              <a:t>Highlight usage of Informatica’s Services Used</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1600" dirty="0">
                <a:latin typeface="Roboto"/>
                <a:ea typeface="Roboto"/>
                <a:cs typeface="Roboto"/>
                <a:sym typeface="Roboto"/>
              </a:rPr>
              <a:t>Application Integration – for Recipes (AWS Bedrock chat with File using Guide)</a:t>
            </a:r>
          </a:p>
          <a:p>
            <a:pPr marL="380990" indent="-380990">
              <a:buFont typeface="Arial" panose="020B0604020202020204" pitchFamily="34" charset="0"/>
              <a:buChar char="•"/>
            </a:pPr>
            <a:r>
              <a:rPr lang="en-GB" sz="1600" dirty="0">
                <a:latin typeface="Roboto"/>
                <a:ea typeface="Roboto"/>
                <a:cs typeface="Roboto"/>
                <a:sym typeface="Roboto"/>
              </a:rPr>
              <a:t>Data Ingestion &amp; Replication – Data load activities</a:t>
            </a:r>
          </a:p>
          <a:p>
            <a:pPr marL="380990" indent="-380990">
              <a:buFont typeface="Arial" panose="020B0604020202020204" pitchFamily="34" charset="0"/>
              <a:buChar char="•"/>
            </a:pPr>
            <a:r>
              <a:rPr lang="en-GB" sz="1600" dirty="0">
                <a:latin typeface="Roboto"/>
                <a:ea typeface="Roboto"/>
                <a:cs typeface="Roboto"/>
                <a:sym typeface="Roboto"/>
              </a:rPr>
              <a:t>Data Profiling – identify anomalies</a:t>
            </a:r>
          </a:p>
          <a:p>
            <a:pPr marL="380990" indent="-380990">
              <a:buFont typeface="Arial" panose="020B0604020202020204" pitchFamily="34" charset="0"/>
              <a:buChar char="•"/>
            </a:pPr>
            <a:r>
              <a:rPr lang="en-GB" sz="1600" dirty="0">
                <a:latin typeface="Roboto"/>
                <a:ea typeface="Roboto"/>
                <a:cs typeface="Roboto"/>
                <a:sym typeface="Roboto"/>
              </a:rPr>
              <a:t>Data Quality – fix DQ issues</a:t>
            </a:r>
          </a:p>
          <a:p>
            <a:pPr marL="380990" indent="-380990">
              <a:buFont typeface="Arial" panose="020B0604020202020204" pitchFamily="34" charset="0"/>
              <a:buChar char="•"/>
            </a:pPr>
            <a:r>
              <a:rPr lang="en-GB" sz="1600" dirty="0">
                <a:latin typeface="Roboto"/>
                <a:ea typeface="Roboto"/>
                <a:cs typeface="Roboto"/>
                <a:sym typeface="Roboto"/>
              </a:rPr>
              <a:t>Data Integration – SQL ELT, data transformations, Cortex AI</a:t>
            </a:r>
            <a:endParaRPr sz="1600"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651</Words>
  <Application>Microsoft Office PowerPoint</Application>
  <PresentationFormat>Widescreen</PresentationFormat>
  <Paragraphs>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Kumar Talari</dc:creator>
  <cp:lastModifiedBy>Shiva Kumar Talari</cp:lastModifiedBy>
  <cp:revision>3</cp:revision>
  <dcterms:created xsi:type="dcterms:W3CDTF">2025-03-10T07:04:12Z</dcterms:created>
  <dcterms:modified xsi:type="dcterms:W3CDTF">2025-03-10T08:02:29Z</dcterms:modified>
</cp:coreProperties>
</file>