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29BD-BDF0-4420-BF36-E076B6AF2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2F1C-9C0D-4644-BFF8-5CD0F5FF6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E291-DA08-467F-AAAE-86E88578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4D64-1599-4192-9D88-A4C7AC93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F3DD-BAFE-4D95-9BC0-7F02BCB2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4292-C28A-478A-A8FA-BA3980C9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AA24-CCDF-48F2-9D90-37EB733F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4609-073F-4937-99D9-1C50C771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EFBA-A77F-4A54-A4EB-DBC5B6F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DEB1-4C5F-4F1E-A04E-1F70530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01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2A5EA-8A5F-484B-A8EA-3B8D8395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342B-882B-4220-89CF-D7975E19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8B8B-7C19-442B-B128-1DD0DF7B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5210-5370-4667-B187-FC9DB0F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7F91-2106-40A7-A912-8C52A80C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9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A700-FF15-4ADF-9F1A-23B70B93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176C-888C-4805-A227-3999E895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FA8D-5D46-4AC1-B090-3D0E49AE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57AA-E546-4ED2-947F-18236354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48BC-C080-4F4A-8418-3B55689B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1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72B3-CCDE-47C4-8A64-6AB6DF56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C8495-9E39-4F6C-B44C-FDEEDF42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B2E0-B971-4381-83F7-F36F51DD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0797-556C-4AFD-A5A6-240C57FA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75C2-4317-46E5-9464-766401E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7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FD27-A3D5-4C86-BFFA-63587BDC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7075-147F-4E93-825B-2360FD984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DF571-A6E5-4603-870B-0BFE082B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4AED-1F49-42E6-963C-8FC0CF9D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80F0-1A31-4B35-9FF3-F31F1AC1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D6BB-7FF3-4C00-84D5-7DA97AF2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4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D50C-84E0-4C1C-AE82-21A32F2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07DD-6E49-4DEF-91A3-BE297ABB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5AC5-9D14-436F-BA16-CBE77EBD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2BA9C-07B1-4438-A955-451989CD4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2E377-B3F6-4F76-B537-B841BEE0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DEC8D-B2D4-479B-A793-CDB5940E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F297A-750F-4508-B35F-90CFC1B9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325BF-A784-4CC4-8D26-1C4F8332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5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29E6-52AF-4D90-8564-EE8F03FD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619AB-7517-4072-8D50-6261806E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1104-448D-4DD7-AFDD-0B8DC03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7D04-063D-4C79-8242-F65BAEC1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90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286D0-6779-42E0-9ECA-ED5968D3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2D51B-1C37-4D14-9921-A7351924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C158C-24A5-434C-85DE-0584B772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68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7C3B-CD38-49AD-AB5C-2E7CE1A3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86B9-454C-41BE-8189-9F102469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B160D-5C84-4F13-B1AE-F062ED1C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19F2-5FA4-470D-9503-3BCA3A75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E09E-F1E1-4317-8EB0-125A35A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96CE-5C24-4063-BEF8-90DEFFB9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5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DABC-4ADA-4DB5-8897-7EC78DD3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EDB9C-8001-4A16-B7C8-E460387A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55CC-D38E-42CE-9213-B2DB461C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58B1-2CEF-4952-9A7E-4159F0F1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ECFC-525D-4669-98CF-88BEA9DE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E7E5-4892-49F4-8CBD-7F9D7E48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7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22E7-27EA-4A2D-BFF0-8F51DCB5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092D-8A57-4531-B7B4-FC255079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AF8A-98BF-4872-B922-68C11D6CF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F43E-8DA9-4A53-A86D-BEA7365515FE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0F86-CDE1-4B4C-A9DF-F982F4C9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70E-55C2-494A-9CCA-5DCC3E11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0424-7CA2-4F5A-B6EE-AFD78392D0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5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850E-48B5-43C4-9CD3-864023CCD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5582-7CB5-4FE6-A356-5EC1E7690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Rois</a:t>
            </a:r>
            <a:r>
              <a:rPr lang="en-ID" dirty="0" smtClean="0"/>
              <a:t> </a:t>
            </a:r>
            <a:r>
              <a:rPr lang="en-ID" dirty="0" err="1" smtClean="0"/>
              <a:t>Pakaya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388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0C7B-C5E4-471C-BAE7-E7B03B0C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Chapter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757A-7BC5-493E-B31D-E2E6A1F28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Statis</a:t>
            </a:r>
            <a:r>
              <a:rPr lang="en-ID" dirty="0"/>
              <a:t>, Operator, Assignment, </a:t>
            </a:r>
            <a:r>
              <a:rPr lang="en-ID" dirty="0" err="1"/>
              <a:t>Variabel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330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83F3-F021-4D69-ADA6-D153E988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Statis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8793-1C94-4703-AF4C-FB253A1F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Python: </a:t>
            </a:r>
            <a:r>
              <a:rPr lang="en-ID" dirty="0" err="1"/>
              <a:t>Statis</a:t>
            </a:r>
            <a:r>
              <a:rPr lang="en-ID" dirty="0"/>
              <a:t> dan </a:t>
            </a:r>
            <a:r>
              <a:rPr lang="en-ID" dirty="0" err="1"/>
              <a:t>Dinamis</a:t>
            </a:r>
            <a:endParaRPr lang="en-ID" dirty="0"/>
          </a:p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/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ID" dirty="0"/>
          </a:p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statis</a:t>
            </a:r>
            <a:r>
              <a:rPr lang="en-ID" dirty="0"/>
              <a:t> di Python:</a:t>
            </a:r>
          </a:p>
          <a:p>
            <a:pPr lvl="1"/>
            <a:r>
              <a:rPr lang="en-ID" dirty="0"/>
              <a:t>Number</a:t>
            </a:r>
          </a:p>
          <a:p>
            <a:pPr lvl="2"/>
            <a:r>
              <a:rPr lang="en-ID" dirty="0"/>
              <a:t>Integer (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), </a:t>
            </a:r>
            <a:r>
              <a:rPr lang="en-ID" dirty="0" err="1"/>
              <a:t>misal</a:t>
            </a:r>
            <a:r>
              <a:rPr lang="en-ID" dirty="0"/>
              <a:t>: …,-3, -2, -1, 0, 1, 2, …</a:t>
            </a:r>
          </a:p>
          <a:p>
            <a:pPr lvl="2"/>
            <a:r>
              <a:rPr lang="en-ID" dirty="0"/>
              <a:t>Floating Point (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riil</a:t>
            </a:r>
            <a:r>
              <a:rPr lang="en-ID" dirty="0"/>
              <a:t>), </a:t>
            </a:r>
            <a:r>
              <a:rPr lang="en-ID" dirty="0" err="1"/>
              <a:t>misal</a:t>
            </a:r>
            <a:r>
              <a:rPr lang="en-ID" dirty="0"/>
              <a:t>: 0.1, 0.002, -4.023</a:t>
            </a:r>
          </a:p>
          <a:p>
            <a:pPr lvl="1"/>
            <a:r>
              <a:rPr lang="en-ID" dirty="0"/>
              <a:t>String</a:t>
            </a:r>
          </a:p>
          <a:p>
            <a:pPr lvl="2"/>
            <a:r>
              <a:rPr lang="en-ID" dirty="0" err="1"/>
              <a:t>Misal</a:t>
            </a:r>
            <a:r>
              <a:rPr lang="en-ID" dirty="0"/>
              <a:t>: ‘a’, ‘3’, ‘hello’, ‘ ’</a:t>
            </a:r>
          </a:p>
          <a:p>
            <a:pPr lvl="1"/>
            <a:r>
              <a:rPr lang="en-ID" dirty="0"/>
              <a:t>Boolean</a:t>
            </a:r>
          </a:p>
          <a:p>
            <a:pPr lvl="2"/>
            <a:r>
              <a:rPr lang="en-ID" dirty="0" err="1"/>
              <a:t>Misal</a:t>
            </a:r>
            <a:r>
              <a:rPr lang="en-ID" dirty="0"/>
              <a:t>: True, False</a:t>
            </a:r>
          </a:p>
        </p:txBody>
      </p:sp>
    </p:spTree>
    <p:extLst>
      <p:ext uri="{BB962C8B-B14F-4D97-AF65-F5344CB8AC3E}">
        <p14:creationId xmlns:p14="http://schemas.microsoft.com/office/powerpoint/2010/main" val="99351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78DF-9FA8-4333-8633-4E153F19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BB29-A2C8-4D77-99CC-272A5DBF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Operator: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baru</a:t>
            </a:r>
            <a:endParaRPr lang="en-ID" dirty="0"/>
          </a:p>
          <a:p>
            <a:r>
              <a:rPr lang="en-ID" dirty="0" err="1"/>
              <a:t>Jenis</a:t>
            </a:r>
            <a:r>
              <a:rPr lang="en-ID" dirty="0"/>
              <a:t> Operator:</a:t>
            </a:r>
          </a:p>
          <a:p>
            <a:pPr lvl="1"/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: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numbers</a:t>
            </a:r>
          </a:p>
          <a:p>
            <a:pPr lvl="1"/>
            <a:r>
              <a:rPr lang="en-ID" dirty="0"/>
              <a:t>Operator String: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string</a:t>
            </a:r>
          </a:p>
          <a:p>
            <a:pPr lvl="1"/>
            <a:r>
              <a:rPr lang="en-ID" dirty="0"/>
              <a:t>Operator </a:t>
            </a:r>
            <a:r>
              <a:rPr lang="en-ID" dirty="0" err="1"/>
              <a:t>Logika</a:t>
            </a:r>
            <a:r>
              <a:rPr lang="en-ID" dirty="0"/>
              <a:t>: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</a:p>
          <a:p>
            <a:pPr lvl="1"/>
            <a:r>
              <a:rPr lang="en-ID" dirty="0"/>
              <a:t>Operator </a:t>
            </a:r>
            <a:r>
              <a:rPr lang="en-ID" dirty="0" err="1"/>
              <a:t>Relasional</a:t>
            </a:r>
            <a:r>
              <a:rPr lang="en-ID" dirty="0"/>
              <a:t>: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49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F335-A698-44F0-A4C6-DA53908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Aritmatika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DEF4-3095-4561-A3F3-83257FE5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operator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juga </a:t>
            </a:r>
            <a:r>
              <a:rPr lang="en-ID" dirty="0" err="1"/>
              <a:t>bertipe</a:t>
            </a:r>
            <a:r>
              <a:rPr lang="en-ID" dirty="0"/>
              <a:t> data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FFF67-18E4-49D0-A140-36712EDF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5" y="2724075"/>
            <a:ext cx="7755422" cy="38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E70D-620B-4A69-8F54-AE4AA038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9593-A73D-412C-9B43-7B88AA6E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String Concatenation (+)</a:t>
            </a:r>
            <a:br>
              <a:rPr lang="en-ID" dirty="0"/>
            </a:b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string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string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String Replication (*)</a:t>
            </a:r>
            <a:br>
              <a:rPr lang="en-ID" dirty="0"/>
            </a:b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menggandakan</a:t>
            </a:r>
            <a:r>
              <a:rPr lang="en-ID" dirty="0"/>
              <a:t> string 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5AC2C-0323-41D5-B29D-F4120803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50" y="2755863"/>
            <a:ext cx="5792472" cy="1035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BFB98-AE15-4458-BBF0-CDBBE334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50" y="3925849"/>
            <a:ext cx="6220536" cy="103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358EC-FA26-4D58-A681-3090DF52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00" y="5276850"/>
            <a:ext cx="5917359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2C3-D0DA-4CBB-9FD5-45DE4FFB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Logika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BBE9-80EE-464C-859B-E4F3DAD7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Boolean</a:t>
            </a:r>
          </a:p>
          <a:p>
            <a:r>
              <a:rPr lang="en-ID" dirty="0"/>
              <a:t>Hasil </a:t>
            </a:r>
            <a:r>
              <a:rPr lang="en-ID" dirty="0" err="1"/>
              <a:t>operasinya</a:t>
            </a:r>
            <a:r>
              <a:rPr lang="en-ID" dirty="0"/>
              <a:t> juga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</a:p>
          <a:p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control IF, WHILE</a:t>
            </a:r>
          </a:p>
          <a:p>
            <a:r>
              <a:rPr lang="en-ID" dirty="0" err="1"/>
              <a:t>Jenis</a:t>
            </a:r>
            <a:r>
              <a:rPr lang="en-ID" dirty="0"/>
              <a:t> operator </a:t>
            </a:r>
            <a:r>
              <a:rPr lang="en-ID" dirty="0" err="1"/>
              <a:t>logika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AND</a:t>
            </a:r>
          </a:p>
          <a:p>
            <a:pPr lvl="1"/>
            <a:r>
              <a:rPr lang="en-ID" dirty="0"/>
              <a:t>OR</a:t>
            </a:r>
          </a:p>
          <a:p>
            <a:pPr lvl="1"/>
            <a:r>
              <a:rPr lang="en-ID" dirty="0"/>
              <a:t>NOT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0A7D-FFF4-43FD-B3B2-C11FC2D5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01" y="3362325"/>
            <a:ext cx="4540349" cy="32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1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81D-72EC-41AD-9C1F-60E5BFD6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Relasional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DA61-081E-471F-8925-FB3A4814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sejenis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datanya</a:t>
            </a:r>
            <a:endParaRPr lang="en-ID" dirty="0"/>
          </a:p>
          <a:p>
            <a:r>
              <a:rPr lang="en-ID" dirty="0"/>
              <a:t>Hasil </a:t>
            </a:r>
            <a:r>
              <a:rPr lang="en-ID" dirty="0" err="1"/>
              <a:t>operasinya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959F6-36C2-4CF6-B974-31ECBA5C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02" y="2911413"/>
            <a:ext cx="5334097" cy="3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48EE-CB67-489A-82F7-B2E908BE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Relasional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6725-F691-4506-8CAB-F6610F16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  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number		        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10877-C74B-4E7A-9A68-9C8DC142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6" y="2333555"/>
            <a:ext cx="5057356" cy="3524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3AAF3-4F0A-46A0-BFDB-37FEB035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55" y="2333555"/>
            <a:ext cx="5033671" cy="25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FAB5-EAE6-4078-9371-42E635C4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Relasional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773D-25A1-45A8-A6AA-4F02D35F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Boolean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datanya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F244E-C63B-4A8E-86BB-C1FCB30D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1" y="2378039"/>
            <a:ext cx="4842120" cy="1736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0672B-3E34-4944-AD5B-4F785D44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51" y="4767191"/>
            <a:ext cx="7839029" cy="19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6A02-0F23-4762-B098-595BEE75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5AA4-68F0-47C9-B0FF-90CFBEC3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Assignment: proses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: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selanjutnya</a:t>
            </a:r>
            <a:endParaRPr lang="en-ID" dirty="0"/>
          </a:p>
          <a:p>
            <a:r>
              <a:rPr lang="en-ID" dirty="0"/>
              <a:t>Cara: </a:t>
            </a:r>
            <a:r>
              <a:rPr lang="en-ID" dirty="0" err="1"/>
              <a:t>menggunakan</a:t>
            </a:r>
            <a:r>
              <a:rPr lang="en-ID" dirty="0"/>
              <a:t>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F9535-4A25-47CA-8A5F-6C05CAD9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0" y="3429000"/>
            <a:ext cx="669513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8C8-3CDE-4FFE-82D0-46D1DBC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3528-4422-454F-A05F-C51C8B166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r>
              <a:rPr lang="en-ID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33851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B73-C98B-4143-A23B-057C9351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1947-D0A7-4D98-B4C0-F33934F9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700"/>
            <a:ext cx="10515600" cy="2862262"/>
          </a:xfrm>
        </p:spPr>
        <p:txBody>
          <a:bodyPr/>
          <a:lstStyle/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statis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tertimpa</a:t>
            </a:r>
            <a:r>
              <a:rPr lang="en-ID" dirty="0"/>
              <a:t> dg yang </a:t>
            </a:r>
            <a:r>
              <a:rPr lang="en-ID" dirty="0" err="1"/>
              <a:t>baru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B0AB5-C9F6-4C24-AEA6-52904A60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2875"/>
            <a:ext cx="7378377" cy="14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A79-11D1-4804-99C0-223C4C3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F71D1-DF2C-486E-9497-8C3A8C89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56" y="1690688"/>
            <a:ext cx="5924670" cy="267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AD240-5C7A-44E2-B905-87BE749B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527522"/>
            <a:ext cx="6681901" cy="15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F87-45AA-4847-B36C-2C10A3EC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8E82-89C5-46C7-A600-24512BB2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Assignment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55D35-FCC0-4A41-A402-BC76A2B8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813"/>
            <a:ext cx="7257980" cy="23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E0D-1960-410C-AE45-EAFFCE35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3482-8558-4358-9322-B4E41169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ID" dirty="0"/>
          </a:p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Python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</a:t>
            </a:r>
          </a:p>
          <a:p>
            <a:r>
              <a:rPr lang="en-ID" dirty="0" err="1"/>
              <a:t>Aturan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endParaRPr lang="en-ID" dirty="0"/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spasi</a:t>
            </a:r>
            <a:endParaRPr lang="en-ID" dirty="0"/>
          </a:p>
          <a:p>
            <a:pPr lvl="1"/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dan </a:t>
            </a:r>
            <a:r>
              <a:rPr lang="en-ID" i="1" dirty="0"/>
              <a:t>underscore</a:t>
            </a:r>
          </a:p>
        </p:txBody>
      </p:sp>
    </p:spTree>
    <p:extLst>
      <p:ext uri="{BB962C8B-B14F-4D97-AF65-F5344CB8AC3E}">
        <p14:creationId xmlns:p14="http://schemas.microsoft.com/office/powerpoint/2010/main" val="425221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FE6-8F20-4DCC-AB9F-3CB33000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A0B8-1C4F-4A6D-A28D-DC026F37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/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dibuatnya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0147D-E0A7-4438-9084-C5D59F1F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55" y="2838410"/>
            <a:ext cx="7135328" cy="23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8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436D-BE85-4338-A193-33A7FBE2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89D2-D326-45CC-9923-05D4B00F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 Python,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case sensitive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45927-85F5-4481-BB98-8BEBF3A5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18" y="2419298"/>
            <a:ext cx="7754320" cy="30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3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21F-5F2A-4D23-A8F3-1671753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Chapter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A447-4A4E-479B-B41D-034D67B4B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Statement Control</a:t>
            </a:r>
          </a:p>
        </p:txBody>
      </p:sp>
    </p:spTree>
    <p:extLst>
      <p:ext uri="{BB962C8B-B14F-4D97-AF65-F5344CB8AC3E}">
        <p14:creationId xmlns:p14="http://schemas.microsoft.com/office/powerpoint/2010/main" val="40755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340-304E-4FDC-9BEF-8CF3947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Percabangan</a:t>
            </a:r>
            <a:r>
              <a:rPr lang="en-ID" dirty="0"/>
              <a:t>/</a:t>
            </a:r>
            <a:r>
              <a:rPr lang="en-ID" dirty="0" err="1"/>
              <a:t>Kondisional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5841-5628-4709-9407-2D070F52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Sintaks</a:t>
            </a:r>
            <a:r>
              <a:rPr lang="en-ID" dirty="0"/>
              <a:t> IF </a:t>
            </a:r>
            <a:r>
              <a:rPr lang="en-ID" dirty="0" err="1"/>
              <a:t>bentuk</a:t>
            </a:r>
            <a:r>
              <a:rPr lang="en-ID" dirty="0"/>
              <a:t> ke-1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0EC8-BF5B-4CEA-88B7-874C184D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35" y="2305025"/>
            <a:ext cx="3361121" cy="127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B4375-CF89-4A4B-9D9B-199A65A2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35" y="3659187"/>
            <a:ext cx="4678670" cy="1655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4C1EA-84E4-447B-AD34-B7B97198A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9187"/>
            <a:ext cx="4607869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09ED-DCA8-4476-A971-121206B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Percabangan</a:t>
            </a:r>
            <a:r>
              <a:rPr lang="en-ID" dirty="0"/>
              <a:t>/</a:t>
            </a:r>
            <a:r>
              <a:rPr lang="en-ID" dirty="0" err="1"/>
              <a:t>Kondisional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2056-6C79-445F-8D1E-CD2CFE0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Sintaks</a:t>
            </a:r>
            <a:r>
              <a:rPr lang="en-ID" dirty="0"/>
              <a:t> IF </a:t>
            </a:r>
            <a:r>
              <a:rPr lang="en-ID" dirty="0" err="1"/>
              <a:t>bentuk</a:t>
            </a:r>
            <a:r>
              <a:rPr lang="en-ID" dirty="0"/>
              <a:t> ke-2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82123-B76B-45D8-91D2-C7AAC321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25" y="2381195"/>
            <a:ext cx="2738104" cy="147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DFE9A-B7C2-42F6-95D0-99B68083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99" y="3857624"/>
            <a:ext cx="5677831" cy="22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9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DD33-AA69-4BDC-856F-E8A2133E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Percabangan</a:t>
            </a:r>
            <a:r>
              <a:rPr lang="en-ID" dirty="0"/>
              <a:t>/</a:t>
            </a:r>
            <a:r>
              <a:rPr lang="en-ID" dirty="0" err="1"/>
              <a:t>Kondisional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20AD-900A-41E2-9D2D-F0E96201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Sintaks</a:t>
            </a:r>
            <a:r>
              <a:rPr lang="en-ID" dirty="0"/>
              <a:t> IF </a:t>
            </a:r>
            <a:r>
              <a:rPr lang="en-ID" dirty="0" err="1"/>
              <a:t>bentuk</a:t>
            </a:r>
            <a:r>
              <a:rPr lang="en-ID" dirty="0"/>
              <a:t> ke-3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129D4-2FA9-4EE5-8FB6-2E028D55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7" y="2244664"/>
            <a:ext cx="3967270" cy="308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6DA10-AEA4-4C7F-BE13-CFF5DBC9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88" y="2244664"/>
            <a:ext cx="5193599" cy="28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F666-27A4-4019-A3EA-B67CB416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1631-45CD-4B7D-A957-433D203F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i="1" dirty="0"/>
              <a:t>high level language</a:t>
            </a:r>
          </a:p>
          <a:p>
            <a:r>
              <a:rPr lang="en-ID" i="1" dirty="0"/>
              <a:t>Multipurpose </a:t>
            </a:r>
            <a:r>
              <a:rPr lang="en-ID" dirty="0"/>
              <a:t>(</a:t>
            </a:r>
            <a:r>
              <a:rPr lang="en-ID" i="1" dirty="0"/>
              <a:t>desktop apps</a:t>
            </a:r>
            <a:r>
              <a:rPr lang="en-ID" dirty="0"/>
              <a:t>, </a:t>
            </a:r>
            <a:r>
              <a:rPr lang="en-ID" i="1" dirty="0"/>
              <a:t>CLI apps</a:t>
            </a:r>
            <a:r>
              <a:rPr lang="en-ID" dirty="0"/>
              <a:t>, </a:t>
            </a:r>
            <a:r>
              <a:rPr lang="en-ID" i="1" dirty="0"/>
              <a:t>web apps, machine learning, AI, robotics, big data analytics</a:t>
            </a:r>
            <a:r>
              <a:rPr lang="en-ID" dirty="0"/>
              <a:t>)</a:t>
            </a:r>
          </a:p>
          <a:p>
            <a:r>
              <a:rPr lang="en-ID" i="1" dirty="0"/>
              <a:t>Multiplatform</a:t>
            </a:r>
            <a:r>
              <a:rPr lang="en-ID" dirty="0"/>
              <a:t> (</a:t>
            </a:r>
            <a:r>
              <a:rPr lang="en-ID" dirty="0" err="1"/>
              <a:t>didukung</a:t>
            </a:r>
            <a:r>
              <a:rPr lang="en-ID" dirty="0"/>
              <a:t> di multi OS)</a:t>
            </a:r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interpreter</a:t>
            </a:r>
          </a:p>
          <a:p>
            <a:r>
              <a:rPr lang="en-ID" dirty="0" err="1"/>
              <a:t>Sintaksnya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‘mahal’</a:t>
            </a:r>
          </a:p>
          <a:p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i="1" dirty="0"/>
              <a:t>dynamic datatypes</a:t>
            </a:r>
            <a:r>
              <a:rPr lang="en-ID" dirty="0"/>
              <a:t>: list, set, </a:t>
            </a:r>
            <a:r>
              <a:rPr lang="en-ID" dirty="0" err="1"/>
              <a:t>dataframe</a:t>
            </a:r>
            <a:r>
              <a:rPr lang="en-ID" dirty="0"/>
              <a:t>, string, array, </a:t>
            </a:r>
            <a:r>
              <a:rPr lang="en-ID" dirty="0" err="1"/>
              <a:t>dll</a:t>
            </a:r>
            <a:r>
              <a:rPr lang="en-ID" dirty="0"/>
              <a:t> dan juga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manipulasinya</a:t>
            </a:r>
            <a:r>
              <a:rPr lang="en-ID" dirty="0"/>
              <a:t> </a:t>
            </a:r>
          </a:p>
          <a:p>
            <a:r>
              <a:rPr lang="en-ID" dirty="0" err="1"/>
              <a:t>Didukung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i="1" dirty="0"/>
              <a:t>free libraries </a:t>
            </a:r>
            <a:r>
              <a:rPr lang="en-ID" dirty="0"/>
              <a:t>-&gt; </a:t>
            </a:r>
            <a:r>
              <a:rPr lang="en-ID" dirty="0" err="1"/>
              <a:t>handal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i="1" dirty="0" err="1"/>
              <a:t>datascience</a:t>
            </a:r>
            <a:endParaRPr lang="en-ID" i="1" baseline="-25000" dirty="0"/>
          </a:p>
          <a:p>
            <a:endParaRPr lang="en-ID" i="1" dirty="0"/>
          </a:p>
          <a:p>
            <a:endParaRPr lang="en-ID" i="1" dirty="0"/>
          </a:p>
          <a:p>
            <a:pPr marL="0" indent="0">
              <a:buNone/>
            </a:pPr>
            <a:endParaRPr lang="en-ID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533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E946-05E8-4B63-BE73-958F4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Percabangan</a:t>
            </a:r>
            <a:r>
              <a:rPr lang="en-ID" dirty="0"/>
              <a:t>/</a:t>
            </a:r>
            <a:r>
              <a:rPr lang="en-ID" dirty="0" err="1"/>
              <a:t>Kondisional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F017A-C1F3-4A45-86C8-F2F3B861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991"/>
            <a:ext cx="5366786" cy="29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7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4EED-25B9-4C0E-808D-E02CCA05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702-DC29-4282-A1DE-244BD682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Sintaks</a:t>
            </a:r>
            <a:r>
              <a:rPr lang="en-ID" dirty="0"/>
              <a:t>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C2E79-39C0-45ED-AC7D-A34BBCFB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92" y="2403452"/>
            <a:ext cx="3221389" cy="129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0FA39-918C-441B-A50A-030C8670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7" y="3695699"/>
            <a:ext cx="4301484" cy="261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A8CCA-754F-4EE9-BF90-9C5BACAB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580" y="2495466"/>
            <a:ext cx="5500154" cy="38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63E8-B041-44B7-B0F8-074FC389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FB5B-7E1D-492C-B009-2FDADB0A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Statement BREAK			  Statement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CD8D8-E88A-4BE2-9FB2-5546B681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47" y="2286703"/>
            <a:ext cx="4845153" cy="427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DDD23-D868-46E1-9DDD-BF176A0B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89" y="2286703"/>
            <a:ext cx="5206310" cy="36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4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B7FE-7F4A-4DB1-97F9-B4D17455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20D2-62AD-4C89-A196-311CA06D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Infinite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9F3C7-C374-42CD-8B96-F47111BF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70" y="2355795"/>
            <a:ext cx="4337321" cy="1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78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5C5C-D950-4D48-80B3-44C80B11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F12-B2CB-4722-9330-7F810B0C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Sintaks</a:t>
            </a:r>
            <a:r>
              <a:rPr lang="en-ID" dirty="0"/>
              <a:t>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20F9A-C5DC-4CC8-99D5-400B39C5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88" y="2374876"/>
            <a:ext cx="3608085" cy="133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33F4C-A065-4BBB-98E8-DC24431A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95" y="3714749"/>
            <a:ext cx="6550451" cy="1076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0CB8-5CAE-4AFB-B25B-3610D733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75" y="4770436"/>
            <a:ext cx="2638775" cy="1541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AE302-9A57-4417-AC36-2B24AB561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759" y="3714749"/>
            <a:ext cx="3567502" cy="107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99444-41D4-4149-BA5E-724CE4B87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88" y="4791075"/>
            <a:ext cx="631837" cy="14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6694-516A-453A-8A51-79D2F70B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F0D23-AF4E-4CB6-AC43-EA12BF9B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578"/>
            <a:ext cx="4083274" cy="113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43A77-8B5D-4A71-9F98-B58F504B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62" y="3143249"/>
            <a:ext cx="720738" cy="26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74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555C-C0B4-41F3-8003-5BB7A59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</a:t>
            </a:r>
            <a:r>
              <a:rPr lang="en-ID" dirty="0" err="1"/>
              <a:t>Perulangan</a:t>
            </a:r>
            <a:r>
              <a:rPr lang="en-ID" dirty="0"/>
              <a:t>/Looping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D2FF-6C91-4964-A9AF-3FD3BC7E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Ekuivalensi</a:t>
            </a:r>
            <a:r>
              <a:rPr lang="en-ID" dirty="0"/>
              <a:t> WHILE &amp;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336A1-AABC-4BBB-87F1-74C0D432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0" y="2292330"/>
            <a:ext cx="6280275" cy="1045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24C6F-DC55-459D-AE71-E6322C24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00" y="3366261"/>
            <a:ext cx="6280275" cy="1641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F2B71-1F9F-48B0-9E27-FE24240DD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48" y="2296266"/>
            <a:ext cx="2848051" cy="19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2CD0-95E2-4A6E-8CA1-A98B465F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C228-D74B-49AC-9A07-5758F50A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Mendukung</a:t>
            </a:r>
            <a:r>
              <a:rPr lang="en-ID" dirty="0"/>
              <a:t> OOP (</a:t>
            </a:r>
            <a:r>
              <a:rPr lang="en-ID" i="1" dirty="0"/>
              <a:t>Object Oriented Programming</a:t>
            </a:r>
            <a:r>
              <a:rPr lang="en-ID" dirty="0"/>
              <a:t>)</a:t>
            </a:r>
          </a:p>
          <a:p>
            <a:r>
              <a:rPr lang="en-ID" dirty="0"/>
              <a:t>Script Python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portable</a:t>
            </a:r>
          </a:p>
          <a:p>
            <a:endParaRPr lang="en-ID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99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68C-6FF1-4540-BDB9-AE424E38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Python dg yang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22BA-ECB3-49BE-BB57-E43370A3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Python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perpindahan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/</a:t>
            </a:r>
            <a:r>
              <a:rPr lang="en-ID" dirty="0" err="1"/>
              <a:t>perintah</a:t>
            </a:r>
            <a:endParaRPr lang="en-ID" dirty="0"/>
          </a:p>
          <a:p>
            <a:r>
              <a:rPr lang="en-ID" dirty="0"/>
              <a:t>Python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/tab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scope pada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programnya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748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2206-1A38-4A20-A401-5B3A538B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Kepopuleran</a:t>
            </a:r>
            <a:r>
              <a:rPr lang="en-ID" dirty="0"/>
              <a:t>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CC5D-D72D-4F6A-B195-4C529F17334D}"/>
              </a:ext>
            </a:extLst>
          </p:cNvPr>
          <p:cNvSpPr txBox="1"/>
          <p:nvPr/>
        </p:nvSpPr>
        <p:spPr>
          <a:xfrm>
            <a:off x="5524499" y="6308209"/>
            <a:ext cx="465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/>
              <a:t>Sumber</a:t>
            </a:r>
            <a:r>
              <a:rPr lang="en-ID" sz="1600" dirty="0"/>
              <a:t>: </a:t>
            </a:r>
            <a:r>
              <a:rPr lang="en-ID" sz="1600" dirty="0">
                <a:hlinkClick r:id="rId2"/>
              </a:rPr>
              <a:t>https://www.tiobe.com/tiobe-index/</a:t>
            </a:r>
            <a:r>
              <a:rPr lang="en-ID" sz="16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1342812"/>
            <a:ext cx="9486901" cy="47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4346-0D8A-4A66-81E5-5FA8D7A0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Kepopuleran</a:t>
            </a:r>
            <a:r>
              <a:rPr lang="en-ID" dirty="0"/>
              <a:t>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6" y="1690688"/>
            <a:ext cx="9650987" cy="45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7246-ABBF-4AB4-9F38-9E007292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Distribusi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F739-F90F-4934-B670-2EBC8FFB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Single-distribution: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diunduh</a:t>
            </a:r>
            <a:r>
              <a:rPr lang="en-ID" dirty="0"/>
              <a:t> di python.org</a:t>
            </a:r>
          </a:p>
          <a:p>
            <a:r>
              <a:rPr lang="en-ID" dirty="0"/>
              <a:t>Bundled-distribution:</a:t>
            </a:r>
          </a:p>
          <a:p>
            <a:pPr lvl="1"/>
            <a:r>
              <a:rPr lang="en-ID" dirty="0"/>
              <a:t>Anaconda Python</a:t>
            </a:r>
          </a:p>
          <a:p>
            <a:pPr lvl="1"/>
            <a:r>
              <a:rPr lang="en-ID" dirty="0" err="1"/>
              <a:t>WinPython</a:t>
            </a:r>
            <a:endParaRPr lang="en-ID" dirty="0"/>
          </a:p>
          <a:p>
            <a:pPr lvl="1"/>
            <a:r>
              <a:rPr lang="en-ID" dirty="0" err="1"/>
              <a:t>ActivePython</a:t>
            </a:r>
            <a:endParaRPr lang="en-ID" dirty="0"/>
          </a:p>
          <a:p>
            <a:pPr lvl="1"/>
            <a:r>
              <a:rPr lang="en-ID" dirty="0" err="1"/>
              <a:t>CPython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592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6D98-4F59-4F5E-B7EA-C755575D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Python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47B7-E3E4-4D97-9D44-7A585312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i="1" dirty="0"/>
              <a:t>code editor </a:t>
            </a:r>
            <a:r>
              <a:rPr lang="en-ID" dirty="0"/>
              <a:t>dg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coding</a:t>
            </a:r>
          </a:p>
          <a:p>
            <a:r>
              <a:rPr lang="en-ID" dirty="0"/>
              <a:t>Python IDEs:</a:t>
            </a:r>
          </a:p>
          <a:p>
            <a:pPr lvl="1"/>
            <a:r>
              <a:rPr lang="en-ID" dirty="0" err="1"/>
              <a:t>Programiz</a:t>
            </a:r>
            <a:r>
              <a:rPr lang="en-ID" dirty="0"/>
              <a:t> Online Editor -&gt; </a:t>
            </a:r>
            <a:r>
              <a:rPr lang="en-ID" dirty="0">
                <a:hlinkClick r:id="rId2"/>
              </a:rPr>
              <a:t>https://www.programiz.com/python-programming/online-compiler/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IDLE -&gt; </a:t>
            </a:r>
            <a:r>
              <a:rPr lang="en-ID" i="1" dirty="0"/>
              <a:t>Included in Python single-distribution</a:t>
            </a:r>
          </a:p>
          <a:p>
            <a:pPr lvl="1"/>
            <a:r>
              <a:rPr lang="en-ID" dirty="0"/>
              <a:t>PyCharm</a:t>
            </a:r>
          </a:p>
          <a:p>
            <a:pPr lvl="1"/>
            <a:r>
              <a:rPr lang="en-ID" dirty="0"/>
              <a:t>Sublime Text 3</a:t>
            </a:r>
          </a:p>
          <a:p>
            <a:pPr lvl="1"/>
            <a:r>
              <a:rPr lang="en-ID" dirty="0"/>
              <a:t>Atom</a:t>
            </a:r>
          </a:p>
          <a:p>
            <a:pPr lvl="1"/>
            <a:r>
              <a:rPr lang="en-ID" dirty="0" err="1"/>
              <a:t>Thonny</a:t>
            </a:r>
            <a:endParaRPr lang="en-ID" dirty="0"/>
          </a:p>
          <a:p>
            <a:pPr lvl="1"/>
            <a:r>
              <a:rPr lang="en-ID" dirty="0"/>
              <a:t>Spyder</a:t>
            </a:r>
          </a:p>
          <a:p>
            <a:pPr lvl="1"/>
            <a:endParaRPr lang="en-ID" i="1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02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</TotalTime>
  <Words>561</Words>
  <Application>Microsoft Office PowerPoint</Application>
  <PresentationFormat>Widescreen</PresentationFormat>
  <Paragraphs>131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Pemrograman Terstruktur dengan Python</vt:lpstr>
      <vt:lpstr>Chapter 3</vt:lpstr>
      <vt:lpstr>Karakteristik Python</vt:lpstr>
      <vt:lpstr>Karakteristik Python</vt:lpstr>
      <vt:lpstr>Perbedaan Python dg yang Lain</vt:lpstr>
      <vt:lpstr>Kepopuleran Python</vt:lpstr>
      <vt:lpstr>Kepopuleran Python</vt:lpstr>
      <vt:lpstr>Distribusi Python</vt:lpstr>
      <vt:lpstr>Python IDE</vt:lpstr>
      <vt:lpstr>Chapter 4</vt:lpstr>
      <vt:lpstr>Tipe Data Statis</vt:lpstr>
      <vt:lpstr>Operator</vt:lpstr>
      <vt:lpstr>Operator Aritmatika</vt:lpstr>
      <vt:lpstr>Operator String</vt:lpstr>
      <vt:lpstr>Operator Logika</vt:lpstr>
      <vt:lpstr>Operator Relasional</vt:lpstr>
      <vt:lpstr>Operator Relasional</vt:lpstr>
      <vt:lpstr>Operator Relasional</vt:lpstr>
      <vt:lpstr>Assignment</vt:lpstr>
      <vt:lpstr>Assignment</vt:lpstr>
      <vt:lpstr>Assignment</vt:lpstr>
      <vt:lpstr>Assignment</vt:lpstr>
      <vt:lpstr>Variabel</vt:lpstr>
      <vt:lpstr>Variabel</vt:lpstr>
      <vt:lpstr>Variabel</vt:lpstr>
      <vt:lpstr>Chapter 5</vt:lpstr>
      <vt:lpstr>Statement Percabangan/Kondisional</vt:lpstr>
      <vt:lpstr>Statement Percabangan/Kondisional</vt:lpstr>
      <vt:lpstr>Statement Percabangan/Kondisional</vt:lpstr>
      <vt:lpstr>Statement Percabangan/Kondisional</vt:lpstr>
      <vt:lpstr>Statement Perulangan/Looping</vt:lpstr>
      <vt:lpstr>Statement Perulangan/Looping</vt:lpstr>
      <vt:lpstr>Statement Perulangan/Looping</vt:lpstr>
      <vt:lpstr>Statement Perulangan/Looping</vt:lpstr>
      <vt:lpstr>Statement Perulangan/Looping</vt:lpstr>
      <vt:lpstr>Statement Perulangan/Looping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Terstruktur dengan Python</dc:title>
  <dc:creator>Rosihan Ari Yuana</dc:creator>
  <cp:lastModifiedBy>A2</cp:lastModifiedBy>
  <cp:revision>74</cp:revision>
  <dcterms:created xsi:type="dcterms:W3CDTF">2021-09-26T23:24:09Z</dcterms:created>
  <dcterms:modified xsi:type="dcterms:W3CDTF">2022-03-17T01:27:36Z</dcterms:modified>
</cp:coreProperties>
</file>