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0A70-350B-43B1-5D98-1B356630B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9C5AB-CB06-981F-7A47-C20EC82C5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6705A8-C722-C38C-4A11-E648ABD253F9}"/>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5" name="Footer Placeholder 4">
            <a:extLst>
              <a:ext uri="{FF2B5EF4-FFF2-40B4-BE49-F238E27FC236}">
                <a16:creationId xmlns:a16="http://schemas.microsoft.com/office/drawing/2014/main" id="{24A02EED-D67C-111B-51A8-1F5F2E0FF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A2F87-E65B-F19D-687E-6177F51EC1AF}"/>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196141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B38A-14B9-97E1-D3F6-4A5B260F0F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5D544-612B-8712-670A-CF8E41213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9006B-17CF-2080-8970-400AF6986B10}"/>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5" name="Footer Placeholder 4">
            <a:extLst>
              <a:ext uri="{FF2B5EF4-FFF2-40B4-BE49-F238E27FC236}">
                <a16:creationId xmlns:a16="http://schemas.microsoft.com/office/drawing/2014/main" id="{44174CC5-123C-8106-2BC2-02F2FCECF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15941-4479-A691-687C-58FDDACD6442}"/>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376013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DB641-B92D-E4CB-17CD-7F7CE7002F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1CFC3-58E1-810F-0B53-57AC41CEF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8F185-BD94-3779-55D5-A30AF67CFBC4}"/>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5" name="Footer Placeholder 4">
            <a:extLst>
              <a:ext uri="{FF2B5EF4-FFF2-40B4-BE49-F238E27FC236}">
                <a16:creationId xmlns:a16="http://schemas.microsoft.com/office/drawing/2014/main" id="{DBFFEF70-78B0-15FF-C2BB-75ED5638E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E18BF-BDE0-7A7C-3C0B-67F718968D88}"/>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205725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A4BD-6AC8-1E8D-8210-4172225EE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B1754-1189-4843-BA32-ADD099416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25639-FAC4-8013-844C-97E6019A00C4}"/>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5" name="Footer Placeholder 4">
            <a:extLst>
              <a:ext uri="{FF2B5EF4-FFF2-40B4-BE49-F238E27FC236}">
                <a16:creationId xmlns:a16="http://schemas.microsoft.com/office/drawing/2014/main" id="{1B025CD5-3B72-0ED7-B338-4D9A99A4F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EEF02-D018-AB96-598E-C42E62ABB8D4}"/>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397872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C2B7-B0DB-2B9E-D251-202E20044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A1879B-EEE1-1313-5D8C-0DB5B2425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0C546-E18B-3F88-1AD4-EA2FB87279E4}"/>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5" name="Footer Placeholder 4">
            <a:extLst>
              <a:ext uri="{FF2B5EF4-FFF2-40B4-BE49-F238E27FC236}">
                <a16:creationId xmlns:a16="http://schemas.microsoft.com/office/drawing/2014/main" id="{52E2175B-CF8C-A221-5C4C-63A92D171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BA3B5-C215-00DE-A1CC-B6AF24DFEB01}"/>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43566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7206-53F1-B6AB-164F-D0F3E9A6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FF249-3087-9B4B-0C25-24C988C8B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CAF29C-BADD-5074-AF78-9ABDB4191F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E49A7-F611-09C5-0AEA-13DD34E7D82F}"/>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6" name="Footer Placeholder 5">
            <a:extLst>
              <a:ext uri="{FF2B5EF4-FFF2-40B4-BE49-F238E27FC236}">
                <a16:creationId xmlns:a16="http://schemas.microsoft.com/office/drawing/2014/main" id="{612C7A1C-A6B2-E50C-36E4-133F6600A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37268-3B9C-05C7-1419-FF639465BE02}"/>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700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FB06-5B69-3FE8-D793-1C9338440C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0C88EF-9544-A00D-4218-7C40AA510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59BFD-7A45-409E-0329-9E15AF0C8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92762A-11A0-ADC8-6E88-E4F71C7B0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7980C-721C-CD31-BBA1-7F9FE9369C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B89444-C43A-EDB8-BE3E-F3518D74A4F8}"/>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8" name="Footer Placeholder 7">
            <a:extLst>
              <a:ext uri="{FF2B5EF4-FFF2-40B4-BE49-F238E27FC236}">
                <a16:creationId xmlns:a16="http://schemas.microsoft.com/office/drawing/2014/main" id="{D63C4C05-C7DC-5818-04CA-510099E464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C0FBD0-AF07-F1B8-5D11-7ADBFAE7BE61}"/>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49831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8DC9-D7C8-B08E-4231-A9E0730A1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4C44FE-5FEB-4F6E-4C20-14ABF016B5BB}"/>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4" name="Footer Placeholder 3">
            <a:extLst>
              <a:ext uri="{FF2B5EF4-FFF2-40B4-BE49-F238E27FC236}">
                <a16:creationId xmlns:a16="http://schemas.microsoft.com/office/drawing/2014/main" id="{E6CE1894-73D7-BB50-0873-EB4892A07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90A1F-44A0-0B1B-A14A-249BEE72571A}"/>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69979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55AF9-D2BA-81C4-1E4C-9D931D923F5D}"/>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3" name="Footer Placeholder 2">
            <a:extLst>
              <a:ext uri="{FF2B5EF4-FFF2-40B4-BE49-F238E27FC236}">
                <a16:creationId xmlns:a16="http://schemas.microsoft.com/office/drawing/2014/main" id="{6708FFA1-F287-4212-28B9-77949B415E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D33FCD-9B05-4B61-5AA2-D8B32527469A}"/>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80646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CF7F-B01F-8EA3-D84C-926E5EBB8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8962D-FD38-4ABE-BE50-445079133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7DAB60-78CE-8BAF-3596-EAA4B97F0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07518-A0FD-97AA-D27E-FDFFF7D3F334}"/>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6" name="Footer Placeholder 5">
            <a:extLst>
              <a:ext uri="{FF2B5EF4-FFF2-40B4-BE49-F238E27FC236}">
                <a16:creationId xmlns:a16="http://schemas.microsoft.com/office/drawing/2014/main" id="{CE81944A-4E3A-A0FC-FAB6-A303E25C6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0C27F-11F1-1723-993F-ED55CB7D580D}"/>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218160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F26A-E872-0F65-54EB-A7F9C3CDB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74CE75-30B2-459F-E0AD-8948BC8AF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A51C-2BCC-1749-257C-067831B0D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2ACF5-CF53-F489-5F9C-A83E7FF4E9BA}"/>
              </a:ext>
            </a:extLst>
          </p:cNvPr>
          <p:cNvSpPr>
            <a:spLocks noGrp="1"/>
          </p:cNvSpPr>
          <p:nvPr>
            <p:ph type="dt" sz="half" idx="10"/>
          </p:nvPr>
        </p:nvSpPr>
        <p:spPr/>
        <p:txBody>
          <a:bodyPr/>
          <a:lstStyle/>
          <a:p>
            <a:fld id="{E35963E8-E76B-467F-AEE6-D7225B1F2699}" type="datetimeFigureOut">
              <a:rPr lang="en-US" smtClean="0"/>
              <a:t>7/31/2023</a:t>
            </a:fld>
            <a:endParaRPr lang="en-US"/>
          </a:p>
        </p:txBody>
      </p:sp>
      <p:sp>
        <p:nvSpPr>
          <p:cNvPr id="6" name="Footer Placeholder 5">
            <a:extLst>
              <a:ext uri="{FF2B5EF4-FFF2-40B4-BE49-F238E27FC236}">
                <a16:creationId xmlns:a16="http://schemas.microsoft.com/office/drawing/2014/main" id="{383733C3-E0CE-11D2-5FB6-BA3C9D117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61CF3-87CE-1011-09B2-EA48D27B3C61}"/>
              </a:ext>
            </a:extLst>
          </p:cNvPr>
          <p:cNvSpPr>
            <a:spLocks noGrp="1"/>
          </p:cNvSpPr>
          <p:nvPr>
            <p:ph type="sldNum" sz="quarter" idx="12"/>
          </p:nvPr>
        </p:nvSpPr>
        <p:spPr/>
        <p:txBody>
          <a:bodyPr/>
          <a:lstStyle/>
          <a:p>
            <a:fld id="{A128339D-3087-430B-BD7F-D538A7E047E5}" type="slidenum">
              <a:rPr lang="en-US" smtClean="0"/>
              <a:t>‹#›</a:t>
            </a:fld>
            <a:endParaRPr lang="en-US"/>
          </a:p>
        </p:txBody>
      </p:sp>
    </p:spTree>
    <p:extLst>
      <p:ext uri="{BB962C8B-B14F-4D97-AF65-F5344CB8AC3E}">
        <p14:creationId xmlns:p14="http://schemas.microsoft.com/office/powerpoint/2010/main" val="95857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A300A-2A2C-3D16-9FA6-146202A79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B8E12-17C1-C04B-54E9-EB3BE72CE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C300C-A30E-EA80-24A3-8F719ACDA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963E8-E76B-467F-AEE6-D7225B1F2699}" type="datetimeFigureOut">
              <a:rPr lang="en-US" smtClean="0"/>
              <a:t>7/31/2023</a:t>
            </a:fld>
            <a:endParaRPr lang="en-US"/>
          </a:p>
        </p:txBody>
      </p:sp>
      <p:sp>
        <p:nvSpPr>
          <p:cNvPr id="5" name="Footer Placeholder 4">
            <a:extLst>
              <a:ext uri="{FF2B5EF4-FFF2-40B4-BE49-F238E27FC236}">
                <a16:creationId xmlns:a16="http://schemas.microsoft.com/office/drawing/2014/main" id="{5E1EC8FB-1C19-1383-81D2-CB32DBE35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659EA-45AF-A73C-490B-8EAE0E64BE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8339D-3087-430B-BD7F-D538A7E047E5}" type="slidenum">
              <a:rPr lang="en-US" smtClean="0"/>
              <a:t>‹#›</a:t>
            </a:fld>
            <a:endParaRPr lang="en-US"/>
          </a:p>
        </p:txBody>
      </p:sp>
    </p:spTree>
    <p:extLst>
      <p:ext uri="{BB962C8B-B14F-4D97-AF65-F5344CB8AC3E}">
        <p14:creationId xmlns:p14="http://schemas.microsoft.com/office/powerpoint/2010/main" val="97921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81CB-43C9-BB94-79B9-1439C7400738}"/>
              </a:ext>
            </a:extLst>
          </p:cNvPr>
          <p:cNvSpPr>
            <a:spLocks noGrp="1"/>
          </p:cNvSpPr>
          <p:nvPr>
            <p:ph type="ctrTitle"/>
          </p:nvPr>
        </p:nvSpPr>
        <p:spPr/>
        <p:txBody>
          <a:bodyPr/>
          <a:lstStyle/>
          <a:p>
            <a:r>
              <a:rPr lang="en-US" dirty="0"/>
              <a:t>JS Closures</a:t>
            </a:r>
          </a:p>
        </p:txBody>
      </p:sp>
      <p:sp>
        <p:nvSpPr>
          <p:cNvPr id="3" name="Subtitle 2">
            <a:extLst>
              <a:ext uri="{FF2B5EF4-FFF2-40B4-BE49-F238E27FC236}">
                <a16:creationId xmlns:a16="http://schemas.microsoft.com/office/drawing/2014/main" id="{48452EFB-BE2D-D814-6C99-B66377D27F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594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489-7984-D929-456F-A11BB64FA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264397-0854-E384-6D95-7E254F62E72A}"/>
              </a:ext>
            </a:extLst>
          </p:cNvPr>
          <p:cNvSpPr>
            <a:spLocks noGrp="1"/>
          </p:cNvSpPr>
          <p:nvPr>
            <p:ph idx="1"/>
          </p:nvPr>
        </p:nvSpPr>
        <p:spPr/>
        <p:txBody>
          <a:bodyPr/>
          <a:lstStyle/>
          <a:p>
            <a:r>
              <a:rPr lang="en-US" b="0" i="0" dirty="0">
                <a:solidFill>
                  <a:srgbClr val="000000"/>
                </a:solidFill>
                <a:effectLst/>
                <a:latin typeface="Nunito" pitchFamily="2" charset="0"/>
              </a:rPr>
              <a:t>Closures in JavaScript allow us to access outer function scope from inner function even after the outer function has executed and returned. This means that the inner function will always have access to the outer function variable.</a:t>
            </a:r>
          </a:p>
          <a:p>
            <a:pPr algn="l"/>
            <a:r>
              <a:rPr lang="en-US" b="0" i="0" dirty="0">
                <a:solidFill>
                  <a:srgbClr val="000000"/>
                </a:solidFill>
                <a:effectLst/>
                <a:latin typeface="Verdana" panose="020B0604030504040204" pitchFamily="34" charset="0"/>
              </a:rPr>
              <a:t>JavaScript variables can belong to the </a:t>
            </a:r>
            <a:r>
              <a:rPr lang="en-US" b="1" i="0" dirty="0">
                <a:solidFill>
                  <a:srgbClr val="000000"/>
                </a:solidFill>
                <a:effectLst/>
                <a:latin typeface="Verdana" panose="020B0604030504040204" pitchFamily="34" charset="0"/>
              </a:rPr>
              <a:t>local</a:t>
            </a:r>
            <a:r>
              <a:rPr lang="en-US" b="0" i="0" dirty="0">
                <a:solidFill>
                  <a:srgbClr val="000000"/>
                </a:solidFill>
                <a:effectLst/>
                <a:latin typeface="Verdana" panose="020B0604030504040204" pitchFamily="34" charset="0"/>
              </a:rPr>
              <a:t> or </a:t>
            </a:r>
            <a:r>
              <a:rPr lang="en-US" b="1" i="0" dirty="0">
                <a:solidFill>
                  <a:srgbClr val="000000"/>
                </a:solidFill>
                <a:effectLst/>
                <a:latin typeface="Verdana" panose="020B0604030504040204" pitchFamily="34" charset="0"/>
              </a:rPr>
              <a:t>global</a:t>
            </a:r>
            <a:r>
              <a:rPr lang="en-US" b="0" i="0" dirty="0">
                <a:solidFill>
                  <a:srgbClr val="000000"/>
                </a:solidFill>
                <a:effectLst/>
                <a:latin typeface="Verdana" panose="020B0604030504040204" pitchFamily="34" charset="0"/>
              </a:rPr>
              <a:t> scope.</a:t>
            </a:r>
          </a:p>
          <a:p>
            <a:pPr algn="l"/>
            <a:r>
              <a:rPr lang="en-US" b="0" i="0" dirty="0">
                <a:solidFill>
                  <a:srgbClr val="000000"/>
                </a:solidFill>
                <a:effectLst/>
                <a:latin typeface="Verdana" panose="020B0604030504040204" pitchFamily="34" charset="0"/>
              </a:rPr>
              <a:t>Global variables can be made local (private) with </a:t>
            </a:r>
            <a:r>
              <a:rPr lang="en-US" b="1" i="0" dirty="0">
                <a:solidFill>
                  <a:srgbClr val="000000"/>
                </a:solidFill>
                <a:effectLst/>
                <a:latin typeface="Verdana" panose="020B0604030504040204" pitchFamily="34" charset="0"/>
              </a:rPr>
              <a:t>closures</a:t>
            </a:r>
            <a:r>
              <a:rPr lang="en-US" b="0" i="0" dirty="0">
                <a:solidFill>
                  <a:srgbClr val="000000"/>
                </a:solidFill>
                <a:effectLst/>
                <a:latin typeface="Verdana" panose="020B0604030504040204" pitchFamily="34" charset="0"/>
              </a:rPr>
              <a:t>.</a:t>
            </a:r>
          </a:p>
          <a:p>
            <a:endParaRPr lang="en-US" dirty="0"/>
          </a:p>
        </p:txBody>
      </p:sp>
    </p:spTree>
    <p:extLst>
      <p:ext uri="{BB962C8B-B14F-4D97-AF65-F5344CB8AC3E}">
        <p14:creationId xmlns:p14="http://schemas.microsoft.com/office/powerpoint/2010/main" val="321398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EF4B-8B65-9B14-909B-C8C3AAECC2A3}"/>
              </a:ext>
            </a:extLst>
          </p:cNvPr>
          <p:cNvSpPr>
            <a:spLocks noGrp="1"/>
          </p:cNvSpPr>
          <p:nvPr>
            <p:ph type="title"/>
          </p:nvPr>
        </p:nvSpPr>
        <p:spPr/>
        <p:txBody>
          <a:bodyPr/>
          <a:lstStyle/>
          <a:p>
            <a:r>
              <a:rPr lang="en-US" b="1" i="0" dirty="0">
                <a:solidFill>
                  <a:srgbClr val="1B1B1B"/>
                </a:solidFill>
                <a:effectLst/>
                <a:latin typeface="Inter"/>
              </a:rPr>
              <a:t>Scoping with let and const</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ED2499FD-A37C-9501-D989-28F0BDAD2DFA}"/>
              </a:ext>
            </a:extLst>
          </p:cNvPr>
          <p:cNvSpPr>
            <a:spLocks noGrp="1"/>
          </p:cNvSpPr>
          <p:nvPr>
            <p:ph idx="1"/>
          </p:nvPr>
        </p:nvSpPr>
        <p:spPr/>
        <p:txBody>
          <a:bodyPr/>
          <a:lstStyle/>
          <a:p>
            <a:endParaRPr lang="en-US" dirty="0"/>
          </a:p>
          <a:p>
            <a:r>
              <a:rPr lang="en-US" dirty="0"/>
              <a:t>Traditionally (before ES6), JavaScript only had two kinds of scopes: </a:t>
            </a:r>
          </a:p>
          <a:p>
            <a:r>
              <a:rPr lang="en-US" dirty="0"/>
              <a:t>function scope and global scope.</a:t>
            </a:r>
          </a:p>
          <a:p>
            <a:r>
              <a:rPr lang="en-US" dirty="0"/>
              <a:t> Variables declared with var are either function-scoped or global-scoped, depending on whether they are declared within a function or outside a function.</a:t>
            </a:r>
          </a:p>
          <a:p>
            <a:r>
              <a:rPr lang="en-US" dirty="0"/>
              <a:t> This can be tricky, because blocks with curly braces do not create scopes:</a:t>
            </a:r>
          </a:p>
        </p:txBody>
      </p:sp>
    </p:spTree>
    <p:extLst>
      <p:ext uri="{BB962C8B-B14F-4D97-AF65-F5344CB8AC3E}">
        <p14:creationId xmlns:p14="http://schemas.microsoft.com/office/powerpoint/2010/main" val="356032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863EAF-8ED1-1D95-E539-DF5E5866A8D4}"/>
              </a:ext>
            </a:extLst>
          </p:cNvPr>
          <p:cNvPicPr>
            <a:picLocks noChangeAspect="1"/>
          </p:cNvPicPr>
          <p:nvPr/>
        </p:nvPicPr>
        <p:blipFill>
          <a:blip r:embed="rId2"/>
          <a:stretch>
            <a:fillRect/>
          </a:stretch>
        </p:blipFill>
        <p:spPr>
          <a:xfrm>
            <a:off x="976824" y="597232"/>
            <a:ext cx="3162300" cy="2714625"/>
          </a:xfrm>
          <a:prstGeom prst="rect">
            <a:avLst/>
          </a:prstGeom>
        </p:spPr>
      </p:pic>
      <p:sp>
        <p:nvSpPr>
          <p:cNvPr id="8" name="TextBox 7">
            <a:extLst>
              <a:ext uri="{FF2B5EF4-FFF2-40B4-BE49-F238E27FC236}">
                <a16:creationId xmlns:a16="http://schemas.microsoft.com/office/drawing/2014/main" id="{7D3E02D4-A557-1F8D-CCB5-A792287979C2}"/>
              </a:ext>
            </a:extLst>
          </p:cNvPr>
          <p:cNvSpPr txBox="1"/>
          <p:nvPr/>
        </p:nvSpPr>
        <p:spPr>
          <a:xfrm>
            <a:off x="4804375" y="597232"/>
            <a:ext cx="6875980" cy="2677656"/>
          </a:xfrm>
          <a:prstGeom prst="rect">
            <a:avLst/>
          </a:prstGeom>
          <a:noFill/>
        </p:spPr>
        <p:txBody>
          <a:bodyPr wrap="square">
            <a:spAutoFit/>
          </a:bodyPr>
          <a:lstStyle/>
          <a:p>
            <a:r>
              <a:rPr lang="en-US" sz="2400" dirty="0"/>
              <a:t>For people from other languages (e.g. C, Java) where blocks create scopes, the above code should throw an error on the console.log line, because we are outside the scope of x in either block.</a:t>
            </a:r>
          </a:p>
          <a:p>
            <a:r>
              <a:rPr lang="en-US" sz="2400" dirty="0"/>
              <a:t> However, because blocks don't create scopes for var, the var statements here actually create a global variable. </a:t>
            </a:r>
          </a:p>
        </p:txBody>
      </p:sp>
      <p:sp>
        <p:nvSpPr>
          <p:cNvPr id="10" name="TextBox 9">
            <a:extLst>
              <a:ext uri="{FF2B5EF4-FFF2-40B4-BE49-F238E27FC236}">
                <a16:creationId xmlns:a16="http://schemas.microsoft.com/office/drawing/2014/main" id="{E015F8F9-692D-18C8-5924-E4D414C3FCD2}"/>
              </a:ext>
            </a:extLst>
          </p:cNvPr>
          <p:cNvSpPr txBox="1"/>
          <p:nvPr/>
        </p:nvSpPr>
        <p:spPr>
          <a:xfrm>
            <a:off x="470687" y="3415853"/>
            <a:ext cx="6097712" cy="2677656"/>
          </a:xfrm>
          <a:prstGeom prst="rect">
            <a:avLst/>
          </a:prstGeom>
          <a:noFill/>
        </p:spPr>
        <p:txBody>
          <a:bodyPr wrap="square">
            <a:spAutoFit/>
          </a:bodyPr>
          <a:lstStyle/>
          <a:p>
            <a:endParaRPr lang="en-US" sz="2400" dirty="0"/>
          </a:p>
          <a:p>
            <a:r>
              <a:rPr lang="en-US" sz="2400" dirty="0"/>
              <a:t>In ES6, JavaScript introduced the let and const declarations, which, allow you to create block-scoped variables.</a:t>
            </a:r>
          </a:p>
          <a:p>
            <a:endParaRPr lang="en-US" sz="2400" dirty="0"/>
          </a:p>
          <a:p>
            <a:r>
              <a:rPr lang="en-US" sz="2400" dirty="0"/>
              <a:t>Blocks are finally treated as scopes in ES6, but only if you declare variables with let or const</a:t>
            </a:r>
          </a:p>
        </p:txBody>
      </p:sp>
      <p:pic>
        <p:nvPicPr>
          <p:cNvPr id="12" name="Picture 11">
            <a:extLst>
              <a:ext uri="{FF2B5EF4-FFF2-40B4-BE49-F238E27FC236}">
                <a16:creationId xmlns:a16="http://schemas.microsoft.com/office/drawing/2014/main" id="{7A50B421-DBB4-C408-1921-12DA093BFCEA}"/>
              </a:ext>
            </a:extLst>
          </p:cNvPr>
          <p:cNvPicPr>
            <a:picLocks noChangeAspect="1"/>
          </p:cNvPicPr>
          <p:nvPr/>
        </p:nvPicPr>
        <p:blipFill>
          <a:blip r:embed="rId3"/>
          <a:stretch>
            <a:fillRect/>
          </a:stretch>
        </p:blipFill>
        <p:spPr>
          <a:xfrm>
            <a:off x="7346667" y="3583114"/>
            <a:ext cx="4498209" cy="2864616"/>
          </a:xfrm>
          <a:prstGeom prst="rect">
            <a:avLst/>
          </a:prstGeom>
        </p:spPr>
      </p:pic>
    </p:spTree>
    <p:extLst>
      <p:ext uri="{BB962C8B-B14F-4D97-AF65-F5344CB8AC3E}">
        <p14:creationId xmlns:p14="http://schemas.microsoft.com/office/powerpoint/2010/main" val="77529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71E0-15D3-CE17-6486-7A0AFBD80B87}"/>
              </a:ext>
            </a:extLst>
          </p:cNvPr>
          <p:cNvSpPr>
            <a:spLocks noGrp="1"/>
          </p:cNvSpPr>
          <p:nvPr>
            <p:ph type="title"/>
          </p:nvPr>
        </p:nvSpPr>
        <p:spPr/>
        <p:txBody>
          <a:bodyPr/>
          <a:lstStyle/>
          <a:p>
            <a:r>
              <a:rPr lang="en-US" b="1" dirty="0">
                <a:solidFill>
                  <a:srgbClr val="232629"/>
                </a:solidFill>
                <a:latin typeface="-apple-system"/>
              </a:rPr>
              <a:t>C</a:t>
            </a:r>
            <a:r>
              <a:rPr lang="en-US" b="1" i="0" dirty="0">
                <a:solidFill>
                  <a:srgbClr val="232629"/>
                </a:solidFill>
                <a:effectLst/>
                <a:latin typeface="-apple-system"/>
              </a:rPr>
              <a:t>ount the number of times user clicked a button</a:t>
            </a:r>
            <a:r>
              <a:rPr lang="en-US" b="0" i="0" dirty="0">
                <a:solidFill>
                  <a:srgbClr val="232629"/>
                </a:solidFill>
                <a:effectLst/>
                <a:latin typeface="-apple-system"/>
              </a:rPr>
              <a:t> </a:t>
            </a:r>
            <a:endParaRPr lang="en-US" dirty="0"/>
          </a:p>
        </p:txBody>
      </p:sp>
      <p:sp>
        <p:nvSpPr>
          <p:cNvPr id="3" name="Content Placeholder 2">
            <a:extLst>
              <a:ext uri="{FF2B5EF4-FFF2-40B4-BE49-F238E27FC236}">
                <a16:creationId xmlns:a16="http://schemas.microsoft.com/office/drawing/2014/main" id="{5654B818-88A4-892B-AC3C-174766D8650A}"/>
              </a:ext>
            </a:extLst>
          </p:cNvPr>
          <p:cNvSpPr>
            <a:spLocks noGrp="1"/>
          </p:cNvSpPr>
          <p:nvPr>
            <p:ph idx="1"/>
          </p:nvPr>
        </p:nvSpPr>
        <p:spPr/>
        <p:txBody>
          <a:bodyPr/>
          <a:lstStyle/>
          <a:p>
            <a:pPr marL="0" indent="0">
              <a:buNone/>
            </a:pPr>
            <a:r>
              <a:rPr lang="en-US" b="0" i="0" dirty="0">
                <a:solidFill>
                  <a:srgbClr val="232629"/>
                </a:solidFill>
                <a:effectLst/>
                <a:latin typeface="-apple-system"/>
              </a:rPr>
              <a:t>1.	You could use a </a:t>
            </a:r>
            <a:r>
              <a:rPr lang="en-US" b="1" i="0" dirty="0">
                <a:solidFill>
                  <a:srgbClr val="232629"/>
                </a:solidFill>
                <a:effectLst/>
                <a:latin typeface="-apple-system"/>
              </a:rPr>
              <a:t>global variable</a:t>
            </a:r>
            <a:r>
              <a:rPr lang="en-US" b="0" i="0" dirty="0">
                <a:solidFill>
                  <a:srgbClr val="232629"/>
                </a:solidFill>
                <a:effectLst/>
                <a:latin typeface="-apple-system"/>
              </a:rPr>
              <a:t>, and a function to increase the </a:t>
            </a:r>
            <a:r>
              <a:rPr lang="en-US" b="1" i="0" dirty="0">
                <a:solidFill>
                  <a:srgbClr val="232629"/>
                </a:solidFill>
                <a:effectLst/>
                <a:latin typeface="-apple-system"/>
              </a:rPr>
              <a:t>counter</a:t>
            </a:r>
            <a:r>
              <a:rPr lang="en-US" b="0" i="0" dirty="0">
                <a:solidFill>
                  <a:srgbClr val="232629"/>
                </a:solidFill>
                <a:effectLst/>
                <a:latin typeface="-apple-system"/>
              </a:rPr>
              <a:t>:</a:t>
            </a:r>
          </a:p>
          <a:p>
            <a:endParaRPr lang="en-US" dirty="0">
              <a:solidFill>
                <a:srgbClr val="232629"/>
              </a:solidFill>
              <a:latin typeface="-apple-system"/>
            </a:endParaRPr>
          </a:p>
          <a:p>
            <a:endParaRPr lang="en-US" dirty="0">
              <a:solidFill>
                <a:srgbClr val="232629"/>
              </a:solidFill>
              <a:latin typeface="-apple-system"/>
            </a:endParaRPr>
          </a:p>
          <a:p>
            <a:endParaRPr lang="en-US" dirty="0">
              <a:solidFill>
                <a:srgbClr val="232629"/>
              </a:solidFill>
              <a:latin typeface="-apple-system"/>
            </a:endParaRPr>
          </a:p>
          <a:p>
            <a:endParaRPr lang="en-US" dirty="0">
              <a:solidFill>
                <a:srgbClr val="232629"/>
              </a:solidFill>
              <a:latin typeface="-apple-system"/>
            </a:endParaRPr>
          </a:p>
          <a:p>
            <a:endParaRPr lang="en-US" dirty="0">
              <a:solidFill>
                <a:srgbClr val="232629"/>
              </a:solidFill>
              <a:latin typeface="-apple-system"/>
            </a:endParaRPr>
          </a:p>
          <a:p>
            <a:r>
              <a:rPr lang="en-US" dirty="0">
                <a:solidFill>
                  <a:srgbClr val="232629"/>
                </a:solidFill>
                <a:latin typeface="-apple-system"/>
              </a:rPr>
              <a:t>But, the pitfall is that any script on the page can change the counter, without calling </a:t>
            </a:r>
            <a:r>
              <a:rPr lang="en-US" dirty="0" err="1">
                <a:solidFill>
                  <a:srgbClr val="232629"/>
                </a:solidFill>
                <a:latin typeface="-apple-system"/>
              </a:rPr>
              <a:t>updateClickCount</a:t>
            </a:r>
            <a:r>
              <a:rPr lang="en-US" dirty="0">
                <a:solidFill>
                  <a:srgbClr val="232629"/>
                </a:solidFill>
                <a:latin typeface="-apple-system"/>
              </a:rPr>
              <a:t>().</a:t>
            </a:r>
          </a:p>
          <a:p>
            <a:endParaRPr lang="en-US" dirty="0">
              <a:solidFill>
                <a:srgbClr val="232629"/>
              </a:solidFill>
              <a:latin typeface="-apple-system"/>
            </a:endParaRPr>
          </a:p>
          <a:p>
            <a:endParaRPr lang="en-US" dirty="0">
              <a:solidFill>
                <a:srgbClr val="232629"/>
              </a:solidFill>
              <a:latin typeface="-apple-system"/>
            </a:endParaRPr>
          </a:p>
          <a:p>
            <a:endParaRPr lang="en-US" dirty="0"/>
          </a:p>
        </p:txBody>
      </p:sp>
      <p:pic>
        <p:nvPicPr>
          <p:cNvPr id="6" name="Picture 5">
            <a:extLst>
              <a:ext uri="{FF2B5EF4-FFF2-40B4-BE49-F238E27FC236}">
                <a16:creationId xmlns:a16="http://schemas.microsoft.com/office/drawing/2014/main" id="{F0069892-6710-0D9E-DFE9-6C3AD8D8414F}"/>
              </a:ext>
            </a:extLst>
          </p:cNvPr>
          <p:cNvPicPr>
            <a:picLocks noChangeAspect="1"/>
          </p:cNvPicPr>
          <p:nvPr/>
        </p:nvPicPr>
        <p:blipFill>
          <a:blip r:embed="rId2"/>
          <a:stretch>
            <a:fillRect/>
          </a:stretch>
        </p:blipFill>
        <p:spPr>
          <a:xfrm>
            <a:off x="1158572" y="3186906"/>
            <a:ext cx="4162425" cy="1628775"/>
          </a:xfrm>
          <a:prstGeom prst="rect">
            <a:avLst/>
          </a:prstGeom>
        </p:spPr>
      </p:pic>
    </p:spTree>
    <p:extLst>
      <p:ext uri="{BB962C8B-B14F-4D97-AF65-F5344CB8AC3E}">
        <p14:creationId xmlns:p14="http://schemas.microsoft.com/office/powerpoint/2010/main" val="110607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9E666-BD1E-405F-F946-1C5E0E8ACF11}"/>
              </a:ext>
            </a:extLst>
          </p:cNvPr>
          <p:cNvSpPr>
            <a:spLocks noGrp="1"/>
          </p:cNvSpPr>
          <p:nvPr>
            <p:ph idx="1"/>
          </p:nvPr>
        </p:nvSpPr>
        <p:spPr>
          <a:xfrm>
            <a:off x="838200" y="2061930"/>
            <a:ext cx="10515600" cy="4351338"/>
          </a:xfrm>
        </p:spPr>
        <p:txBody>
          <a:bodyPr>
            <a:normAutofit lnSpcReduction="10000"/>
          </a:bodyPr>
          <a:lstStyle/>
          <a:p>
            <a:pPr marL="0" indent="0">
              <a:buNone/>
            </a:pPr>
            <a:r>
              <a:rPr lang="en-US" dirty="0"/>
              <a:t>2. Declaring the variable inside the function:</a:t>
            </a:r>
          </a:p>
          <a:p>
            <a:endParaRPr lang="en-US" dirty="0"/>
          </a:p>
          <a:p>
            <a:endParaRPr lang="en-US" dirty="0"/>
          </a:p>
          <a:p>
            <a:endParaRPr lang="en-US" dirty="0"/>
          </a:p>
          <a:p>
            <a:endParaRPr lang="en-US" dirty="0"/>
          </a:p>
          <a:p>
            <a:endParaRPr lang="en-US" dirty="0"/>
          </a:p>
          <a:p>
            <a:endParaRPr lang="en-US" dirty="0"/>
          </a:p>
          <a:p>
            <a:r>
              <a:rPr lang="en-US" dirty="0"/>
              <a:t>But, every time </a:t>
            </a:r>
            <a:r>
              <a:rPr lang="en-US" dirty="0" err="1"/>
              <a:t>updateClickCount</a:t>
            </a:r>
            <a:r>
              <a:rPr lang="en-US" dirty="0"/>
              <a:t>() function is called, the counter is set to 1 again.</a:t>
            </a:r>
          </a:p>
        </p:txBody>
      </p:sp>
      <p:pic>
        <p:nvPicPr>
          <p:cNvPr id="8" name="Picture 7">
            <a:extLst>
              <a:ext uri="{FF2B5EF4-FFF2-40B4-BE49-F238E27FC236}">
                <a16:creationId xmlns:a16="http://schemas.microsoft.com/office/drawing/2014/main" id="{E979FE91-2046-D1C4-E168-250A16AD306F}"/>
              </a:ext>
            </a:extLst>
          </p:cNvPr>
          <p:cNvPicPr>
            <a:picLocks noChangeAspect="1"/>
          </p:cNvPicPr>
          <p:nvPr/>
        </p:nvPicPr>
        <p:blipFill>
          <a:blip r:embed="rId2"/>
          <a:stretch>
            <a:fillRect/>
          </a:stretch>
        </p:blipFill>
        <p:spPr>
          <a:xfrm>
            <a:off x="967629" y="2888537"/>
            <a:ext cx="5128371" cy="1773362"/>
          </a:xfrm>
          <a:prstGeom prst="rect">
            <a:avLst/>
          </a:prstGeom>
        </p:spPr>
      </p:pic>
      <p:sp>
        <p:nvSpPr>
          <p:cNvPr id="9" name="Title 1">
            <a:extLst>
              <a:ext uri="{FF2B5EF4-FFF2-40B4-BE49-F238E27FC236}">
                <a16:creationId xmlns:a16="http://schemas.microsoft.com/office/drawing/2014/main" id="{67AFB4E7-A62B-2101-73B8-C4824AC1C1D3}"/>
              </a:ext>
            </a:extLst>
          </p:cNvPr>
          <p:cNvSpPr>
            <a:spLocks noGrp="1"/>
          </p:cNvSpPr>
          <p:nvPr>
            <p:ph type="title"/>
          </p:nvPr>
        </p:nvSpPr>
        <p:spPr>
          <a:xfrm>
            <a:off x="838200" y="365125"/>
            <a:ext cx="10515600" cy="1325563"/>
          </a:xfrm>
        </p:spPr>
        <p:txBody>
          <a:bodyPr/>
          <a:lstStyle/>
          <a:p>
            <a:r>
              <a:rPr lang="en-US" b="1" dirty="0">
                <a:solidFill>
                  <a:srgbClr val="232629"/>
                </a:solidFill>
                <a:latin typeface="-apple-system"/>
              </a:rPr>
              <a:t>C</a:t>
            </a:r>
            <a:r>
              <a:rPr lang="en-US" b="1" i="0" dirty="0">
                <a:solidFill>
                  <a:srgbClr val="232629"/>
                </a:solidFill>
                <a:effectLst/>
                <a:latin typeface="-apple-system"/>
              </a:rPr>
              <a:t>ount the number of times user clicked a button</a:t>
            </a:r>
            <a:r>
              <a:rPr lang="en-US" b="0" i="0" dirty="0">
                <a:solidFill>
                  <a:srgbClr val="232629"/>
                </a:solidFill>
                <a:effectLst/>
                <a:latin typeface="-apple-system"/>
              </a:rPr>
              <a:t> </a:t>
            </a:r>
            <a:endParaRPr lang="en-US" dirty="0"/>
          </a:p>
        </p:txBody>
      </p:sp>
    </p:spTree>
    <p:extLst>
      <p:ext uri="{BB962C8B-B14F-4D97-AF65-F5344CB8AC3E}">
        <p14:creationId xmlns:p14="http://schemas.microsoft.com/office/powerpoint/2010/main" val="62128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9E666-BD1E-405F-F946-1C5E0E8ACF11}"/>
              </a:ext>
            </a:extLst>
          </p:cNvPr>
          <p:cNvSpPr>
            <a:spLocks noGrp="1"/>
          </p:cNvSpPr>
          <p:nvPr>
            <p:ph idx="1"/>
          </p:nvPr>
        </p:nvSpPr>
        <p:spPr>
          <a:xfrm>
            <a:off x="838200" y="2061930"/>
            <a:ext cx="10515600" cy="4351338"/>
          </a:xfrm>
        </p:spPr>
        <p:txBody>
          <a:bodyPr>
            <a:normAutofit fontScale="92500" lnSpcReduction="20000"/>
          </a:bodyPr>
          <a:lstStyle/>
          <a:p>
            <a:pPr marL="0" indent="0">
              <a:buNone/>
            </a:pPr>
            <a:r>
              <a:rPr lang="en-US" dirty="0"/>
              <a:t>3. </a:t>
            </a:r>
            <a:r>
              <a:rPr lang="en-US" b="0" i="0" dirty="0">
                <a:solidFill>
                  <a:srgbClr val="232629"/>
                </a:solidFill>
                <a:effectLst/>
                <a:latin typeface="-apple-system"/>
              </a:rPr>
              <a:t>Nested functions have access to the scope "above" them.</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could have solved the counter dilemma, if you could reach the </a:t>
            </a:r>
            <a:r>
              <a:rPr lang="en-US" dirty="0" err="1"/>
              <a:t>updateClickCount</a:t>
            </a:r>
            <a:r>
              <a:rPr lang="en-US" dirty="0"/>
              <a:t>() function from the outside and you also need to find a way to execute counter = 0 only once not </a:t>
            </a:r>
            <a:r>
              <a:rPr lang="en-US" dirty="0" err="1"/>
              <a:t>everytime</a:t>
            </a:r>
            <a:r>
              <a:rPr lang="en-US" dirty="0"/>
              <a:t>.</a:t>
            </a:r>
          </a:p>
        </p:txBody>
      </p:sp>
      <p:sp>
        <p:nvSpPr>
          <p:cNvPr id="9" name="Title 1">
            <a:extLst>
              <a:ext uri="{FF2B5EF4-FFF2-40B4-BE49-F238E27FC236}">
                <a16:creationId xmlns:a16="http://schemas.microsoft.com/office/drawing/2014/main" id="{67AFB4E7-A62B-2101-73B8-C4824AC1C1D3}"/>
              </a:ext>
            </a:extLst>
          </p:cNvPr>
          <p:cNvSpPr>
            <a:spLocks noGrp="1"/>
          </p:cNvSpPr>
          <p:nvPr>
            <p:ph type="title"/>
          </p:nvPr>
        </p:nvSpPr>
        <p:spPr>
          <a:xfrm>
            <a:off x="838200" y="365125"/>
            <a:ext cx="10515600" cy="1325563"/>
          </a:xfrm>
        </p:spPr>
        <p:txBody>
          <a:bodyPr/>
          <a:lstStyle/>
          <a:p>
            <a:r>
              <a:rPr lang="en-US" b="1" dirty="0">
                <a:solidFill>
                  <a:srgbClr val="232629"/>
                </a:solidFill>
                <a:latin typeface="-apple-system"/>
              </a:rPr>
              <a:t>C</a:t>
            </a:r>
            <a:r>
              <a:rPr lang="en-US" b="1" i="0" dirty="0">
                <a:solidFill>
                  <a:srgbClr val="232629"/>
                </a:solidFill>
                <a:effectLst/>
                <a:latin typeface="-apple-system"/>
              </a:rPr>
              <a:t>ount the number of times user clicked a button</a:t>
            </a:r>
            <a:r>
              <a:rPr lang="en-US" b="0" i="0" dirty="0">
                <a:solidFill>
                  <a:srgbClr val="232629"/>
                </a:solidFill>
                <a:effectLst/>
                <a:latin typeface="-apple-system"/>
              </a:rPr>
              <a:t> </a:t>
            </a:r>
            <a:endParaRPr lang="en-US" dirty="0"/>
          </a:p>
        </p:txBody>
      </p:sp>
      <p:pic>
        <p:nvPicPr>
          <p:cNvPr id="4" name="Picture 3">
            <a:extLst>
              <a:ext uri="{FF2B5EF4-FFF2-40B4-BE49-F238E27FC236}">
                <a16:creationId xmlns:a16="http://schemas.microsoft.com/office/drawing/2014/main" id="{D987826A-4A11-CA60-8484-325232CBC1AE}"/>
              </a:ext>
            </a:extLst>
          </p:cNvPr>
          <p:cNvPicPr>
            <a:picLocks noChangeAspect="1"/>
          </p:cNvPicPr>
          <p:nvPr/>
        </p:nvPicPr>
        <p:blipFill>
          <a:blip r:embed="rId2"/>
          <a:stretch>
            <a:fillRect/>
          </a:stretch>
        </p:blipFill>
        <p:spPr>
          <a:xfrm>
            <a:off x="982626" y="2782423"/>
            <a:ext cx="4391025" cy="2238375"/>
          </a:xfrm>
          <a:prstGeom prst="rect">
            <a:avLst/>
          </a:prstGeom>
        </p:spPr>
      </p:pic>
    </p:spTree>
    <p:extLst>
      <p:ext uri="{BB962C8B-B14F-4D97-AF65-F5344CB8AC3E}">
        <p14:creationId xmlns:p14="http://schemas.microsoft.com/office/powerpoint/2010/main" val="257453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9E666-BD1E-405F-F946-1C5E0E8ACF11}"/>
              </a:ext>
            </a:extLst>
          </p:cNvPr>
          <p:cNvSpPr>
            <a:spLocks noGrp="1"/>
          </p:cNvSpPr>
          <p:nvPr>
            <p:ph idx="1"/>
          </p:nvPr>
        </p:nvSpPr>
        <p:spPr>
          <a:xfrm>
            <a:off x="838200" y="2061930"/>
            <a:ext cx="10515600" cy="4351338"/>
          </a:xfrm>
        </p:spPr>
        <p:txBody>
          <a:bodyPr>
            <a:normAutofit lnSpcReduction="10000"/>
          </a:bodyPr>
          <a:lstStyle/>
          <a:p>
            <a:pPr marL="0" indent="0">
              <a:buNone/>
            </a:pPr>
            <a:r>
              <a:rPr lang="en-US" dirty="0"/>
              <a:t>3. </a:t>
            </a:r>
            <a:r>
              <a:rPr lang="en-US" b="1" i="0" dirty="0">
                <a:solidFill>
                  <a:srgbClr val="232629"/>
                </a:solidFill>
                <a:effectLst/>
                <a:latin typeface="-apple-system"/>
              </a:rPr>
              <a:t>Closure to the rescue! (self-invoking function)</a:t>
            </a:r>
            <a:r>
              <a:rPr lang="en-US" b="0" i="0" dirty="0">
                <a:solidFill>
                  <a:srgbClr val="232629"/>
                </a:solidFill>
                <a:effectLst/>
                <a:latin typeface="-apple-system"/>
              </a:rPr>
              <a:t>:.</a:t>
            </a:r>
            <a:endParaRPr lang="en-US" dirty="0"/>
          </a:p>
          <a:p>
            <a:endParaRPr lang="en-US" dirty="0"/>
          </a:p>
          <a:p>
            <a:endParaRPr lang="en-US" dirty="0"/>
          </a:p>
          <a:p>
            <a:endParaRPr lang="en-US" dirty="0"/>
          </a:p>
          <a:p>
            <a:endParaRPr lang="en-US" dirty="0"/>
          </a:p>
          <a:p>
            <a:endParaRPr lang="en-US" dirty="0"/>
          </a:p>
          <a:p>
            <a:endParaRPr lang="en-US" dirty="0"/>
          </a:p>
          <a:p>
            <a:r>
              <a:rPr lang="en-US" dirty="0"/>
              <a:t>The self-invoking function only runs once. It sets the counter to zero (0), and returns a function expression.</a:t>
            </a:r>
          </a:p>
        </p:txBody>
      </p:sp>
      <p:sp>
        <p:nvSpPr>
          <p:cNvPr id="9" name="Title 1">
            <a:extLst>
              <a:ext uri="{FF2B5EF4-FFF2-40B4-BE49-F238E27FC236}">
                <a16:creationId xmlns:a16="http://schemas.microsoft.com/office/drawing/2014/main" id="{67AFB4E7-A62B-2101-73B8-C4824AC1C1D3}"/>
              </a:ext>
            </a:extLst>
          </p:cNvPr>
          <p:cNvSpPr>
            <a:spLocks noGrp="1"/>
          </p:cNvSpPr>
          <p:nvPr>
            <p:ph type="title"/>
          </p:nvPr>
        </p:nvSpPr>
        <p:spPr>
          <a:xfrm>
            <a:off x="838200" y="365125"/>
            <a:ext cx="10515600" cy="1325563"/>
          </a:xfrm>
        </p:spPr>
        <p:txBody>
          <a:bodyPr/>
          <a:lstStyle/>
          <a:p>
            <a:r>
              <a:rPr lang="en-US" b="1" dirty="0">
                <a:solidFill>
                  <a:srgbClr val="232629"/>
                </a:solidFill>
                <a:latin typeface="-apple-system"/>
              </a:rPr>
              <a:t>C</a:t>
            </a:r>
            <a:r>
              <a:rPr lang="en-US" b="1" i="0" dirty="0">
                <a:solidFill>
                  <a:srgbClr val="232629"/>
                </a:solidFill>
                <a:effectLst/>
                <a:latin typeface="-apple-system"/>
              </a:rPr>
              <a:t>ount the number of times user clicked a button</a:t>
            </a:r>
            <a:r>
              <a:rPr lang="en-US" b="0" i="0" dirty="0">
                <a:solidFill>
                  <a:srgbClr val="232629"/>
                </a:solidFill>
                <a:effectLst/>
                <a:latin typeface="-apple-system"/>
              </a:rPr>
              <a:t> </a:t>
            </a:r>
            <a:endParaRPr lang="en-US" dirty="0"/>
          </a:p>
        </p:txBody>
      </p:sp>
      <p:pic>
        <p:nvPicPr>
          <p:cNvPr id="5" name="Picture 4">
            <a:extLst>
              <a:ext uri="{FF2B5EF4-FFF2-40B4-BE49-F238E27FC236}">
                <a16:creationId xmlns:a16="http://schemas.microsoft.com/office/drawing/2014/main" id="{0A15C04A-9B3A-F1F9-A222-4AB28700F8A2}"/>
              </a:ext>
            </a:extLst>
          </p:cNvPr>
          <p:cNvPicPr>
            <a:picLocks noChangeAspect="1"/>
          </p:cNvPicPr>
          <p:nvPr/>
        </p:nvPicPr>
        <p:blipFill>
          <a:blip r:embed="rId2"/>
          <a:stretch>
            <a:fillRect/>
          </a:stretch>
        </p:blipFill>
        <p:spPr>
          <a:xfrm>
            <a:off x="838200" y="2557409"/>
            <a:ext cx="4629150" cy="2133600"/>
          </a:xfrm>
          <a:prstGeom prst="rect">
            <a:avLst/>
          </a:prstGeom>
        </p:spPr>
      </p:pic>
    </p:spTree>
    <p:extLst>
      <p:ext uri="{BB962C8B-B14F-4D97-AF65-F5344CB8AC3E}">
        <p14:creationId xmlns:p14="http://schemas.microsoft.com/office/powerpoint/2010/main" val="342619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420</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Calibri Light</vt:lpstr>
      <vt:lpstr>Inter</vt:lpstr>
      <vt:lpstr>Nunito</vt:lpstr>
      <vt:lpstr>Verdana</vt:lpstr>
      <vt:lpstr>Office Theme</vt:lpstr>
      <vt:lpstr>JS Closures</vt:lpstr>
      <vt:lpstr>PowerPoint Presentation</vt:lpstr>
      <vt:lpstr>Scoping with let and const </vt:lpstr>
      <vt:lpstr>PowerPoint Presentation</vt:lpstr>
      <vt:lpstr>Count the number of times user clicked a button </vt:lpstr>
      <vt:lpstr>Count the number of times user clicked a button </vt:lpstr>
      <vt:lpstr>Count the number of times user clicked a button </vt:lpstr>
      <vt:lpstr>Count the number of times user clicked a button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Closures</dc:title>
  <dc:creator>Sravya, S</dc:creator>
  <cp:lastModifiedBy>Sravya, S</cp:lastModifiedBy>
  <cp:revision>1</cp:revision>
  <dcterms:created xsi:type="dcterms:W3CDTF">2023-07-31T15:59:15Z</dcterms:created>
  <dcterms:modified xsi:type="dcterms:W3CDTF">2023-07-31T16:20:44Z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2023-07-31T15:59:16Z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5da6a9f2-fde4-475a-bfdf-4ec233f3f999</vt:lpwstr>
  </property>
  <property fmtid="{D5CDD505-2E9C-101B-9397-08002B2CF9AE}" pid="8" name="MSIP_Label_ea60d57e-af5b-4752-ac57-3e4f28ca11dc_ContentBits">
    <vt:lpwstr>0</vt:lpwstr>
  </property>
</Properties>
</file>