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3" r:id="rId7"/>
    <p:sldId id="264" r:id="rId8"/>
    <p:sldId id="265" r:id="rId9"/>
    <p:sldId id="266" r:id="rId10"/>
    <p:sldId id="267" r:id="rId11"/>
    <p:sldId id="261" r:id="rId12"/>
    <p:sldId id="273" r:id="rId13"/>
    <p:sldId id="269" r:id="rId14"/>
    <p:sldId id="271" r:id="rId15"/>
    <p:sldId id="268"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2F07-6526-BB93-65EE-EB020411C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D2DFE0-A2F2-35DB-92FB-9E8347B6BA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1F997-C9AF-BE35-F69B-03699018CA84}"/>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5" name="Footer Placeholder 4">
            <a:extLst>
              <a:ext uri="{FF2B5EF4-FFF2-40B4-BE49-F238E27FC236}">
                <a16:creationId xmlns:a16="http://schemas.microsoft.com/office/drawing/2014/main" id="{9CA0862F-40B9-692A-1F09-4EE88EA40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EB694-0ACD-54B0-CEA4-2E217A7CDAD7}"/>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137803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0BF5-2437-D540-1321-14381ADDC0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B66A06-E5E0-4679-0DAE-7CDA7F6EC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F4BEA-83BB-4E08-A908-1B6B25449481}"/>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5" name="Footer Placeholder 4">
            <a:extLst>
              <a:ext uri="{FF2B5EF4-FFF2-40B4-BE49-F238E27FC236}">
                <a16:creationId xmlns:a16="http://schemas.microsoft.com/office/drawing/2014/main" id="{F5C583BE-7D77-B0FF-36B6-8DEF4EDAE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05E62-55F4-B620-834E-BE33C6C8072F}"/>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280879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EBEF5-307C-3324-AC6B-ED273C4CA7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569CC2-072F-5DA3-9731-2E312E5267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A953B-151D-A0FE-579B-0A00A0C2A444}"/>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5" name="Footer Placeholder 4">
            <a:extLst>
              <a:ext uri="{FF2B5EF4-FFF2-40B4-BE49-F238E27FC236}">
                <a16:creationId xmlns:a16="http://schemas.microsoft.com/office/drawing/2014/main" id="{D34A48EE-B86C-2294-0913-7E3E5E3D2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BFBD7-4CCE-C256-2B30-DA6C38D8F0EA}"/>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211837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6B93-1333-8189-AC11-160C035CA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DCCD3-379E-93B9-AA97-BC41C21F1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2AA88-C155-69BB-9C1D-892B9A6856D9}"/>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5" name="Footer Placeholder 4">
            <a:extLst>
              <a:ext uri="{FF2B5EF4-FFF2-40B4-BE49-F238E27FC236}">
                <a16:creationId xmlns:a16="http://schemas.microsoft.com/office/drawing/2014/main" id="{42066BFD-DBA3-75DA-9722-9336E64F3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E5499-AEB9-31C8-4A55-9D7A13D7E5D1}"/>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368587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F273-2930-24B7-FFAC-1C8CE1C07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451B4-279D-6AD0-911D-96428D639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AE3FC-FF96-8745-79F6-8D6350E94BEA}"/>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5" name="Footer Placeholder 4">
            <a:extLst>
              <a:ext uri="{FF2B5EF4-FFF2-40B4-BE49-F238E27FC236}">
                <a16:creationId xmlns:a16="http://schemas.microsoft.com/office/drawing/2014/main" id="{E5323425-605E-98ED-52C5-278605128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E5C5F-B4AB-BB72-21E4-ADC585FCA782}"/>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251821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3520-830C-8EA0-8D65-94B72485E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937B5-3D67-B712-1077-312E92EF9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C99561-A81B-BB37-6D64-3195ADF7B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D0D13E-B75B-FA44-E5B2-619A9CB1DD62}"/>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6" name="Footer Placeholder 5">
            <a:extLst>
              <a:ext uri="{FF2B5EF4-FFF2-40B4-BE49-F238E27FC236}">
                <a16:creationId xmlns:a16="http://schemas.microsoft.com/office/drawing/2014/main" id="{4BE626D4-5563-2017-468A-AE8BD4BDC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F05FC-4B82-7255-CB1D-5F49E06FC3F6}"/>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228681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C4B6-A3F9-1D83-8483-9459F96C1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530F3-FBC4-7BF1-369A-1B8E3AE7D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0D1FB-6F2F-E82B-0964-AFACC10CD8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CE3F8-5135-C667-E559-0FBF9C403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A93DA-3DC2-425E-4905-36A0CC3B4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E01150-0DE8-72B9-E018-4ACAF20656EB}"/>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8" name="Footer Placeholder 7">
            <a:extLst>
              <a:ext uri="{FF2B5EF4-FFF2-40B4-BE49-F238E27FC236}">
                <a16:creationId xmlns:a16="http://schemas.microsoft.com/office/drawing/2014/main" id="{8BD347B6-11E1-7DB7-EC7D-5A45B86DA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87660-081A-3A5A-554E-E6145C6A227B}"/>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504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3310-BFB7-9D17-8C6E-00F3531493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7DD434-C4DE-EC30-0422-A5497A84270D}"/>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4" name="Footer Placeholder 3">
            <a:extLst>
              <a:ext uri="{FF2B5EF4-FFF2-40B4-BE49-F238E27FC236}">
                <a16:creationId xmlns:a16="http://schemas.microsoft.com/office/drawing/2014/main" id="{AC8A4FE7-BF5D-C316-1444-5585D1D77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45659D-9835-6F0E-C664-2B3F2AC7C322}"/>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408394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5FDA2-B131-BFEB-9B52-C7EFBB886179}"/>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3" name="Footer Placeholder 2">
            <a:extLst>
              <a:ext uri="{FF2B5EF4-FFF2-40B4-BE49-F238E27FC236}">
                <a16:creationId xmlns:a16="http://schemas.microsoft.com/office/drawing/2014/main" id="{36B621E4-5421-3B82-6A86-AFDD88A74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9A81E-BB82-5D46-238E-65D8D5481A1B}"/>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170744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259C-AA1E-1EC5-1724-53C3C172C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294728-FA3B-4D55-F637-AAE3D1163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E8E777-FC5B-1C76-943E-895B99284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6AB5A-1ADB-EBE1-939D-F0B14C5275E7}"/>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6" name="Footer Placeholder 5">
            <a:extLst>
              <a:ext uri="{FF2B5EF4-FFF2-40B4-BE49-F238E27FC236}">
                <a16:creationId xmlns:a16="http://schemas.microsoft.com/office/drawing/2014/main" id="{69526039-1BC7-62F3-220F-8CD5D1F56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E5BED-2C67-AADA-B4E5-0DB5A84CEB32}"/>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368217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1003-794D-7DCA-CCDC-22B18DB77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B859C-6201-98A3-1054-93B81D146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028845-F95E-B58A-4A9E-6B081127B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CD150-0C22-0470-439A-A91FD056976D}"/>
              </a:ext>
            </a:extLst>
          </p:cNvPr>
          <p:cNvSpPr>
            <a:spLocks noGrp="1"/>
          </p:cNvSpPr>
          <p:nvPr>
            <p:ph type="dt" sz="half" idx="10"/>
          </p:nvPr>
        </p:nvSpPr>
        <p:spPr/>
        <p:txBody>
          <a:bodyPr/>
          <a:lstStyle/>
          <a:p>
            <a:fld id="{DBE9022D-74EC-46C0-A871-B8B491983BCB}" type="datetimeFigureOut">
              <a:rPr lang="en-US" smtClean="0"/>
              <a:t>7/20/2023</a:t>
            </a:fld>
            <a:endParaRPr lang="en-US"/>
          </a:p>
        </p:txBody>
      </p:sp>
      <p:sp>
        <p:nvSpPr>
          <p:cNvPr id="6" name="Footer Placeholder 5">
            <a:extLst>
              <a:ext uri="{FF2B5EF4-FFF2-40B4-BE49-F238E27FC236}">
                <a16:creationId xmlns:a16="http://schemas.microsoft.com/office/drawing/2014/main" id="{A1128B98-1462-9FA8-8450-A15B531D9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85357-4885-DB7D-DD6E-920773B83518}"/>
              </a:ext>
            </a:extLst>
          </p:cNvPr>
          <p:cNvSpPr>
            <a:spLocks noGrp="1"/>
          </p:cNvSpPr>
          <p:nvPr>
            <p:ph type="sldNum" sz="quarter" idx="12"/>
          </p:nvPr>
        </p:nvSpPr>
        <p:spPr/>
        <p:txBody>
          <a:bodyPr/>
          <a:lstStyle/>
          <a:p>
            <a:fld id="{7865AF04-281F-4FCF-812F-6735A4A56FD1}" type="slidenum">
              <a:rPr lang="en-US" smtClean="0"/>
              <a:t>‹#›</a:t>
            </a:fld>
            <a:endParaRPr lang="en-US"/>
          </a:p>
        </p:txBody>
      </p:sp>
    </p:spTree>
    <p:extLst>
      <p:ext uri="{BB962C8B-B14F-4D97-AF65-F5344CB8AC3E}">
        <p14:creationId xmlns:p14="http://schemas.microsoft.com/office/powerpoint/2010/main" val="340115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9E8D8-E097-E50B-8DB6-CC8C36801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49989-7D12-95BB-B6B9-9FD38BC0D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826F5-BA31-4568-3D40-66C65FBF1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9022D-74EC-46C0-A871-B8B491983BCB}" type="datetimeFigureOut">
              <a:rPr lang="en-US" smtClean="0"/>
              <a:t>7/20/2023</a:t>
            </a:fld>
            <a:endParaRPr lang="en-US"/>
          </a:p>
        </p:txBody>
      </p:sp>
      <p:sp>
        <p:nvSpPr>
          <p:cNvPr id="5" name="Footer Placeholder 4">
            <a:extLst>
              <a:ext uri="{FF2B5EF4-FFF2-40B4-BE49-F238E27FC236}">
                <a16:creationId xmlns:a16="http://schemas.microsoft.com/office/drawing/2014/main" id="{09115497-3C76-B546-66B7-ECF7AA95E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993FB-8B73-27D1-B434-9CA70D112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5AF04-281F-4FCF-812F-6735A4A56FD1}" type="slidenum">
              <a:rPr lang="en-US" smtClean="0"/>
              <a:t>‹#›</a:t>
            </a:fld>
            <a:endParaRPr lang="en-US"/>
          </a:p>
        </p:txBody>
      </p:sp>
    </p:spTree>
    <p:extLst>
      <p:ext uri="{BB962C8B-B14F-4D97-AF65-F5344CB8AC3E}">
        <p14:creationId xmlns:p14="http://schemas.microsoft.com/office/powerpoint/2010/main" val="3618264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target.com/searchcustomerexperience/news/252498293/Optimizely-shore-up-DX-platform-with-Zaius-CDP-acquisi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whatis/definition/HTTP-Hypertext-Transfer-Protocol" TargetMode="External"/><Relationship Id="rId2" Type="http://schemas.openxmlformats.org/officeDocument/2006/relationships/hyperlink" Target="https://www.techtarget.com/searchbusinessanalytics/definition/Google-Analytics"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IP-address-Internet-Protocol-Addr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whatis/definition/unique-user" TargetMode="External"/><Relationship Id="rId2" Type="http://schemas.openxmlformats.org/officeDocument/2006/relationships/hyperlink" Target="https://www.techtarget.com/searchbusinessanalytics/definition/key-performance-indicators-KPIs"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user-session-vis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whatis/definition/search-engine" TargetMode="External"/><Relationship Id="rId2" Type="http://schemas.openxmlformats.org/officeDocument/2006/relationships/hyperlink" Target="https://www.techtarget.com/whatis/definition/social-media"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discussion-board-discussion-group-message-board-online-for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1556-7C0A-4AED-6B25-C52291A09138}"/>
              </a:ext>
            </a:extLst>
          </p:cNvPr>
          <p:cNvSpPr>
            <a:spLocks noGrp="1"/>
          </p:cNvSpPr>
          <p:nvPr>
            <p:ph type="ctrTitle"/>
          </p:nvPr>
        </p:nvSpPr>
        <p:spPr/>
        <p:txBody>
          <a:bodyPr/>
          <a:lstStyle/>
          <a:p>
            <a:r>
              <a:rPr lang="en-US" dirty="0"/>
              <a:t>Web Analytics</a:t>
            </a:r>
          </a:p>
        </p:txBody>
      </p:sp>
      <p:sp>
        <p:nvSpPr>
          <p:cNvPr id="3" name="Subtitle 2">
            <a:extLst>
              <a:ext uri="{FF2B5EF4-FFF2-40B4-BE49-F238E27FC236}">
                <a16:creationId xmlns:a16="http://schemas.microsoft.com/office/drawing/2014/main" id="{32A05A24-602C-C687-C90D-D267DF2BE72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535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3263-3781-570B-FB39-ECC4C82CA1BB}"/>
              </a:ext>
            </a:extLst>
          </p:cNvPr>
          <p:cNvSpPr>
            <a:spLocks noGrp="1"/>
          </p:cNvSpPr>
          <p:nvPr>
            <p:ph type="title"/>
          </p:nvPr>
        </p:nvSpPr>
        <p:spPr/>
        <p:txBody>
          <a:bodyPr/>
          <a:lstStyle/>
          <a:p>
            <a:r>
              <a:rPr lang="en-US" b="1" i="0" dirty="0">
                <a:solidFill>
                  <a:srgbClr val="323232"/>
                </a:solidFill>
                <a:effectLst/>
                <a:latin typeface="Arial" panose="020B0604020202020204" pitchFamily="34" charset="0"/>
              </a:rPr>
              <a:t>Web analytics tools</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D87413C-E0DA-E6C6-93D2-7F6C7E00F9B3}"/>
              </a:ext>
            </a:extLst>
          </p:cNvPr>
          <p:cNvSpPr>
            <a:spLocks noGrp="1"/>
          </p:cNvSpPr>
          <p:nvPr>
            <p:ph idx="1"/>
          </p:nvPr>
        </p:nvSpPr>
        <p:spPr>
          <a:xfrm>
            <a:off x="838200" y="1496291"/>
            <a:ext cx="10515600" cy="4680672"/>
          </a:xfrm>
        </p:spPr>
        <p:txBody>
          <a:bodyPr>
            <a:normAutofit/>
          </a:bodyPr>
          <a:lstStyle/>
          <a:p>
            <a:r>
              <a:rPr lang="en-US" sz="2400" b="1" i="0" dirty="0">
                <a:solidFill>
                  <a:srgbClr val="666666"/>
                </a:solidFill>
                <a:effectLst/>
                <a:latin typeface="Arial" panose="020B0604020202020204" pitchFamily="34" charset="0"/>
              </a:rPr>
              <a:t>Google Analytics. </a:t>
            </a:r>
            <a:r>
              <a:rPr lang="en-US" sz="2400" b="0" i="0" dirty="0">
                <a:solidFill>
                  <a:srgbClr val="666666"/>
                </a:solidFill>
                <a:effectLst/>
                <a:latin typeface="Arial" panose="020B0604020202020204" pitchFamily="34" charset="0"/>
              </a:rPr>
              <a:t>Google Analytics is a web analytics platform that monitors website traffic, behaviors and conversions. The platform tracks page views, unique visitors, bounce rates, referral Uniform Resource Locators, average time on-site</a:t>
            </a:r>
          </a:p>
          <a:p>
            <a:r>
              <a:rPr lang="en-US" sz="2400" b="1" i="0" dirty="0">
                <a:solidFill>
                  <a:srgbClr val="666666"/>
                </a:solidFill>
                <a:effectLst/>
                <a:latin typeface="Arial" panose="020B0604020202020204" pitchFamily="34" charset="0"/>
              </a:rPr>
              <a:t>Optimizely. </a:t>
            </a:r>
            <a:r>
              <a:rPr lang="en-US" sz="2400" b="0" i="0" u="sng" dirty="0">
                <a:solidFill>
                  <a:srgbClr val="007CAD"/>
                </a:solidFill>
                <a:effectLst/>
                <a:latin typeface="Arial" panose="020B0604020202020204" pitchFamily="34" charset="0"/>
                <a:hlinkClick r:id="rId2"/>
              </a:rPr>
              <a:t>Optimizely</a:t>
            </a:r>
            <a:r>
              <a:rPr lang="en-US" sz="2400" b="0" i="0" dirty="0">
                <a:solidFill>
                  <a:srgbClr val="666666"/>
                </a:solidFill>
                <a:effectLst/>
                <a:latin typeface="Arial" panose="020B0604020202020204" pitchFamily="34" charset="0"/>
              </a:rPr>
              <a:t> is a customer experience and </a:t>
            </a:r>
            <a:r>
              <a:rPr lang="en-US" sz="2400" b="0" i="0" u="none" strike="noStrike" dirty="0">
                <a:solidFill>
                  <a:srgbClr val="666666"/>
                </a:solidFill>
                <a:effectLst/>
                <a:latin typeface="Arial" panose="020B0604020202020204" pitchFamily="34" charset="0"/>
              </a:rPr>
              <a:t>A/B testing</a:t>
            </a:r>
            <a:r>
              <a:rPr lang="en-US" sz="2400" b="0" i="0" dirty="0">
                <a:solidFill>
                  <a:srgbClr val="666666"/>
                </a:solidFill>
                <a:effectLst/>
                <a:latin typeface="Arial" panose="020B0604020202020204" pitchFamily="34" charset="0"/>
              </a:rPr>
              <a:t> platform that helps businesses test and optimize their online experiences and marketing efforts, including conversion rate optimization</a:t>
            </a:r>
            <a:endParaRPr lang="en-US" sz="2400" dirty="0">
              <a:solidFill>
                <a:srgbClr val="666666"/>
              </a:solidFill>
              <a:latin typeface="Arial" panose="020B0604020202020204" pitchFamily="34" charset="0"/>
            </a:endParaRPr>
          </a:p>
          <a:p>
            <a:r>
              <a:rPr lang="en-US" sz="2400" b="1" i="0" dirty="0" err="1">
                <a:solidFill>
                  <a:srgbClr val="666666"/>
                </a:solidFill>
                <a:effectLst/>
                <a:latin typeface="Arial" panose="020B0604020202020204" pitchFamily="34" charset="0"/>
              </a:rPr>
              <a:t>Kissmetrics</a:t>
            </a:r>
            <a:r>
              <a:rPr lang="en-US" sz="2400" b="1" i="0" dirty="0">
                <a:solidFill>
                  <a:srgbClr val="666666"/>
                </a:solidFill>
                <a:effectLst/>
                <a:latin typeface="Arial" panose="020B0604020202020204" pitchFamily="34" charset="0"/>
              </a:rPr>
              <a:t>.</a:t>
            </a:r>
            <a:r>
              <a:rPr lang="en-US" sz="2400" b="0" i="0" dirty="0">
                <a:solidFill>
                  <a:srgbClr val="666666"/>
                </a:solidFill>
                <a:effectLst/>
                <a:latin typeface="Arial" panose="020B0604020202020204" pitchFamily="34" charset="0"/>
              </a:rPr>
              <a:t> </a:t>
            </a:r>
            <a:r>
              <a:rPr lang="en-US" sz="2400" b="0" i="0" dirty="0" err="1">
                <a:solidFill>
                  <a:srgbClr val="666666"/>
                </a:solidFill>
                <a:effectLst/>
                <a:latin typeface="Arial" panose="020B0604020202020204" pitchFamily="34" charset="0"/>
              </a:rPr>
              <a:t>Kissmetrics</a:t>
            </a:r>
            <a:r>
              <a:rPr lang="en-US" sz="2400" b="0" i="0" dirty="0">
                <a:solidFill>
                  <a:srgbClr val="666666"/>
                </a:solidFill>
                <a:effectLst/>
                <a:latin typeface="Arial" panose="020B0604020202020204" pitchFamily="34" charset="0"/>
              </a:rPr>
              <a:t> is a customer analytics platform that gathers website data and presents it in an easy-to-read format. </a:t>
            </a:r>
          </a:p>
          <a:p>
            <a:r>
              <a:rPr lang="en-US" sz="2400" b="1" i="0" dirty="0">
                <a:solidFill>
                  <a:srgbClr val="666666"/>
                </a:solidFill>
                <a:effectLst/>
                <a:latin typeface="Arial" panose="020B0604020202020204" pitchFamily="34" charset="0"/>
              </a:rPr>
              <a:t>Crazy Egg. </a:t>
            </a:r>
            <a:r>
              <a:rPr lang="en-US" sz="2400" b="0" i="0" dirty="0">
                <a:solidFill>
                  <a:srgbClr val="666666"/>
                </a:solidFill>
                <a:effectLst/>
                <a:latin typeface="Arial" panose="020B0604020202020204" pitchFamily="34" charset="0"/>
              </a:rPr>
              <a:t>Crazy Egg is a tool that tracks where customers click on a page.</a:t>
            </a:r>
            <a:endParaRPr lang="en-US" sz="2400" dirty="0"/>
          </a:p>
        </p:txBody>
      </p:sp>
    </p:spTree>
    <p:extLst>
      <p:ext uri="{BB962C8B-B14F-4D97-AF65-F5344CB8AC3E}">
        <p14:creationId xmlns:p14="http://schemas.microsoft.com/office/powerpoint/2010/main" val="327242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EBA0-9DDF-74DA-A77B-571B058ED346}"/>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Google Analytics</a:t>
            </a:r>
            <a:br>
              <a:rPr lang="en-US" b="0" i="0" dirty="0">
                <a:solidFill>
                  <a:srgbClr val="000000"/>
                </a:solidFill>
                <a:effectLst/>
                <a:latin typeface="Heebo" pitchFamily="2" charset="-79"/>
                <a:cs typeface="Heebo" pitchFamily="2" charset="-79"/>
              </a:rPr>
            </a:br>
            <a:endParaRPr lang="en-US" dirty="0"/>
          </a:p>
        </p:txBody>
      </p:sp>
      <p:pic>
        <p:nvPicPr>
          <p:cNvPr id="1026" name="Picture 2" descr="Google Analytics">
            <a:extLst>
              <a:ext uri="{FF2B5EF4-FFF2-40B4-BE49-F238E27FC236}">
                <a16:creationId xmlns:a16="http://schemas.microsoft.com/office/drawing/2014/main" id="{90A3F286-F427-A582-C610-4575ED2C1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69" y="1027906"/>
            <a:ext cx="7694716" cy="521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89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E959E-1B7F-7AF2-7D87-3FD24AC0C547}"/>
              </a:ext>
            </a:extLst>
          </p:cNvPr>
          <p:cNvSpPr>
            <a:spLocks noGrp="1"/>
          </p:cNvSpPr>
          <p:nvPr>
            <p:ph idx="1"/>
          </p:nvPr>
        </p:nvSpPr>
        <p:spPr/>
        <p:txBody>
          <a:bodyPr/>
          <a:lstStyle/>
          <a:p>
            <a:pPr algn="just"/>
            <a:r>
              <a:rPr lang="en-US" b="0" i="0" dirty="0">
                <a:solidFill>
                  <a:srgbClr val="000000"/>
                </a:solidFill>
                <a:effectLst/>
                <a:latin typeface="Nunito" pitchFamily="2" charset="0"/>
              </a:rPr>
              <a:t>Google analytics helps you to track and measure visitors, traffic sources, goals, conversion, and other metrics (as shown in the above image). It basically generates reports on −</a:t>
            </a:r>
          </a:p>
          <a:p>
            <a:pPr algn="l">
              <a:buFont typeface="Arial" panose="020B0604020202020204" pitchFamily="34" charset="0"/>
              <a:buChar char="•"/>
            </a:pPr>
            <a:r>
              <a:rPr lang="en-US" b="0" i="0" dirty="0">
                <a:solidFill>
                  <a:srgbClr val="000000"/>
                </a:solidFill>
                <a:effectLst/>
                <a:latin typeface="Nunito" pitchFamily="2" charset="0"/>
              </a:rPr>
              <a:t>Audience Analysis</a:t>
            </a:r>
          </a:p>
          <a:p>
            <a:pPr algn="l">
              <a:buFont typeface="Arial" panose="020B0604020202020204" pitchFamily="34" charset="0"/>
              <a:buChar char="•"/>
            </a:pPr>
            <a:r>
              <a:rPr lang="en-US" b="0" i="0" dirty="0">
                <a:solidFill>
                  <a:srgbClr val="000000"/>
                </a:solidFill>
                <a:effectLst/>
                <a:latin typeface="Nunito" pitchFamily="2" charset="0"/>
              </a:rPr>
              <a:t>Acquisition Analysis</a:t>
            </a:r>
          </a:p>
          <a:p>
            <a:pPr algn="l">
              <a:buFont typeface="Arial" panose="020B0604020202020204" pitchFamily="34" charset="0"/>
              <a:buChar char="•"/>
            </a:pPr>
            <a:r>
              <a:rPr lang="en-US" b="0" i="0" dirty="0">
                <a:solidFill>
                  <a:srgbClr val="000000"/>
                </a:solidFill>
                <a:effectLst/>
                <a:latin typeface="Nunito" pitchFamily="2" charset="0"/>
              </a:rPr>
              <a:t>Behavior Analysis</a:t>
            </a:r>
          </a:p>
          <a:p>
            <a:pPr algn="l">
              <a:buFont typeface="Arial" panose="020B0604020202020204" pitchFamily="34" charset="0"/>
              <a:buChar char="•"/>
            </a:pPr>
            <a:r>
              <a:rPr lang="en-US" b="0" i="0" dirty="0">
                <a:solidFill>
                  <a:srgbClr val="000000"/>
                </a:solidFill>
                <a:effectLst/>
                <a:latin typeface="Nunito" pitchFamily="2" charset="0"/>
              </a:rPr>
              <a:t>Conversion Analysis</a:t>
            </a:r>
          </a:p>
          <a:p>
            <a:endParaRPr lang="en-US" dirty="0"/>
          </a:p>
        </p:txBody>
      </p:sp>
    </p:spTree>
    <p:extLst>
      <p:ext uri="{BB962C8B-B14F-4D97-AF65-F5344CB8AC3E}">
        <p14:creationId xmlns:p14="http://schemas.microsoft.com/office/powerpoint/2010/main" val="226885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3763-8C6A-C97C-8D9C-FE4A1CE97B4C}"/>
              </a:ext>
            </a:extLst>
          </p:cNvPr>
          <p:cNvSpPr>
            <a:spLocks noGrp="1"/>
          </p:cNvSpPr>
          <p:nvPr>
            <p:ph type="title"/>
          </p:nvPr>
        </p:nvSpPr>
        <p:spPr/>
        <p:txBody>
          <a:bodyPr/>
          <a:lstStyle/>
          <a:p>
            <a:r>
              <a:rPr lang="en-US" dirty="0"/>
              <a:t>Optimizely</a:t>
            </a:r>
          </a:p>
        </p:txBody>
      </p:sp>
      <p:sp>
        <p:nvSpPr>
          <p:cNvPr id="3" name="Content Placeholder 2">
            <a:extLst>
              <a:ext uri="{FF2B5EF4-FFF2-40B4-BE49-F238E27FC236}">
                <a16:creationId xmlns:a16="http://schemas.microsoft.com/office/drawing/2014/main" id="{83627159-E8DE-ED28-A223-AFD6B40A1391}"/>
              </a:ext>
            </a:extLst>
          </p:cNvPr>
          <p:cNvSpPr>
            <a:spLocks noGrp="1"/>
          </p:cNvSpPr>
          <p:nvPr>
            <p:ph idx="1"/>
          </p:nvPr>
        </p:nvSpPr>
        <p:spPr/>
        <p:txBody>
          <a:bodyPr/>
          <a:lstStyle/>
          <a:p>
            <a:pPr algn="just"/>
            <a:r>
              <a:rPr lang="en-US" b="1" i="0" dirty="0">
                <a:solidFill>
                  <a:srgbClr val="000000"/>
                </a:solidFill>
                <a:effectLst/>
                <a:latin typeface="Nunito" pitchFamily="2" charset="0"/>
              </a:rPr>
              <a:t>Optimizely</a:t>
            </a:r>
            <a:r>
              <a:rPr lang="en-US" b="0" i="0" dirty="0">
                <a:solidFill>
                  <a:srgbClr val="000000"/>
                </a:solidFill>
                <a:effectLst/>
                <a:latin typeface="Nunito" pitchFamily="2" charset="0"/>
              </a:rPr>
              <a:t> is an optimization platform to test and validate changes and the present look of your webpage. It also determines which layout to finally go with. It uses </a:t>
            </a:r>
            <a:r>
              <a:rPr lang="en-US" b="1" i="0" dirty="0">
                <a:solidFill>
                  <a:srgbClr val="000000"/>
                </a:solidFill>
                <a:effectLst/>
                <a:latin typeface="Nunito" pitchFamily="2" charset="0"/>
              </a:rPr>
              <a:t>A/B Testing, Multipage</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Multivariate Testing</a:t>
            </a:r>
            <a:r>
              <a:rPr lang="en-US" b="0" i="0" dirty="0">
                <a:solidFill>
                  <a:srgbClr val="000000"/>
                </a:solidFill>
                <a:effectLst/>
                <a:latin typeface="Nunito" pitchFamily="2" charset="0"/>
              </a:rPr>
              <a:t> to improve and analyze your website.</a:t>
            </a:r>
          </a:p>
          <a:p>
            <a:pPr algn="just"/>
            <a:r>
              <a:rPr lang="en-US" b="0" i="0" dirty="0">
                <a:solidFill>
                  <a:srgbClr val="000000"/>
                </a:solidFill>
                <a:effectLst/>
                <a:latin typeface="Nunito" pitchFamily="2" charset="0"/>
              </a:rPr>
              <a:t>A wonderful feature of Optimizely is that you do not need to be a technical expert. You just need to insert a deployed code provided by Optimizely in your HTML. After putting it, you can trace anything, take any action, and make any changes in your website.</a:t>
            </a:r>
          </a:p>
          <a:p>
            <a:endParaRPr lang="en-US" dirty="0"/>
          </a:p>
        </p:txBody>
      </p:sp>
    </p:spTree>
    <p:extLst>
      <p:ext uri="{BB962C8B-B14F-4D97-AF65-F5344CB8AC3E}">
        <p14:creationId xmlns:p14="http://schemas.microsoft.com/office/powerpoint/2010/main" val="229683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ptimizely">
            <a:extLst>
              <a:ext uri="{FF2B5EF4-FFF2-40B4-BE49-F238E27FC236}">
                <a16:creationId xmlns:a16="http://schemas.microsoft.com/office/drawing/2014/main" id="{36CC0F17-1DE5-F9F3-612F-C8314D7BA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17" y="685030"/>
            <a:ext cx="8537825" cy="576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06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8690-93CB-C007-E6BB-EC8D3C931C78}"/>
              </a:ext>
            </a:extLst>
          </p:cNvPr>
          <p:cNvSpPr>
            <a:spLocks noGrp="1"/>
          </p:cNvSpPr>
          <p:nvPr>
            <p:ph type="title"/>
          </p:nvPr>
        </p:nvSpPr>
        <p:spPr/>
        <p:txBody>
          <a:bodyPr/>
          <a:lstStyle/>
          <a:p>
            <a:r>
              <a:rPr lang="en-US" dirty="0" err="1"/>
              <a:t>KISSmetrics</a:t>
            </a:r>
            <a:endParaRPr lang="en-US" dirty="0"/>
          </a:p>
        </p:txBody>
      </p:sp>
      <p:sp>
        <p:nvSpPr>
          <p:cNvPr id="3" name="Content Placeholder 2">
            <a:extLst>
              <a:ext uri="{FF2B5EF4-FFF2-40B4-BE49-F238E27FC236}">
                <a16:creationId xmlns:a16="http://schemas.microsoft.com/office/drawing/2014/main" id="{8A32E8DD-E86F-2D8E-84DA-8DF64E00D5B7}"/>
              </a:ext>
            </a:extLst>
          </p:cNvPr>
          <p:cNvSpPr>
            <a:spLocks noGrp="1"/>
          </p:cNvSpPr>
          <p:nvPr>
            <p:ph idx="1"/>
          </p:nvPr>
        </p:nvSpPr>
        <p:spPr/>
        <p:txBody>
          <a:bodyPr/>
          <a:lstStyle/>
          <a:p>
            <a:pPr algn="just"/>
            <a:r>
              <a:rPr lang="en-US" b="0" i="0" dirty="0" err="1">
                <a:solidFill>
                  <a:srgbClr val="000000"/>
                </a:solidFill>
                <a:effectLst/>
                <a:latin typeface="Nunito" pitchFamily="2" charset="0"/>
              </a:rPr>
              <a:t>KISSmetrics</a:t>
            </a:r>
            <a:r>
              <a:rPr lang="en-US" b="0" i="0" dirty="0">
                <a:solidFill>
                  <a:srgbClr val="000000"/>
                </a:solidFill>
                <a:effectLst/>
                <a:latin typeface="Nunito" pitchFamily="2" charset="0"/>
              </a:rPr>
              <a:t> helps you identify the following −</a:t>
            </a:r>
          </a:p>
          <a:p>
            <a:pPr algn="l">
              <a:buFont typeface="Arial" panose="020B0604020202020204" pitchFamily="34" charset="0"/>
              <a:buChar char="•"/>
            </a:pPr>
            <a:r>
              <a:rPr lang="en-US" b="0" i="0" dirty="0">
                <a:solidFill>
                  <a:srgbClr val="000000"/>
                </a:solidFill>
                <a:effectLst/>
                <a:latin typeface="Nunito" pitchFamily="2" charset="0"/>
              </a:rPr>
              <a:t>Cart size</a:t>
            </a:r>
          </a:p>
          <a:p>
            <a:pPr algn="l">
              <a:buFont typeface="Arial" panose="020B0604020202020204" pitchFamily="34" charset="0"/>
              <a:buChar char="•"/>
            </a:pPr>
            <a:r>
              <a:rPr lang="en-US" b="0" i="0" dirty="0">
                <a:solidFill>
                  <a:srgbClr val="000000"/>
                </a:solidFill>
                <a:effectLst/>
                <a:latin typeface="Nunito" pitchFamily="2" charset="0"/>
              </a:rPr>
              <a:t>Landing page conversion rate</a:t>
            </a:r>
          </a:p>
          <a:p>
            <a:pPr algn="l">
              <a:buFont typeface="Arial" panose="020B0604020202020204" pitchFamily="34" charset="0"/>
              <a:buChar char="•"/>
            </a:pPr>
            <a:r>
              <a:rPr lang="en-US" b="0" i="0" dirty="0">
                <a:solidFill>
                  <a:srgbClr val="000000"/>
                </a:solidFill>
                <a:effectLst/>
                <a:latin typeface="Nunito" pitchFamily="2" charset="0"/>
              </a:rPr>
              <a:t>Customer activity on your portal</a:t>
            </a:r>
          </a:p>
          <a:p>
            <a:pPr algn="l">
              <a:buFont typeface="Arial" panose="020B0604020202020204" pitchFamily="34" charset="0"/>
              <a:buChar char="•"/>
            </a:pPr>
            <a:r>
              <a:rPr lang="en-US" b="0" i="0" dirty="0">
                <a:solidFill>
                  <a:srgbClr val="000000"/>
                </a:solidFill>
                <a:effectLst/>
                <a:latin typeface="Nunito" pitchFamily="2" charset="0"/>
              </a:rPr>
              <a:t>Customer bounce points</a:t>
            </a:r>
          </a:p>
          <a:p>
            <a:pPr algn="l">
              <a:buFont typeface="Arial" panose="020B0604020202020204" pitchFamily="34" charset="0"/>
              <a:buChar char="•"/>
            </a:pPr>
            <a:r>
              <a:rPr lang="en-US" b="0" i="0" dirty="0">
                <a:solidFill>
                  <a:srgbClr val="000000"/>
                </a:solidFill>
                <a:effectLst/>
                <a:latin typeface="Nunito" pitchFamily="2" charset="0"/>
              </a:rPr>
              <a:t>Cart abandoned products</a:t>
            </a:r>
          </a:p>
          <a:p>
            <a:pPr algn="l">
              <a:buFont typeface="Arial" panose="020B0604020202020204" pitchFamily="34" charset="0"/>
              <a:buChar char="•"/>
            </a:pPr>
            <a:r>
              <a:rPr lang="en-US" b="0" i="0" dirty="0">
                <a:solidFill>
                  <a:srgbClr val="000000"/>
                </a:solidFill>
                <a:effectLst/>
                <a:latin typeface="Nunito" pitchFamily="2" charset="0"/>
              </a:rPr>
              <a:t>Customer occurrence before making a purchase</a:t>
            </a:r>
          </a:p>
          <a:p>
            <a:pPr algn="l">
              <a:buFont typeface="Arial" panose="020B0604020202020204" pitchFamily="34" charset="0"/>
              <a:buChar char="•"/>
            </a:pPr>
            <a:r>
              <a:rPr lang="en-US" b="0" i="0" dirty="0">
                <a:solidFill>
                  <a:srgbClr val="000000"/>
                </a:solidFill>
                <a:effectLst/>
                <a:latin typeface="Nunito" pitchFamily="2" charset="0"/>
              </a:rPr>
              <a:t>Customer lifetime value, etc.</a:t>
            </a:r>
          </a:p>
          <a:p>
            <a:endParaRPr lang="en-US" dirty="0"/>
          </a:p>
        </p:txBody>
      </p:sp>
    </p:spTree>
    <p:extLst>
      <p:ext uri="{BB962C8B-B14F-4D97-AF65-F5344CB8AC3E}">
        <p14:creationId xmlns:p14="http://schemas.microsoft.com/office/powerpoint/2010/main" val="203478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issmetrics">
            <a:extLst>
              <a:ext uri="{FF2B5EF4-FFF2-40B4-BE49-F238E27FC236}">
                <a16:creationId xmlns:a16="http://schemas.microsoft.com/office/drawing/2014/main" id="{04D5319C-E48D-00F5-9AC1-6D369D089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802" y="542925"/>
            <a:ext cx="8085762" cy="557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51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60A8-FD89-DB15-5EE5-5000E25D8F89}"/>
              </a:ext>
            </a:extLst>
          </p:cNvPr>
          <p:cNvSpPr>
            <a:spLocks noGrp="1"/>
          </p:cNvSpPr>
          <p:nvPr>
            <p:ph type="title"/>
          </p:nvPr>
        </p:nvSpPr>
        <p:spPr/>
        <p:txBody>
          <a:bodyPr/>
          <a:lstStyle/>
          <a:p>
            <a:r>
              <a:rPr lang="en-US" b="0" i="0" dirty="0">
                <a:solidFill>
                  <a:srgbClr val="303030"/>
                </a:solidFill>
                <a:effectLst/>
                <a:latin typeface="Heebo" pitchFamily="2" charset="-79"/>
                <a:cs typeface="Heebo" pitchFamily="2" charset="-79"/>
              </a:rPr>
              <a:t>Crazy Egg</a:t>
            </a:r>
            <a:br>
              <a:rPr lang="en-US" b="0" i="0" dirty="0">
                <a:solidFill>
                  <a:srgbClr val="30303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63575E13-FE37-9564-BDE0-58D1CC98D135}"/>
              </a:ext>
            </a:extLst>
          </p:cNvPr>
          <p:cNvSpPr>
            <a:spLocks noGrp="1"/>
          </p:cNvSpPr>
          <p:nvPr>
            <p:ph idx="1"/>
          </p:nvPr>
        </p:nvSpPr>
        <p:spPr/>
        <p:txBody>
          <a:bodyPr>
            <a:normAutofit fontScale="92500" lnSpcReduction="10000"/>
          </a:bodyPr>
          <a:lstStyle/>
          <a:p>
            <a:r>
              <a:rPr lang="en-US" b="0" i="0" dirty="0">
                <a:solidFill>
                  <a:srgbClr val="000000"/>
                </a:solidFill>
                <a:effectLst/>
                <a:latin typeface="Nunito" pitchFamily="2" charset="0"/>
              </a:rPr>
              <a:t>Crazy Egg is an online analytics application that provides you eye-tracking tools. It generates </a:t>
            </a:r>
            <a:r>
              <a:rPr lang="en-US" b="1" i="0" dirty="0">
                <a:solidFill>
                  <a:srgbClr val="000000"/>
                </a:solidFill>
                <a:effectLst/>
                <a:latin typeface="Nunito" pitchFamily="2" charset="0"/>
              </a:rPr>
              <a:t>heatmaps</a:t>
            </a:r>
            <a:r>
              <a:rPr lang="en-US" b="0" i="0" dirty="0">
                <a:solidFill>
                  <a:srgbClr val="000000"/>
                </a:solidFill>
                <a:effectLst/>
                <a:latin typeface="Nunito" pitchFamily="2" charset="0"/>
              </a:rPr>
              <a:t> based on where people clicked on your website. Thus, it gives you an idea on where to focus. It lets you filter data on top 15 referrers, search terms, operating systems, etc.</a:t>
            </a:r>
          </a:p>
          <a:p>
            <a:pPr algn="just"/>
            <a:r>
              <a:rPr lang="en-US" b="0" i="0" dirty="0">
                <a:solidFill>
                  <a:srgbClr val="000000"/>
                </a:solidFill>
                <a:effectLst/>
                <a:latin typeface="Nunito" pitchFamily="2" charset="0"/>
              </a:rPr>
              <a:t>To use Crazy Egg, a small piece of JavaScript code needs to be placed on your site pages.</a:t>
            </a:r>
          </a:p>
          <a:p>
            <a:pPr algn="just"/>
            <a:r>
              <a:rPr lang="en-US" b="0" i="0" dirty="0">
                <a:solidFill>
                  <a:srgbClr val="000000"/>
                </a:solidFill>
                <a:effectLst/>
                <a:latin typeface="Nunito" pitchFamily="2" charset="0"/>
              </a:rPr>
              <a:t>Once the code is on your site, Crazy Egg will track user behavior. Your servers will create a report that shows you the clicks on the pages you are tracking. You can review the reports in the dashboard within the member’s area of the Crazy Egg site. Setting up Crazy Egg is a quick and easy task.</a:t>
            </a:r>
          </a:p>
          <a:p>
            <a:endParaRPr lang="en-US" dirty="0"/>
          </a:p>
        </p:txBody>
      </p:sp>
    </p:spTree>
    <p:extLst>
      <p:ext uri="{BB962C8B-B14F-4D97-AF65-F5344CB8AC3E}">
        <p14:creationId xmlns:p14="http://schemas.microsoft.com/office/powerpoint/2010/main" val="33077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805E-9B6B-5C86-8FFC-12972B0C3019}"/>
              </a:ext>
            </a:extLst>
          </p:cNvPr>
          <p:cNvSpPr>
            <a:spLocks noGrp="1"/>
          </p:cNvSpPr>
          <p:nvPr>
            <p:ph type="title"/>
          </p:nvPr>
        </p:nvSpPr>
        <p:spPr/>
        <p:txBody>
          <a:bodyPr/>
          <a:lstStyle/>
          <a:p>
            <a:r>
              <a:rPr lang="en-US" b="1" i="0" dirty="0">
                <a:solidFill>
                  <a:srgbClr val="333333"/>
                </a:solidFill>
                <a:effectLst/>
                <a:latin typeface="Work Sans" panose="020B0604020202020204" pitchFamily="2" charset="0"/>
              </a:rPr>
              <a:t>What is web analytics?</a:t>
            </a:r>
            <a:br>
              <a:rPr lang="en-US" b="1" i="0" dirty="0">
                <a:solidFill>
                  <a:srgbClr val="333333"/>
                </a:solidFill>
                <a:effectLst/>
                <a:latin typeface="Work Sans" panose="020B0604020202020204" pitchFamily="2" charset="0"/>
              </a:rPr>
            </a:br>
            <a:endParaRPr lang="en-US" dirty="0"/>
          </a:p>
        </p:txBody>
      </p:sp>
      <p:sp>
        <p:nvSpPr>
          <p:cNvPr id="3" name="Content Placeholder 2">
            <a:extLst>
              <a:ext uri="{FF2B5EF4-FFF2-40B4-BE49-F238E27FC236}">
                <a16:creationId xmlns:a16="http://schemas.microsoft.com/office/drawing/2014/main" id="{23764A75-77AC-14FF-6826-85435D5878C3}"/>
              </a:ext>
            </a:extLst>
          </p:cNvPr>
          <p:cNvSpPr>
            <a:spLocks noGrp="1"/>
          </p:cNvSpPr>
          <p:nvPr>
            <p:ph idx="1"/>
          </p:nvPr>
        </p:nvSpPr>
        <p:spPr/>
        <p:txBody>
          <a:bodyPr/>
          <a:lstStyle/>
          <a:p>
            <a:r>
              <a:rPr lang="en-US" b="0" i="0" dirty="0">
                <a:solidFill>
                  <a:srgbClr val="666666"/>
                </a:solidFill>
                <a:effectLst/>
                <a:latin typeface="Arial" panose="020B0604020202020204" pitchFamily="34" charset="0"/>
              </a:rPr>
              <a:t>Web analytics is the process of analyzing the behavior of visitors to a website. </a:t>
            </a:r>
          </a:p>
          <a:p>
            <a:r>
              <a:rPr lang="en-US" b="0" i="0" dirty="0">
                <a:solidFill>
                  <a:srgbClr val="666666"/>
                </a:solidFill>
                <a:effectLst/>
                <a:latin typeface="Arial" panose="020B0604020202020204" pitchFamily="34" charset="0"/>
              </a:rPr>
              <a:t>This involves tracking, reviewing and reporting data to measure web activity, including the use of a website and its components, such as webpages, images and videos.</a:t>
            </a:r>
          </a:p>
          <a:p>
            <a:r>
              <a:rPr lang="en-US" b="0" i="0" dirty="0">
                <a:solidFill>
                  <a:srgbClr val="666666"/>
                </a:solidFill>
                <a:effectLst/>
                <a:latin typeface="Arial" panose="020B0604020202020204" pitchFamily="34" charset="0"/>
              </a:rPr>
              <a:t>Data collected through web analytics may include traffic sources, referring sites, page views, paths taken and conversion rates. </a:t>
            </a:r>
          </a:p>
          <a:p>
            <a:r>
              <a:rPr lang="en-US" b="0" i="0" dirty="0">
                <a:solidFill>
                  <a:srgbClr val="666666"/>
                </a:solidFill>
                <a:effectLst/>
                <a:latin typeface="Arial" panose="020B0604020202020204" pitchFamily="34" charset="0"/>
              </a:rPr>
              <a:t>The results of web analytics are provided in the form of tables, charts and graphs.</a:t>
            </a:r>
            <a:endParaRPr lang="en-US" dirty="0"/>
          </a:p>
        </p:txBody>
      </p:sp>
    </p:spTree>
    <p:extLst>
      <p:ext uri="{BB962C8B-B14F-4D97-AF65-F5344CB8AC3E}">
        <p14:creationId xmlns:p14="http://schemas.microsoft.com/office/powerpoint/2010/main" val="94987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C367-EC42-6212-4485-D14B41005A6E}"/>
              </a:ext>
            </a:extLst>
          </p:cNvPr>
          <p:cNvSpPr>
            <a:spLocks noGrp="1"/>
          </p:cNvSpPr>
          <p:nvPr>
            <p:ph type="title"/>
          </p:nvPr>
        </p:nvSpPr>
        <p:spPr/>
        <p:txBody>
          <a:bodyPr/>
          <a:lstStyle/>
          <a:p>
            <a:r>
              <a:rPr lang="en-US" b="1" dirty="0"/>
              <a:t>What does it do?</a:t>
            </a:r>
          </a:p>
        </p:txBody>
      </p:sp>
      <p:sp>
        <p:nvSpPr>
          <p:cNvPr id="3" name="Content Placeholder 2">
            <a:extLst>
              <a:ext uri="{FF2B5EF4-FFF2-40B4-BE49-F238E27FC236}">
                <a16:creationId xmlns:a16="http://schemas.microsoft.com/office/drawing/2014/main" id="{0CF52951-F028-38BE-1F9F-9DCB5781EE4D}"/>
              </a:ext>
            </a:extLst>
          </p:cNvPr>
          <p:cNvSpPr>
            <a:spLocks noGrp="1"/>
          </p:cNvSpPr>
          <p:nvPr>
            <p:ph idx="1"/>
          </p:nvPr>
        </p:nvSpPr>
        <p:spPr/>
        <p:txBody>
          <a:bodyPr/>
          <a:lstStyle/>
          <a:p>
            <a:pPr marL="514350" indent="-514350" algn="l">
              <a:buFont typeface="+mj-lt"/>
              <a:buAutoNum type="arabicPeriod"/>
            </a:pPr>
            <a:r>
              <a:rPr lang="en-US" b="0" i="0" dirty="0">
                <a:solidFill>
                  <a:srgbClr val="666666"/>
                </a:solidFill>
                <a:effectLst/>
                <a:latin typeface="Arial" panose="020B0604020202020204" pitchFamily="34" charset="0"/>
              </a:rPr>
              <a:t>Determine the likelihood that a given customer will repurchase a product after purchasing it in the past.</a:t>
            </a:r>
          </a:p>
          <a:p>
            <a:pPr marL="514350" indent="-514350" algn="l">
              <a:buFont typeface="+mj-lt"/>
              <a:buAutoNum type="arabicPeriod"/>
            </a:pPr>
            <a:r>
              <a:rPr lang="en-US" b="0" i="0" dirty="0">
                <a:solidFill>
                  <a:srgbClr val="666666"/>
                </a:solidFill>
                <a:effectLst/>
                <a:latin typeface="Arial" panose="020B0604020202020204" pitchFamily="34" charset="0"/>
              </a:rPr>
              <a:t>Personalize the site to customers who visit it repeatedly.</a:t>
            </a:r>
          </a:p>
          <a:p>
            <a:pPr marL="514350" indent="-514350" algn="l">
              <a:buFont typeface="+mj-lt"/>
              <a:buAutoNum type="arabicPeriod"/>
            </a:pPr>
            <a:r>
              <a:rPr lang="en-US" b="0" i="0" dirty="0">
                <a:solidFill>
                  <a:srgbClr val="666666"/>
                </a:solidFill>
                <a:effectLst/>
                <a:latin typeface="Arial" panose="020B0604020202020204" pitchFamily="34" charset="0"/>
              </a:rPr>
              <a:t>Monitor the amount of money individual customers or specific groups of customers spend.</a:t>
            </a:r>
          </a:p>
          <a:p>
            <a:pPr marL="514350" indent="-514350" algn="l">
              <a:buFont typeface="+mj-lt"/>
              <a:buAutoNum type="arabicPeriod"/>
            </a:pPr>
            <a:r>
              <a:rPr lang="en-US" b="0" i="0" dirty="0">
                <a:solidFill>
                  <a:srgbClr val="666666"/>
                </a:solidFill>
                <a:effectLst/>
                <a:latin typeface="Arial" panose="020B0604020202020204" pitchFamily="34" charset="0"/>
              </a:rPr>
              <a:t>Observe the geographic regions from which the most and the least customers visit the site and purchase specific products.</a:t>
            </a:r>
          </a:p>
          <a:p>
            <a:pPr marL="514350" indent="-514350" algn="l">
              <a:buFont typeface="+mj-lt"/>
              <a:buAutoNum type="arabicPeriod"/>
            </a:pPr>
            <a:r>
              <a:rPr lang="en-US" b="0" i="0" dirty="0">
                <a:solidFill>
                  <a:srgbClr val="666666"/>
                </a:solidFill>
                <a:effectLst/>
                <a:latin typeface="Arial" panose="020B0604020202020204" pitchFamily="34" charset="0"/>
              </a:rPr>
              <a:t>Predict which products customers are most and least likely to buy in the future.</a:t>
            </a:r>
          </a:p>
          <a:p>
            <a:endParaRPr lang="en-US" dirty="0"/>
          </a:p>
        </p:txBody>
      </p:sp>
    </p:spTree>
    <p:extLst>
      <p:ext uri="{BB962C8B-B14F-4D97-AF65-F5344CB8AC3E}">
        <p14:creationId xmlns:p14="http://schemas.microsoft.com/office/powerpoint/2010/main" val="409061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7A4A-6C8C-307E-04EE-10DE7B7DB390}"/>
              </a:ext>
            </a:extLst>
          </p:cNvPr>
          <p:cNvSpPr>
            <a:spLocks noGrp="1"/>
          </p:cNvSpPr>
          <p:nvPr>
            <p:ph type="title"/>
          </p:nvPr>
        </p:nvSpPr>
        <p:spPr/>
        <p:txBody>
          <a:bodyPr/>
          <a:lstStyle/>
          <a:p>
            <a:r>
              <a:rPr lang="en-US" dirty="0"/>
              <a:t>How does it work ?</a:t>
            </a:r>
          </a:p>
        </p:txBody>
      </p:sp>
      <p:pic>
        <p:nvPicPr>
          <p:cNvPr id="1026" name="Picture 2" descr="How does web analytics process work?">
            <a:extLst>
              <a:ext uri="{FF2B5EF4-FFF2-40B4-BE49-F238E27FC236}">
                <a16:creationId xmlns:a16="http://schemas.microsoft.com/office/drawing/2014/main" id="{E2F3ABB7-5502-3D8B-0DF6-39CAE1E750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58930"/>
            <a:ext cx="10381285" cy="471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1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151D-2DFA-38EB-A676-CEAACD77271A}"/>
              </a:ext>
            </a:extLst>
          </p:cNvPr>
          <p:cNvSpPr>
            <a:spLocks noGrp="1"/>
          </p:cNvSpPr>
          <p:nvPr>
            <p:ph type="title"/>
          </p:nvPr>
        </p:nvSpPr>
        <p:spPr/>
        <p:txBody>
          <a:bodyPr/>
          <a:lstStyle/>
          <a:p>
            <a:r>
              <a:rPr lang="en-US" b="1" i="0" dirty="0">
                <a:solidFill>
                  <a:srgbClr val="555555"/>
                </a:solidFill>
                <a:effectLst/>
                <a:latin typeface="Work Sans" pitchFamily="2" charset="0"/>
              </a:rPr>
              <a:t>Collection of data</a:t>
            </a:r>
            <a:br>
              <a:rPr lang="en-US" b="1" i="0" dirty="0">
                <a:solidFill>
                  <a:srgbClr val="555555"/>
                </a:solidFill>
                <a:effectLst/>
                <a:latin typeface="Work Sans" pitchFamily="2" charset="0"/>
              </a:rPr>
            </a:br>
            <a:endParaRPr lang="en-US" dirty="0"/>
          </a:p>
        </p:txBody>
      </p:sp>
      <p:sp>
        <p:nvSpPr>
          <p:cNvPr id="3" name="Content Placeholder 2">
            <a:extLst>
              <a:ext uri="{FF2B5EF4-FFF2-40B4-BE49-F238E27FC236}">
                <a16:creationId xmlns:a16="http://schemas.microsoft.com/office/drawing/2014/main" id="{EDBC18D7-4185-7B44-F309-81992AC212A2}"/>
              </a:ext>
            </a:extLst>
          </p:cNvPr>
          <p:cNvSpPr>
            <a:spLocks noGrp="1"/>
          </p:cNvSpPr>
          <p:nvPr>
            <p:ph idx="1"/>
          </p:nvPr>
        </p:nvSpPr>
        <p:spPr/>
        <p:txBody>
          <a:bodyPr/>
          <a:lstStyle/>
          <a:p>
            <a:r>
              <a:rPr lang="en-US" b="0" i="0" dirty="0">
                <a:solidFill>
                  <a:srgbClr val="666666"/>
                </a:solidFill>
                <a:effectLst/>
                <a:latin typeface="Arial" panose="020B0604020202020204" pitchFamily="34" charset="0"/>
              </a:rPr>
              <a:t>Businesses can collect data directly from a website or web analytics tool, such as </a:t>
            </a:r>
            <a:r>
              <a:rPr lang="en-US" b="0" i="0" u="sng" dirty="0">
                <a:solidFill>
                  <a:srgbClr val="007CAD"/>
                </a:solidFill>
                <a:effectLst/>
                <a:latin typeface="Arial" panose="020B0604020202020204" pitchFamily="34" charset="0"/>
                <a:hlinkClick r:id="rId2"/>
              </a:rPr>
              <a:t>Google Analytics</a:t>
            </a:r>
            <a:r>
              <a:rPr lang="en-US" b="0" i="0" dirty="0">
                <a:solidFill>
                  <a:srgbClr val="666666"/>
                </a:solidFill>
                <a:effectLst/>
                <a:latin typeface="Arial" panose="020B0604020202020204" pitchFamily="34" charset="0"/>
              </a:rPr>
              <a:t>. </a:t>
            </a:r>
          </a:p>
          <a:p>
            <a:r>
              <a:rPr lang="en-US" b="0" i="0" dirty="0">
                <a:solidFill>
                  <a:srgbClr val="666666"/>
                </a:solidFill>
                <a:effectLst/>
                <a:latin typeface="Arial" panose="020B0604020202020204" pitchFamily="34" charset="0"/>
              </a:rPr>
              <a:t>The data mainly comes from </a:t>
            </a:r>
            <a:r>
              <a:rPr lang="en-US" b="0" i="0" u="sng" dirty="0">
                <a:solidFill>
                  <a:srgbClr val="007CAD"/>
                </a:solidFill>
                <a:effectLst/>
                <a:latin typeface="Arial" panose="020B0604020202020204" pitchFamily="34" charset="0"/>
                <a:hlinkClick r:id="rId3"/>
              </a:rPr>
              <a:t>Hypertext Transfer Protocol</a:t>
            </a:r>
            <a:r>
              <a:rPr lang="en-US" b="0" i="0" dirty="0">
                <a:solidFill>
                  <a:srgbClr val="666666"/>
                </a:solidFill>
                <a:effectLst/>
                <a:latin typeface="Arial" panose="020B0604020202020204" pitchFamily="34" charset="0"/>
              </a:rPr>
              <a:t> requests -- including data at the network and application levels -- and can be combined with external data to interpret web usage.</a:t>
            </a:r>
          </a:p>
          <a:p>
            <a:r>
              <a:rPr lang="en-US" b="0" i="0" dirty="0">
                <a:solidFill>
                  <a:srgbClr val="666666"/>
                </a:solidFill>
                <a:effectLst/>
                <a:latin typeface="Arial" panose="020B0604020202020204" pitchFamily="34" charset="0"/>
              </a:rPr>
              <a:t> For example, a user's </a:t>
            </a:r>
            <a:r>
              <a:rPr lang="en-US" b="0" i="0" u="sng" dirty="0">
                <a:solidFill>
                  <a:srgbClr val="007CAD"/>
                </a:solidFill>
                <a:effectLst/>
                <a:latin typeface="Arial" panose="020B0604020202020204" pitchFamily="34" charset="0"/>
                <a:hlinkClick r:id="rId4"/>
              </a:rPr>
              <a:t>Internet Protocol address</a:t>
            </a:r>
            <a:r>
              <a:rPr lang="en-US" b="0" i="0" dirty="0">
                <a:solidFill>
                  <a:srgbClr val="666666"/>
                </a:solidFill>
                <a:effectLst/>
                <a:latin typeface="Arial" panose="020B0604020202020204" pitchFamily="34" charset="0"/>
              </a:rPr>
              <a:t> is typically associated with many factors, including geographic location and clickthrough rates.</a:t>
            </a:r>
            <a:endParaRPr lang="en-US" dirty="0"/>
          </a:p>
        </p:txBody>
      </p:sp>
    </p:spTree>
    <p:extLst>
      <p:ext uri="{BB962C8B-B14F-4D97-AF65-F5344CB8AC3E}">
        <p14:creationId xmlns:p14="http://schemas.microsoft.com/office/powerpoint/2010/main" val="148842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0A36-4F18-1224-D03C-5971D5ABCD76}"/>
              </a:ext>
            </a:extLst>
          </p:cNvPr>
          <p:cNvSpPr>
            <a:spLocks noGrp="1"/>
          </p:cNvSpPr>
          <p:nvPr>
            <p:ph type="title"/>
          </p:nvPr>
        </p:nvSpPr>
        <p:spPr/>
        <p:txBody>
          <a:bodyPr/>
          <a:lstStyle/>
          <a:p>
            <a:r>
              <a:rPr lang="en-US" b="1" i="0" dirty="0">
                <a:solidFill>
                  <a:srgbClr val="666666"/>
                </a:solidFill>
                <a:effectLst/>
                <a:latin typeface="Arial" panose="020B0604020202020204" pitchFamily="34" charset="0"/>
              </a:rPr>
              <a:t>Processing data</a:t>
            </a:r>
            <a:endParaRPr lang="en-US" dirty="0"/>
          </a:p>
        </p:txBody>
      </p:sp>
      <p:sp>
        <p:nvSpPr>
          <p:cNvPr id="3" name="Content Placeholder 2">
            <a:extLst>
              <a:ext uri="{FF2B5EF4-FFF2-40B4-BE49-F238E27FC236}">
                <a16:creationId xmlns:a16="http://schemas.microsoft.com/office/drawing/2014/main" id="{2F1743ED-8271-7F5C-07A5-8BEED6CFA728}"/>
              </a:ext>
            </a:extLst>
          </p:cNvPr>
          <p:cNvSpPr>
            <a:spLocks noGrp="1"/>
          </p:cNvSpPr>
          <p:nvPr>
            <p:ph idx="1"/>
          </p:nvPr>
        </p:nvSpPr>
        <p:spPr/>
        <p:txBody>
          <a:bodyPr/>
          <a:lstStyle/>
          <a:p>
            <a:r>
              <a:rPr lang="en-US" b="0" i="0" dirty="0">
                <a:solidFill>
                  <a:srgbClr val="666666"/>
                </a:solidFill>
                <a:effectLst/>
                <a:latin typeface="Arial" panose="020B0604020202020204" pitchFamily="34" charset="0"/>
              </a:rPr>
              <a:t>The next stage of the web analytics funnel involves businesses processing the collected data into actionable information.</a:t>
            </a:r>
            <a:endParaRPr lang="en-US" dirty="0"/>
          </a:p>
        </p:txBody>
      </p:sp>
    </p:spTree>
    <p:extLst>
      <p:ext uri="{BB962C8B-B14F-4D97-AF65-F5344CB8AC3E}">
        <p14:creationId xmlns:p14="http://schemas.microsoft.com/office/powerpoint/2010/main" val="16358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3853-13BD-1A70-3D85-1FC18AA83D3B}"/>
              </a:ext>
            </a:extLst>
          </p:cNvPr>
          <p:cNvSpPr>
            <a:spLocks noGrp="1"/>
          </p:cNvSpPr>
          <p:nvPr>
            <p:ph type="title"/>
          </p:nvPr>
        </p:nvSpPr>
        <p:spPr/>
        <p:txBody>
          <a:bodyPr/>
          <a:lstStyle/>
          <a:p>
            <a:r>
              <a:rPr lang="en-US" b="1" i="0" dirty="0">
                <a:solidFill>
                  <a:srgbClr val="666666"/>
                </a:solidFill>
                <a:effectLst/>
                <a:latin typeface="Arial" panose="020B0604020202020204" pitchFamily="34" charset="0"/>
              </a:rPr>
              <a:t>Identifying key performance indicators(</a:t>
            </a:r>
            <a:r>
              <a:rPr lang="en-US" b="1" i="0" u="sng" dirty="0">
                <a:solidFill>
                  <a:srgbClr val="007CAD"/>
                </a:solidFill>
                <a:effectLst/>
                <a:latin typeface="Arial" panose="020B0604020202020204" pitchFamily="34" charset="0"/>
                <a:hlinkClick r:id="rId2"/>
              </a:rPr>
              <a:t>KPIs</a:t>
            </a:r>
            <a:r>
              <a:rPr lang="en-US" b="1" i="0" dirty="0">
                <a:solidFill>
                  <a:srgbClr val="666666"/>
                </a:solidFill>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2B95804B-28BF-6E92-6C26-AE0EA34E9886}"/>
              </a:ext>
            </a:extLst>
          </p:cNvPr>
          <p:cNvSpPr>
            <a:spLocks noGrp="1"/>
          </p:cNvSpPr>
          <p:nvPr>
            <p:ph idx="1"/>
          </p:nvPr>
        </p:nvSpPr>
        <p:spPr/>
        <p:txBody>
          <a:bodyPr/>
          <a:lstStyle/>
          <a:p>
            <a:r>
              <a:rPr lang="en-US" b="0" i="0" dirty="0">
                <a:solidFill>
                  <a:srgbClr val="666666"/>
                </a:solidFill>
                <a:effectLst/>
                <a:latin typeface="Arial" panose="020B0604020202020204" pitchFamily="34" charset="0"/>
              </a:rPr>
              <a:t>In web analytics, a KPI is a quantifiable measure to monitor and analyze user behavior on a website. </a:t>
            </a:r>
          </a:p>
          <a:p>
            <a:r>
              <a:rPr lang="en-US" b="0" i="0" dirty="0">
                <a:solidFill>
                  <a:srgbClr val="666666"/>
                </a:solidFill>
                <a:effectLst/>
                <a:latin typeface="Arial" panose="020B0604020202020204" pitchFamily="34" charset="0"/>
              </a:rPr>
              <a:t>Examples include bounce rates, </a:t>
            </a:r>
            <a:r>
              <a:rPr lang="en-US" b="0" i="0" u="sng" dirty="0">
                <a:solidFill>
                  <a:srgbClr val="007CAD"/>
                </a:solidFill>
                <a:effectLst/>
                <a:latin typeface="Arial" panose="020B0604020202020204" pitchFamily="34" charset="0"/>
                <a:hlinkClick r:id="rId3"/>
              </a:rPr>
              <a:t>unique users</a:t>
            </a:r>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4"/>
              </a:rPr>
              <a:t>user sessions</a:t>
            </a:r>
            <a:r>
              <a:rPr lang="en-US" b="0" i="0" dirty="0">
                <a:solidFill>
                  <a:srgbClr val="666666"/>
                </a:solidFill>
                <a:effectLst/>
                <a:latin typeface="Arial" panose="020B0604020202020204" pitchFamily="34" charset="0"/>
              </a:rPr>
              <a:t> and on-site search queries.</a:t>
            </a:r>
            <a:endParaRPr lang="en-US" dirty="0"/>
          </a:p>
        </p:txBody>
      </p:sp>
    </p:spTree>
    <p:extLst>
      <p:ext uri="{BB962C8B-B14F-4D97-AF65-F5344CB8AC3E}">
        <p14:creationId xmlns:p14="http://schemas.microsoft.com/office/powerpoint/2010/main" val="142987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F12B-2A09-665D-2788-8975C0BF8682}"/>
              </a:ext>
            </a:extLst>
          </p:cNvPr>
          <p:cNvSpPr>
            <a:spLocks noGrp="1"/>
          </p:cNvSpPr>
          <p:nvPr>
            <p:ph type="title"/>
          </p:nvPr>
        </p:nvSpPr>
        <p:spPr/>
        <p:txBody>
          <a:bodyPr/>
          <a:lstStyle/>
          <a:p>
            <a:r>
              <a:rPr lang="en-US" b="1" i="0" dirty="0">
                <a:solidFill>
                  <a:srgbClr val="666666"/>
                </a:solidFill>
                <a:effectLst/>
                <a:latin typeface="Arial" panose="020B0604020202020204" pitchFamily="34" charset="0"/>
              </a:rPr>
              <a:t>Developing a strategy</a:t>
            </a:r>
            <a:endParaRPr lang="en-US" dirty="0"/>
          </a:p>
        </p:txBody>
      </p:sp>
      <p:sp>
        <p:nvSpPr>
          <p:cNvPr id="3" name="Content Placeholder 2">
            <a:extLst>
              <a:ext uri="{FF2B5EF4-FFF2-40B4-BE49-F238E27FC236}">
                <a16:creationId xmlns:a16="http://schemas.microsoft.com/office/drawing/2014/main" id="{26310623-7CF2-D7E1-659F-C3F1F8BCEE71}"/>
              </a:ext>
            </a:extLst>
          </p:cNvPr>
          <p:cNvSpPr>
            <a:spLocks noGrp="1"/>
          </p:cNvSpPr>
          <p:nvPr>
            <p:ph idx="1"/>
          </p:nvPr>
        </p:nvSpPr>
        <p:spPr/>
        <p:txBody>
          <a:bodyPr/>
          <a:lstStyle/>
          <a:p>
            <a:r>
              <a:rPr lang="en-US" b="0" i="0" dirty="0">
                <a:solidFill>
                  <a:srgbClr val="666666"/>
                </a:solidFill>
                <a:effectLst/>
                <a:latin typeface="Arial" panose="020B0604020202020204" pitchFamily="34" charset="0"/>
              </a:rPr>
              <a:t>This stage involves implementing insights to formulate strategies that align with an organization's goals. </a:t>
            </a:r>
          </a:p>
          <a:p>
            <a:r>
              <a:rPr lang="en-US" b="0" i="0" dirty="0">
                <a:solidFill>
                  <a:srgbClr val="666666"/>
                </a:solidFill>
                <a:effectLst/>
                <a:latin typeface="Arial" panose="020B0604020202020204" pitchFamily="34" charset="0"/>
              </a:rPr>
              <a:t>For example, search queries conducted on-site can help an organization develop a content strategy based on what users are searching for on its website.</a:t>
            </a:r>
            <a:endParaRPr lang="en-US" dirty="0"/>
          </a:p>
        </p:txBody>
      </p:sp>
    </p:spTree>
    <p:extLst>
      <p:ext uri="{BB962C8B-B14F-4D97-AF65-F5344CB8AC3E}">
        <p14:creationId xmlns:p14="http://schemas.microsoft.com/office/powerpoint/2010/main" val="91962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E3E1-DC7D-5B4C-9DE9-E01F8F83F144}"/>
              </a:ext>
            </a:extLst>
          </p:cNvPr>
          <p:cNvSpPr>
            <a:spLocks noGrp="1"/>
          </p:cNvSpPr>
          <p:nvPr>
            <p:ph type="title"/>
          </p:nvPr>
        </p:nvSpPr>
        <p:spPr/>
        <p:txBody>
          <a:bodyPr/>
          <a:lstStyle/>
          <a:p>
            <a:r>
              <a:rPr lang="en-US" b="1" dirty="0">
                <a:solidFill>
                  <a:srgbClr val="323232"/>
                </a:solidFill>
                <a:latin typeface="Arial" panose="020B0604020202020204" pitchFamily="34" charset="0"/>
              </a:rPr>
              <a:t>M</a:t>
            </a:r>
            <a:r>
              <a:rPr lang="en-US" b="1" i="0" dirty="0">
                <a:solidFill>
                  <a:srgbClr val="323232"/>
                </a:solidFill>
                <a:effectLst/>
                <a:latin typeface="Arial" panose="020B0604020202020204" pitchFamily="34" charset="0"/>
              </a:rPr>
              <a:t>ain categories of web analytics?</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B1F74C7-7324-E3DB-EAEC-7B0C2ED797C7}"/>
              </a:ext>
            </a:extLst>
          </p:cNvPr>
          <p:cNvSpPr>
            <a:spLocks noGrp="1"/>
          </p:cNvSpPr>
          <p:nvPr>
            <p:ph idx="1"/>
          </p:nvPr>
        </p:nvSpPr>
        <p:spPr/>
        <p:txBody>
          <a:bodyPr>
            <a:normAutofit fontScale="92500" lnSpcReduction="20000"/>
          </a:bodyPr>
          <a:lstStyle/>
          <a:p>
            <a:pPr algn="l"/>
            <a:r>
              <a:rPr lang="en-US" b="1" i="0" dirty="0">
                <a:solidFill>
                  <a:srgbClr val="323232"/>
                </a:solidFill>
                <a:effectLst/>
                <a:latin typeface="Arial" panose="020B0604020202020204" pitchFamily="34" charset="0"/>
              </a:rPr>
              <a:t>Off-site web analytics</a:t>
            </a:r>
          </a:p>
          <a:p>
            <a:pPr algn="l"/>
            <a:r>
              <a:rPr lang="en-US" b="0" i="0" dirty="0">
                <a:solidFill>
                  <a:srgbClr val="666666"/>
                </a:solidFill>
                <a:effectLst/>
                <a:latin typeface="Arial" panose="020B0604020202020204" pitchFamily="34" charset="0"/>
              </a:rPr>
              <a:t>The term </a:t>
            </a:r>
            <a:r>
              <a:rPr lang="en-US" b="0" i="1" dirty="0">
                <a:solidFill>
                  <a:srgbClr val="666666"/>
                </a:solidFill>
                <a:effectLst/>
                <a:latin typeface="Arial" panose="020B0604020202020204" pitchFamily="34" charset="0"/>
              </a:rPr>
              <a:t>off-site web analytics</a:t>
            </a:r>
            <a:r>
              <a:rPr lang="en-US" b="0" i="0" dirty="0">
                <a:solidFill>
                  <a:srgbClr val="666666"/>
                </a:solidFill>
                <a:effectLst/>
                <a:latin typeface="Arial" panose="020B0604020202020204" pitchFamily="34" charset="0"/>
              </a:rPr>
              <a:t> refers to the practice of monitoring visitor activity outside of an organization's website to measure potential audience. </a:t>
            </a:r>
          </a:p>
          <a:p>
            <a:pPr algn="l"/>
            <a:r>
              <a:rPr lang="en-US" b="0" i="0" dirty="0">
                <a:solidFill>
                  <a:srgbClr val="666666"/>
                </a:solidFill>
                <a:effectLst/>
                <a:latin typeface="Arial" panose="020B0604020202020204" pitchFamily="34" charset="0"/>
              </a:rPr>
              <a:t>It refers to the type of analytics that focuses on data collected from across the web, such as </a:t>
            </a:r>
            <a:r>
              <a:rPr lang="en-US" b="0" i="0" u="sng" dirty="0">
                <a:solidFill>
                  <a:srgbClr val="007CAD"/>
                </a:solidFill>
                <a:effectLst/>
                <a:latin typeface="Arial" panose="020B0604020202020204" pitchFamily="34" charset="0"/>
                <a:hlinkClick r:id="rId2"/>
              </a:rPr>
              <a:t>social media</a:t>
            </a:r>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3"/>
              </a:rPr>
              <a:t>search engines</a:t>
            </a:r>
            <a:r>
              <a:rPr lang="en-US" b="0" i="0" dirty="0">
                <a:solidFill>
                  <a:srgbClr val="666666"/>
                </a:solidFill>
                <a:effectLst/>
                <a:latin typeface="Arial" panose="020B0604020202020204" pitchFamily="34" charset="0"/>
              </a:rPr>
              <a:t> and </a:t>
            </a:r>
            <a:r>
              <a:rPr lang="en-US" b="0" i="0" u="sng" dirty="0">
                <a:solidFill>
                  <a:srgbClr val="007CAD"/>
                </a:solidFill>
                <a:effectLst/>
                <a:latin typeface="Arial" panose="020B0604020202020204" pitchFamily="34" charset="0"/>
                <a:hlinkClick r:id="rId4"/>
              </a:rPr>
              <a:t>forums</a:t>
            </a:r>
            <a:r>
              <a:rPr lang="en-US" b="0" i="0" dirty="0">
                <a:solidFill>
                  <a:srgbClr val="666666"/>
                </a:solidFill>
                <a:effectLst/>
                <a:latin typeface="Arial" panose="020B0604020202020204" pitchFamily="34" charset="0"/>
              </a:rPr>
              <a:t>.</a:t>
            </a:r>
          </a:p>
          <a:p>
            <a:pPr algn="l"/>
            <a:r>
              <a:rPr lang="en-US" b="1" i="0" dirty="0">
                <a:solidFill>
                  <a:srgbClr val="323232"/>
                </a:solidFill>
                <a:effectLst/>
                <a:latin typeface="Arial" panose="020B0604020202020204" pitchFamily="34" charset="0"/>
              </a:rPr>
              <a:t>On-site web analytics</a:t>
            </a:r>
          </a:p>
          <a:p>
            <a:pPr algn="l"/>
            <a:r>
              <a:rPr lang="en-US" b="0" i="1" dirty="0">
                <a:solidFill>
                  <a:srgbClr val="666666"/>
                </a:solidFill>
                <a:effectLst/>
                <a:latin typeface="Arial" panose="020B0604020202020204" pitchFamily="34" charset="0"/>
              </a:rPr>
              <a:t>On-site web analytics</a:t>
            </a:r>
            <a:r>
              <a:rPr lang="en-US" b="0" i="0" dirty="0">
                <a:solidFill>
                  <a:srgbClr val="666666"/>
                </a:solidFill>
                <a:effectLst/>
                <a:latin typeface="Arial" panose="020B0604020202020204" pitchFamily="34" charset="0"/>
              </a:rPr>
              <a:t> refers to a narrower focus that uses analytics to track the activity of visitors to a specific site to see how the site is performing. The data gathered is usually more relevant to a site's owner and can include details on site engagement, such as what content is most popular. </a:t>
            </a:r>
            <a:endParaRPr lang="en-US" dirty="0"/>
          </a:p>
        </p:txBody>
      </p:sp>
    </p:spTree>
    <p:extLst>
      <p:ext uri="{BB962C8B-B14F-4D97-AF65-F5344CB8AC3E}">
        <p14:creationId xmlns:p14="http://schemas.microsoft.com/office/powerpoint/2010/main" val="140365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4380</TotalTime>
  <Words>914</Words>
  <Application>Microsoft Office PowerPoint</Application>
  <PresentationFormat>Widescreen</PresentationFormat>
  <Paragraphs>58</Paragraphs>
  <Slides>17</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Heebo</vt:lpstr>
      <vt:lpstr>Nunito</vt:lpstr>
      <vt:lpstr>Work Sans</vt:lpstr>
      <vt:lpstr>Office Theme</vt:lpstr>
      <vt:lpstr>Web Analytics</vt:lpstr>
      <vt:lpstr>What is web analytics? </vt:lpstr>
      <vt:lpstr>What does it do?</vt:lpstr>
      <vt:lpstr>How does it work ?</vt:lpstr>
      <vt:lpstr>Collection of data </vt:lpstr>
      <vt:lpstr>Processing data</vt:lpstr>
      <vt:lpstr>Identifying key performance indicators(KPIs)</vt:lpstr>
      <vt:lpstr>Developing a strategy</vt:lpstr>
      <vt:lpstr>Main categories of web analytics? </vt:lpstr>
      <vt:lpstr>Web analytics tools </vt:lpstr>
      <vt:lpstr>Google Analytics </vt:lpstr>
      <vt:lpstr>PowerPoint Presentation</vt:lpstr>
      <vt:lpstr>Optimizely</vt:lpstr>
      <vt:lpstr>PowerPoint Presentation</vt:lpstr>
      <vt:lpstr>KISSmetrics</vt:lpstr>
      <vt:lpstr>PowerPoint Presentation</vt:lpstr>
      <vt:lpstr>Crazy Egg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Analytics</dc:title>
  <dc:creator>Sravya, S</dc:creator>
  <cp:lastModifiedBy>Sravya, S</cp:lastModifiedBy>
  <cp:revision>4</cp:revision>
  <dcterms:created xsi:type="dcterms:W3CDTF">2023-07-03T17:24:40Z</dcterms:created>
  <dcterms:modified xsi:type="dcterms:W3CDTF">2023-07-20T05:32:39Z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2023-07-03T17:24:40Z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2dca1a5e-586d-4463-ad8a-f28c25ca79b6</vt:lpwstr>
  </property>
  <property fmtid="{D5CDD505-2E9C-101B-9397-08002B2CF9AE}" pid="8" name="MSIP_Label_ea60d57e-af5b-4752-ac57-3e4f28ca11dc_ContentBits">
    <vt:lpwstr>0</vt:lpwstr>
  </property>
</Properties>
</file>