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9" r:id="rId5"/>
    <p:sldId id="268" r:id="rId6"/>
    <p:sldId id="270" r:id="rId7"/>
    <p:sldId id="271" r:id="rId8"/>
    <p:sldId id="264" r:id="rId9"/>
    <p:sldId id="265" r:id="rId10"/>
    <p:sldId id="257" r:id="rId11"/>
    <p:sldId id="258" r:id="rId12"/>
    <p:sldId id="259" r:id="rId13"/>
    <p:sldId id="260" r:id="rId14"/>
    <p:sldId id="261" r:id="rId15"/>
    <p:sldId id="266" r:id="rId16"/>
    <p:sldId id="267"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2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297FF-7A48-4E80-B26D-5D5F71B79ECD}"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300E21A3-C787-4447-8339-ADCD72C128E1}">
      <dgm:prSet/>
      <dgm:spPr/>
      <dgm:t>
        <a:bodyPr/>
        <a:lstStyle/>
        <a:p>
          <a:r>
            <a:rPr lang="en-US" b="0" i="0"/>
            <a:t>CSS stands for Cascading Style Sheets</a:t>
          </a:r>
          <a:endParaRPr lang="en-US"/>
        </a:p>
      </dgm:t>
    </dgm:pt>
    <dgm:pt modelId="{94144109-B8D8-4EA5-A414-768DCCC3F496}" type="parTrans" cxnId="{AEBE57AF-0772-48D7-B4DF-C1275E63FE7E}">
      <dgm:prSet/>
      <dgm:spPr/>
      <dgm:t>
        <a:bodyPr/>
        <a:lstStyle/>
        <a:p>
          <a:endParaRPr lang="en-US"/>
        </a:p>
      </dgm:t>
    </dgm:pt>
    <dgm:pt modelId="{5F1840DD-342C-4D92-971A-0BFC6F635543}" type="sibTrans" cxnId="{AEBE57AF-0772-48D7-B4DF-C1275E63FE7E}">
      <dgm:prSet/>
      <dgm:spPr/>
      <dgm:t>
        <a:bodyPr/>
        <a:lstStyle/>
        <a:p>
          <a:endParaRPr lang="en-US"/>
        </a:p>
      </dgm:t>
    </dgm:pt>
    <dgm:pt modelId="{3C84067D-A837-40BD-86B8-935F53B66883}">
      <dgm:prSet/>
      <dgm:spPr/>
      <dgm:t>
        <a:bodyPr/>
        <a:lstStyle/>
        <a:p>
          <a:r>
            <a:rPr lang="en-US" b="0" i="0"/>
            <a:t>CSS describes how HTML elements are to be displayed on screen, paper, or in other media</a:t>
          </a:r>
          <a:endParaRPr lang="en-US"/>
        </a:p>
      </dgm:t>
    </dgm:pt>
    <dgm:pt modelId="{C3FBF251-68D8-411A-ACC0-DF2F2833EA1F}" type="parTrans" cxnId="{630D51F9-B811-4366-B56F-A9057FE8DB52}">
      <dgm:prSet/>
      <dgm:spPr/>
      <dgm:t>
        <a:bodyPr/>
        <a:lstStyle/>
        <a:p>
          <a:endParaRPr lang="en-US"/>
        </a:p>
      </dgm:t>
    </dgm:pt>
    <dgm:pt modelId="{CB576752-0421-4C9F-9A1C-FFA58157F743}" type="sibTrans" cxnId="{630D51F9-B811-4366-B56F-A9057FE8DB52}">
      <dgm:prSet/>
      <dgm:spPr/>
      <dgm:t>
        <a:bodyPr/>
        <a:lstStyle/>
        <a:p>
          <a:endParaRPr lang="en-US"/>
        </a:p>
      </dgm:t>
    </dgm:pt>
    <dgm:pt modelId="{BE81BC5E-07B6-45E0-B6F1-F7F8E4D022B6}">
      <dgm:prSet/>
      <dgm:spPr/>
      <dgm:t>
        <a:bodyPr/>
        <a:lstStyle/>
        <a:p>
          <a:r>
            <a:rPr lang="en-US" b="0" i="0"/>
            <a:t>CSS saves a lot of work. It can control the layout of multiple web pages all at once</a:t>
          </a:r>
          <a:endParaRPr lang="en-US"/>
        </a:p>
      </dgm:t>
    </dgm:pt>
    <dgm:pt modelId="{B98D8E77-AE40-40A8-B789-A84999CDB3F1}" type="parTrans" cxnId="{78763A4A-761D-4ADC-A775-60EF3E0077B6}">
      <dgm:prSet/>
      <dgm:spPr/>
      <dgm:t>
        <a:bodyPr/>
        <a:lstStyle/>
        <a:p>
          <a:endParaRPr lang="en-US"/>
        </a:p>
      </dgm:t>
    </dgm:pt>
    <dgm:pt modelId="{97331706-D383-4A3C-9076-63E61E483340}" type="sibTrans" cxnId="{78763A4A-761D-4ADC-A775-60EF3E0077B6}">
      <dgm:prSet/>
      <dgm:spPr/>
      <dgm:t>
        <a:bodyPr/>
        <a:lstStyle/>
        <a:p>
          <a:endParaRPr lang="en-US"/>
        </a:p>
      </dgm:t>
    </dgm:pt>
    <dgm:pt modelId="{87789FFD-D366-40E8-A871-90BF9AD255B2}">
      <dgm:prSet/>
      <dgm:spPr/>
      <dgm:t>
        <a:bodyPr/>
        <a:lstStyle/>
        <a:p>
          <a:r>
            <a:rPr lang="en-US" b="0" i="0"/>
            <a:t>External stylesheets are stored in CSS files</a:t>
          </a:r>
          <a:endParaRPr lang="en-US"/>
        </a:p>
      </dgm:t>
    </dgm:pt>
    <dgm:pt modelId="{2BCFEAEF-1DF2-4B31-A94C-42EE0F4AC0AF}" type="parTrans" cxnId="{A2275101-D443-47D6-AA5D-8FE590D73A5C}">
      <dgm:prSet/>
      <dgm:spPr/>
      <dgm:t>
        <a:bodyPr/>
        <a:lstStyle/>
        <a:p>
          <a:endParaRPr lang="en-US"/>
        </a:p>
      </dgm:t>
    </dgm:pt>
    <dgm:pt modelId="{9028FCDF-F65B-4FB0-9EA1-E3E4FEBD4C5C}" type="sibTrans" cxnId="{A2275101-D443-47D6-AA5D-8FE590D73A5C}">
      <dgm:prSet/>
      <dgm:spPr/>
      <dgm:t>
        <a:bodyPr/>
        <a:lstStyle/>
        <a:p>
          <a:endParaRPr lang="en-US"/>
        </a:p>
      </dgm:t>
    </dgm:pt>
    <dgm:pt modelId="{AA538D2A-8A5A-476E-A1C0-BBF7F074BAAD}" type="pres">
      <dgm:prSet presAssocID="{5E9297FF-7A48-4E80-B26D-5D5F71B79ECD}" presName="linear" presStyleCnt="0">
        <dgm:presLayoutVars>
          <dgm:animLvl val="lvl"/>
          <dgm:resizeHandles val="exact"/>
        </dgm:presLayoutVars>
      </dgm:prSet>
      <dgm:spPr/>
    </dgm:pt>
    <dgm:pt modelId="{6550A364-207F-4F0C-A7BB-9199F472DCCA}" type="pres">
      <dgm:prSet presAssocID="{300E21A3-C787-4447-8339-ADCD72C128E1}" presName="parentText" presStyleLbl="node1" presStyleIdx="0" presStyleCnt="4">
        <dgm:presLayoutVars>
          <dgm:chMax val="0"/>
          <dgm:bulletEnabled val="1"/>
        </dgm:presLayoutVars>
      </dgm:prSet>
      <dgm:spPr/>
    </dgm:pt>
    <dgm:pt modelId="{D21CD6F7-164F-48FF-B9FC-5C5429E61183}" type="pres">
      <dgm:prSet presAssocID="{5F1840DD-342C-4D92-971A-0BFC6F635543}" presName="spacer" presStyleCnt="0"/>
      <dgm:spPr/>
    </dgm:pt>
    <dgm:pt modelId="{77AC3493-B516-4C04-8C70-3562319B0A04}" type="pres">
      <dgm:prSet presAssocID="{3C84067D-A837-40BD-86B8-935F53B66883}" presName="parentText" presStyleLbl="node1" presStyleIdx="1" presStyleCnt="4">
        <dgm:presLayoutVars>
          <dgm:chMax val="0"/>
          <dgm:bulletEnabled val="1"/>
        </dgm:presLayoutVars>
      </dgm:prSet>
      <dgm:spPr/>
    </dgm:pt>
    <dgm:pt modelId="{69855687-4C23-4904-8BB0-6A7176F3A891}" type="pres">
      <dgm:prSet presAssocID="{CB576752-0421-4C9F-9A1C-FFA58157F743}" presName="spacer" presStyleCnt="0"/>
      <dgm:spPr/>
    </dgm:pt>
    <dgm:pt modelId="{A42D912F-3A24-439D-8753-3C3065E21918}" type="pres">
      <dgm:prSet presAssocID="{BE81BC5E-07B6-45E0-B6F1-F7F8E4D022B6}" presName="parentText" presStyleLbl="node1" presStyleIdx="2" presStyleCnt="4">
        <dgm:presLayoutVars>
          <dgm:chMax val="0"/>
          <dgm:bulletEnabled val="1"/>
        </dgm:presLayoutVars>
      </dgm:prSet>
      <dgm:spPr/>
    </dgm:pt>
    <dgm:pt modelId="{FC629CDE-9DB2-449D-BA00-254EE0238467}" type="pres">
      <dgm:prSet presAssocID="{97331706-D383-4A3C-9076-63E61E483340}" presName="spacer" presStyleCnt="0"/>
      <dgm:spPr/>
    </dgm:pt>
    <dgm:pt modelId="{BDEAE3BF-3C63-45B9-8609-C96A1B90D0EE}" type="pres">
      <dgm:prSet presAssocID="{87789FFD-D366-40E8-A871-90BF9AD255B2}" presName="parentText" presStyleLbl="node1" presStyleIdx="3" presStyleCnt="4">
        <dgm:presLayoutVars>
          <dgm:chMax val="0"/>
          <dgm:bulletEnabled val="1"/>
        </dgm:presLayoutVars>
      </dgm:prSet>
      <dgm:spPr/>
    </dgm:pt>
  </dgm:ptLst>
  <dgm:cxnLst>
    <dgm:cxn modelId="{A2275101-D443-47D6-AA5D-8FE590D73A5C}" srcId="{5E9297FF-7A48-4E80-B26D-5D5F71B79ECD}" destId="{87789FFD-D366-40E8-A871-90BF9AD255B2}" srcOrd="3" destOrd="0" parTransId="{2BCFEAEF-1DF2-4B31-A94C-42EE0F4AC0AF}" sibTransId="{9028FCDF-F65B-4FB0-9EA1-E3E4FEBD4C5C}"/>
    <dgm:cxn modelId="{ECB5095E-B29C-4936-9938-79FCA6D018D7}" type="presOf" srcId="{5E9297FF-7A48-4E80-B26D-5D5F71B79ECD}" destId="{AA538D2A-8A5A-476E-A1C0-BBF7F074BAAD}" srcOrd="0" destOrd="0" presId="urn:microsoft.com/office/officeart/2005/8/layout/vList2"/>
    <dgm:cxn modelId="{78763A4A-761D-4ADC-A775-60EF3E0077B6}" srcId="{5E9297FF-7A48-4E80-B26D-5D5F71B79ECD}" destId="{BE81BC5E-07B6-45E0-B6F1-F7F8E4D022B6}" srcOrd="2" destOrd="0" parTransId="{B98D8E77-AE40-40A8-B789-A84999CDB3F1}" sibTransId="{97331706-D383-4A3C-9076-63E61E483340}"/>
    <dgm:cxn modelId="{EB479573-BFA0-40F7-BEF6-B35B67654E1A}" type="presOf" srcId="{300E21A3-C787-4447-8339-ADCD72C128E1}" destId="{6550A364-207F-4F0C-A7BB-9199F472DCCA}" srcOrd="0" destOrd="0" presId="urn:microsoft.com/office/officeart/2005/8/layout/vList2"/>
    <dgm:cxn modelId="{B4FB4274-A2B8-4C6C-89FF-C6FDB3E34868}" type="presOf" srcId="{87789FFD-D366-40E8-A871-90BF9AD255B2}" destId="{BDEAE3BF-3C63-45B9-8609-C96A1B90D0EE}" srcOrd="0" destOrd="0" presId="urn:microsoft.com/office/officeart/2005/8/layout/vList2"/>
    <dgm:cxn modelId="{AD5FB28F-4DEA-42BC-999B-A5EBD585199C}" type="presOf" srcId="{3C84067D-A837-40BD-86B8-935F53B66883}" destId="{77AC3493-B516-4C04-8C70-3562319B0A04}" srcOrd="0" destOrd="0" presId="urn:microsoft.com/office/officeart/2005/8/layout/vList2"/>
    <dgm:cxn modelId="{99A9E89D-70B9-405A-B9BB-BDE020274316}" type="presOf" srcId="{BE81BC5E-07B6-45E0-B6F1-F7F8E4D022B6}" destId="{A42D912F-3A24-439D-8753-3C3065E21918}" srcOrd="0" destOrd="0" presId="urn:microsoft.com/office/officeart/2005/8/layout/vList2"/>
    <dgm:cxn modelId="{AEBE57AF-0772-48D7-B4DF-C1275E63FE7E}" srcId="{5E9297FF-7A48-4E80-B26D-5D5F71B79ECD}" destId="{300E21A3-C787-4447-8339-ADCD72C128E1}" srcOrd="0" destOrd="0" parTransId="{94144109-B8D8-4EA5-A414-768DCCC3F496}" sibTransId="{5F1840DD-342C-4D92-971A-0BFC6F635543}"/>
    <dgm:cxn modelId="{630D51F9-B811-4366-B56F-A9057FE8DB52}" srcId="{5E9297FF-7A48-4E80-B26D-5D5F71B79ECD}" destId="{3C84067D-A837-40BD-86B8-935F53B66883}" srcOrd="1" destOrd="0" parTransId="{C3FBF251-68D8-411A-ACC0-DF2F2833EA1F}" sibTransId="{CB576752-0421-4C9F-9A1C-FFA58157F743}"/>
    <dgm:cxn modelId="{9386B2C4-648B-4A70-A467-BCAD3B4B506B}" type="presParOf" srcId="{AA538D2A-8A5A-476E-A1C0-BBF7F074BAAD}" destId="{6550A364-207F-4F0C-A7BB-9199F472DCCA}" srcOrd="0" destOrd="0" presId="urn:microsoft.com/office/officeart/2005/8/layout/vList2"/>
    <dgm:cxn modelId="{A8E7BB2D-C31F-404E-834B-6B97AFA96CD9}" type="presParOf" srcId="{AA538D2A-8A5A-476E-A1C0-BBF7F074BAAD}" destId="{D21CD6F7-164F-48FF-B9FC-5C5429E61183}" srcOrd="1" destOrd="0" presId="urn:microsoft.com/office/officeart/2005/8/layout/vList2"/>
    <dgm:cxn modelId="{8003E11D-9AA7-4E11-B56A-3AC502EC9BB1}" type="presParOf" srcId="{AA538D2A-8A5A-476E-A1C0-BBF7F074BAAD}" destId="{77AC3493-B516-4C04-8C70-3562319B0A04}" srcOrd="2" destOrd="0" presId="urn:microsoft.com/office/officeart/2005/8/layout/vList2"/>
    <dgm:cxn modelId="{1CA56B44-00DC-4A3B-89DD-6C0D39E16B7E}" type="presParOf" srcId="{AA538D2A-8A5A-476E-A1C0-BBF7F074BAAD}" destId="{69855687-4C23-4904-8BB0-6A7176F3A891}" srcOrd="3" destOrd="0" presId="urn:microsoft.com/office/officeart/2005/8/layout/vList2"/>
    <dgm:cxn modelId="{ACB6D137-C2BD-4495-BEB8-6DFB99400B06}" type="presParOf" srcId="{AA538D2A-8A5A-476E-A1C0-BBF7F074BAAD}" destId="{A42D912F-3A24-439D-8753-3C3065E21918}" srcOrd="4" destOrd="0" presId="urn:microsoft.com/office/officeart/2005/8/layout/vList2"/>
    <dgm:cxn modelId="{ED7C184E-6467-4B92-B2D5-A1E56ED93E1C}" type="presParOf" srcId="{AA538D2A-8A5A-476E-A1C0-BBF7F074BAAD}" destId="{FC629CDE-9DB2-449D-BA00-254EE0238467}" srcOrd="5" destOrd="0" presId="urn:microsoft.com/office/officeart/2005/8/layout/vList2"/>
    <dgm:cxn modelId="{027B2EF5-DD0C-4BA7-888F-5969281764A3}" type="presParOf" srcId="{AA538D2A-8A5A-476E-A1C0-BBF7F074BAAD}" destId="{BDEAE3BF-3C63-45B9-8609-C96A1B90D0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3BEDF-2D65-4654-AE2F-572A851A8F1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96D9E93-B0B2-431C-A00B-806C584BDA91}">
      <dgm:prSet/>
      <dgm:spPr/>
      <dgm:t>
        <a:bodyPr/>
        <a:lstStyle/>
        <a:p>
          <a:r>
            <a:rPr lang="en-US" i="0"/>
            <a:t>Equal specificity: the latest rule wins - If the same rule is written twice into the external style sheet, then the latest rule wins</a:t>
          </a:r>
          <a:endParaRPr lang="en-US"/>
        </a:p>
      </dgm:t>
    </dgm:pt>
    <dgm:pt modelId="{EEE3BF81-0404-48B9-80BA-16B8C4F11AE5}" type="parTrans" cxnId="{27D1DF0F-E4EE-4BD8-8588-C466F33E47CB}">
      <dgm:prSet/>
      <dgm:spPr/>
      <dgm:t>
        <a:bodyPr/>
        <a:lstStyle/>
        <a:p>
          <a:endParaRPr lang="en-US"/>
        </a:p>
      </dgm:t>
    </dgm:pt>
    <dgm:pt modelId="{22825310-2E97-40D8-A3AF-59605933367C}" type="sibTrans" cxnId="{27D1DF0F-E4EE-4BD8-8588-C466F33E47CB}">
      <dgm:prSet/>
      <dgm:spPr/>
      <dgm:t>
        <a:bodyPr/>
        <a:lstStyle/>
        <a:p>
          <a:endParaRPr lang="en-US"/>
        </a:p>
      </dgm:t>
    </dgm:pt>
    <dgm:pt modelId="{6FC86681-7097-4FE9-8150-F3A4464A4353}">
      <dgm:prSet/>
      <dgm:spPr/>
      <dgm:t>
        <a:bodyPr/>
        <a:lstStyle/>
        <a:p>
          <a:r>
            <a:rPr lang="en-US" i="0"/>
            <a:t>ID selectors have a higher specificity than attribute selectors .</a:t>
          </a:r>
          <a:endParaRPr lang="en-US"/>
        </a:p>
      </dgm:t>
    </dgm:pt>
    <dgm:pt modelId="{DCD12DA3-8F12-4C79-BA64-8F92C7D4B83A}" type="parTrans" cxnId="{0F3D1E0C-2342-45B4-A624-879A136FD669}">
      <dgm:prSet/>
      <dgm:spPr/>
      <dgm:t>
        <a:bodyPr/>
        <a:lstStyle/>
        <a:p>
          <a:endParaRPr lang="en-US"/>
        </a:p>
      </dgm:t>
    </dgm:pt>
    <dgm:pt modelId="{226BA03B-D207-4D52-8803-FE96A17C6BE4}" type="sibTrans" cxnId="{0F3D1E0C-2342-45B4-A624-879A136FD669}">
      <dgm:prSet/>
      <dgm:spPr/>
      <dgm:t>
        <a:bodyPr/>
        <a:lstStyle/>
        <a:p>
          <a:endParaRPr lang="en-US"/>
        </a:p>
      </dgm:t>
    </dgm:pt>
    <dgm:pt modelId="{7D4853A8-4EC3-4613-B89F-05055B90C1E6}">
      <dgm:prSet/>
      <dgm:spPr/>
      <dgm:t>
        <a:bodyPr/>
        <a:lstStyle/>
        <a:p>
          <a:r>
            <a:rPr lang="en-US" i="0"/>
            <a:t>A class selector beats any number of element selectors</a:t>
          </a:r>
          <a:endParaRPr lang="en-US"/>
        </a:p>
      </dgm:t>
    </dgm:pt>
    <dgm:pt modelId="{3F27624B-6770-4DFA-BCEE-F0C44445770B}" type="parTrans" cxnId="{5BA75419-0625-4F96-90DB-71AAAD39C399}">
      <dgm:prSet/>
      <dgm:spPr/>
      <dgm:t>
        <a:bodyPr/>
        <a:lstStyle/>
        <a:p>
          <a:endParaRPr lang="en-US"/>
        </a:p>
      </dgm:t>
    </dgm:pt>
    <dgm:pt modelId="{87E754CA-712D-4647-B2E6-C5939B0AFB6A}" type="sibTrans" cxnId="{5BA75419-0625-4F96-90DB-71AAAD39C399}">
      <dgm:prSet/>
      <dgm:spPr/>
      <dgm:t>
        <a:bodyPr/>
        <a:lstStyle/>
        <a:p>
          <a:endParaRPr lang="en-US"/>
        </a:p>
      </dgm:t>
    </dgm:pt>
    <dgm:pt modelId="{D86610EB-B028-49CB-9DB1-0DA10D1AC6BC}">
      <dgm:prSet/>
      <dgm:spPr/>
      <dgm:t>
        <a:bodyPr/>
        <a:lstStyle/>
        <a:p>
          <a:r>
            <a:rPr lang="en-US" i="0"/>
            <a:t>The universal selector (*) and inherited values have a specificity of 0 - The universal selector (*) and inherited values are ignored!</a:t>
          </a:r>
          <a:endParaRPr lang="en-US"/>
        </a:p>
      </dgm:t>
    </dgm:pt>
    <dgm:pt modelId="{50607EC0-DF25-48E6-9354-AED15D741128}" type="parTrans" cxnId="{5EC814F8-A9D0-43AE-9AE1-C1EBE0B25495}">
      <dgm:prSet/>
      <dgm:spPr/>
      <dgm:t>
        <a:bodyPr/>
        <a:lstStyle/>
        <a:p>
          <a:endParaRPr lang="en-US"/>
        </a:p>
      </dgm:t>
    </dgm:pt>
    <dgm:pt modelId="{9EEF4BB8-3B48-4808-92A3-8BF96BACB67C}" type="sibTrans" cxnId="{5EC814F8-A9D0-43AE-9AE1-C1EBE0B25495}">
      <dgm:prSet/>
      <dgm:spPr/>
      <dgm:t>
        <a:bodyPr/>
        <a:lstStyle/>
        <a:p>
          <a:endParaRPr lang="en-US"/>
        </a:p>
      </dgm:t>
    </dgm:pt>
    <dgm:pt modelId="{73D390CF-2C7F-4FAC-95C8-2A8C87AACA38}" type="pres">
      <dgm:prSet presAssocID="{4013BEDF-2D65-4654-AE2F-572A851A8F10}" presName="vert0" presStyleCnt="0">
        <dgm:presLayoutVars>
          <dgm:dir/>
          <dgm:animOne val="branch"/>
          <dgm:animLvl val="lvl"/>
        </dgm:presLayoutVars>
      </dgm:prSet>
      <dgm:spPr/>
    </dgm:pt>
    <dgm:pt modelId="{8D1E35FA-EF6B-4CC1-88EA-802F534D5E42}" type="pres">
      <dgm:prSet presAssocID="{596D9E93-B0B2-431C-A00B-806C584BDA91}" presName="thickLine" presStyleLbl="alignNode1" presStyleIdx="0" presStyleCnt="4"/>
      <dgm:spPr/>
    </dgm:pt>
    <dgm:pt modelId="{21A124EE-3FE5-48FF-A961-7115F4D6A825}" type="pres">
      <dgm:prSet presAssocID="{596D9E93-B0B2-431C-A00B-806C584BDA91}" presName="horz1" presStyleCnt="0"/>
      <dgm:spPr/>
    </dgm:pt>
    <dgm:pt modelId="{49A51F8A-BEF9-4E1E-9037-E63085E80484}" type="pres">
      <dgm:prSet presAssocID="{596D9E93-B0B2-431C-A00B-806C584BDA91}" presName="tx1" presStyleLbl="revTx" presStyleIdx="0" presStyleCnt="4"/>
      <dgm:spPr/>
    </dgm:pt>
    <dgm:pt modelId="{955977A7-EF54-41AD-9ACE-A2640AC15842}" type="pres">
      <dgm:prSet presAssocID="{596D9E93-B0B2-431C-A00B-806C584BDA91}" presName="vert1" presStyleCnt="0"/>
      <dgm:spPr/>
    </dgm:pt>
    <dgm:pt modelId="{A16A7FD7-4E36-4DD0-8334-56F9944A9E50}" type="pres">
      <dgm:prSet presAssocID="{6FC86681-7097-4FE9-8150-F3A4464A4353}" presName="thickLine" presStyleLbl="alignNode1" presStyleIdx="1" presStyleCnt="4"/>
      <dgm:spPr/>
    </dgm:pt>
    <dgm:pt modelId="{914EAFB1-BE08-4FFF-9BC6-E12C6A23B549}" type="pres">
      <dgm:prSet presAssocID="{6FC86681-7097-4FE9-8150-F3A4464A4353}" presName="horz1" presStyleCnt="0"/>
      <dgm:spPr/>
    </dgm:pt>
    <dgm:pt modelId="{B2188CE8-4783-4A59-89BA-E6889193F1B3}" type="pres">
      <dgm:prSet presAssocID="{6FC86681-7097-4FE9-8150-F3A4464A4353}" presName="tx1" presStyleLbl="revTx" presStyleIdx="1" presStyleCnt="4"/>
      <dgm:spPr/>
    </dgm:pt>
    <dgm:pt modelId="{3A18FA87-8D26-465F-9605-71822A5E24E7}" type="pres">
      <dgm:prSet presAssocID="{6FC86681-7097-4FE9-8150-F3A4464A4353}" presName="vert1" presStyleCnt="0"/>
      <dgm:spPr/>
    </dgm:pt>
    <dgm:pt modelId="{DC2023CA-A33E-4277-B4B4-DA0F1E9B0D5F}" type="pres">
      <dgm:prSet presAssocID="{7D4853A8-4EC3-4613-B89F-05055B90C1E6}" presName="thickLine" presStyleLbl="alignNode1" presStyleIdx="2" presStyleCnt="4"/>
      <dgm:spPr/>
    </dgm:pt>
    <dgm:pt modelId="{24A5D1A5-D1B7-49CD-96CA-6AF68C8E368F}" type="pres">
      <dgm:prSet presAssocID="{7D4853A8-4EC3-4613-B89F-05055B90C1E6}" presName="horz1" presStyleCnt="0"/>
      <dgm:spPr/>
    </dgm:pt>
    <dgm:pt modelId="{370F78A4-39A9-479E-9651-E0CB9F790DC9}" type="pres">
      <dgm:prSet presAssocID="{7D4853A8-4EC3-4613-B89F-05055B90C1E6}" presName="tx1" presStyleLbl="revTx" presStyleIdx="2" presStyleCnt="4"/>
      <dgm:spPr/>
    </dgm:pt>
    <dgm:pt modelId="{159DA8ED-42FD-4038-978D-17404707AE7E}" type="pres">
      <dgm:prSet presAssocID="{7D4853A8-4EC3-4613-B89F-05055B90C1E6}" presName="vert1" presStyleCnt="0"/>
      <dgm:spPr/>
    </dgm:pt>
    <dgm:pt modelId="{BE3281E0-C143-4000-8E4A-4EFFF53EA694}" type="pres">
      <dgm:prSet presAssocID="{D86610EB-B028-49CB-9DB1-0DA10D1AC6BC}" presName="thickLine" presStyleLbl="alignNode1" presStyleIdx="3" presStyleCnt="4"/>
      <dgm:spPr/>
    </dgm:pt>
    <dgm:pt modelId="{4EF96399-DF91-4428-A862-6B5DF9DF7815}" type="pres">
      <dgm:prSet presAssocID="{D86610EB-B028-49CB-9DB1-0DA10D1AC6BC}" presName="horz1" presStyleCnt="0"/>
      <dgm:spPr/>
    </dgm:pt>
    <dgm:pt modelId="{87544C16-C118-4AF7-A700-C0D8F4F49695}" type="pres">
      <dgm:prSet presAssocID="{D86610EB-B028-49CB-9DB1-0DA10D1AC6BC}" presName="tx1" presStyleLbl="revTx" presStyleIdx="3" presStyleCnt="4"/>
      <dgm:spPr/>
    </dgm:pt>
    <dgm:pt modelId="{F6AF9C18-9800-4680-9CA2-3F67047256BC}" type="pres">
      <dgm:prSet presAssocID="{D86610EB-B028-49CB-9DB1-0DA10D1AC6BC}" presName="vert1" presStyleCnt="0"/>
      <dgm:spPr/>
    </dgm:pt>
  </dgm:ptLst>
  <dgm:cxnLst>
    <dgm:cxn modelId="{D7389900-CFBF-4844-B5AC-05E17A9F259B}" type="presOf" srcId="{6FC86681-7097-4FE9-8150-F3A4464A4353}" destId="{B2188CE8-4783-4A59-89BA-E6889193F1B3}" srcOrd="0" destOrd="0" presId="urn:microsoft.com/office/officeart/2008/layout/LinedList"/>
    <dgm:cxn modelId="{0F3D1E0C-2342-45B4-A624-879A136FD669}" srcId="{4013BEDF-2D65-4654-AE2F-572A851A8F10}" destId="{6FC86681-7097-4FE9-8150-F3A4464A4353}" srcOrd="1" destOrd="0" parTransId="{DCD12DA3-8F12-4C79-BA64-8F92C7D4B83A}" sibTransId="{226BA03B-D207-4D52-8803-FE96A17C6BE4}"/>
    <dgm:cxn modelId="{27D1DF0F-E4EE-4BD8-8588-C466F33E47CB}" srcId="{4013BEDF-2D65-4654-AE2F-572A851A8F10}" destId="{596D9E93-B0B2-431C-A00B-806C584BDA91}" srcOrd="0" destOrd="0" parTransId="{EEE3BF81-0404-48B9-80BA-16B8C4F11AE5}" sibTransId="{22825310-2E97-40D8-A3AF-59605933367C}"/>
    <dgm:cxn modelId="{5BA75419-0625-4F96-90DB-71AAAD39C399}" srcId="{4013BEDF-2D65-4654-AE2F-572A851A8F10}" destId="{7D4853A8-4EC3-4613-B89F-05055B90C1E6}" srcOrd="2" destOrd="0" parTransId="{3F27624B-6770-4DFA-BCEE-F0C44445770B}" sibTransId="{87E754CA-712D-4647-B2E6-C5939B0AFB6A}"/>
    <dgm:cxn modelId="{A1F75B6F-D667-464E-8C50-5C6168FF2DD7}" type="presOf" srcId="{596D9E93-B0B2-431C-A00B-806C584BDA91}" destId="{49A51F8A-BEF9-4E1E-9037-E63085E80484}" srcOrd="0" destOrd="0" presId="urn:microsoft.com/office/officeart/2008/layout/LinedList"/>
    <dgm:cxn modelId="{90B34180-0DC2-4500-B6A8-94C8F968C4CA}" type="presOf" srcId="{7D4853A8-4EC3-4613-B89F-05055B90C1E6}" destId="{370F78A4-39A9-479E-9651-E0CB9F790DC9}" srcOrd="0" destOrd="0" presId="urn:microsoft.com/office/officeart/2008/layout/LinedList"/>
    <dgm:cxn modelId="{5F1EDC84-26B8-4F4B-A07D-DAF2682007C0}" type="presOf" srcId="{4013BEDF-2D65-4654-AE2F-572A851A8F10}" destId="{73D390CF-2C7F-4FAC-95C8-2A8C87AACA38}" srcOrd="0" destOrd="0" presId="urn:microsoft.com/office/officeart/2008/layout/LinedList"/>
    <dgm:cxn modelId="{F6D477E0-3632-4EB1-A1D0-0C4E53E94E01}" type="presOf" srcId="{D86610EB-B028-49CB-9DB1-0DA10D1AC6BC}" destId="{87544C16-C118-4AF7-A700-C0D8F4F49695}" srcOrd="0" destOrd="0" presId="urn:microsoft.com/office/officeart/2008/layout/LinedList"/>
    <dgm:cxn modelId="{5EC814F8-A9D0-43AE-9AE1-C1EBE0B25495}" srcId="{4013BEDF-2D65-4654-AE2F-572A851A8F10}" destId="{D86610EB-B028-49CB-9DB1-0DA10D1AC6BC}" srcOrd="3" destOrd="0" parTransId="{50607EC0-DF25-48E6-9354-AED15D741128}" sibTransId="{9EEF4BB8-3B48-4808-92A3-8BF96BACB67C}"/>
    <dgm:cxn modelId="{0662B2D0-0337-42B9-8F41-C7DBD0559CC2}" type="presParOf" srcId="{73D390CF-2C7F-4FAC-95C8-2A8C87AACA38}" destId="{8D1E35FA-EF6B-4CC1-88EA-802F534D5E42}" srcOrd="0" destOrd="0" presId="urn:microsoft.com/office/officeart/2008/layout/LinedList"/>
    <dgm:cxn modelId="{8AF54E10-C927-46D3-8AA2-792811204A58}" type="presParOf" srcId="{73D390CF-2C7F-4FAC-95C8-2A8C87AACA38}" destId="{21A124EE-3FE5-48FF-A961-7115F4D6A825}" srcOrd="1" destOrd="0" presId="urn:microsoft.com/office/officeart/2008/layout/LinedList"/>
    <dgm:cxn modelId="{D878DA63-88AD-435C-B01D-A3FAB476070C}" type="presParOf" srcId="{21A124EE-3FE5-48FF-A961-7115F4D6A825}" destId="{49A51F8A-BEF9-4E1E-9037-E63085E80484}" srcOrd="0" destOrd="0" presId="urn:microsoft.com/office/officeart/2008/layout/LinedList"/>
    <dgm:cxn modelId="{713F0996-1A66-4D8B-A29C-3227184AC47C}" type="presParOf" srcId="{21A124EE-3FE5-48FF-A961-7115F4D6A825}" destId="{955977A7-EF54-41AD-9ACE-A2640AC15842}" srcOrd="1" destOrd="0" presId="urn:microsoft.com/office/officeart/2008/layout/LinedList"/>
    <dgm:cxn modelId="{EDE772D4-E731-4C8B-B48E-93F40CF0890E}" type="presParOf" srcId="{73D390CF-2C7F-4FAC-95C8-2A8C87AACA38}" destId="{A16A7FD7-4E36-4DD0-8334-56F9944A9E50}" srcOrd="2" destOrd="0" presId="urn:microsoft.com/office/officeart/2008/layout/LinedList"/>
    <dgm:cxn modelId="{A4706055-5504-4F87-A463-66F124623F1A}" type="presParOf" srcId="{73D390CF-2C7F-4FAC-95C8-2A8C87AACA38}" destId="{914EAFB1-BE08-4FFF-9BC6-E12C6A23B549}" srcOrd="3" destOrd="0" presId="urn:microsoft.com/office/officeart/2008/layout/LinedList"/>
    <dgm:cxn modelId="{C2E5CE75-6804-4EE2-B7E1-D4A4651F56BB}" type="presParOf" srcId="{914EAFB1-BE08-4FFF-9BC6-E12C6A23B549}" destId="{B2188CE8-4783-4A59-89BA-E6889193F1B3}" srcOrd="0" destOrd="0" presId="urn:microsoft.com/office/officeart/2008/layout/LinedList"/>
    <dgm:cxn modelId="{04BE4330-33D9-4A70-A18A-D79316262CA3}" type="presParOf" srcId="{914EAFB1-BE08-4FFF-9BC6-E12C6A23B549}" destId="{3A18FA87-8D26-465F-9605-71822A5E24E7}" srcOrd="1" destOrd="0" presId="urn:microsoft.com/office/officeart/2008/layout/LinedList"/>
    <dgm:cxn modelId="{7B6865CA-BEC0-4EE9-B29A-F8BCC8B50A1B}" type="presParOf" srcId="{73D390CF-2C7F-4FAC-95C8-2A8C87AACA38}" destId="{DC2023CA-A33E-4277-B4B4-DA0F1E9B0D5F}" srcOrd="4" destOrd="0" presId="urn:microsoft.com/office/officeart/2008/layout/LinedList"/>
    <dgm:cxn modelId="{9F0F47FF-7F6C-4EB6-BA9E-7B6FF4BF0819}" type="presParOf" srcId="{73D390CF-2C7F-4FAC-95C8-2A8C87AACA38}" destId="{24A5D1A5-D1B7-49CD-96CA-6AF68C8E368F}" srcOrd="5" destOrd="0" presId="urn:microsoft.com/office/officeart/2008/layout/LinedList"/>
    <dgm:cxn modelId="{0FC92596-33FB-40F7-B69F-63AD86D57DD8}" type="presParOf" srcId="{24A5D1A5-D1B7-49CD-96CA-6AF68C8E368F}" destId="{370F78A4-39A9-479E-9651-E0CB9F790DC9}" srcOrd="0" destOrd="0" presId="urn:microsoft.com/office/officeart/2008/layout/LinedList"/>
    <dgm:cxn modelId="{88DA7A79-DE41-4A31-9683-2F12BC7CEB4F}" type="presParOf" srcId="{24A5D1A5-D1B7-49CD-96CA-6AF68C8E368F}" destId="{159DA8ED-42FD-4038-978D-17404707AE7E}" srcOrd="1" destOrd="0" presId="urn:microsoft.com/office/officeart/2008/layout/LinedList"/>
    <dgm:cxn modelId="{77F031F8-41C8-41CE-AEB4-451373EE89E2}" type="presParOf" srcId="{73D390CF-2C7F-4FAC-95C8-2A8C87AACA38}" destId="{BE3281E0-C143-4000-8E4A-4EFFF53EA694}" srcOrd="6" destOrd="0" presId="urn:microsoft.com/office/officeart/2008/layout/LinedList"/>
    <dgm:cxn modelId="{0281ECF9-3DEF-4489-8C14-16672BE9EB69}" type="presParOf" srcId="{73D390CF-2C7F-4FAC-95C8-2A8C87AACA38}" destId="{4EF96399-DF91-4428-A862-6B5DF9DF7815}" srcOrd="7" destOrd="0" presId="urn:microsoft.com/office/officeart/2008/layout/LinedList"/>
    <dgm:cxn modelId="{B57DC629-35FE-466F-9910-AD062DF71522}" type="presParOf" srcId="{4EF96399-DF91-4428-A862-6B5DF9DF7815}" destId="{87544C16-C118-4AF7-A700-C0D8F4F49695}" srcOrd="0" destOrd="0" presId="urn:microsoft.com/office/officeart/2008/layout/LinedList"/>
    <dgm:cxn modelId="{18165A84-9576-4A31-A320-34D7E936A9EB}" type="presParOf" srcId="{4EF96399-DF91-4428-A862-6B5DF9DF7815}" destId="{F6AF9C18-9800-4680-9CA2-3F67047256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0A364-207F-4F0C-A7BB-9199F472DCCA}">
      <dsp:nvSpPr>
        <dsp:cNvPr id="0" name=""/>
        <dsp:cNvSpPr/>
      </dsp:nvSpPr>
      <dsp:spPr>
        <a:xfrm>
          <a:off x="0" y="81411"/>
          <a:ext cx="10515600" cy="9931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CSS stands for Cascading Style Sheets</a:t>
          </a:r>
          <a:endParaRPr lang="en-US" sz="2500" kern="1200"/>
        </a:p>
      </dsp:txBody>
      <dsp:txXfrm>
        <a:off x="48481" y="129892"/>
        <a:ext cx="10418638" cy="896166"/>
      </dsp:txXfrm>
    </dsp:sp>
    <dsp:sp modelId="{77AC3493-B516-4C04-8C70-3562319B0A04}">
      <dsp:nvSpPr>
        <dsp:cNvPr id="0" name=""/>
        <dsp:cNvSpPr/>
      </dsp:nvSpPr>
      <dsp:spPr>
        <a:xfrm>
          <a:off x="0" y="1146540"/>
          <a:ext cx="10515600" cy="9931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CSS describes how HTML elements are to be displayed on screen, paper, or in other media</a:t>
          </a:r>
          <a:endParaRPr lang="en-US" sz="2500" kern="1200"/>
        </a:p>
      </dsp:txBody>
      <dsp:txXfrm>
        <a:off x="48481" y="1195021"/>
        <a:ext cx="10418638" cy="896166"/>
      </dsp:txXfrm>
    </dsp:sp>
    <dsp:sp modelId="{A42D912F-3A24-439D-8753-3C3065E21918}">
      <dsp:nvSpPr>
        <dsp:cNvPr id="0" name=""/>
        <dsp:cNvSpPr/>
      </dsp:nvSpPr>
      <dsp:spPr>
        <a:xfrm>
          <a:off x="0" y="2211669"/>
          <a:ext cx="10515600" cy="9931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CSS saves a lot of work. It can control the layout of multiple web pages all at once</a:t>
          </a:r>
          <a:endParaRPr lang="en-US" sz="2500" kern="1200"/>
        </a:p>
      </dsp:txBody>
      <dsp:txXfrm>
        <a:off x="48481" y="2260150"/>
        <a:ext cx="10418638" cy="896166"/>
      </dsp:txXfrm>
    </dsp:sp>
    <dsp:sp modelId="{BDEAE3BF-3C63-45B9-8609-C96A1B90D0EE}">
      <dsp:nvSpPr>
        <dsp:cNvPr id="0" name=""/>
        <dsp:cNvSpPr/>
      </dsp:nvSpPr>
      <dsp:spPr>
        <a:xfrm>
          <a:off x="0" y="3276797"/>
          <a:ext cx="10515600" cy="9931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External stylesheets are stored in CSS files</a:t>
          </a:r>
          <a:endParaRPr lang="en-US" sz="2500" kern="1200"/>
        </a:p>
      </dsp:txBody>
      <dsp:txXfrm>
        <a:off x="48481" y="3325278"/>
        <a:ext cx="10418638" cy="896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E35FA-EF6B-4CC1-88EA-802F534D5E4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51F8A-BEF9-4E1E-9037-E63085E8048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i="0" kern="1200"/>
            <a:t>Equal specificity: the latest rule wins - If the same rule is written twice into the external style sheet, then the latest rule wins</a:t>
          </a:r>
          <a:endParaRPr lang="en-US" sz="2700" kern="1200"/>
        </a:p>
      </dsp:txBody>
      <dsp:txXfrm>
        <a:off x="0" y="0"/>
        <a:ext cx="6900512" cy="1384035"/>
      </dsp:txXfrm>
    </dsp:sp>
    <dsp:sp modelId="{A16A7FD7-4E36-4DD0-8334-56F9944A9E50}">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88CE8-4783-4A59-89BA-E6889193F1B3}">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i="0" kern="1200"/>
            <a:t>ID selectors have a higher specificity than attribute selectors .</a:t>
          </a:r>
          <a:endParaRPr lang="en-US" sz="2700" kern="1200"/>
        </a:p>
      </dsp:txBody>
      <dsp:txXfrm>
        <a:off x="0" y="1384035"/>
        <a:ext cx="6900512" cy="1384035"/>
      </dsp:txXfrm>
    </dsp:sp>
    <dsp:sp modelId="{DC2023CA-A33E-4277-B4B4-DA0F1E9B0D5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F78A4-39A9-479E-9651-E0CB9F790DC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i="0" kern="1200"/>
            <a:t>A class selector beats any number of element selectors</a:t>
          </a:r>
          <a:endParaRPr lang="en-US" sz="2700" kern="1200"/>
        </a:p>
      </dsp:txBody>
      <dsp:txXfrm>
        <a:off x="0" y="2768070"/>
        <a:ext cx="6900512" cy="1384035"/>
      </dsp:txXfrm>
    </dsp:sp>
    <dsp:sp modelId="{BE3281E0-C143-4000-8E4A-4EFFF53EA694}">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44C16-C118-4AF7-A700-C0D8F4F49695}">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i="0" kern="1200"/>
            <a:t>The universal selector (*) and inherited values have a specificity of 0 - The universal selector (*) and inherited values are ignored!</a:t>
          </a:r>
          <a:endParaRPr lang="en-US" sz="27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C0D7-5EE1-65F1-C503-DA03BD7D8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313C6-BD44-0ABA-3744-E602E2E26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269F6-C728-BBA2-D44F-131558483798}"/>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F95E6E49-AE7E-3BF9-4F84-C8496B18B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C4BC7-9FBA-38F6-39F4-597EB3F45F95}"/>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156248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EE47-921A-92A4-7236-781F63BED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098B6-CD87-9F30-600D-FA1632A39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06599-25C9-6DC4-B63A-5CCAF66A25C9}"/>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C201C2B9-3766-CE63-B1B2-8EC89D5F7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BE624-3EB6-87DF-CA1A-A3BCAF425D3D}"/>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320318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9FA88-9F64-4D94-E2A9-5B5026423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94210-7660-A2D6-9FB0-D47DA14FF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60D6C-3A37-EF11-B548-F042F9A3DD58}"/>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B94BCE0C-8897-DAC7-E176-2362BB07C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F579-59F0-97A2-D62F-1162C766B3D9}"/>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39446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D186-B987-78E0-5406-E38ECA877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97029-AF54-7F50-F21C-8B042E30CA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2C791-421A-2F46-8EC1-9FAA98464726}"/>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4BD2F983-08FD-551F-C3BD-640292A15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2EE0F-4317-A402-6244-549654ACDEE7}"/>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3220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972-FFEE-0C5F-7411-E90672ACB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93921-1322-37BF-71DC-491CC493A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A3E7E-4D4A-1EE4-E3F8-0DD057570451}"/>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E0559F7F-C14A-111A-66A0-BF6B885B7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A5F33-9B1D-DCC1-CC23-7F64430CEB83}"/>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13178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57A4-D2E5-F10D-3153-02FBAA61E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DBF41-5047-352A-AE59-040ABC322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452B8-7652-9AFB-4BCA-EE963E1E3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64DD1-7191-C2B2-1AE1-606557701A6C}"/>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6" name="Footer Placeholder 5">
            <a:extLst>
              <a:ext uri="{FF2B5EF4-FFF2-40B4-BE49-F238E27FC236}">
                <a16:creationId xmlns:a16="http://schemas.microsoft.com/office/drawing/2014/main" id="{F27B6187-1CA4-E446-D3F1-14F4136B3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75F93-4DC9-4D3F-6A3E-8D1E59D17741}"/>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228434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8DF8-81E9-756A-089E-9C9101CF3E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C54C5-A270-53FF-777C-251F28879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8EFAB-564D-E01A-5358-1884362B3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9DAB4-83E9-0CE0-E4F7-2C52CEF01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3A67D-74D1-8478-7150-F30D48C2E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668D7-F087-4366-8462-C3DC1F936216}"/>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8" name="Footer Placeholder 7">
            <a:extLst>
              <a:ext uri="{FF2B5EF4-FFF2-40B4-BE49-F238E27FC236}">
                <a16:creationId xmlns:a16="http://schemas.microsoft.com/office/drawing/2014/main" id="{21F49637-5886-A283-84D0-EBDDCEB85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FA5DD-F6BB-E3A6-5F00-D5A823A1AD4B}"/>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303278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13F-D942-5988-C4F8-97F86F79F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EE1F1-5DF2-1F4A-7F34-F3894911441D}"/>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4" name="Footer Placeholder 3">
            <a:extLst>
              <a:ext uri="{FF2B5EF4-FFF2-40B4-BE49-F238E27FC236}">
                <a16:creationId xmlns:a16="http://schemas.microsoft.com/office/drawing/2014/main" id="{000D81B6-0709-96E1-314E-36F55D387A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AB42A-9734-143D-90F5-AFEC45A8E4F0}"/>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812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D2C1E-0631-A00C-A85B-E25D7DD5523D}"/>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3" name="Footer Placeholder 2">
            <a:extLst>
              <a:ext uri="{FF2B5EF4-FFF2-40B4-BE49-F238E27FC236}">
                <a16:creationId xmlns:a16="http://schemas.microsoft.com/office/drawing/2014/main" id="{AD702ABF-40F3-BF22-BFBA-B9304A2D0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FA21D-3C79-E739-7982-4154307F8237}"/>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28941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8744-8A7F-DA3F-37EA-D251B8C3E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19F03-418F-17BF-FEF7-F6A5543B1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868AC-3DB6-2E79-D916-87D9583AE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A7DF3-80CE-28CB-225F-3105ACE6FFAB}"/>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6" name="Footer Placeholder 5">
            <a:extLst>
              <a:ext uri="{FF2B5EF4-FFF2-40B4-BE49-F238E27FC236}">
                <a16:creationId xmlns:a16="http://schemas.microsoft.com/office/drawing/2014/main" id="{81FE2174-A7BF-8E5C-82C4-CC473A753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C2762-04E7-B9FD-C8BB-66AA8A0D13F6}"/>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418394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D8FC-45C9-A097-8663-B819037EA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A464A-7BE9-5CD0-D43F-ECE3EB113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FC2A2-5505-3F27-BCB2-7A981F94A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8AB39-930B-2C52-A50C-D53B056CABD8}"/>
              </a:ext>
            </a:extLst>
          </p:cNvPr>
          <p:cNvSpPr>
            <a:spLocks noGrp="1"/>
          </p:cNvSpPr>
          <p:nvPr>
            <p:ph type="dt" sz="half" idx="10"/>
          </p:nvPr>
        </p:nvSpPr>
        <p:spPr/>
        <p:txBody>
          <a:bodyPr/>
          <a:lstStyle/>
          <a:p>
            <a:fld id="{65658055-C3F8-4D3F-8159-C92018F7FAE5}" type="datetimeFigureOut">
              <a:rPr lang="en-US" smtClean="0"/>
              <a:t>7/13/2023</a:t>
            </a:fld>
            <a:endParaRPr lang="en-US"/>
          </a:p>
        </p:txBody>
      </p:sp>
      <p:sp>
        <p:nvSpPr>
          <p:cNvPr id="6" name="Footer Placeholder 5">
            <a:extLst>
              <a:ext uri="{FF2B5EF4-FFF2-40B4-BE49-F238E27FC236}">
                <a16:creationId xmlns:a16="http://schemas.microsoft.com/office/drawing/2014/main" id="{481349A6-E189-2CA7-E5D9-8B20DBD27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259DD-6747-0CF3-DFBD-49455206066C}"/>
              </a:ext>
            </a:extLst>
          </p:cNvPr>
          <p:cNvSpPr>
            <a:spLocks noGrp="1"/>
          </p:cNvSpPr>
          <p:nvPr>
            <p:ph type="sldNum" sz="quarter" idx="12"/>
          </p:nvPr>
        </p:nvSpPr>
        <p:spPr/>
        <p:txBody>
          <a:bodyPr/>
          <a:lstStyle/>
          <a:p>
            <a:fld id="{F0323A26-823E-43A3-8DE3-631B25877AC9}" type="slidenum">
              <a:rPr lang="en-US" smtClean="0"/>
              <a:t>‹#›</a:t>
            </a:fld>
            <a:endParaRPr lang="en-US"/>
          </a:p>
        </p:txBody>
      </p:sp>
    </p:spTree>
    <p:extLst>
      <p:ext uri="{BB962C8B-B14F-4D97-AF65-F5344CB8AC3E}">
        <p14:creationId xmlns:p14="http://schemas.microsoft.com/office/powerpoint/2010/main" val="26169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EB0A4-2A72-5BD6-D685-4A7725A82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8B630B-4EEB-ABDB-FFBE-89A56578E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94175-D488-5577-E3B1-1A01A25D9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58055-C3F8-4D3F-8159-C92018F7FAE5}" type="datetimeFigureOut">
              <a:rPr lang="en-US" smtClean="0"/>
              <a:t>7/13/2023</a:t>
            </a:fld>
            <a:endParaRPr lang="en-US"/>
          </a:p>
        </p:txBody>
      </p:sp>
      <p:sp>
        <p:nvSpPr>
          <p:cNvPr id="5" name="Footer Placeholder 4">
            <a:extLst>
              <a:ext uri="{FF2B5EF4-FFF2-40B4-BE49-F238E27FC236}">
                <a16:creationId xmlns:a16="http://schemas.microsoft.com/office/drawing/2014/main" id="{88C88529-E218-347D-26F4-C49CE94F8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EAB5A-EF8E-65B3-908B-BFA6601A1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23A26-823E-43A3-8DE3-631B25877AC9}" type="slidenum">
              <a:rPr lang="en-US" smtClean="0"/>
              <a:t>‹#›</a:t>
            </a:fld>
            <a:endParaRPr lang="en-US"/>
          </a:p>
        </p:txBody>
      </p:sp>
    </p:spTree>
    <p:extLst>
      <p:ext uri="{BB962C8B-B14F-4D97-AF65-F5344CB8AC3E}">
        <p14:creationId xmlns:p14="http://schemas.microsoft.com/office/powerpoint/2010/main" val="54563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CSS/initial" TargetMode="External"/><Relationship Id="rId2" Type="http://schemas.openxmlformats.org/officeDocument/2006/relationships/hyperlink" Target="https://developer.mozilla.org/en-US/docs/Web/CSS/inheri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unset" TargetMode="External"/><Relationship Id="rId5" Type="http://schemas.openxmlformats.org/officeDocument/2006/relationships/hyperlink" Target="https://developer.mozilla.org/en-US/docs/Web/CSS/revert" TargetMode="External"/><Relationship Id="rId4" Type="http://schemas.openxmlformats.org/officeDocument/2006/relationships/hyperlink" Target="https://developer.mozilla.org/en-US/docs/Web/CSS/initial_valu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codecademy.com/resources/docs/css/typography/font-weight" TargetMode="External"/><Relationship Id="rId13" Type="http://schemas.openxmlformats.org/officeDocument/2006/relationships/hyperlink" Target="https://www.codecademy.com/resources/docs/css/typography/text-justify" TargetMode="External"/><Relationship Id="rId3" Type="http://schemas.openxmlformats.org/officeDocument/2006/relationships/hyperlink" Target="https://www.codecademy.com/resources/docs/css/cursor" TargetMode="External"/><Relationship Id="rId7" Type="http://schemas.openxmlformats.org/officeDocument/2006/relationships/hyperlink" Target="https://www.codecademy.com/resources/docs/css/typography/font-style" TargetMode="External"/><Relationship Id="rId12" Type="http://schemas.openxmlformats.org/officeDocument/2006/relationships/hyperlink" Target="https://www.codecademy.com/resources/docs/css/typography/text-indent" TargetMode="External"/><Relationship Id="rId17" Type="http://schemas.openxmlformats.org/officeDocument/2006/relationships/hyperlink" Target="https://www.codecademy.com/resources/docs/css/typography/word-spacing" TargetMode="External"/><Relationship Id="rId2" Type="http://schemas.openxmlformats.org/officeDocument/2006/relationships/hyperlink" Target="https://www.codecademy.com/resources/docs/css/colors/color" TargetMode="External"/><Relationship Id="rId16" Type="http://schemas.openxmlformats.org/officeDocument/2006/relationships/hyperlink" Target="https://www.codecademy.com/resources/docs/css/visibility" TargetMode="External"/><Relationship Id="rId1" Type="http://schemas.openxmlformats.org/officeDocument/2006/relationships/slideLayout" Target="../slideLayouts/slideLayout2.xml"/><Relationship Id="rId6" Type="http://schemas.openxmlformats.org/officeDocument/2006/relationships/hyperlink" Target="https://www.codecademy.com/resources/docs/css/typography/font-size" TargetMode="External"/><Relationship Id="rId11" Type="http://schemas.openxmlformats.org/officeDocument/2006/relationships/hyperlink" Target="https://www.codecademy.com/resources/docs/css/typography/text-align" TargetMode="External"/><Relationship Id="rId5" Type="http://schemas.openxmlformats.org/officeDocument/2006/relationships/hyperlink" Target="https://www.codecademy.com/resources/docs/css/typography/font-family" TargetMode="External"/><Relationship Id="rId15" Type="http://schemas.openxmlformats.org/officeDocument/2006/relationships/hyperlink" Target="https://www.codecademy.com/resources/docs/css/typography/text-transform" TargetMode="External"/><Relationship Id="rId10" Type="http://schemas.openxmlformats.org/officeDocument/2006/relationships/hyperlink" Target="https://www.codecademy.com/resources/docs/css/typography/line-height" TargetMode="External"/><Relationship Id="rId4" Type="http://schemas.openxmlformats.org/officeDocument/2006/relationships/hyperlink" Target="https://www.codecademy.com/resources/docs/css/typography/font" TargetMode="External"/><Relationship Id="rId9" Type="http://schemas.openxmlformats.org/officeDocument/2006/relationships/hyperlink" Target="https://www.codecademy.com/resources/docs/css/typography/letter-spacing" TargetMode="External"/><Relationship Id="rId14" Type="http://schemas.openxmlformats.org/officeDocument/2006/relationships/hyperlink" Target="https://www.codecademy.com/resources/docs/css/typography/text-shadow"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codecademy.com/resources/docs/css/margins" TargetMode="External"/><Relationship Id="rId13" Type="http://schemas.openxmlformats.org/officeDocument/2006/relationships/hyperlink" Target="https://www.codecademy.com/resources/docs/css/typography/text-decoration" TargetMode="External"/><Relationship Id="rId18" Type="http://schemas.openxmlformats.org/officeDocument/2006/relationships/hyperlink" Target="https://www.codecademy.com/resources/docs/css/transition" TargetMode="External"/><Relationship Id="rId3" Type="http://schemas.openxmlformats.org/officeDocument/2006/relationships/hyperlink" Target="https://www.codecademy.com/resources/docs/css/borders" TargetMode="External"/><Relationship Id="rId7" Type="http://schemas.openxmlformats.org/officeDocument/2006/relationships/hyperlink" Target="https://www.codecademy.com/resources/docs/css/grids" TargetMode="External"/><Relationship Id="rId12" Type="http://schemas.openxmlformats.org/officeDocument/2006/relationships/hyperlink" Target="https://www.codecademy.com/resources/docs/css/sizing" TargetMode="External"/><Relationship Id="rId17" Type="http://schemas.openxmlformats.org/officeDocument/2006/relationships/hyperlink" Target="https://www.codecademy.com/resources/docs/css/transform-functions/transform-style" TargetMode="External"/><Relationship Id="rId2" Type="http://schemas.openxmlformats.org/officeDocument/2006/relationships/hyperlink" Target="https://www.codecademy.com/resources/docs/css/background" TargetMode="External"/><Relationship Id="rId16" Type="http://schemas.openxmlformats.org/officeDocument/2006/relationships/hyperlink" Target="https://www.codecademy.com/resources/docs/css/transform-functions/transform-origin" TargetMode="External"/><Relationship Id="rId1" Type="http://schemas.openxmlformats.org/officeDocument/2006/relationships/slideLayout" Target="../slideLayouts/slideLayout2.xml"/><Relationship Id="rId6" Type="http://schemas.openxmlformats.org/officeDocument/2006/relationships/hyperlink" Target="https://www.codecademy.com/resources/docs/css/floats" TargetMode="External"/><Relationship Id="rId11" Type="http://schemas.openxmlformats.org/officeDocument/2006/relationships/hyperlink" Target="https://www.codecademy.com/resources/docs/css/position" TargetMode="External"/><Relationship Id="rId5" Type="http://schemas.openxmlformats.org/officeDocument/2006/relationships/hyperlink" Target="https://www.codecademy.com/resources/docs/css/flexbox" TargetMode="External"/><Relationship Id="rId15" Type="http://schemas.openxmlformats.org/officeDocument/2006/relationships/hyperlink" Target="https://www.codecademy.com/resources/docs/css/transform-functions/transform" TargetMode="External"/><Relationship Id="rId10" Type="http://schemas.openxmlformats.org/officeDocument/2006/relationships/hyperlink" Target="https://www.codecademy.com/resources/docs/css/padding" TargetMode="External"/><Relationship Id="rId4" Type="http://schemas.openxmlformats.org/officeDocument/2006/relationships/hyperlink" Target="https://www.codecademy.com/resources/docs/css/box-sizing" TargetMode="External"/><Relationship Id="rId9" Type="http://schemas.openxmlformats.org/officeDocument/2006/relationships/hyperlink" Target="https://www.codecademy.com/resources/docs/css/overflow" TargetMode="External"/><Relationship Id="rId14" Type="http://schemas.openxmlformats.org/officeDocument/2006/relationships/hyperlink" Target="https://www.codecademy.com/resources/docs/css/typography/text-overflow"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cssref/sel_first-of-type.asp" TargetMode="External"/><Relationship Id="rId3" Type="http://schemas.openxmlformats.org/officeDocument/2006/relationships/hyperlink" Target="https://www.w3schools.com/cssref/sel_checked.asp" TargetMode="External"/><Relationship Id="rId7" Type="http://schemas.openxmlformats.org/officeDocument/2006/relationships/hyperlink" Target="https://www.w3schools.com/cssref/sel_firstchild.asp" TargetMode="External"/><Relationship Id="rId2" Type="http://schemas.openxmlformats.org/officeDocument/2006/relationships/hyperlink" Target="https://www.w3schools.com/cssref/sel_active.asp" TargetMode="External"/><Relationship Id="rId1" Type="http://schemas.openxmlformats.org/officeDocument/2006/relationships/slideLayout" Target="../slideLayouts/slideLayout2.xml"/><Relationship Id="rId6" Type="http://schemas.openxmlformats.org/officeDocument/2006/relationships/hyperlink" Target="https://www.w3schools.com/cssref/sel_enabled.asp" TargetMode="External"/><Relationship Id="rId5" Type="http://schemas.openxmlformats.org/officeDocument/2006/relationships/hyperlink" Target="https://www.w3schools.com/cssref/sel_empty.asp" TargetMode="External"/><Relationship Id="rId10" Type="http://schemas.openxmlformats.org/officeDocument/2006/relationships/hyperlink" Target="https://www.w3schools.com/cssref/sel_hover.asp" TargetMode="External"/><Relationship Id="rId4" Type="http://schemas.openxmlformats.org/officeDocument/2006/relationships/hyperlink" Target="https://www.w3schools.com/cssref/sel_disabled.asp" TargetMode="External"/><Relationship Id="rId9" Type="http://schemas.openxmlformats.org/officeDocument/2006/relationships/hyperlink" Target="https://www.w3schools.com/cssref/sel_focus.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cssref/sel_before.asp" TargetMode="External"/><Relationship Id="rId7" Type="http://schemas.openxmlformats.org/officeDocument/2006/relationships/hyperlink" Target="https://www.w3schools.com/cssref/sel_selection.asp" TargetMode="External"/><Relationship Id="rId2" Type="http://schemas.openxmlformats.org/officeDocument/2006/relationships/hyperlink" Target="https://www.w3schools.com/cssref/sel_after.asp" TargetMode="External"/><Relationship Id="rId1" Type="http://schemas.openxmlformats.org/officeDocument/2006/relationships/slideLayout" Target="../slideLayouts/slideLayout2.xml"/><Relationship Id="rId6" Type="http://schemas.openxmlformats.org/officeDocument/2006/relationships/hyperlink" Target="https://www.w3schools.com/cssref/sel_marker.asp" TargetMode="External"/><Relationship Id="rId5" Type="http://schemas.openxmlformats.org/officeDocument/2006/relationships/hyperlink" Target="https://www.w3schools.com/cssref/sel_firstline.asp" TargetMode="External"/><Relationship Id="rId4" Type="http://schemas.openxmlformats.org/officeDocument/2006/relationships/hyperlink" Target="https://www.w3schools.com/cssref/sel_firstletter.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CBE6-D650-B57B-AD2C-04C7074A39E6}"/>
              </a:ext>
            </a:extLst>
          </p:cNvPr>
          <p:cNvSpPr>
            <a:spLocks noGrp="1"/>
          </p:cNvSpPr>
          <p:nvPr>
            <p:ph type="ctrTitle"/>
          </p:nvPr>
        </p:nvSpPr>
        <p:spPr/>
        <p:txBody>
          <a:bodyPr/>
          <a:lstStyle/>
          <a:p>
            <a:r>
              <a:rPr lang="en-US" b="1" i="0" dirty="0">
                <a:solidFill>
                  <a:srgbClr val="000000"/>
                </a:solidFill>
                <a:effectLst/>
                <a:latin typeface="Nunito" pitchFamily="2" charset="0"/>
              </a:rPr>
              <a:t>C</a:t>
            </a:r>
            <a:r>
              <a:rPr lang="en-US" b="0" i="0" dirty="0">
                <a:solidFill>
                  <a:srgbClr val="000000"/>
                </a:solidFill>
                <a:effectLst/>
                <a:latin typeface="Nunito" pitchFamily="2" charset="0"/>
              </a:rPr>
              <a:t>ascading </a:t>
            </a:r>
            <a:r>
              <a:rPr lang="en-US" b="1" i="0" dirty="0">
                <a:solidFill>
                  <a:srgbClr val="000000"/>
                </a:solidFill>
                <a:effectLst/>
                <a:latin typeface="Nunito" pitchFamily="2" charset="0"/>
              </a:rPr>
              <a:t>S</a:t>
            </a:r>
            <a:r>
              <a:rPr lang="en-US" b="0" i="0" dirty="0">
                <a:solidFill>
                  <a:srgbClr val="000000"/>
                </a:solidFill>
                <a:effectLst/>
                <a:latin typeface="Nunito" pitchFamily="2" charset="0"/>
              </a:rPr>
              <a:t>tyle </a:t>
            </a:r>
            <a:r>
              <a:rPr lang="en-US" b="1" i="0" dirty="0">
                <a:solidFill>
                  <a:srgbClr val="000000"/>
                </a:solidFill>
                <a:effectLst/>
                <a:latin typeface="Nunito" pitchFamily="2" charset="0"/>
              </a:rPr>
              <a:t>S</a:t>
            </a:r>
            <a:r>
              <a:rPr lang="en-US" b="0" i="0" dirty="0">
                <a:solidFill>
                  <a:srgbClr val="000000"/>
                </a:solidFill>
                <a:effectLst/>
                <a:latin typeface="Nunito" pitchFamily="2" charset="0"/>
              </a:rPr>
              <a:t>heets</a:t>
            </a:r>
            <a:endParaRPr lang="en-US" dirty="0"/>
          </a:p>
        </p:txBody>
      </p:sp>
      <p:sp>
        <p:nvSpPr>
          <p:cNvPr id="3" name="Subtitle 2">
            <a:extLst>
              <a:ext uri="{FF2B5EF4-FFF2-40B4-BE49-F238E27FC236}">
                <a16:creationId xmlns:a16="http://schemas.microsoft.com/office/drawing/2014/main" id="{BFA13CD7-8FCD-E918-B71C-8D7513F46A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929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A409-D2CE-E86F-9F9C-EAEBE4D1D7A7}"/>
              </a:ext>
            </a:extLst>
          </p:cNvPr>
          <p:cNvSpPr>
            <a:spLocks noGrp="1"/>
          </p:cNvSpPr>
          <p:nvPr>
            <p:ph type="title"/>
          </p:nvPr>
        </p:nvSpPr>
        <p:spPr/>
        <p:txBody>
          <a:bodyPr/>
          <a:lstStyle/>
          <a:p>
            <a:r>
              <a:rPr lang="en-US" b="1"/>
              <a:t>CSS Specificity</a:t>
            </a:r>
            <a:endParaRPr lang="en-US" b="1" dirty="0"/>
          </a:p>
        </p:txBody>
      </p:sp>
      <p:sp>
        <p:nvSpPr>
          <p:cNvPr id="3" name="Content Placeholder 2">
            <a:extLst>
              <a:ext uri="{FF2B5EF4-FFF2-40B4-BE49-F238E27FC236}">
                <a16:creationId xmlns:a16="http://schemas.microsoft.com/office/drawing/2014/main" id="{F03C91D2-41AA-13C0-3828-D5A866B7C1A8}"/>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If there are two or more CSS rules that point to the same element, the selector with the highest specificity value will "win", and its style declaration will be applied to that HTML element.</a:t>
            </a:r>
          </a:p>
          <a:p>
            <a:r>
              <a:rPr lang="en-US" b="0" i="0" dirty="0">
                <a:solidFill>
                  <a:srgbClr val="000000"/>
                </a:solidFill>
                <a:effectLst/>
                <a:latin typeface="Verdana" panose="020B0604030504040204" pitchFamily="34" charset="0"/>
              </a:rPr>
              <a:t>Think of specificity as a score/rank that determines which style declaration is ultimately applied to an element.</a:t>
            </a:r>
            <a:endParaRPr lang="en-US" dirty="0">
              <a:solidFill>
                <a:srgbClr val="000000"/>
              </a:solidFill>
              <a:latin typeface="Verdana" panose="020B0604030504040204" pitchFamily="34" charset="0"/>
            </a:endParaRPr>
          </a:p>
          <a:p>
            <a:r>
              <a:rPr lang="en-US" b="0" i="0" dirty="0">
                <a:solidFill>
                  <a:srgbClr val="273239"/>
                </a:solidFill>
                <a:effectLst/>
                <a:latin typeface="Nunito" pitchFamily="2" charset="0"/>
              </a:rPr>
              <a:t>The rules the browser follows are collectively called </a:t>
            </a:r>
            <a:r>
              <a:rPr lang="en-US" b="1" i="0" dirty="0">
                <a:solidFill>
                  <a:srgbClr val="273239"/>
                </a:solidFill>
                <a:effectLst/>
                <a:latin typeface="Nunito" pitchFamily="2" charset="0"/>
              </a:rPr>
              <a:t>Specificity</a:t>
            </a:r>
            <a:r>
              <a:rPr lang="en-US" b="1" i="0" dirty="0">
                <a:solidFill>
                  <a:srgbClr val="000000"/>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30670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FB9D-9E32-0EA1-DD01-74431948F03B}"/>
              </a:ext>
            </a:extLst>
          </p:cNvPr>
          <p:cNvSpPr>
            <a:spLocks noGrp="1"/>
          </p:cNvSpPr>
          <p:nvPr>
            <p:ph type="title"/>
          </p:nvPr>
        </p:nvSpPr>
        <p:spPr/>
        <p:txBody>
          <a:bodyPr>
            <a:normAutofit fontScale="90000"/>
          </a:bodyPr>
          <a:lstStyle/>
          <a:p>
            <a:r>
              <a:rPr lang="en-US" sz="3100" b="1" i="0">
                <a:solidFill>
                  <a:srgbClr val="273239"/>
                </a:solidFill>
                <a:effectLst/>
                <a:latin typeface="Nunito" pitchFamily="2" charset="0"/>
              </a:rPr>
              <a:t>Specificity Hierarchy :</a:t>
            </a:r>
            <a:r>
              <a:rPr lang="en-US" sz="3100" b="0" i="0">
                <a:solidFill>
                  <a:srgbClr val="273239"/>
                </a:solidFill>
                <a:effectLst/>
                <a:latin typeface="Nunito" pitchFamily="2" charset="0"/>
              </a:rPr>
              <a:t>Every element selector has a position in the Hierarchy</a:t>
            </a:r>
            <a:r>
              <a:rPr lang="en-US" b="0" i="0">
                <a:solidFill>
                  <a:srgbClr val="273239"/>
                </a:solidFill>
                <a:effectLst/>
                <a:latin typeface="Nunito" pitchFamily="2" charset="0"/>
              </a:rPr>
              <a:t>. </a:t>
            </a:r>
            <a:br>
              <a:rPr lang="en-US" b="0" i="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D37327B-7BC5-E88C-6B73-6DAADC60E7D6}"/>
              </a:ext>
            </a:extLst>
          </p:cNvPr>
          <p:cNvSpPr>
            <a:spLocks noGrp="1"/>
          </p:cNvSpPr>
          <p:nvPr>
            <p:ph idx="1"/>
          </p:nvPr>
        </p:nvSpPr>
        <p:spPr/>
        <p:txBody>
          <a:bodyPr>
            <a:normAutofit/>
          </a:bodyPr>
          <a:lstStyle/>
          <a:p>
            <a:pPr algn="l" fontAlgn="base">
              <a:buFont typeface="+mj-lt"/>
              <a:buAutoNum type="arabicPeriod"/>
            </a:pPr>
            <a:r>
              <a:rPr lang="en-US" b="1" i="0">
                <a:solidFill>
                  <a:srgbClr val="273239"/>
                </a:solidFill>
                <a:effectLst/>
                <a:latin typeface="Nunito" pitchFamily="2" charset="0"/>
              </a:rPr>
              <a:t>Inline style:</a:t>
            </a:r>
            <a:r>
              <a:rPr lang="en-US" b="0" i="0">
                <a:solidFill>
                  <a:srgbClr val="273239"/>
                </a:solidFill>
                <a:effectLst/>
                <a:latin typeface="Nunito" pitchFamily="2" charset="0"/>
              </a:rPr>
              <a:t> Inline style has highest priority. </a:t>
            </a:r>
            <a:br>
              <a:rPr lang="en-US" b="0" i="0">
                <a:solidFill>
                  <a:srgbClr val="273239"/>
                </a:solidFill>
                <a:effectLst/>
                <a:latin typeface="Nunito" pitchFamily="2" charset="0"/>
              </a:rPr>
            </a:br>
            <a:r>
              <a:rPr lang="en-US" b="0" i="0">
                <a:solidFill>
                  <a:srgbClr val="273239"/>
                </a:solidFill>
                <a:effectLst/>
                <a:latin typeface="Nunito" pitchFamily="2" charset="0"/>
              </a:rPr>
              <a:t> </a:t>
            </a:r>
          </a:p>
          <a:p>
            <a:pPr algn="l" fontAlgn="base">
              <a:buFont typeface="+mj-lt"/>
              <a:buAutoNum type="arabicPeriod"/>
            </a:pPr>
            <a:r>
              <a:rPr lang="en-US" b="1" i="0">
                <a:solidFill>
                  <a:srgbClr val="273239"/>
                </a:solidFill>
                <a:effectLst/>
                <a:latin typeface="Nunito" pitchFamily="2" charset="0"/>
              </a:rPr>
              <a:t>Identifiers(ID):</a:t>
            </a:r>
            <a:r>
              <a:rPr lang="en-US" b="0" i="0">
                <a:solidFill>
                  <a:srgbClr val="273239"/>
                </a:solidFill>
                <a:effectLst/>
                <a:latin typeface="Nunito" pitchFamily="2" charset="0"/>
              </a:rPr>
              <a:t> ID have the second highest priority. </a:t>
            </a:r>
            <a:br>
              <a:rPr lang="en-US" b="0" i="0">
                <a:solidFill>
                  <a:srgbClr val="273239"/>
                </a:solidFill>
                <a:effectLst/>
                <a:latin typeface="Nunito" pitchFamily="2" charset="0"/>
              </a:rPr>
            </a:br>
            <a:r>
              <a:rPr lang="en-US" b="0" i="0">
                <a:solidFill>
                  <a:srgbClr val="273239"/>
                </a:solidFill>
                <a:effectLst/>
                <a:latin typeface="Nunito" pitchFamily="2" charset="0"/>
              </a:rPr>
              <a:t> </a:t>
            </a:r>
          </a:p>
          <a:p>
            <a:pPr algn="l" fontAlgn="base">
              <a:buFont typeface="+mj-lt"/>
              <a:buAutoNum type="arabicPeriod"/>
            </a:pPr>
            <a:r>
              <a:rPr lang="en-US" b="1" i="0">
                <a:solidFill>
                  <a:srgbClr val="273239"/>
                </a:solidFill>
                <a:effectLst/>
                <a:latin typeface="Nunito" pitchFamily="2" charset="0"/>
              </a:rPr>
              <a:t>Classes, pseudo-classes and attributes: </a:t>
            </a:r>
            <a:r>
              <a:rPr lang="en-US" b="0" i="0">
                <a:solidFill>
                  <a:srgbClr val="273239"/>
                </a:solidFill>
                <a:effectLst/>
                <a:latin typeface="Nunito" pitchFamily="2" charset="0"/>
              </a:rPr>
              <a:t>Classes, pseudo-classes and attributes are come next. </a:t>
            </a:r>
            <a:br>
              <a:rPr lang="en-US" b="0" i="0">
                <a:solidFill>
                  <a:srgbClr val="273239"/>
                </a:solidFill>
                <a:effectLst/>
                <a:latin typeface="Nunito" pitchFamily="2" charset="0"/>
              </a:rPr>
            </a:br>
            <a:r>
              <a:rPr lang="en-US" b="0" i="0">
                <a:solidFill>
                  <a:srgbClr val="273239"/>
                </a:solidFill>
                <a:effectLst/>
                <a:latin typeface="Nunito" pitchFamily="2" charset="0"/>
              </a:rPr>
              <a:t> </a:t>
            </a:r>
          </a:p>
          <a:p>
            <a:pPr algn="l" fontAlgn="base">
              <a:buFont typeface="+mj-lt"/>
              <a:buAutoNum type="arabicPeriod"/>
            </a:pPr>
            <a:r>
              <a:rPr lang="en-US" b="1" i="0">
                <a:solidFill>
                  <a:srgbClr val="273239"/>
                </a:solidFill>
                <a:effectLst/>
                <a:latin typeface="Nunito" pitchFamily="2" charset="0"/>
              </a:rPr>
              <a:t>Elements and pseudo-elements:</a:t>
            </a:r>
            <a:r>
              <a:rPr lang="en-US" b="0" i="0">
                <a:solidFill>
                  <a:srgbClr val="273239"/>
                </a:solidFill>
                <a:effectLst/>
                <a:latin typeface="Nunito" pitchFamily="2" charset="0"/>
              </a:rPr>
              <a:t> Elements and pseudo-elements have lowest priority. </a:t>
            </a:r>
          </a:p>
          <a:p>
            <a:endParaRPr lang="en-US" dirty="0"/>
          </a:p>
        </p:txBody>
      </p:sp>
    </p:spTree>
    <p:extLst>
      <p:ext uri="{BB962C8B-B14F-4D97-AF65-F5344CB8AC3E}">
        <p14:creationId xmlns:p14="http://schemas.microsoft.com/office/powerpoint/2010/main" val="143077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DA6-5EE5-1657-89A0-9080E1712E7B}"/>
              </a:ext>
            </a:extLst>
          </p:cNvPr>
          <p:cNvSpPr>
            <a:spLocks noGrp="1"/>
          </p:cNvSpPr>
          <p:nvPr>
            <p:ph type="title"/>
          </p:nvPr>
        </p:nvSpPr>
        <p:spPr/>
        <p:txBody>
          <a:bodyPr/>
          <a:lstStyle/>
          <a:p>
            <a:r>
              <a:rPr lang="en-US" b="0" i="0">
                <a:solidFill>
                  <a:srgbClr val="000000"/>
                </a:solidFill>
                <a:effectLst/>
                <a:latin typeface="Segoe UI" panose="020B0502040204020203" pitchFamily="34" charset="0"/>
              </a:rPr>
              <a:t>How to Calculate Specificity?</a:t>
            </a:r>
            <a:br>
              <a:rPr lang="en-US" b="0" i="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F69E397A-9421-F5CE-E148-9352DE2CB68B}"/>
              </a:ext>
            </a:extLst>
          </p:cNvPr>
          <p:cNvSpPr>
            <a:spLocks noGrp="1"/>
          </p:cNvSpPr>
          <p:nvPr>
            <p:ph idx="1"/>
          </p:nvPr>
        </p:nvSpPr>
        <p:spPr/>
        <p:txBody>
          <a:bodyPr/>
          <a:lstStyle/>
          <a:p>
            <a:r>
              <a:rPr lang="en-US" b="0" i="0" dirty="0">
                <a:solidFill>
                  <a:srgbClr val="000000"/>
                </a:solidFill>
                <a:effectLst/>
              </a:rPr>
              <a:t>Start at 0, add 100 for each ID value, add 10 for each class value (or pseudo-class or attribute selector), add 1 for each element selector or pseudo-element.</a:t>
            </a:r>
          </a:p>
          <a:p>
            <a:r>
              <a:rPr lang="en-US" dirty="0"/>
              <a:t>Note: Inline style gets a specificity value of 1000, and is always given the highest priority!</a:t>
            </a:r>
          </a:p>
          <a:p>
            <a:endParaRPr lang="en-US" dirty="0"/>
          </a:p>
          <a:p>
            <a:r>
              <a:rPr lang="en-US" dirty="0"/>
              <a:t>Note 2: There is one exception to this rule: if you use the !important rule, it will even override inline styles!</a:t>
            </a:r>
          </a:p>
        </p:txBody>
      </p:sp>
    </p:spTree>
    <p:extLst>
      <p:ext uri="{BB962C8B-B14F-4D97-AF65-F5344CB8AC3E}">
        <p14:creationId xmlns:p14="http://schemas.microsoft.com/office/powerpoint/2010/main" val="176395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2D9CBC5-BF57-2100-A6B0-517F8D984A7D}"/>
              </a:ext>
            </a:extLst>
          </p:cNvPr>
          <p:cNvGraphicFramePr>
            <a:graphicFrameLocks noGrp="1"/>
          </p:cNvGraphicFramePr>
          <p:nvPr>
            <p:ph idx="1"/>
            <p:extLst>
              <p:ext uri="{D42A27DB-BD31-4B8C-83A1-F6EECF244321}">
                <p14:modId xmlns:p14="http://schemas.microsoft.com/office/powerpoint/2010/main" val="2514915750"/>
              </p:ext>
            </p:extLst>
          </p:nvPr>
        </p:nvGraphicFramePr>
        <p:xfrm>
          <a:off x="719192" y="1825624"/>
          <a:ext cx="9370029" cy="4724828"/>
        </p:xfrm>
        <a:graphic>
          <a:graphicData uri="http://schemas.openxmlformats.org/drawingml/2006/table">
            <a:tbl>
              <a:tblPr/>
              <a:tblGrid>
                <a:gridCol w="3123343">
                  <a:extLst>
                    <a:ext uri="{9D8B030D-6E8A-4147-A177-3AD203B41FA5}">
                      <a16:colId xmlns:a16="http://schemas.microsoft.com/office/drawing/2014/main" val="2661739821"/>
                    </a:ext>
                  </a:extLst>
                </a:gridCol>
                <a:gridCol w="3123343">
                  <a:extLst>
                    <a:ext uri="{9D8B030D-6E8A-4147-A177-3AD203B41FA5}">
                      <a16:colId xmlns:a16="http://schemas.microsoft.com/office/drawing/2014/main" val="2843062451"/>
                    </a:ext>
                  </a:extLst>
                </a:gridCol>
                <a:gridCol w="3123343">
                  <a:extLst>
                    <a:ext uri="{9D8B030D-6E8A-4147-A177-3AD203B41FA5}">
                      <a16:colId xmlns:a16="http://schemas.microsoft.com/office/drawing/2014/main" val="2705238389"/>
                    </a:ext>
                  </a:extLst>
                </a:gridCol>
              </a:tblGrid>
              <a:tr h="534329">
                <a:tc>
                  <a:txBody>
                    <a:bodyPr/>
                    <a:lstStyle/>
                    <a:p>
                      <a:pPr algn="l" fontAlgn="t"/>
                      <a:r>
                        <a:rPr lang="en-US" sz="1800" b="1">
                          <a:effectLst/>
                        </a:rPr>
                        <a:t>Selector</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a:effectLst/>
                        </a:rPr>
                        <a:t>Specificity Value</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Calculation</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51477414"/>
                  </a:ext>
                </a:extLst>
              </a:tr>
              <a:tr h="308909">
                <a:tc>
                  <a:txBody>
                    <a:bodyPr/>
                    <a:lstStyle/>
                    <a:p>
                      <a:pPr algn="l" fontAlgn="t"/>
                      <a:r>
                        <a:rPr lang="en-US" sz="1800">
                          <a:effectLst/>
                        </a:rPr>
                        <a:t>p</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77473667"/>
                  </a:ext>
                </a:extLst>
              </a:tr>
              <a:tr h="308909">
                <a:tc>
                  <a:txBody>
                    <a:bodyPr/>
                    <a:lstStyle/>
                    <a:p>
                      <a:pPr algn="l" fontAlgn="t"/>
                      <a:r>
                        <a:rPr lang="en-US" sz="1800">
                          <a:effectLst/>
                        </a:rPr>
                        <a:t>p.test</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 + 10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8399124"/>
                  </a:ext>
                </a:extLst>
              </a:tr>
              <a:tr h="308909">
                <a:tc>
                  <a:txBody>
                    <a:bodyPr/>
                    <a:lstStyle/>
                    <a:p>
                      <a:pPr algn="l" fontAlgn="t"/>
                      <a:r>
                        <a:rPr lang="en-US" sz="1800">
                          <a:effectLst/>
                        </a:rPr>
                        <a:t>p#demo</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101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rPr>
                        <a:t>1 + 100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34019639"/>
                  </a:ext>
                </a:extLst>
              </a:tr>
              <a:tr h="759749">
                <a:tc>
                  <a:txBody>
                    <a:bodyPr/>
                    <a:lstStyle/>
                    <a:p>
                      <a:pPr algn="l" fontAlgn="t"/>
                      <a:r>
                        <a:rPr lang="en-US" sz="1800">
                          <a:effectLst/>
                        </a:rPr>
                        <a:t>&lt;p style="color: pink;"&gt;</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1000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1000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66545386"/>
                  </a:ext>
                </a:extLst>
              </a:tr>
              <a:tr h="308909">
                <a:tc>
                  <a:txBody>
                    <a:bodyPr/>
                    <a:lstStyle/>
                    <a:p>
                      <a:pPr algn="l" fontAlgn="t"/>
                      <a:r>
                        <a:rPr lang="en-US" sz="1800">
                          <a:effectLst/>
                        </a:rPr>
                        <a:t>#demo</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08385649"/>
                  </a:ext>
                </a:extLst>
              </a:tr>
              <a:tr h="308909">
                <a:tc>
                  <a:txBody>
                    <a:bodyPr/>
                    <a:lstStyle/>
                    <a:p>
                      <a:pPr algn="l" fontAlgn="t"/>
                      <a:r>
                        <a:rPr lang="en-US" sz="1800">
                          <a:effectLst/>
                        </a:rPr>
                        <a:t>.test</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105983"/>
                  </a:ext>
                </a:extLst>
              </a:tr>
              <a:tr h="308909">
                <a:tc>
                  <a:txBody>
                    <a:bodyPr/>
                    <a:lstStyle/>
                    <a:p>
                      <a:pPr algn="l" fontAlgn="t"/>
                      <a:r>
                        <a:rPr lang="en-US" sz="1800">
                          <a:effectLst/>
                        </a:rPr>
                        <a:t>p.test1.test2</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21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1 + 10 + 10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35994124"/>
                  </a:ext>
                </a:extLst>
              </a:tr>
              <a:tr h="534329">
                <a:tc>
                  <a:txBody>
                    <a:bodyPr/>
                    <a:lstStyle/>
                    <a:p>
                      <a:pPr algn="l" fontAlgn="t"/>
                      <a:r>
                        <a:rPr lang="en-US" sz="1800">
                          <a:effectLst/>
                        </a:rPr>
                        <a:t>#navbar p#demo</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201</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100 + 1 + 100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4939847"/>
                  </a:ext>
                </a:extLst>
              </a:tr>
              <a:tr h="759749">
                <a:tc>
                  <a:txBody>
                    <a:bodyPr/>
                    <a:lstStyle/>
                    <a:p>
                      <a:pPr algn="l" fontAlgn="t"/>
                      <a:r>
                        <a:rPr lang="en-US" sz="1800">
                          <a:effectLst/>
                        </a:rPr>
                        <a:t>*</a:t>
                      </a:r>
                    </a:p>
                  </a:txBody>
                  <a:tcPr marL="81792"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0</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rPr>
                        <a:t>0 (the universal selector is ignored)</a:t>
                      </a:r>
                    </a:p>
                  </a:txBody>
                  <a:tcPr marL="40896" marR="40896" marT="40896" marB="4089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010055428"/>
                  </a:ext>
                </a:extLst>
              </a:tr>
            </a:tbl>
          </a:graphicData>
        </a:graphic>
      </p:graphicFrame>
      <p:sp>
        <p:nvSpPr>
          <p:cNvPr id="5" name="Rectangle 1">
            <a:extLst>
              <a:ext uri="{FF2B5EF4-FFF2-40B4-BE49-F238E27FC236}">
                <a16:creationId xmlns:a16="http://schemas.microsoft.com/office/drawing/2014/main" id="{4A2AF67E-0525-5F80-705C-8CFD0F22B123}"/>
              </a:ext>
            </a:extLst>
          </p:cNvPr>
          <p:cNvSpPr>
            <a:spLocks noChangeArrowheads="1"/>
          </p:cNvSpPr>
          <p:nvPr/>
        </p:nvSpPr>
        <p:spPr bwMode="auto">
          <a:xfrm>
            <a:off x="467652" y="419649"/>
            <a:ext cx="1087501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Verdana" panose="020B0604030504040204" pitchFamily="34" charset="0"/>
              </a:rPr>
              <a:t>The selector with the highest specificity value will win and take effect!</a:t>
            </a:r>
            <a:endParaRPr kumimoji="0" lang="en-US" altLang="en-US"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974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FAFAD-9DDD-C212-0B67-BEFDB4595CB3}"/>
              </a:ext>
            </a:extLst>
          </p:cNvPr>
          <p:cNvSpPr>
            <a:spLocks noGrp="1"/>
          </p:cNvSpPr>
          <p:nvPr>
            <p:ph type="title"/>
          </p:nvPr>
        </p:nvSpPr>
        <p:spPr>
          <a:xfrm>
            <a:off x="635000" y="640823"/>
            <a:ext cx="3418659" cy="5583148"/>
          </a:xfrm>
        </p:spPr>
        <p:txBody>
          <a:bodyPr anchor="ctr">
            <a:normAutofit/>
          </a:bodyPr>
          <a:lstStyle/>
          <a:p>
            <a:r>
              <a:rPr lang="en-US" sz="5400" b="0" i="0">
                <a:effectLst/>
                <a:latin typeface="Segoe UI" panose="020B0502040204020203" pitchFamily="34" charset="0"/>
              </a:rPr>
              <a:t>More Specificity Rules</a:t>
            </a:r>
            <a:br>
              <a:rPr lang="en-US" sz="5400" b="0" i="0">
                <a:effectLst/>
                <a:latin typeface="Segoe UI" panose="020B0502040204020203" pitchFamily="34" charset="0"/>
              </a:rPr>
            </a:br>
            <a:endParaRPr lang="en-US" sz="5400"/>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7C5103-4435-2E45-E23F-B77073E17902}"/>
              </a:ext>
            </a:extLst>
          </p:cNvPr>
          <p:cNvGraphicFramePr>
            <a:graphicFrameLocks noGrp="1"/>
          </p:cNvGraphicFramePr>
          <p:nvPr>
            <p:ph idx="1"/>
            <p:extLst>
              <p:ext uri="{D42A27DB-BD31-4B8C-83A1-F6EECF244321}">
                <p14:modId xmlns:p14="http://schemas.microsoft.com/office/powerpoint/2010/main" val="419329180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24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CDA6-F58C-5605-4F3A-E8C4CDEB8F21}"/>
              </a:ext>
            </a:extLst>
          </p:cNvPr>
          <p:cNvSpPr>
            <a:spLocks noGrp="1"/>
          </p:cNvSpPr>
          <p:nvPr>
            <p:ph type="title"/>
          </p:nvPr>
        </p:nvSpPr>
        <p:spPr/>
        <p:txBody>
          <a:bodyPr/>
          <a:lstStyle/>
          <a:p>
            <a:r>
              <a:rPr lang="en-US" b="1" i="0" dirty="0">
                <a:solidFill>
                  <a:srgbClr val="1B1B1B"/>
                </a:solidFill>
                <a:effectLst/>
                <a:latin typeface="Inter"/>
              </a:rPr>
              <a:t>Inheritance</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A8D825A9-5302-02D1-9B6B-CCAF7C0673BB}"/>
              </a:ext>
            </a:extLst>
          </p:cNvPr>
          <p:cNvSpPr>
            <a:spLocks noGrp="1"/>
          </p:cNvSpPr>
          <p:nvPr>
            <p:ph idx="1"/>
          </p:nvPr>
        </p:nvSpPr>
        <p:spPr/>
        <p:txBody>
          <a:bodyPr/>
          <a:lstStyle/>
          <a:p>
            <a:r>
              <a:rPr lang="en-US" dirty="0"/>
              <a:t>Inheritance also needs to be understood in this context — some CSS property values set on parent elements are inherited by their child elements, and some aren't.</a:t>
            </a:r>
          </a:p>
          <a:p>
            <a:endParaRPr lang="en-US" dirty="0"/>
          </a:p>
          <a:p>
            <a:r>
              <a:rPr lang="en-US" dirty="0"/>
              <a:t>For example, if you set a color and font-family on an element, every element inside it will also be styled with that color and font, unless you've applied different color and font values directly to them.</a:t>
            </a:r>
          </a:p>
        </p:txBody>
      </p:sp>
    </p:spTree>
    <p:extLst>
      <p:ext uri="{BB962C8B-B14F-4D97-AF65-F5344CB8AC3E}">
        <p14:creationId xmlns:p14="http://schemas.microsoft.com/office/powerpoint/2010/main" val="257634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89FB-C146-DBFA-F47A-8A03C8F25B3B}"/>
              </a:ext>
            </a:extLst>
          </p:cNvPr>
          <p:cNvSpPr>
            <a:spLocks noGrp="1"/>
          </p:cNvSpPr>
          <p:nvPr>
            <p:ph type="title"/>
          </p:nvPr>
        </p:nvSpPr>
        <p:spPr/>
        <p:txBody>
          <a:bodyPr/>
          <a:lstStyle/>
          <a:p>
            <a:r>
              <a:rPr lang="en-US" b="1" i="0" strike="noStrike" dirty="0">
                <a:solidFill>
                  <a:srgbClr val="1B1B1B"/>
                </a:solidFill>
                <a:effectLst/>
                <a:latin typeface="Inter"/>
              </a:rPr>
              <a:t>Controlling inheritance</a:t>
            </a:r>
            <a:br>
              <a:rPr lang="en-US" b="1" i="0" dirty="0">
                <a:solidFill>
                  <a:srgbClr val="1B1B1B"/>
                </a:solidFill>
                <a:effectLst/>
                <a:latin typeface="Inter"/>
              </a:rPr>
            </a:br>
            <a:endParaRPr lang="en-US" dirty="0"/>
          </a:p>
        </p:txBody>
      </p:sp>
      <p:sp>
        <p:nvSpPr>
          <p:cNvPr id="4" name="Rectangle 1">
            <a:extLst>
              <a:ext uri="{FF2B5EF4-FFF2-40B4-BE49-F238E27FC236}">
                <a16:creationId xmlns:a16="http://schemas.microsoft.com/office/drawing/2014/main" id="{9D011508-79F0-C614-3850-93161345EC86}"/>
              </a:ext>
            </a:extLst>
          </p:cNvPr>
          <p:cNvSpPr>
            <a:spLocks noGrp="1" noChangeArrowheads="1"/>
          </p:cNvSpPr>
          <p:nvPr>
            <p:ph idx="1"/>
          </p:nvPr>
        </p:nvSpPr>
        <p:spPr bwMode="auto">
          <a:xfrm>
            <a:off x="1033410" y="1628507"/>
            <a:ext cx="10515599"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B1B1B"/>
                </a:solidFill>
                <a:effectLst/>
                <a:latin typeface="Inter"/>
              </a:rPr>
              <a:t>CSS provides special universal property values for controlling inheritance.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sng" strike="noStrike" cap="none" normalizeH="0" baseline="0" dirty="0">
                <a:ln>
                  <a:noFill/>
                </a:ln>
                <a:solidFill>
                  <a:srgbClr val="1B1B1B"/>
                </a:solidFill>
                <a:effectLst/>
                <a:latin typeface="var(--font-code)"/>
                <a:hlinkClick r:id="rId2"/>
              </a:rPr>
              <a:t>Inherit</a:t>
            </a:r>
            <a:r>
              <a:rPr kumimoji="0" lang="en-US" altLang="en-US" sz="2400" b="0" i="0" u="sng" strike="noStrike" cap="none" normalizeH="0" baseline="0" dirty="0">
                <a:ln>
                  <a:noFill/>
                </a:ln>
                <a:solidFill>
                  <a:srgbClr val="1B1B1B"/>
                </a:solidFill>
                <a:effectLst/>
                <a:latin typeface="var(--font-code)"/>
              </a:rPr>
              <a:t> :</a:t>
            </a:r>
            <a:r>
              <a:rPr kumimoji="0" lang="en-US" altLang="en-US" sz="2400" b="0" i="0" strike="noStrike" cap="none" normalizeH="0" baseline="0" dirty="0">
                <a:ln>
                  <a:noFill/>
                </a:ln>
                <a:solidFill>
                  <a:srgbClr val="1B1B1B"/>
                </a:solidFill>
                <a:effectLst/>
                <a:latin typeface="var(--font-code)"/>
              </a:rPr>
              <a:t> </a:t>
            </a:r>
            <a:r>
              <a:rPr kumimoji="0" lang="en-US" altLang="en-US" sz="2400" b="0" i="0" u="none" strike="noStrike" cap="none" normalizeH="0" baseline="0" dirty="0">
                <a:ln>
                  <a:noFill/>
                </a:ln>
                <a:solidFill>
                  <a:srgbClr val="1B1B1B"/>
                </a:solidFill>
                <a:effectLst/>
                <a:latin typeface="Inter"/>
              </a:rPr>
              <a:t>Sets the property value applied to a selected element to be the same as that of its parent element. Effectively, this "turns on inheritance".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sng" strike="noStrike" cap="none" normalizeH="0" baseline="0" dirty="0">
                <a:ln>
                  <a:noFill/>
                </a:ln>
                <a:solidFill>
                  <a:srgbClr val="1B1B1B"/>
                </a:solidFill>
                <a:effectLst/>
                <a:latin typeface="var(--font-code)"/>
                <a:hlinkClick r:id="rId3"/>
              </a:rPr>
              <a:t>Initial</a:t>
            </a:r>
            <a:r>
              <a:rPr kumimoji="0" lang="en-US" altLang="en-US" sz="2400" b="0" i="0" u="sng" strike="noStrike" cap="none" normalizeH="0" baseline="0" dirty="0">
                <a:ln>
                  <a:noFill/>
                </a:ln>
                <a:solidFill>
                  <a:srgbClr val="1B1B1B"/>
                </a:solidFill>
                <a:effectLst/>
                <a:latin typeface="var(--font-code)"/>
              </a:rPr>
              <a:t> :</a:t>
            </a:r>
            <a:r>
              <a:rPr kumimoji="0" lang="en-US" altLang="en-US" sz="2400" b="0" i="0" strike="noStrike" cap="none" normalizeH="0" baseline="0" dirty="0">
                <a:ln>
                  <a:noFill/>
                </a:ln>
                <a:solidFill>
                  <a:srgbClr val="1B1B1B"/>
                </a:solidFill>
                <a:effectLst/>
                <a:latin typeface="var(--font-code)"/>
              </a:rPr>
              <a:t> </a:t>
            </a:r>
            <a:r>
              <a:rPr kumimoji="0" lang="en-US" altLang="en-US" sz="2400" b="0" i="0" u="none" strike="noStrike" cap="none" normalizeH="0" baseline="0" dirty="0">
                <a:ln>
                  <a:noFill/>
                </a:ln>
                <a:solidFill>
                  <a:srgbClr val="1B1B1B"/>
                </a:solidFill>
                <a:effectLst/>
                <a:latin typeface="Inter"/>
              </a:rPr>
              <a:t>Sets the property value applied to a selected element to the </a:t>
            </a:r>
            <a:r>
              <a:rPr kumimoji="0" lang="en-US" altLang="en-US" sz="2400" b="0" i="0" u="sng" strike="noStrike" cap="none" normalizeH="0" baseline="0" dirty="0">
                <a:ln>
                  <a:noFill/>
                </a:ln>
                <a:solidFill>
                  <a:srgbClr val="1B1B1B"/>
                </a:solidFill>
                <a:effectLst/>
                <a:latin typeface="Inter"/>
                <a:hlinkClick r:id="rId4"/>
              </a:rPr>
              <a:t>initial value</a:t>
            </a:r>
            <a:r>
              <a:rPr kumimoji="0" lang="en-US" altLang="en-US" sz="2400" b="0" i="0" u="none" strike="noStrike" cap="none" normalizeH="0" baseline="0" dirty="0">
                <a:ln>
                  <a:noFill/>
                </a:ln>
                <a:solidFill>
                  <a:srgbClr val="1B1B1B"/>
                </a:solidFill>
                <a:effectLst/>
                <a:latin typeface="Inter"/>
              </a:rPr>
              <a:t> of that property.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sng" strike="noStrike" cap="none" normalizeH="0" baseline="0" dirty="0">
                <a:ln>
                  <a:noFill/>
                </a:ln>
                <a:solidFill>
                  <a:srgbClr val="1B1B1B"/>
                </a:solidFill>
                <a:effectLst/>
                <a:latin typeface="var(--font-code)"/>
                <a:hlinkClick r:id="rId5"/>
              </a:rPr>
              <a:t>Revert</a:t>
            </a:r>
            <a:r>
              <a:rPr kumimoji="0" lang="en-US" altLang="en-US" sz="2400" b="0" i="0" u="sng" strike="noStrike" cap="none" normalizeH="0" baseline="0" dirty="0">
                <a:ln>
                  <a:noFill/>
                </a:ln>
                <a:solidFill>
                  <a:srgbClr val="1B1B1B"/>
                </a:solidFill>
                <a:effectLst/>
                <a:latin typeface="var(--font-code)"/>
              </a:rPr>
              <a:t>:</a:t>
            </a:r>
            <a:r>
              <a:rPr kumimoji="0" lang="en-US" altLang="en-US" sz="2400" b="0" i="0" strike="noStrike" cap="none" normalizeH="0" baseline="0" dirty="0">
                <a:ln>
                  <a:noFill/>
                </a:ln>
                <a:solidFill>
                  <a:srgbClr val="1B1B1B"/>
                </a:solidFill>
                <a:effectLst/>
                <a:latin typeface="var(--font-code)"/>
              </a:rPr>
              <a:t> </a:t>
            </a:r>
            <a:r>
              <a:rPr kumimoji="0" lang="en-US" altLang="en-US" sz="2400" b="0" i="0" u="none" strike="noStrike" cap="none" normalizeH="0" baseline="0" dirty="0">
                <a:ln>
                  <a:noFill/>
                </a:ln>
                <a:solidFill>
                  <a:srgbClr val="1B1B1B"/>
                </a:solidFill>
                <a:effectLst/>
                <a:latin typeface="Inter"/>
              </a:rPr>
              <a:t>Resets the property value applied to a selected element to the browser's default styling rather than the defaults applied to that property.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sng" strike="noStrike" cap="none" normalizeH="0" baseline="0" dirty="0">
                <a:ln>
                  <a:noFill/>
                </a:ln>
                <a:solidFill>
                  <a:srgbClr val="1B1B1B"/>
                </a:solidFill>
                <a:effectLst/>
                <a:latin typeface="var(--font-code)"/>
                <a:hlinkClick r:id="rId6"/>
              </a:rPr>
              <a:t>Unset</a:t>
            </a:r>
            <a:r>
              <a:rPr kumimoji="0" lang="en-US" altLang="en-US" sz="2400" b="0" i="0" u="sng" strike="noStrike" cap="none" normalizeH="0" baseline="0" dirty="0">
                <a:ln>
                  <a:noFill/>
                </a:ln>
                <a:solidFill>
                  <a:srgbClr val="1B1B1B"/>
                </a:solidFill>
                <a:effectLst/>
                <a:latin typeface="var(--font-code)"/>
              </a:rPr>
              <a:t>:</a:t>
            </a:r>
            <a:r>
              <a:rPr kumimoji="0" lang="en-US" altLang="en-US" sz="2400" b="0" i="0" strike="noStrike" cap="none" normalizeH="0" baseline="0" dirty="0">
                <a:ln>
                  <a:noFill/>
                </a:ln>
                <a:solidFill>
                  <a:srgbClr val="1B1B1B"/>
                </a:solidFill>
                <a:effectLst/>
                <a:latin typeface="var(--font-code)"/>
              </a:rPr>
              <a:t> </a:t>
            </a:r>
            <a:r>
              <a:rPr kumimoji="0" lang="en-US" altLang="en-US" sz="2400" b="0" i="0" u="none" strike="noStrike" cap="none" normalizeH="0" baseline="0" dirty="0">
                <a:ln>
                  <a:noFill/>
                </a:ln>
                <a:solidFill>
                  <a:srgbClr val="1B1B1B"/>
                </a:solidFill>
                <a:effectLst/>
                <a:latin typeface="Inter"/>
              </a:rPr>
              <a:t>Resets the property to its natural value, which means that if the property is naturally inherited it acts like </a:t>
            </a:r>
            <a:r>
              <a:rPr kumimoji="0" lang="en-US" altLang="en-US" sz="2400" b="0" i="0" u="none" strike="noStrike" cap="none" normalizeH="0" baseline="0" dirty="0">
                <a:ln>
                  <a:noFill/>
                </a:ln>
                <a:solidFill>
                  <a:srgbClr val="1B1B1B"/>
                </a:solidFill>
                <a:effectLst/>
                <a:latin typeface="var(--font-code)"/>
              </a:rPr>
              <a:t>inherit</a:t>
            </a:r>
            <a:r>
              <a:rPr kumimoji="0" lang="en-US" altLang="en-US" sz="2400" b="0" i="0" u="none" strike="noStrike" cap="none" normalizeH="0" baseline="0" dirty="0">
                <a:ln>
                  <a:noFill/>
                </a:ln>
                <a:solidFill>
                  <a:srgbClr val="1B1B1B"/>
                </a:solidFill>
                <a:effectLst/>
                <a:latin typeface="Inter"/>
              </a:rPr>
              <a:t>, otherwise it acts like </a:t>
            </a:r>
            <a:r>
              <a:rPr kumimoji="0" lang="en-US" altLang="en-US" sz="2400" b="0" i="0" u="none" strike="noStrike" cap="none" normalizeH="0" baseline="0" dirty="0">
                <a:ln>
                  <a:noFill/>
                </a:ln>
                <a:solidFill>
                  <a:srgbClr val="1B1B1B"/>
                </a:solidFill>
                <a:effectLst/>
                <a:latin typeface="var(--font-code)"/>
              </a:rPr>
              <a:t>initial</a:t>
            </a:r>
            <a:r>
              <a:rPr kumimoji="0" lang="en-US" altLang="en-US" sz="2400" b="0" i="0" u="none" strike="noStrike" cap="none" normalizeH="0" baseline="0" dirty="0">
                <a:ln>
                  <a:noFill/>
                </a:ln>
                <a:solidFill>
                  <a:srgbClr val="1B1B1B"/>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98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3BD2-7029-BD1F-1EE1-E52F86DEC51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Inherited Properties</a:t>
            </a:r>
          </a:p>
        </p:txBody>
      </p:sp>
      <p:graphicFrame>
        <p:nvGraphicFramePr>
          <p:cNvPr id="6" name="Table 5">
            <a:extLst>
              <a:ext uri="{FF2B5EF4-FFF2-40B4-BE49-F238E27FC236}">
                <a16:creationId xmlns:a16="http://schemas.microsoft.com/office/drawing/2014/main" id="{F2B093D1-80CF-5EC1-9F88-367977C3485E}"/>
              </a:ext>
            </a:extLst>
          </p:cNvPr>
          <p:cNvGraphicFramePr>
            <a:graphicFrameLocks noGrp="1"/>
          </p:cNvGraphicFramePr>
          <p:nvPr>
            <p:extLst>
              <p:ext uri="{D42A27DB-BD31-4B8C-83A1-F6EECF244321}">
                <p14:modId xmlns:p14="http://schemas.microsoft.com/office/powerpoint/2010/main" val="1198470668"/>
              </p:ext>
            </p:extLst>
          </p:nvPr>
        </p:nvGraphicFramePr>
        <p:xfrm>
          <a:off x="3976099" y="451021"/>
          <a:ext cx="8134176" cy="5898810"/>
        </p:xfrm>
        <a:graphic>
          <a:graphicData uri="http://schemas.openxmlformats.org/drawingml/2006/table">
            <a:tbl>
              <a:tblPr firstRow="1" bandRow="1">
                <a:noFill/>
              </a:tblPr>
              <a:tblGrid>
                <a:gridCol w="2121150">
                  <a:extLst>
                    <a:ext uri="{9D8B030D-6E8A-4147-A177-3AD203B41FA5}">
                      <a16:colId xmlns:a16="http://schemas.microsoft.com/office/drawing/2014/main" val="523607914"/>
                    </a:ext>
                  </a:extLst>
                </a:gridCol>
                <a:gridCol w="6013026">
                  <a:extLst>
                    <a:ext uri="{9D8B030D-6E8A-4147-A177-3AD203B41FA5}">
                      <a16:colId xmlns:a16="http://schemas.microsoft.com/office/drawing/2014/main" val="3277601149"/>
                    </a:ext>
                  </a:extLst>
                </a:gridCol>
              </a:tblGrid>
              <a:tr h="364026">
                <a:tc>
                  <a:txBody>
                    <a:bodyPr/>
                    <a:lstStyle/>
                    <a:p>
                      <a:pPr algn="l" fontAlgn="ctr"/>
                      <a:r>
                        <a:rPr lang="en-US" sz="1800" b="1" cap="none" spc="30">
                          <a:solidFill>
                            <a:schemeClr val="tx1"/>
                          </a:solidFill>
                          <a:effectLst/>
                        </a:rPr>
                        <a:t>Property</a:t>
                      </a:r>
                    </a:p>
                  </a:txBody>
                  <a:tcPr marL="0" marR="10099" marT="14389" marB="14389"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ctr"/>
                      <a:r>
                        <a:rPr lang="en-US" sz="1800" b="1" cap="none" spc="30">
                          <a:solidFill>
                            <a:schemeClr val="tx1"/>
                          </a:solidFill>
                          <a:effectLst/>
                        </a:rPr>
                        <a:t>Description</a:t>
                      </a:r>
                    </a:p>
                  </a:txBody>
                  <a:tcPr marL="0" marR="10099" marT="14389" marB="14389"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859159969"/>
                  </a:ext>
                </a:extLst>
              </a:tr>
              <a:tr h="291618">
                <a:tc>
                  <a:txBody>
                    <a:bodyPr/>
                    <a:lstStyle/>
                    <a:p>
                      <a:pPr algn="l" fontAlgn="ctr"/>
                      <a:r>
                        <a:rPr lang="en-US" sz="1300" u="sng" cap="none" spc="0">
                          <a:solidFill>
                            <a:schemeClr val="tx1"/>
                          </a:solidFill>
                          <a:effectLst/>
                          <a:hlinkClick r:id="rId2">
                            <a:extLst>
                              <a:ext uri="{A12FA001-AC4F-418D-AE19-62706E023703}">
                                <ahyp:hlinkClr xmlns:ahyp="http://schemas.microsoft.com/office/drawing/2018/hyperlinkcolor" val="tx"/>
                              </a:ext>
                            </a:extLst>
                          </a:hlinkClick>
                        </a:rPr>
                        <a:t>color</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l" fontAlgn="ctr"/>
                      <a:r>
                        <a:rPr lang="en-US" sz="1300" cap="none" spc="0">
                          <a:solidFill>
                            <a:schemeClr val="tx1"/>
                          </a:solidFill>
                          <a:effectLst/>
                        </a:rPr>
                        <a:t>Sets the text color of an element.</a:t>
                      </a:r>
                    </a:p>
                  </a:txBody>
                  <a:tcPr marL="0" marR="28779" marT="14389" marB="14389" anchor="ctr">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440277949"/>
                  </a:ext>
                </a:extLst>
              </a:tr>
              <a:tr h="508842">
                <a:tc>
                  <a:txBody>
                    <a:bodyPr/>
                    <a:lstStyle/>
                    <a:p>
                      <a:pPr algn="l" fontAlgn="ctr"/>
                      <a:r>
                        <a:rPr lang="en-US" sz="1300" u="sng" cap="none" spc="0">
                          <a:solidFill>
                            <a:schemeClr val="tx1"/>
                          </a:solidFill>
                          <a:effectLst/>
                          <a:hlinkClick r:id="rId3">
                            <a:extLst>
                              <a:ext uri="{A12FA001-AC4F-418D-AE19-62706E023703}">
                                <ahyp:hlinkClr xmlns:ahyp="http://schemas.microsoft.com/office/drawing/2018/hyperlinkcolor" val="tx"/>
                              </a:ext>
                            </a:extLst>
                          </a:hlinkClick>
                        </a:rPr>
                        <a:t>cursor</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The cursor property sets the appearance of the mouse cursor when hovering over an element.</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313028918"/>
                  </a:ext>
                </a:extLst>
              </a:tr>
              <a:tr h="291618">
                <a:tc>
                  <a:txBody>
                    <a:bodyPr/>
                    <a:lstStyle/>
                    <a:p>
                      <a:pPr algn="l" fontAlgn="ctr"/>
                      <a:r>
                        <a:rPr lang="en-US" sz="1300" u="sng" cap="none" spc="0">
                          <a:solidFill>
                            <a:schemeClr val="tx1"/>
                          </a:solidFill>
                          <a:effectLst/>
                          <a:hlinkClick r:id="rId4">
                            <a:extLst>
                              <a:ext uri="{A12FA001-AC4F-418D-AE19-62706E023703}">
                                <ahyp:hlinkClr xmlns:ahyp="http://schemas.microsoft.com/office/drawing/2018/hyperlinkcolor" val="tx"/>
                              </a:ext>
                            </a:extLst>
                          </a:hlinkClick>
                        </a:rPr>
                        <a:t>font</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Sets an element’s font properties in a single declaration.</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507038137"/>
                  </a:ext>
                </a:extLst>
              </a:tr>
              <a:tr h="291618">
                <a:tc>
                  <a:txBody>
                    <a:bodyPr/>
                    <a:lstStyle/>
                    <a:p>
                      <a:pPr algn="l" fontAlgn="ctr"/>
                      <a:r>
                        <a:rPr lang="en-US" sz="1300" u="sng" cap="none" spc="0">
                          <a:solidFill>
                            <a:schemeClr val="tx1"/>
                          </a:solidFill>
                          <a:effectLst/>
                          <a:hlinkClick r:id="rId5">
                            <a:extLst>
                              <a:ext uri="{A12FA001-AC4F-418D-AE19-62706E023703}">
                                <ahyp:hlinkClr xmlns:ahyp="http://schemas.microsoft.com/office/drawing/2018/hyperlinkcolor" val="tx"/>
                              </a:ext>
                            </a:extLst>
                          </a:hlinkClick>
                        </a:rPr>
                        <a:t>font-family</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Specifies a font typeface in a ruleset.</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27770558"/>
                  </a:ext>
                </a:extLst>
              </a:tr>
              <a:tr h="291618">
                <a:tc>
                  <a:txBody>
                    <a:bodyPr/>
                    <a:lstStyle/>
                    <a:p>
                      <a:pPr algn="l" fontAlgn="ctr"/>
                      <a:r>
                        <a:rPr lang="en-US" sz="1300" u="sng" cap="none" spc="0">
                          <a:solidFill>
                            <a:schemeClr val="tx1"/>
                          </a:solidFill>
                          <a:effectLst/>
                          <a:hlinkClick r:id="rId6">
                            <a:extLst>
                              <a:ext uri="{A12FA001-AC4F-418D-AE19-62706E023703}">
                                <ahyp:hlinkClr xmlns:ahyp="http://schemas.microsoft.com/office/drawing/2018/hyperlinkcolor" val="tx"/>
                              </a:ext>
                            </a:extLst>
                          </a:hlinkClick>
                        </a:rPr>
                        <a:t>font-size</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Sets the font size of an element’s text.</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510854238"/>
                  </a:ext>
                </a:extLst>
              </a:tr>
              <a:tr h="291618">
                <a:tc>
                  <a:txBody>
                    <a:bodyPr/>
                    <a:lstStyle/>
                    <a:p>
                      <a:pPr algn="l" fontAlgn="ctr"/>
                      <a:r>
                        <a:rPr lang="en-US" sz="1300" u="sng" cap="none" spc="0">
                          <a:solidFill>
                            <a:schemeClr val="tx1"/>
                          </a:solidFill>
                          <a:effectLst/>
                          <a:hlinkClick r:id="rId7">
                            <a:extLst>
                              <a:ext uri="{A12FA001-AC4F-418D-AE19-62706E023703}">
                                <ahyp:hlinkClr xmlns:ahyp="http://schemas.microsoft.com/office/drawing/2018/hyperlinkcolor" val="tx"/>
                              </a:ext>
                            </a:extLst>
                          </a:hlinkClick>
                        </a:rPr>
                        <a:t>font-style</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To set the font style in which text will appear.</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97988472"/>
                  </a:ext>
                </a:extLst>
              </a:tr>
              <a:tr h="291618">
                <a:tc>
                  <a:txBody>
                    <a:bodyPr/>
                    <a:lstStyle/>
                    <a:p>
                      <a:pPr algn="l" fontAlgn="ctr"/>
                      <a:r>
                        <a:rPr lang="en-US" sz="1300" u="sng" cap="none" spc="0">
                          <a:solidFill>
                            <a:schemeClr val="tx1"/>
                          </a:solidFill>
                          <a:effectLst/>
                          <a:hlinkClick r:id="rId8">
                            <a:extLst>
                              <a:ext uri="{A12FA001-AC4F-418D-AE19-62706E023703}">
                                <ahyp:hlinkClr xmlns:ahyp="http://schemas.microsoft.com/office/drawing/2018/hyperlinkcolor" val="tx"/>
                              </a:ext>
                            </a:extLst>
                          </a:hlinkClick>
                        </a:rPr>
                        <a:t>font-weight</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To set the text to be thicker or thinner.</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149219678"/>
                  </a:ext>
                </a:extLst>
              </a:tr>
              <a:tr h="508842">
                <a:tc>
                  <a:txBody>
                    <a:bodyPr/>
                    <a:lstStyle/>
                    <a:p>
                      <a:pPr algn="l" fontAlgn="ctr"/>
                      <a:r>
                        <a:rPr lang="en-US" sz="1300" u="sng" cap="none" spc="0">
                          <a:solidFill>
                            <a:schemeClr val="tx1"/>
                          </a:solidFill>
                          <a:effectLst/>
                          <a:hlinkClick r:id="rId9">
                            <a:extLst>
                              <a:ext uri="{A12FA001-AC4F-418D-AE19-62706E023703}">
                                <ahyp:hlinkClr xmlns:ahyp="http://schemas.microsoft.com/office/drawing/2018/hyperlinkcolor" val="tx"/>
                              </a:ext>
                            </a:extLst>
                          </a:hlinkClick>
                        </a:rPr>
                        <a:t>letter-spacing</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Set the horizontal spacing between the individual characters in an element.</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44344523"/>
                  </a:ext>
                </a:extLst>
              </a:tr>
              <a:tr h="291618">
                <a:tc>
                  <a:txBody>
                    <a:bodyPr/>
                    <a:lstStyle/>
                    <a:p>
                      <a:pPr algn="l" fontAlgn="ctr"/>
                      <a:r>
                        <a:rPr lang="en-US" sz="1300" u="sng" cap="none" spc="0">
                          <a:solidFill>
                            <a:schemeClr val="tx1"/>
                          </a:solidFill>
                          <a:effectLst/>
                          <a:hlinkClick r:id="rId10">
                            <a:extLst>
                              <a:ext uri="{A12FA001-AC4F-418D-AE19-62706E023703}">
                                <ahyp:hlinkClr xmlns:ahyp="http://schemas.microsoft.com/office/drawing/2018/hyperlinkcolor" val="tx"/>
                              </a:ext>
                            </a:extLst>
                          </a:hlinkClick>
                        </a:rPr>
                        <a:t>line-height</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Set the vertical spacing between lines of text.</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760823875"/>
                  </a:ext>
                </a:extLst>
              </a:tr>
              <a:tr h="291618">
                <a:tc>
                  <a:txBody>
                    <a:bodyPr/>
                    <a:lstStyle/>
                    <a:p>
                      <a:pPr algn="l" fontAlgn="ctr"/>
                      <a:r>
                        <a:rPr lang="en-US" sz="1300" u="sng" cap="none" spc="0">
                          <a:solidFill>
                            <a:schemeClr val="tx1"/>
                          </a:solidFill>
                          <a:effectLst/>
                          <a:hlinkClick r:id="rId11">
                            <a:extLst>
                              <a:ext uri="{A12FA001-AC4F-418D-AE19-62706E023703}">
                                <ahyp:hlinkClr xmlns:ahyp="http://schemas.microsoft.com/office/drawing/2018/hyperlinkcolor" val="tx"/>
                              </a:ext>
                            </a:extLst>
                          </a:hlinkClick>
                        </a:rPr>
                        <a:t>text-align</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To set the text alignment of inline contents.</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608879051"/>
                  </a:ext>
                </a:extLst>
              </a:tr>
              <a:tr h="291618">
                <a:tc>
                  <a:txBody>
                    <a:bodyPr/>
                    <a:lstStyle/>
                    <a:p>
                      <a:pPr algn="l" fontAlgn="ctr"/>
                      <a:r>
                        <a:rPr lang="en-US" sz="1300" u="sng" cap="none" spc="0">
                          <a:solidFill>
                            <a:schemeClr val="tx1"/>
                          </a:solidFill>
                          <a:effectLst/>
                          <a:hlinkClick r:id="rId12">
                            <a:extLst>
                              <a:ext uri="{A12FA001-AC4F-418D-AE19-62706E023703}">
                                <ahyp:hlinkClr xmlns:ahyp="http://schemas.microsoft.com/office/drawing/2018/hyperlinkcolor" val="tx"/>
                              </a:ext>
                            </a:extLst>
                          </a:hlinkClick>
                        </a:rPr>
                        <a:t>text-indent</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dirty="0">
                          <a:solidFill>
                            <a:schemeClr val="tx1"/>
                          </a:solidFill>
                          <a:effectLst/>
                        </a:rPr>
                        <a:t>Indents (leaves empty space) the first line in a text-block.</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06736633"/>
                  </a:ext>
                </a:extLst>
              </a:tr>
              <a:tr h="508842">
                <a:tc>
                  <a:txBody>
                    <a:bodyPr/>
                    <a:lstStyle/>
                    <a:p>
                      <a:pPr algn="l" fontAlgn="ctr"/>
                      <a:r>
                        <a:rPr lang="en-US" sz="1300" u="sng" cap="none" spc="0">
                          <a:solidFill>
                            <a:schemeClr val="tx1"/>
                          </a:solidFill>
                          <a:effectLst/>
                          <a:hlinkClick r:id="rId13">
                            <a:extLst>
                              <a:ext uri="{A12FA001-AC4F-418D-AE19-62706E023703}">
                                <ahyp:hlinkClr xmlns:ahyp="http://schemas.microsoft.com/office/drawing/2018/hyperlinkcolor" val="tx"/>
                              </a:ext>
                            </a:extLst>
                          </a:hlinkClick>
                        </a:rPr>
                        <a:t>text-justify</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Sets the justifcation method of text when text-align: justify; is applied to an element.</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778605377"/>
                  </a:ext>
                </a:extLst>
              </a:tr>
              <a:tr h="291618">
                <a:tc>
                  <a:txBody>
                    <a:bodyPr/>
                    <a:lstStyle/>
                    <a:p>
                      <a:pPr algn="l" fontAlgn="ctr"/>
                      <a:r>
                        <a:rPr lang="en-US" sz="1300" u="sng" cap="none" spc="0">
                          <a:solidFill>
                            <a:schemeClr val="tx1"/>
                          </a:solidFill>
                          <a:effectLst/>
                          <a:hlinkClick r:id="rId14">
                            <a:extLst>
                              <a:ext uri="{A12FA001-AC4F-418D-AE19-62706E023703}">
                                <ahyp:hlinkClr xmlns:ahyp="http://schemas.microsoft.com/office/drawing/2018/hyperlinkcolor" val="tx"/>
                              </a:ext>
                            </a:extLst>
                          </a:hlinkClick>
                        </a:rPr>
                        <a:t>text-shadow</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Adds shadow to text.</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94758952"/>
                  </a:ext>
                </a:extLst>
              </a:tr>
              <a:tr h="291618">
                <a:tc>
                  <a:txBody>
                    <a:bodyPr/>
                    <a:lstStyle/>
                    <a:p>
                      <a:pPr algn="l" fontAlgn="ctr"/>
                      <a:r>
                        <a:rPr lang="en-US" sz="1300" u="sng" cap="none" spc="0">
                          <a:solidFill>
                            <a:schemeClr val="tx1"/>
                          </a:solidFill>
                          <a:effectLst/>
                          <a:hlinkClick r:id="rId15">
                            <a:extLst>
                              <a:ext uri="{A12FA001-AC4F-418D-AE19-62706E023703}">
                                <ahyp:hlinkClr xmlns:ahyp="http://schemas.microsoft.com/office/drawing/2018/hyperlinkcolor" val="tx"/>
                              </a:ext>
                            </a:extLst>
                          </a:hlinkClick>
                        </a:rPr>
                        <a:t>text-transform</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a:solidFill>
                            <a:schemeClr val="tx1"/>
                          </a:solidFill>
                          <a:effectLst/>
                        </a:rPr>
                        <a:t>Specifies how to capitalize an element’s text.</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583828558"/>
                  </a:ext>
                </a:extLst>
              </a:tr>
              <a:tr h="508842">
                <a:tc>
                  <a:txBody>
                    <a:bodyPr/>
                    <a:lstStyle/>
                    <a:p>
                      <a:pPr algn="l" fontAlgn="ctr"/>
                      <a:r>
                        <a:rPr lang="en-US" sz="1300" u="sng" cap="none" spc="0">
                          <a:solidFill>
                            <a:schemeClr val="tx1"/>
                          </a:solidFill>
                          <a:effectLst/>
                          <a:hlinkClick r:id="rId16">
                            <a:extLst>
                              <a:ext uri="{A12FA001-AC4F-418D-AE19-62706E023703}">
                                <ahyp:hlinkClr xmlns:ahyp="http://schemas.microsoft.com/office/drawing/2018/hyperlinkcolor" val="tx"/>
                              </a:ext>
                            </a:extLst>
                          </a:hlinkClick>
                        </a:rPr>
                        <a:t>visibility</a:t>
                      </a:r>
                      <a:endParaRPr lang="en-US" sz="1300" cap="none" spc="0">
                        <a:solidFill>
                          <a:schemeClr val="tx1"/>
                        </a:solidFill>
                        <a:effectLst/>
                      </a:endParaRP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r>
                        <a:rPr lang="en-US" sz="1300" cap="none" spc="0">
                          <a:solidFill>
                            <a:schemeClr val="tx1"/>
                          </a:solidFill>
                          <a:effectLst/>
                        </a:rPr>
                        <a:t>Hides or reveals an element without affecting its placement within the page.</a:t>
                      </a:r>
                    </a:p>
                  </a:txBody>
                  <a:tcPr marL="0" marR="28779" marT="14389" marB="14389"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897288672"/>
                  </a:ext>
                </a:extLst>
              </a:tr>
              <a:tr h="291618">
                <a:tc>
                  <a:txBody>
                    <a:bodyPr/>
                    <a:lstStyle/>
                    <a:p>
                      <a:pPr algn="l" fontAlgn="ctr"/>
                      <a:r>
                        <a:rPr lang="en-US" sz="1300" u="sng" cap="none" spc="0">
                          <a:solidFill>
                            <a:schemeClr val="tx1"/>
                          </a:solidFill>
                          <a:effectLst/>
                          <a:hlinkClick r:id="rId17">
                            <a:extLst>
                              <a:ext uri="{A12FA001-AC4F-418D-AE19-62706E023703}">
                                <ahyp:hlinkClr xmlns:ahyp="http://schemas.microsoft.com/office/drawing/2018/hyperlinkcolor" val="tx"/>
                              </a:ext>
                            </a:extLst>
                          </a:hlinkClick>
                        </a:rPr>
                        <a:t>word-spacing</a:t>
                      </a:r>
                      <a:endParaRPr lang="en-US" sz="1300" cap="none" spc="0">
                        <a:solidFill>
                          <a:schemeClr val="tx1"/>
                        </a:solidFill>
                        <a:effectLst/>
                      </a:endParaRP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r>
                        <a:rPr lang="en-US" sz="1300" cap="none" spc="0" dirty="0">
                          <a:solidFill>
                            <a:schemeClr val="tx1"/>
                          </a:solidFill>
                          <a:effectLst/>
                        </a:rPr>
                        <a:t>Set space between words.</a:t>
                      </a:r>
                    </a:p>
                  </a:txBody>
                  <a:tcPr marL="50497" marR="28779" marT="14389" marB="14389"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607744837"/>
                  </a:ext>
                </a:extLst>
              </a:tr>
            </a:tbl>
          </a:graphicData>
        </a:graphic>
      </p:graphicFrame>
    </p:spTree>
    <p:extLst>
      <p:ext uri="{BB962C8B-B14F-4D97-AF65-F5344CB8AC3E}">
        <p14:creationId xmlns:p14="http://schemas.microsoft.com/office/powerpoint/2010/main" val="193612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640B7-CAE2-4A53-33F6-EC320286853A}"/>
              </a:ext>
            </a:extLst>
          </p:cNvPr>
          <p:cNvSpPr>
            <a:spLocks noGrp="1"/>
          </p:cNvSpPr>
          <p:nvPr>
            <p:ph type="title"/>
          </p:nvPr>
        </p:nvSpPr>
        <p:spPr>
          <a:xfrm>
            <a:off x="838200" y="171162"/>
            <a:ext cx="2840182" cy="2371148"/>
          </a:xfrm>
        </p:spPr>
        <p:txBody>
          <a:bodyPr vert="horz" lIns="91440" tIns="45720" rIns="91440" bIns="45720" rtlCol="0" anchor="ctr">
            <a:normAutofit/>
          </a:bodyPr>
          <a:lstStyle/>
          <a:p>
            <a:br>
              <a:rPr lang="en-US" sz="3200" b="1" i="0" kern="1200">
                <a:solidFill>
                  <a:srgbClr val="FFFFFF"/>
                </a:solidFill>
                <a:effectLst/>
                <a:latin typeface="+mj-lt"/>
                <a:ea typeface="+mj-ea"/>
                <a:cs typeface="+mj-cs"/>
              </a:rPr>
            </a:br>
            <a:r>
              <a:rPr lang="en-US" sz="3200" b="1" i="0" kern="1200">
                <a:solidFill>
                  <a:srgbClr val="FFFFFF"/>
                </a:solidFill>
                <a:effectLst/>
                <a:latin typeface="+mj-lt"/>
                <a:ea typeface="+mj-ea"/>
                <a:cs typeface="+mj-cs"/>
              </a:rPr>
              <a:t>Non-inherited properties</a:t>
            </a:r>
            <a:br>
              <a:rPr lang="en-US" sz="3200" b="1" i="0" kern="1200">
                <a:solidFill>
                  <a:srgbClr val="FFFFFF"/>
                </a:solidFill>
                <a:effectLst/>
                <a:latin typeface="+mj-lt"/>
                <a:ea typeface="+mj-ea"/>
                <a:cs typeface="+mj-cs"/>
              </a:rPr>
            </a:br>
            <a:endParaRPr lang="en-US" sz="32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D2EDA6CE-B481-66A0-1CF1-512A2FCDCAFD}"/>
              </a:ext>
            </a:extLst>
          </p:cNvPr>
          <p:cNvGraphicFramePr>
            <a:graphicFrameLocks noGrp="1"/>
          </p:cNvGraphicFramePr>
          <p:nvPr>
            <p:extLst>
              <p:ext uri="{D42A27DB-BD31-4B8C-83A1-F6EECF244321}">
                <p14:modId xmlns:p14="http://schemas.microsoft.com/office/powerpoint/2010/main" val="2875715711"/>
              </p:ext>
            </p:extLst>
          </p:nvPr>
        </p:nvGraphicFramePr>
        <p:xfrm>
          <a:off x="4455919" y="640080"/>
          <a:ext cx="6851565" cy="5578820"/>
        </p:xfrm>
        <a:graphic>
          <a:graphicData uri="http://schemas.openxmlformats.org/drawingml/2006/table">
            <a:tbl>
              <a:tblPr firstRow="1" bandRow="1"/>
              <a:tblGrid>
                <a:gridCol w="2767064">
                  <a:extLst>
                    <a:ext uri="{9D8B030D-6E8A-4147-A177-3AD203B41FA5}">
                      <a16:colId xmlns:a16="http://schemas.microsoft.com/office/drawing/2014/main" val="3062070638"/>
                    </a:ext>
                  </a:extLst>
                </a:gridCol>
                <a:gridCol w="4084501">
                  <a:extLst>
                    <a:ext uri="{9D8B030D-6E8A-4147-A177-3AD203B41FA5}">
                      <a16:colId xmlns:a16="http://schemas.microsoft.com/office/drawing/2014/main" val="719785959"/>
                    </a:ext>
                  </a:extLst>
                </a:gridCol>
              </a:tblGrid>
              <a:tr h="229654">
                <a:tc>
                  <a:txBody>
                    <a:bodyPr/>
                    <a:lstStyle/>
                    <a:p>
                      <a:pPr algn="l" fontAlgn="ctr"/>
                      <a:r>
                        <a:rPr lang="en-US" sz="1200">
                          <a:solidFill>
                            <a:srgbClr val="000000"/>
                          </a:solidFill>
                          <a:effectLst/>
                        </a:rPr>
                        <a:t>Property</a:t>
                      </a: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Description</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857364916"/>
                  </a:ext>
                </a:extLst>
              </a:tr>
              <a:tr h="229654">
                <a:tc>
                  <a:txBody>
                    <a:bodyPr/>
                    <a:lstStyle/>
                    <a:p>
                      <a:pPr algn="l" fontAlgn="ctr"/>
                      <a:r>
                        <a:rPr lang="en-US" sz="1200">
                          <a:solidFill>
                            <a:srgbClr val="000000"/>
                          </a:solidFill>
                          <a:effectLst/>
                        </a:rPr>
                        <a:t>All </a:t>
                      </a:r>
                      <a:r>
                        <a:rPr lang="en-US" sz="1200" u="sng">
                          <a:solidFill>
                            <a:srgbClr val="000000"/>
                          </a:solidFill>
                          <a:effectLst/>
                          <a:hlinkClick r:id="rId2"/>
                        </a:rPr>
                        <a:t>background</a:t>
                      </a:r>
                      <a:r>
                        <a:rPr lang="en-US" sz="1200">
                          <a:solidFill>
                            <a:srgbClr val="000000"/>
                          </a:solidFill>
                          <a:effectLst/>
                        </a:rPr>
                        <a:t> properties</a:t>
                      </a: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Adds wallpaper visuals for HTML elements.</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1028327713"/>
                  </a:ext>
                </a:extLst>
              </a:tr>
              <a:tr h="229654">
                <a:tc>
                  <a:txBody>
                    <a:bodyPr/>
                    <a:lstStyle/>
                    <a:p>
                      <a:pPr algn="l" fontAlgn="ctr"/>
                      <a:r>
                        <a:rPr lang="en-US" sz="1200">
                          <a:solidFill>
                            <a:srgbClr val="000000"/>
                          </a:solidFill>
                          <a:effectLst/>
                        </a:rPr>
                        <a:t>All </a:t>
                      </a:r>
                      <a:r>
                        <a:rPr lang="en-US" sz="1200" u="sng">
                          <a:solidFill>
                            <a:srgbClr val="000000"/>
                          </a:solidFill>
                          <a:effectLst/>
                          <a:hlinkClick r:id="rId3"/>
                        </a:rPr>
                        <a:t>border</a:t>
                      </a:r>
                      <a:r>
                        <a:rPr lang="en-US" sz="1200">
                          <a:solidFill>
                            <a:srgbClr val="000000"/>
                          </a:solidFill>
                          <a:effectLst/>
                        </a:rPr>
                        <a:t> properties</a:t>
                      </a: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Defines the border styles of an element.</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3154265055"/>
                  </a:ext>
                </a:extLst>
              </a:tr>
              <a:tr h="410285">
                <a:tc>
                  <a:txBody>
                    <a:bodyPr/>
                    <a:lstStyle/>
                    <a:p>
                      <a:pPr algn="l" fontAlgn="ctr"/>
                      <a:r>
                        <a:rPr lang="en-US" sz="1200" u="sng">
                          <a:solidFill>
                            <a:srgbClr val="000000"/>
                          </a:solidFill>
                          <a:effectLst/>
                          <a:hlinkClick r:id="rId4"/>
                        </a:rPr>
                        <a:t>box-sizing</a:t>
                      </a:r>
                      <a:endParaRPr lang="en-US" sz="1200">
                        <a:solidFill>
                          <a:srgbClr val="000000"/>
                        </a:solidFill>
                        <a:effectLst/>
                      </a:endParaRP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Includes padding and border in the calculation of an element’s height and width.</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1592941143"/>
                  </a:ext>
                </a:extLst>
              </a:tr>
              <a:tr h="410285">
                <a:tc>
                  <a:txBody>
                    <a:bodyPr/>
                    <a:lstStyle/>
                    <a:p>
                      <a:pPr algn="l" fontAlgn="ctr"/>
                      <a:r>
                        <a:rPr lang="en-US" sz="1200">
                          <a:solidFill>
                            <a:srgbClr val="000000"/>
                          </a:solidFill>
                          <a:effectLst/>
                        </a:rPr>
                        <a:t>All </a:t>
                      </a:r>
                      <a:r>
                        <a:rPr lang="en-US" sz="1200" u="sng">
                          <a:solidFill>
                            <a:srgbClr val="000000"/>
                          </a:solidFill>
                          <a:effectLst/>
                          <a:hlinkClick r:id="rId5"/>
                        </a:rPr>
                        <a:t>Flexbox</a:t>
                      </a:r>
                      <a:r>
                        <a:rPr lang="en-US" sz="1200">
                          <a:solidFill>
                            <a:srgbClr val="000000"/>
                          </a:solidFill>
                          <a:effectLst/>
                        </a:rPr>
                        <a:t> properties</a:t>
                      </a: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Arranges elements responsively and according to screen size.</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2301291742"/>
                  </a:ext>
                </a:extLst>
              </a:tr>
              <a:tr h="410285">
                <a:tc>
                  <a:txBody>
                    <a:bodyPr/>
                    <a:lstStyle/>
                    <a:p>
                      <a:pPr algn="l" fontAlgn="ctr"/>
                      <a:r>
                        <a:rPr lang="en-US" sz="1200" u="sng">
                          <a:solidFill>
                            <a:srgbClr val="000000"/>
                          </a:solidFill>
                          <a:effectLst/>
                          <a:hlinkClick r:id="rId6"/>
                        </a:rPr>
                        <a:t>float</a:t>
                      </a:r>
                      <a:endParaRPr lang="en-US" sz="1200">
                        <a:solidFill>
                          <a:srgbClr val="000000"/>
                        </a:solidFill>
                        <a:effectLst/>
                      </a:endParaRP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Repositions an element to the left or right side of its containing element.</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4111381310"/>
                  </a:ext>
                </a:extLst>
              </a:tr>
              <a:tr h="410285">
                <a:tc>
                  <a:txBody>
                    <a:bodyPr/>
                    <a:lstStyle/>
                    <a:p>
                      <a:pPr algn="l" fontAlgn="ctr"/>
                      <a:r>
                        <a:rPr lang="en-US" sz="1200">
                          <a:solidFill>
                            <a:srgbClr val="000000"/>
                          </a:solidFill>
                          <a:effectLst/>
                        </a:rPr>
                        <a:t>All </a:t>
                      </a:r>
                      <a:r>
                        <a:rPr lang="en-US" sz="1200" u="sng">
                          <a:solidFill>
                            <a:srgbClr val="000000"/>
                          </a:solidFill>
                          <a:effectLst/>
                          <a:hlinkClick r:id="rId7"/>
                        </a:rPr>
                        <a:t>Grid</a:t>
                      </a:r>
                      <a:r>
                        <a:rPr lang="en-US" sz="1200">
                          <a:solidFill>
                            <a:srgbClr val="000000"/>
                          </a:solidFill>
                          <a:effectLst/>
                        </a:rPr>
                        <a:t> properties</a:t>
                      </a: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Uses rows, columns, and gaps to organize content on a web page.</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1928387295"/>
                  </a:ext>
                </a:extLst>
              </a:tr>
              <a:tr h="229654">
                <a:tc>
                  <a:txBody>
                    <a:bodyPr/>
                    <a:lstStyle/>
                    <a:p>
                      <a:pPr algn="l" fontAlgn="ctr"/>
                      <a:r>
                        <a:rPr lang="en-US" sz="1200">
                          <a:solidFill>
                            <a:srgbClr val="000000"/>
                          </a:solidFill>
                          <a:effectLst/>
                        </a:rPr>
                        <a:t>All </a:t>
                      </a:r>
                      <a:r>
                        <a:rPr lang="en-US" sz="1200" u="sng">
                          <a:solidFill>
                            <a:srgbClr val="000000"/>
                          </a:solidFill>
                          <a:effectLst/>
                          <a:hlinkClick r:id="rId8"/>
                        </a:rPr>
                        <a:t>margin properties</a:t>
                      </a:r>
                      <a:endParaRPr lang="en-US" sz="1200">
                        <a:solidFill>
                          <a:srgbClr val="000000"/>
                        </a:solidFill>
                        <a:effectLst/>
                      </a:endParaRP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Sets the spacing beyond the border of an element.</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2971998986"/>
                  </a:ext>
                </a:extLst>
              </a:tr>
              <a:tr h="229654">
                <a:tc>
                  <a:txBody>
                    <a:bodyPr/>
                    <a:lstStyle/>
                    <a:p>
                      <a:pPr algn="l" fontAlgn="ctr"/>
                      <a:r>
                        <a:rPr lang="en-US" sz="1200">
                          <a:solidFill>
                            <a:srgbClr val="000000"/>
                          </a:solidFill>
                          <a:effectLst/>
                        </a:rPr>
                        <a:t>All </a:t>
                      </a:r>
                      <a:r>
                        <a:rPr lang="en-US" sz="1200" u="sng">
                          <a:solidFill>
                            <a:srgbClr val="000000"/>
                          </a:solidFill>
                          <a:effectLst/>
                          <a:hlinkClick r:id="rId9"/>
                        </a:rPr>
                        <a:t>overflow properties</a:t>
                      </a:r>
                      <a:endParaRPr lang="en-US" sz="1200">
                        <a:solidFill>
                          <a:srgbClr val="000000"/>
                        </a:solidFill>
                        <a:effectLst/>
                      </a:endParaRP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Manages content that spills outside of its box.</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1835075298"/>
                  </a:ext>
                </a:extLst>
              </a:tr>
              <a:tr h="410285">
                <a:tc>
                  <a:txBody>
                    <a:bodyPr/>
                    <a:lstStyle/>
                    <a:p>
                      <a:pPr algn="l" fontAlgn="ctr"/>
                      <a:r>
                        <a:rPr lang="en-US" sz="1200">
                          <a:solidFill>
                            <a:srgbClr val="000000"/>
                          </a:solidFill>
                          <a:effectLst/>
                        </a:rPr>
                        <a:t>All </a:t>
                      </a:r>
                      <a:r>
                        <a:rPr lang="en-US" sz="1200" u="sng">
                          <a:solidFill>
                            <a:srgbClr val="000000"/>
                          </a:solidFill>
                          <a:effectLst/>
                          <a:hlinkClick r:id="rId10"/>
                        </a:rPr>
                        <a:t>padding</a:t>
                      </a:r>
                      <a:r>
                        <a:rPr lang="en-US" sz="1200">
                          <a:solidFill>
                            <a:srgbClr val="000000"/>
                          </a:solidFill>
                          <a:effectLst/>
                        </a:rPr>
                        <a:t> properties</a:t>
                      </a: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Sets the spacing between the content and margin of an element.</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430679040"/>
                  </a:ext>
                </a:extLst>
              </a:tr>
              <a:tr h="229654">
                <a:tc>
                  <a:txBody>
                    <a:bodyPr/>
                    <a:lstStyle/>
                    <a:p>
                      <a:pPr algn="l" fontAlgn="ctr"/>
                      <a:r>
                        <a:rPr lang="en-US" sz="1200">
                          <a:solidFill>
                            <a:srgbClr val="000000"/>
                          </a:solidFill>
                          <a:effectLst/>
                        </a:rPr>
                        <a:t>All </a:t>
                      </a:r>
                      <a:r>
                        <a:rPr lang="en-US" sz="1200" u="sng">
                          <a:solidFill>
                            <a:srgbClr val="000000"/>
                          </a:solidFill>
                          <a:effectLst/>
                          <a:hlinkClick r:id="rId11"/>
                        </a:rPr>
                        <a:t>position</a:t>
                      </a:r>
                      <a:r>
                        <a:rPr lang="en-US" sz="1200">
                          <a:solidFill>
                            <a:srgbClr val="000000"/>
                          </a:solidFill>
                          <a:effectLst/>
                        </a:rPr>
                        <a:t> properties</a:t>
                      </a: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Defines the placement of an element on a web page.</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2798940884"/>
                  </a:ext>
                </a:extLst>
              </a:tr>
              <a:tr h="229654">
                <a:tc>
                  <a:txBody>
                    <a:bodyPr/>
                    <a:lstStyle/>
                    <a:p>
                      <a:pPr algn="l" fontAlgn="ctr"/>
                      <a:r>
                        <a:rPr lang="en-US" sz="1200">
                          <a:solidFill>
                            <a:srgbClr val="000000"/>
                          </a:solidFill>
                          <a:effectLst/>
                        </a:rPr>
                        <a:t>All </a:t>
                      </a:r>
                      <a:r>
                        <a:rPr lang="en-US" sz="1200" u="sng">
                          <a:solidFill>
                            <a:srgbClr val="000000"/>
                          </a:solidFill>
                          <a:effectLst/>
                          <a:hlinkClick r:id="rId12"/>
                        </a:rPr>
                        <a:t>sizing</a:t>
                      </a:r>
                      <a:r>
                        <a:rPr lang="en-US" sz="1200">
                          <a:solidFill>
                            <a:srgbClr val="000000"/>
                          </a:solidFill>
                          <a:effectLst/>
                        </a:rPr>
                        <a:t> properties</a:t>
                      </a: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Defines the height and width values of an element.</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3356588829"/>
                  </a:ext>
                </a:extLst>
              </a:tr>
              <a:tr h="229654">
                <a:tc>
                  <a:txBody>
                    <a:bodyPr/>
                    <a:lstStyle/>
                    <a:p>
                      <a:pPr algn="l" fontAlgn="ctr"/>
                      <a:r>
                        <a:rPr lang="en-US" sz="1200" u="sng">
                          <a:solidFill>
                            <a:srgbClr val="000000"/>
                          </a:solidFill>
                          <a:effectLst/>
                          <a:hlinkClick r:id="rId13"/>
                        </a:rPr>
                        <a:t>text-decoration</a:t>
                      </a:r>
                      <a:endParaRPr lang="en-US" sz="1200">
                        <a:solidFill>
                          <a:srgbClr val="000000"/>
                        </a:solidFill>
                        <a:effectLst/>
                      </a:endParaRP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Styles the text of an element with line decorations.</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648783887"/>
                  </a:ext>
                </a:extLst>
              </a:tr>
              <a:tr h="229654">
                <a:tc>
                  <a:txBody>
                    <a:bodyPr/>
                    <a:lstStyle/>
                    <a:p>
                      <a:pPr algn="l" fontAlgn="ctr"/>
                      <a:r>
                        <a:rPr lang="en-US" sz="1200" u="sng">
                          <a:solidFill>
                            <a:srgbClr val="000000"/>
                          </a:solidFill>
                          <a:effectLst/>
                          <a:hlinkClick r:id="rId14"/>
                        </a:rPr>
                        <a:t>text-overflow</a:t>
                      </a:r>
                      <a:endParaRPr lang="en-US" sz="1200">
                        <a:solidFill>
                          <a:srgbClr val="000000"/>
                        </a:solidFill>
                        <a:effectLst/>
                      </a:endParaRP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Specifies how hidden content is signaled to the user.</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1075258704"/>
                  </a:ext>
                </a:extLst>
              </a:tr>
              <a:tr h="229654">
                <a:tc>
                  <a:txBody>
                    <a:bodyPr/>
                    <a:lstStyle/>
                    <a:p>
                      <a:pPr algn="l" fontAlgn="ctr"/>
                      <a:r>
                        <a:rPr lang="en-US" sz="1200" u="sng">
                          <a:solidFill>
                            <a:srgbClr val="000000"/>
                          </a:solidFill>
                          <a:effectLst/>
                          <a:hlinkClick r:id="rId15"/>
                        </a:rPr>
                        <a:t>transform</a:t>
                      </a:r>
                      <a:endParaRPr lang="en-US" sz="1200">
                        <a:solidFill>
                          <a:srgbClr val="000000"/>
                        </a:solidFill>
                        <a:effectLst/>
                      </a:endParaRP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Allows us to rotate, scale, skew or translate an element.</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557705361"/>
                  </a:ext>
                </a:extLst>
              </a:tr>
              <a:tr h="410285">
                <a:tc>
                  <a:txBody>
                    <a:bodyPr/>
                    <a:lstStyle/>
                    <a:p>
                      <a:pPr algn="l" fontAlgn="ctr"/>
                      <a:r>
                        <a:rPr lang="en-US" sz="1200" u="sng">
                          <a:solidFill>
                            <a:srgbClr val="000000"/>
                          </a:solidFill>
                          <a:effectLst/>
                          <a:hlinkClick r:id="rId16"/>
                        </a:rPr>
                        <a:t>transform-origin</a:t>
                      </a:r>
                      <a:endParaRPr lang="en-US" sz="1200">
                        <a:solidFill>
                          <a:srgbClr val="000000"/>
                        </a:solidFill>
                        <a:effectLst/>
                      </a:endParaRP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Sets the position of a transformed element relative to its origin.</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782719221"/>
                  </a:ext>
                </a:extLst>
              </a:tr>
              <a:tr h="410285">
                <a:tc>
                  <a:txBody>
                    <a:bodyPr/>
                    <a:lstStyle/>
                    <a:p>
                      <a:pPr algn="l" fontAlgn="ctr"/>
                      <a:r>
                        <a:rPr lang="en-US" sz="1200" u="sng">
                          <a:solidFill>
                            <a:srgbClr val="000000"/>
                          </a:solidFill>
                          <a:effectLst/>
                          <a:hlinkClick r:id="rId17"/>
                        </a:rPr>
                        <a:t>transform-style</a:t>
                      </a:r>
                      <a:endParaRPr lang="en-US" sz="1200">
                        <a:solidFill>
                          <a:srgbClr val="000000"/>
                        </a:solidFill>
                        <a:effectLst/>
                      </a:endParaRPr>
                    </a:p>
                  </a:txBody>
                  <a:tcPr marL="18058" marR="18058" marT="9029" marB="9029" anchor="ctr">
                    <a:lnL>
                      <a:noFill/>
                    </a:lnL>
                    <a:lnR>
                      <a:noFill/>
                    </a:lnR>
                    <a:lnT>
                      <a:noFill/>
                    </a:lnT>
                    <a:lnB>
                      <a:noFill/>
                    </a:lnB>
                    <a:solidFill>
                      <a:srgbClr val="FFFFFF"/>
                    </a:solidFill>
                  </a:tcPr>
                </a:tc>
                <a:tc>
                  <a:txBody>
                    <a:bodyPr/>
                    <a:lstStyle/>
                    <a:p>
                      <a:pPr algn="l" fontAlgn="ctr"/>
                      <a:r>
                        <a:rPr lang="en-US" sz="1200">
                          <a:solidFill>
                            <a:srgbClr val="000000"/>
                          </a:solidFill>
                          <a:effectLst/>
                        </a:rPr>
                        <a:t>Confirms whether an element’s children are flattened or positioned in a 3D space.</a:t>
                      </a:r>
                    </a:p>
                  </a:txBody>
                  <a:tcPr marL="18058" marR="18058" marT="9029" marB="9029" anchor="ctr">
                    <a:lnL>
                      <a:noFill/>
                    </a:lnL>
                    <a:lnR>
                      <a:noFill/>
                    </a:lnR>
                    <a:lnT>
                      <a:noFill/>
                    </a:lnT>
                    <a:lnB>
                      <a:noFill/>
                    </a:lnB>
                    <a:solidFill>
                      <a:srgbClr val="FFFFFF"/>
                    </a:solidFill>
                  </a:tcPr>
                </a:tc>
                <a:extLst>
                  <a:ext uri="{0D108BD9-81ED-4DB2-BD59-A6C34878D82A}">
                    <a16:rowId xmlns:a16="http://schemas.microsoft.com/office/drawing/2014/main" val="767595505"/>
                  </a:ext>
                </a:extLst>
              </a:tr>
              <a:tr h="410285">
                <a:tc>
                  <a:txBody>
                    <a:bodyPr/>
                    <a:lstStyle/>
                    <a:p>
                      <a:pPr algn="l" fontAlgn="ctr"/>
                      <a:r>
                        <a:rPr lang="en-US" sz="1200">
                          <a:solidFill>
                            <a:srgbClr val="000000"/>
                          </a:solidFill>
                          <a:effectLst/>
                        </a:rPr>
                        <a:t>All </a:t>
                      </a:r>
                      <a:r>
                        <a:rPr lang="en-US" sz="1200" u="sng">
                          <a:solidFill>
                            <a:srgbClr val="000000"/>
                          </a:solidFill>
                          <a:effectLst/>
                          <a:hlinkClick r:id="rId18"/>
                        </a:rPr>
                        <a:t>transition</a:t>
                      </a:r>
                      <a:r>
                        <a:rPr lang="en-US" sz="1200">
                          <a:solidFill>
                            <a:srgbClr val="000000"/>
                          </a:solidFill>
                          <a:effectLst/>
                        </a:rPr>
                        <a:t> properties</a:t>
                      </a:r>
                    </a:p>
                  </a:txBody>
                  <a:tcPr marL="18058" marR="18058" marT="9029" marB="9029" anchor="ctr">
                    <a:lnL>
                      <a:noFill/>
                    </a:lnL>
                    <a:lnR>
                      <a:noFill/>
                    </a:lnR>
                    <a:lnT>
                      <a:noFill/>
                    </a:lnT>
                    <a:lnB>
                      <a:noFill/>
                    </a:lnB>
                    <a:solidFill>
                      <a:srgbClr val="F6F5FA"/>
                    </a:solidFill>
                  </a:tcPr>
                </a:tc>
                <a:tc>
                  <a:txBody>
                    <a:bodyPr/>
                    <a:lstStyle/>
                    <a:p>
                      <a:pPr algn="l" fontAlgn="ctr"/>
                      <a:r>
                        <a:rPr lang="en-US" sz="1200">
                          <a:solidFill>
                            <a:srgbClr val="000000"/>
                          </a:solidFill>
                          <a:effectLst/>
                        </a:rPr>
                        <a:t>Controls the animation speed and timing of property changes in an element.</a:t>
                      </a:r>
                    </a:p>
                  </a:txBody>
                  <a:tcPr marL="18058" marR="18058" marT="9029" marB="9029" anchor="ctr">
                    <a:lnL>
                      <a:noFill/>
                    </a:lnL>
                    <a:lnR>
                      <a:noFill/>
                    </a:lnR>
                    <a:lnT>
                      <a:noFill/>
                    </a:lnT>
                    <a:lnB>
                      <a:noFill/>
                    </a:lnB>
                    <a:solidFill>
                      <a:srgbClr val="F6F5FA"/>
                    </a:solidFill>
                  </a:tcPr>
                </a:tc>
                <a:extLst>
                  <a:ext uri="{0D108BD9-81ED-4DB2-BD59-A6C34878D82A}">
                    <a16:rowId xmlns:a16="http://schemas.microsoft.com/office/drawing/2014/main" val="1789630491"/>
                  </a:ext>
                </a:extLst>
              </a:tr>
            </a:tbl>
          </a:graphicData>
        </a:graphic>
      </p:graphicFrame>
    </p:spTree>
    <p:extLst>
      <p:ext uri="{BB962C8B-B14F-4D97-AF65-F5344CB8AC3E}">
        <p14:creationId xmlns:p14="http://schemas.microsoft.com/office/powerpoint/2010/main" val="348352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98D5-F516-A0F5-2101-6BBAB0A1FFE4}"/>
              </a:ext>
            </a:extLst>
          </p:cNvPr>
          <p:cNvSpPr>
            <a:spLocks noGrp="1"/>
          </p:cNvSpPr>
          <p:nvPr>
            <p:ph type="title"/>
          </p:nvPr>
        </p:nvSpPr>
        <p:spPr>
          <a:xfrm>
            <a:off x="838200" y="556995"/>
            <a:ext cx="10515600" cy="1133693"/>
          </a:xfrm>
        </p:spPr>
        <p:txBody>
          <a:bodyPr>
            <a:normAutofit/>
          </a:bodyPr>
          <a:lstStyle/>
          <a:p>
            <a:r>
              <a:rPr lang="en-US" sz="3600" b="0" i="0">
                <a:effectLst/>
                <a:latin typeface="Heebo" panose="020B0604020202020204" pitchFamily="2" charset="-79"/>
                <a:cs typeface="Heebo" panose="020B0604020202020204" pitchFamily="2" charset="-79"/>
              </a:rPr>
              <a:t>What is CSS?</a:t>
            </a:r>
            <a:br>
              <a:rPr lang="en-US" sz="3600" b="0" i="0">
                <a:effectLst/>
                <a:latin typeface="Heebo" panose="020B0604020202020204" pitchFamily="2" charset="-79"/>
                <a:cs typeface="Heebo" panose="020B0604020202020204" pitchFamily="2" charset="-79"/>
              </a:rPr>
            </a:br>
            <a:endParaRPr lang="en-US" sz="3600"/>
          </a:p>
        </p:txBody>
      </p:sp>
      <p:graphicFrame>
        <p:nvGraphicFramePr>
          <p:cNvPr id="5" name="Content Placeholder 2">
            <a:extLst>
              <a:ext uri="{FF2B5EF4-FFF2-40B4-BE49-F238E27FC236}">
                <a16:creationId xmlns:a16="http://schemas.microsoft.com/office/drawing/2014/main" id="{4CD85560-7EB0-BC28-1293-BE0E11BDEDC1}"/>
              </a:ext>
            </a:extLst>
          </p:cNvPr>
          <p:cNvGraphicFramePr>
            <a:graphicFrameLocks noGrp="1"/>
          </p:cNvGraphicFramePr>
          <p:nvPr>
            <p:ph idx="1"/>
            <p:extLst>
              <p:ext uri="{D42A27DB-BD31-4B8C-83A1-F6EECF244321}">
                <p14:modId xmlns:p14="http://schemas.microsoft.com/office/powerpoint/2010/main" val="11429106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50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BDEDE49-6978-7202-140C-DCAB0370BF8B}"/>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b="1" i="0" kern="1200" dirty="0">
                <a:solidFill>
                  <a:schemeClr val="tx1"/>
                </a:solidFill>
                <a:effectLst/>
                <a:latin typeface="+mj-lt"/>
                <a:ea typeface="+mj-ea"/>
                <a:cs typeface="+mj-cs"/>
              </a:rPr>
              <a:t>CSS Syntax</a:t>
            </a:r>
            <a:br>
              <a:rPr lang="en-US" b="0" i="0" kern="1200" dirty="0">
                <a:solidFill>
                  <a:schemeClr val="tx1"/>
                </a:solidFill>
                <a:effectLst/>
                <a:latin typeface="+mj-lt"/>
                <a:ea typeface="+mj-ea"/>
                <a:cs typeface="+mj-cs"/>
              </a:rPr>
            </a:br>
            <a:endParaRPr lang="en-US" kern="1200" dirty="0">
              <a:solidFill>
                <a:schemeClr val="tx1"/>
              </a:solidFill>
              <a:latin typeface="+mj-lt"/>
              <a:ea typeface="+mj-ea"/>
              <a:cs typeface="+mj-cs"/>
            </a:endParaRPr>
          </a:p>
        </p:txBody>
      </p:sp>
      <p:sp>
        <p:nvSpPr>
          <p:cNvPr id="3081" name="Arc 308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CSS selector">
            <a:extLst>
              <a:ext uri="{FF2B5EF4-FFF2-40B4-BE49-F238E27FC236}">
                <a16:creationId xmlns:a16="http://schemas.microsoft.com/office/drawing/2014/main" id="{15530013-0358-88D0-7CFC-6379100C85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914" y="1046343"/>
            <a:ext cx="10872172" cy="227379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BE2AD0-B0E9-4D07-EAE0-4CD2C286A97D}"/>
              </a:ext>
            </a:extLst>
          </p:cNvPr>
          <p:cNvSpPr txBox="1"/>
          <p:nvPr/>
        </p:nvSpPr>
        <p:spPr>
          <a:xfrm>
            <a:off x="4970835" y="3998019"/>
            <a:ext cx="6382966" cy="221651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b="1" i="0">
                <a:effectLst/>
              </a:rPr>
              <a:t>Selector</a:t>
            </a:r>
            <a:r>
              <a:rPr lang="en-US" sz="1700" b="0" i="0">
                <a:effectLst/>
              </a:rPr>
              <a:t> − A selector is an HTML tag at which a style will be applied. This could be any tag like &lt;h1&gt; or &lt;table&gt; etc.</a:t>
            </a:r>
          </a:p>
          <a:p>
            <a:pPr marL="342900" indent="-228600">
              <a:lnSpc>
                <a:spcPct val="90000"/>
              </a:lnSpc>
              <a:spcAft>
                <a:spcPts val="600"/>
              </a:spcAft>
              <a:buFont typeface="Arial" panose="020B0604020202020204" pitchFamily="34" charset="0"/>
              <a:buChar char="•"/>
            </a:pPr>
            <a:r>
              <a:rPr lang="en-US" sz="1700" b="1" i="0">
                <a:effectLst/>
              </a:rPr>
              <a:t>Property</a:t>
            </a:r>
            <a:r>
              <a:rPr lang="en-US" sz="1700" b="0" i="0">
                <a:effectLst/>
              </a:rPr>
              <a:t> − A property is a type of attribute of HTML tag. Put simply, all the HTML attributes are converted into CSS properties. They could be </a:t>
            </a:r>
            <a:r>
              <a:rPr lang="en-US" sz="1700" b="0" i="1">
                <a:effectLst/>
              </a:rPr>
              <a:t>color</a:t>
            </a:r>
            <a:r>
              <a:rPr lang="en-US" sz="1700" b="0" i="0">
                <a:effectLst/>
              </a:rPr>
              <a:t>, </a:t>
            </a:r>
            <a:r>
              <a:rPr lang="en-US" sz="1700" b="0" i="1">
                <a:effectLst/>
              </a:rPr>
              <a:t>border</a:t>
            </a:r>
            <a:r>
              <a:rPr lang="en-US" sz="1700" b="0" i="0">
                <a:effectLst/>
              </a:rPr>
              <a:t> etc.</a:t>
            </a:r>
          </a:p>
          <a:p>
            <a:pPr marL="342900" indent="-228600">
              <a:lnSpc>
                <a:spcPct val="90000"/>
              </a:lnSpc>
              <a:spcAft>
                <a:spcPts val="600"/>
              </a:spcAft>
              <a:buFont typeface="Arial" panose="020B0604020202020204" pitchFamily="34" charset="0"/>
              <a:buChar char="•"/>
            </a:pPr>
            <a:r>
              <a:rPr lang="en-US" sz="1700" b="1" i="0">
                <a:effectLst/>
              </a:rPr>
              <a:t>Value</a:t>
            </a:r>
            <a:r>
              <a:rPr lang="en-US" sz="1700" b="0" i="0">
                <a:effectLst/>
              </a:rPr>
              <a:t> − Values are assigned to properties. For example, </a:t>
            </a:r>
            <a:r>
              <a:rPr lang="en-US" sz="1700" b="0" i="1">
                <a:effectLst/>
              </a:rPr>
              <a:t>color</a:t>
            </a:r>
            <a:r>
              <a:rPr lang="en-US" sz="1700" b="0" i="0">
                <a:effectLst/>
              </a:rPr>
              <a:t> property can have value either </a:t>
            </a:r>
            <a:r>
              <a:rPr lang="en-US" sz="1700" b="0" i="1">
                <a:effectLst/>
              </a:rPr>
              <a:t>red</a:t>
            </a:r>
            <a:r>
              <a:rPr lang="en-US" sz="1700" b="0" i="0">
                <a:effectLst/>
              </a:rPr>
              <a:t> or </a:t>
            </a:r>
            <a:r>
              <a:rPr lang="en-US" sz="1700" b="0" i="1">
                <a:effectLst/>
              </a:rPr>
              <a:t>#F1F1F1</a:t>
            </a:r>
            <a:r>
              <a:rPr lang="en-US" sz="1700" b="0" i="0">
                <a:effectLst/>
              </a:rPr>
              <a:t> etc.</a:t>
            </a:r>
          </a:p>
        </p:txBody>
      </p:sp>
    </p:spTree>
    <p:extLst>
      <p:ext uri="{BB962C8B-B14F-4D97-AF65-F5344CB8AC3E}">
        <p14:creationId xmlns:p14="http://schemas.microsoft.com/office/powerpoint/2010/main" val="46464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7C14-F249-0FED-61D6-E0B297122A2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Selectors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203D7EC7-F472-A1AE-18A9-230FA5E0CB20}"/>
              </a:ext>
            </a:extLst>
          </p:cNvPr>
          <p:cNvGraphicFramePr>
            <a:graphicFrameLocks noGrp="1"/>
          </p:cNvGraphicFramePr>
          <p:nvPr>
            <p:ph idx="1"/>
            <p:extLst>
              <p:ext uri="{D42A27DB-BD31-4B8C-83A1-F6EECF244321}">
                <p14:modId xmlns:p14="http://schemas.microsoft.com/office/powerpoint/2010/main" val="749052809"/>
              </p:ext>
            </p:extLst>
          </p:nvPr>
        </p:nvGraphicFramePr>
        <p:xfrm>
          <a:off x="986319" y="1479480"/>
          <a:ext cx="10130319" cy="4754752"/>
        </p:xfrm>
        <a:graphic>
          <a:graphicData uri="http://schemas.openxmlformats.org/drawingml/2006/table">
            <a:tbl>
              <a:tblPr/>
              <a:tblGrid>
                <a:gridCol w="2241772">
                  <a:extLst>
                    <a:ext uri="{9D8B030D-6E8A-4147-A177-3AD203B41FA5}">
                      <a16:colId xmlns:a16="http://schemas.microsoft.com/office/drawing/2014/main" val="931432003"/>
                    </a:ext>
                  </a:extLst>
                </a:gridCol>
                <a:gridCol w="2024251">
                  <a:extLst>
                    <a:ext uri="{9D8B030D-6E8A-4147-A177-3AD203B41FA5}">
                      <a16:colId xmlns:a16="http://schemas.microsoft.com/office/drawing/2014/main" val="1693126284"/>
                    </a:ext>
                  </a:extLst>
                </a:gridCol>
                <a:gridCol w="5864296">
                  <a:extLst>
                    <a:ext uri="{9D8B030D-6E8A-4147-A177-3AD203B41FA5}">
                      <a16:colId xmlns:a16="http://schemas.microsoft.com/office/drawing/2014/main" val="3031082022"/>
                    </a:ext>
                  </a:extLst>
                </a:gridCol>
              </a:tblGrid>
              <a:tr h="438033">
                <a:tc>
                  <a:txBody>
                    <a:bodyPr/>
                    <a:lstStyle/>
                    <a:p>
                      <a:pPr algn="l" fontAlgn="t"/>
                      <a:r>
                        <a:rPr lang="en-US" sz="2800" b="1">
                          <a:effectLst/>
                        </a:rPr>
                        <a:t>Selector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a:effectLst/>
                        </a:rPr>
                        <a:t>Example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dirty="0">
                          <a:effectLst/>
                        </a:rPr>
                        <a:t>Example 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09972284"/>
                  </a:ext>
                </a:extLst>
              </a:tr>
              <a:tr h="757680">
                <a:tc>
                  <a:txBody>
                    <a:bodyPr/>
                    <a:lstStyle/>
                    <a:p>
                      <a:pPr algn="l" fontAlgn="t"/>
                      <a:r>
                        <a:rPr lang="en-US" sz="2000" dirty="0">
                          <a:effectLst/>
                        </a:rPr>
                        <a:t>#</a:t>
                      </a:r>
                      <a:r>
                        <a:rPr lang="en-US" sz="2000" i="1" dirty="0">
                          <a:effectLst/>
                        </a:rPr>
                        <a:t>id</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#firstname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the element with id="firstname"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62019802"/>
                  </a:ext>
                </a:extLst>
              </a:tr>
              <a:tr h="757680">
                <a:tc>
                  <a:txBody>
                    <a:bodyPr/>
                    <a:lstStyle/>
                    <a:p>
                      <a:pPr algn="l" fontAlgn="t"/>
                      <a:r>
                        <a:rPr lang="en-US" sz="2000" dirty="0">
                          <a:effectLst/>
                        </a:rPr>
                        <a:t>.</a:t>
                      </a:r>
                      <a:r>
                        <a:rPr lang="en-US" sz="2000" i="1" dirty="0">
                          <a:effectLst/>
                        </a:rPr>
                        <a:t>class</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.intro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all elements with class="intro"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50084977"/>
                  </a:ext>
                </a:extLst>
              </a:tr>
              <a:tr h="757680">
                <a:tc>
                  <a:txBody>
                    <a:bodyPr/>
                    <a:lstStyle/>
                    <a:p>
                      <a:pPr algn="l" fontAlgn="t"/>
                      <a:r>
                        <a:rPr lang="en-US" sz="2000" i="1" dirty="0" err="1">
                          <a:effectLst/>
                        </a:rPr>
                        <a:t>element.class</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err="1">
                          <a:effectLst/>
                        </a:rPr>
                        <a:t>p.intro</a:t>
                      </a:r>
                      <a:endParaRPr lang="en-US" sz="2000"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only &lt;p&gt; elements with class="intro"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95856797"/>
                  </a:ext>
                </a:extLst>
              </a:tr>
              <a:tr h="438033">
                <a:tc>
                  <a:txBody>
                    <a:bodyPr/>
                    <a:lstStyle/>
                    <a:p>
                      <a:pPr algn="l" fontAlgn="t"/>
                      <a:r>
                        <a:rPr lang="en-US" sz="2000" dirty="0">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all elements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01416257"/>
                  </a:ext>
                </a:extLst>
              </a:tr>
              <a:tr h="438033">
                <a:tc>
                  <a:txBody>
                    <a:bodyPr/>
                    <a:lstStyle/>
                    <a:p>
                      <a:pPr algn="l" fontAlgn="t"/>
                      <a:r>
                        <a:rPr lang="en-US" sz="2000" i="1" dirty="0">
                          <a:effectLst/>
                        </a:rPr>
                        <a:t>element</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all &lt;p&gt; elements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71871510"/>
                  </a:ext>
                </a:extLst>
              </a:tr>
              <a:tr h="1077326">
                <a:tc>
                  <a:txBody>
                    <a:bodyPr/>
                    <a:lstStyle/>
                    <a:p>
                      <a:pPr algn="l" fontAlgn="t"/>
                      <a:r>
                        <a:rPr lang="en-US" sz="2000" i="1" dirty="0">
                          <a:effectLst/>
                        </a:rPr>
                        <a:t>element,element,..</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div, 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Selects all &lt;div&gt; elements and all &lt;p&gt; elements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72439"/>
                  </a:ext>
                </a:extLst>
              </a:tr>
            </a:tbl>
          </a:graphicData>
        </a:graphic>
      </p:graphicFrame>
    </p:spTree>
    <p:extLst>
      <p:ext uri="{BB962C8B-B14F-4D97-AF65-F5344CB8AC3E}">
        <p14:creationId xmlns:p14="http://schemas.microsoft.com/office/powerpoint/2010/main" val="25289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0553-793F-9D28-3ECE-6F544630E898}"/>
              </a:ext>
            </a:extLst>
          </p:cNvPr>
          <p:cNvSpPr>
            <a:spLocks noGrp="1"/>
          </p:cNvSpPr>
          <p:nvPr>
            <p:ph type="title"/>
          </p:nvPr>
        </p:nvSpPr>
        <p:spPr/>
        <p:txBody>
          <a:bodyPr/>
          <a:lstStyle/>
          <a:p>
            <a:r>
              <a:rPr lang="en-US" b="1" dirty="0"/>
              <a:t>CSS Combinators</a:t>
            </a:r>
          </a:p>
        </p:txBody>
      </p:sp>
      <p:graphicFrame>
        <p:nvGraphicFramePr>
          <p:cNvPr id="4" name="Content Placeholder 3">
            <a:extLst>
              <a:ext uri="{FF2B5EF4-FFF2-40B4-BE49-F238E27FC236}">
                <a16:creationId xmlns:a16="http://schemas.microsoft.com/office/drawing/2014/main" id="{174E2C93-CE09-D5DB-2085-A509C0037558}"/>
              </a:ext>
            </a:extLst>
          </p:cNvPr>
          <p:cNvGraphicFramePr>
            <a:graphicFrameLocks noGrp="1"/>
          </p:cNvGraphicFramePr>
          <p:nvPr>
            <p:ph idx="1"/>
            <p:extLst>
              <p:ext uri="{D42A27DB-BD31-4B8C-83A1-F6EECF244321}">
                <p14:modId xmlns:p14="http://schemas.microsoft.com/office/powerpoint/2010/main" val="2200315355"/>
              </p:ext>
            </p:extLst>
          </p:nvPr>
        </p:nvGraphicFramePr>
        <p:xfrm>
          <a:off x="1068511" y="1690687"/>
          <a:ext cx="9339209" cy="4504627"/>
        </p:xfrm>
        <a:graphic>
          <a:graphicData uri="http://schemas.openxmlformats.org/drawingml/2006/table">
            <a:tbl>
              <a:tblPr/>
              <a:tblGrid>
                <a:gridCol w="2332714">
                  <a:extLst>
                    <a:ext uri="{9D8B030D-6E8A-4147-A177-3AD203B41FA5}">
                      <a16:colId xmlns:a16="http://schemas.microsoft.com/office/drawing/2014/main" val="2642113380"/>
                    </a:ext>
                  </a:extLst>
                </a:gridCol>
                <a:gridCol w="1399628">
                  <a:extLst>
                    <a:ext uri="{9D8B030D-6E8A-4147-A177-3AD203B41FA5}">
                      <a16:colId xmlns:a16="http://schemas.microsoft.com/office/drawing/2014/main" val="2571056463"/>
                    </a:ext>
                  </a:extLst>
                </a:gridCol>
                <a:gridCol w="5606867">
                  <a:extLst>
                    <a:ext uri="{9D8B030D-6E8A-4147-A177-3AD203B41FA5}">
                      <a16:colId xmlns:a16="http://schemas.microsoft.com/office/drawing/2014/main" val="1631855608"/>
                    </a:ext>
                  </a:extLst>
                </a:gridCol>
              </a:tblGrid>
              <a:tr h="718943">
                <a:tc>
                  <a:txBody>
                    <a:bodyPr/>
                    <a:lstStyle/>
                    <a:p>
                      <a:pPr algn="l" fontAlgn="t"/>
                      <a:r>
                        <a:rPr lang="en-US" sz="2800" b="1">
                          <a:effectLst/>
                        </a:rPr>
                        <a:t>Selector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a:effectLst/>
                        </a:rPr>
                        <a:t>Example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dirty="0">
                          <a:effectLst/>
                        </a:rPr>
                        <a:t>Example 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39532256"/>
                  </a:ext>
                </a:extLst>
              </a:tr>
              <a:tr h="718943">
                <a:tc>
                  <a:txBody>
                    <a:bodyPr/>
                    <a:lstStyle/>
                    <a:p>
                      <a:pPr algn="l" fontAlgn="t"/>
                      <a:r>
                        <a:rPr lang="en-US" sz="2000" i="1" dirty="0">
                          <a:effectLst/>
                        </a:rPr>
                        <a:t>element </a:t>
                      </a:r>
                      <a:r>
                        <a:rPr lang="en-US" sz="2000" i="1" dirty="0" err="1">
                          <a:effectLst/>
                        </a:rPr>
                        <a:t>element</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div 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all &lt;p&gt; elements inside &lt;div&gt; elements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1556696"/>
                  </a:ext>
                </a:extLst>
              </a:tr>
              <a:tr h="1022247">
                <a:tc>
                  <a:txBody>
                    <a:bodyPr/>
                    <a:lstStyle/>
                    <a:p>
                      <a:pPr algn="l" fontAlgn="t"/>
                      <a:r>
                        <a:rPr lang="en-US" sz="2000" i="1" dirty="0">
                          <a:effectLst/>
                        </a:rPr>
                        <a:t>element&gt;element</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div &gt; 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all &lt;p&gt; elements where the parent is a &lt;div&gt;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8360447"/>
                  </a:ext>
                </a:extLst>
              </a:tr>
              <a:tr h="1022247">
                <a:tc>
                  <a:txBody>
                    <a:bodyPr/>
                    <a:lstStyle/>
                    <a:p>
                      <a:pPr algn="l" fontAlgn="t"/>
                      <a:r>
                        <a:rPr lang="en-US" sz="2000" i="1" dirty="0" err="1">
                          <a:effectLst/>
                        </a:rPr>
                        <a:t>element+element</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div + 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the first &lt;p&gt; element that are placed immediately after &lt;div&gt; elements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85323549"/>
                  </a:ext>
                </a:extLst>
              </a:tr>
              <a:tr h="1022247">
                <a:tc>
                  <a:txBody>
                    <a:bodyPr/>
                    <a:lstStyle/>
                    <a:p>
                      <a:pPr algn="l" fontAlgn="t"/>
                      <a:r>
                        <a:rPr lang="en-US" sz="2000" i="1" dirty="0">
                          <a:effectLst/>
                        </a:rPr>
                        <a:t>element1~element2</a:t>
                      </a:r>
                      <a:endParaRPr lang="en-US" sz="2000"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p ~ ul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Selects every &lt;</a:t>
                      </a:r>
                      <a:r>
                        <a:rPr lang="en-US" sz="2000" dirty="0" err="1">
                          <a:effectLst/>
                        </a:rPr>
                        <a:t>ul</a:t>
                      </a:r>
                      <a:r>
                        <a:rPr lang="en-US" sz="2000" dirty="0">
                          <a:effectLst/>
                        </a:rPr>
                        <a:t>&gt; element that are preceded by a &lt;p&gt;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9339908"/>
                  </a:ext>
                </a:extLst>
              </a:tr>
            </a:tbl>
          </a:graphicData>
        </a:graphic>
      </p:graphicFrame>
    </p:spTree>
    <p:extLst>
      <p:ext uri="{BB962C8B-B14F-4D97-AF65-F5344CB8AC3E}">
        <p14:creationId xmlns:p14="http://schemas.microsoft.com/office/powerpoint/2010/main" val="392920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8F10-B7B7-A93B-6142-B01620D02A0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Pseudo-classes</a:t>
            </a:r>
            <a:br>
              <a:rPr lang="en-US" b="0" i="0" dirty="0">
                <a:solidFill>
                  <a:srgbClr val="000000"/>
                </a:solidFill>
                <a:effectLst/>
                <a:latin typeface="Segoe UI" panose="020B0502040204020203" pitchFamily="34" charset="0"/>
              </a:rPr>
            </a:br>
            <a:endParaRPr lang="en-US" dirty="0"/>
          </a:p>
        </p:txBody>
      </p:sp>
      <p:graphicFrame>
        <p:nvGraphicFramePr>
          <p:cNvPr id="5" name="Content Placeholder 4">
            <a:extLst>
              <a:ext uri="{FF2B5EF4-FFF2-40B4-BE49-F238E27FC236}">
                <a16:creationId xmlns:a16="http://schemas.microsoft.com/office/drawing/2014/main" id="{A89E781E-D6AE-DD73-83E3-D0C096E81926}"/>
              </a:ext>
            </a:extLst>
          </p:cNvPr>
          <p:cNvGraphicFramePr>
            <a:graphicFrameLocks noGrp="1"/>
          </p:cNvGraphicFramePr>
          <p:nvPr>
            <p:ph idx="1"/>
            <p:extLst>
              <p:ext uri="{D42A27DB-BD31-4B8C-83A1-F6EECF244321}">
                <p14:modId xmlns:p14="http://schemas.microsoft.com/office/powerpoint/2010/main" val="504295307"/>
              </p:ext>
            </p:extLst>
          </p:nvPr>
        </p:nvGraphicFramePr>
        <p:xfrm>
          <a:off x="1047963" y="1764233"/>
          <a:ext cx="8794680" cy="4916425"/>
        </p:xfrm>
        <a:graphic>
          <a:graphicData uri="http://schemas.openxmlformats.org/drawingml/2006/table">
            <a:tbl>
              <a:tblPr/>
              <a:tblGrid>
                <a:gridCol w="1757364">
                  <a:extLst>
                    <a:ext uri="{9D8B030D-6E8A-4147-A177-3AD203B41FA5}">
                      <a16:colId xmlns:a16="http://schemas.microsoft.com/office/drawing/2014/main" val="512877518"/>
                    </a:ext>
                  </a:extLst>
                </a:gridCol>
                <a:gridCol w="1757364">
                  <a:extLst>
                    <a:ext uri="{9D8B030D-6E8A-4147-A177-3AD203B41FA5}">
                      <a16:colId xmlns:a16="http://schemas.microsoft.com/office/drawing/2014/main" val="2591478942"/>
                    </a:ext>
                  </a:extLst>
                </a:gridCol>
                <a:gridCol w="5279952">
                  <a:extLst>
                    <a:ext uri="{9D8B030D-6E8A-4147-A177-3AD203B41FA5}">
                      <a16:colId xmlns:a16="http://schemas.microsoft.com/office/drawing/2014/main" val="188623456"/>
                    </a:ext>
                  </a:extLst>
                </a:gridCol>
              </a:tblGrid>
              <a:tr h="280411">
                <a:tc>
                  <a:txBody>
                    <a:bodyPr/>
                    <a:lstStyle/>
                    <a:p>
                      <a:pPr algn="l" fontAlgn="t"/>
                      <a:r>
                        <a:rPr lang="en-US" sz="2400" b="1" dirty="0">
                          <a:effectLst/>
                        </a:rPr>
                        <a:t>Selector</a:t>
                      </a: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1">
                          <a:effectLst/>
                        </a:rPr>
                        <a:t>Example</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1" dirty="0">
                          <a:effectLst/>
                        </a:rPr>
                        <a:t>Example description</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67203522"/>
                  </a:ext>
                </a:extLst>
              </a:tr>
              <a:tr h="280411">
                <a:tc>
                  <a:txBody>
                    <a:bodyPr/>
                    <a:lstStyle/>
                    <a:p>
                      <a:pPr algn="l" fontAlgn="t"/>
                      <a:r>
                        <a:rPr lang="en-US" sz="2000">
                          <a:effectLst/>
                          <a:hlinkClick r:id="rId2"/>
                        </a:rPr>
                        <a:t>:active</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a:active</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the active link</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96365858"/>
                  </a:ext>
                </a:extLst>
              </a:tr>
              <a:tr h="473389">
                <a:tc>
                  <a:txBody>
                    <a:bodyPr/>
                    <a:lstStyle/>
                    <a:p>
                      <a:pPr algn="l" fontAlgn="t"/>
                      <a:r>
                        <a:rPr lang="en-US" sz="2000">
                          <a:effectLst/>
                          <a:hlinkClick r:id="rId3"/>
                        </a:rPr>
                        <a:t>:checked</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input:checked</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every checked &lt;input&gt; element</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58654071"/>
                  </a:ext>
                </a:extLst>
              </a:tr>
              <a:tr h="473389">
                <a:tc>
                  <a:txBody>
                    <a:bodyPr/>
                    <a:lstStyle/>
                    <a:p>
                      <a:pPr algn="l" fontAlgn="t"/>
                      <a:r>
                        <a:rPr lang="en-US" sz="2000">
                          <a:effectLst/>
                          <a:hlinkClick r:id="rId4"/>
                        </a:rPr>
                        <a:t>:disabled</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input:disabled</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every disabled &lt;input&gt; element</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14359093"/>
                  </a:ext>
                </a:extLst>
              </a:tr>
              <a:tr h="473389">
                <a:tc>
                  <a:txBody>
                    <a:bodyPr/>
                    <a:lstStyle/>
                    <a:p>
                      <a:pPr algn="l" fontAlgn="t"/>
                      <a:r>
                        <a:rPr lang="en-US" sz="2000">
                          <a:effectLst/>
                          <a:hlinkClick r:id="rId5"/>
                        </a:rPr>
                        <a:t>:empty</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p:empty</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every &lt;p&gt; element that has no children</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50343890"/>
                  </a:ext>
                </a:extLst>
              </a:tr>
              <a:tr h="473389">
                <a:tc>
                  <a:txBody>
                    <a:bodyPr/>
                    <a:lstStyle/>
                    <a:p>
                      <a:pPr algn="l" fontAlgn="t"/>
                      <a:r>
                        <a:rPr lang="en-US" sz="2000">
                          <a:effectLst/>
                          <a:hlinkClick r:id="rId6"/>
                        </a:rPr>
                        <a:t>:enabled</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input:enabled</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every enabled &lt;input&gt; element</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7582976"/>
                  </a:ext>
                </a:extLst>
              </a:tr>
              <a:tr h="673099">
                <a:tc>
                  <a:txBody>
                    <a:bodyPr/>
                    <a:lstStyle/>
                    <a:p>
                      <a:pPr algn="l" fontAlgn="t"/>
                      <a:r>
                        <a:rPr lang="en-US" sz="2000">
                          <a:effectLst/>
                          <a:hlinkClick r:id="rId7"/>
                        </a:rPr>
                        <a:t>:first-child</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p:first-child</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every &lt;p&gt; elements that is the first child of its parent</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26797857"/>
                  </a:ext>
                </a:extLst>
              </a:tr>
              <a:tr h="673099">
                <a:tc>
                  <a:txBody>
                    <a:bodyPr/>
                    <a:lstStyle/>
                    <a:p>
                      <a:pPr algn="l" fontAlgn="t"/>
                      <a:r>
                        <a:rPr lang="en-US" sz="2000">
                          <a:effectLst/>
                          <a:hlinkClick r:id="rId8"/>
                        </a:rPr>
                        <a:t>:first-of-type</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p:first-of-type</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every &lt;p&gt; element that is the first &lt;p&gt; element of its parent</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26927154"/>
                  </a:ext>
                </a:extLst>
              </a:tr>
              <a:tr h="473389">
                <a:tc>
                  <a:txBody>
                    <a:bodyPr/>
                    <a:lstStyle/>
                    <a:p>
                      <a:pPr algn="l" fontAlgn="t"/>
                      <a:r>
                        <a:rPr lang="en-US" sz="2000">
                          <a:effectLst/>
                          <a:hlinkClick r:id="rId9"/>
                        </a:rPr>
                        <a:t>:focus</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input:focus</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the &lt;input&gt; element that has focus</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70156426"/>
                  </a:ext>
                </a:extLst>
              </a:tr>
              <a:tr h="280411">
                <a:tc>
                  <a:txBody>
                    <a:bodyPr/>
                    <a:lstStyle/>
                    <a:p>
                      <a:pPr algn="l" fontAlgn="t"/>
                      <a:r>
                        <a:rPr lang="en-US" sz="2000">
                          <a:effectLst/>
                          <a:hlinkClick r:id="rId10"/>
                        </a:rPr>
                        <a:t>:hover</a:t>
                      </a:r>
                      <a:endParaRPr lang="en-US" sz="2000">
                        <a:effectLst/>
                      </a:endParaRPr>
                    </a:p>
                  </a:txBody>
                  <a:tcPr marL="70984"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a:hover</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Selects links on mouse over</a:t>
                      </a:r>
                    </a:p>
                  </a:txBody>
                  <a:tcPr marL="35492" marR="35492" marT="35492" marB="3549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065729109"/>
                  </a:ext>
                </a:extLst>
              </a:tr>
            </a:tbl>
          </a:graphicData>
        </a:graphic>
      </p:graphicFrame>
    </p:spTree>
    <p:extLst>
      <p:ext uri="{BB962C8B-B14F-4D97-AF65-F5344CB8AC3E}">
        <p14:creationId xmlns:p14="http://schemas.microsoft.com/office/powerpoint/2010/main" val="419608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0572-9965-C497-8775-4E6BCAA2F135}"/>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Pseudo Elements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1956D93F-F16A-286F-BEBD-FC2C3394D26C}"/>
              </a:ext>
            </a:extLst>
          </p:cNvPr>
          <p:cNvGraphicFramePr>
            <a:graphicFrameLocks noGrp="1"/>
          </p:cNvGraphicFramePr>
          <p:nvPr>
            <p:ph idx="1"/>
            <p:extLst>
              <p:ext uri="{D42A27DB-BD31-4B8C-83A1-F6EECF244321}">
                <p14:modId xmlns:p14="http://schemas.microsoft.com/office/powerpoint/2010/main" val="1326286597"/>
              </p:ext>
            </p:extLst>
          </p:nvPr>
        </p:nvGraphicFramePr>
        <p:xfrm>
          <a:off x="976045" y="1479479"/>
          <a:ext cx="8620019" cy="4972743"/>
        </p:xfrm>
        <a:graphic>
          <a:graphicData uri="http://schemas.openxmlformats.org/drawingml/2006/table">
            <a:tbl>
              <a:tblPr/>
              <a:tblGrid>
                <a:gridCol w="1722462">
                  <a:extLst>
                    <a:ext uri="{9D8B030D-6E8A-4147-A177-3AD203B41FA5}">
                      <a16:colId xmlns:a16="http://schemas.microsoft.com/office/drawing/2014/main" val="2642309456"/>
                    </a:ext>
                  </a:extLst>
                </a:gridCol>
                <a:gridCol w="1722462">
                  <a:extLst>
                    <a:ext uri="{9D8B030D-6E8A-4147-A177-3AD203B41FA5}">
                      <a16:colId xmlns:a16="http://schemas.microsoft.com/office/drawing/2014/main" val="1725184848"/>
                    </a:ext>
                  </a:extLst>
                </a:gridCol>
                <a:gridCol w="5175095">
                  <a:extLst>
                    <a:ext uri="{9D8B030D-6E8A-4147-A177-3AD203B41FA5}">
                      <a16:colId xmlns:a16="http://schemas.microsoft.com/office/drawing/2014/main" val="3116841472"/>
                    </a:ext>
                  </a:extLst>
                </a:gridCol>
              </a:tblGrid>
              <a:tr h="400509">
                <a:tc>
                  <a:txBody>
                    <a:bodyPr/>
                    <a:lstStyle/>
                    <a:p>
                      <a:pPr algn="l" fontAlgn="t"/>
                      <a:r>
                        <a:rPr lang="en-US" sz="2800" b="1">
                          <a:effectLst/>
                        </a:rPr>
                        <a:t>Selector</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a:effectLst/>
                        </a:rPr>
                        <a:t>Example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dirty="0">
                          <a:effectLst/>
                        </a:rPr>
                        <a:t>Example description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6457594"/>
                  </a:ext>
                </a:extLst>
              </a:tr>
              <a:tr h="692772">
                <a:tc>
                  <a:txBody>
                    <a:bodyPr/>
                    <a:lstStyle/>
                    <a:p>
                      <a:pPr algn="l" fontAlgn="t"/>
                      <a:r>
                        <a:rPr lang="en-US" sz="2000">
                          <a:effectLst/>
                          <a:hlinkClick r:id="rId2"/>
                        </a:rPr>
                        <a:t>::after</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p::after</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Insert content after every &lt;p&gt; element</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84358534"/>
                  </a:ext>
                </a:extLst>
              </a:tr>
              <a:tr h="692772">
                <a:tc>
                  <a:txBody>
                    <a:bodyPr/>
                    <a:lstStyle/>
                    <a:p>
                      <a:pPr algn="l" fontAlgn="t"/>
                      <a:r>
                        <a:rPr lang="en-US" sz="2000">
                          <a:effectLst/>
                          <a:hlinkClick r:id="rId3"/>
                        </a:rPr>
                        <a:t>::before</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p::before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Insert content before every &lt;p&gt; element</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7506266"/>
                  </a:ext>
                </a:extLst>
              </a:tr>
              <a:tr h="692772">
                <a:tc>
                  <a:txBody>
                    <a:bodyPr/>
                    <a:lstStyle/>
                    <a:p>
                      <a:pPr algn="l" fontAlgn="t"/>
                      <a:r>
                        <a:rPr lang="en-US" sz="2000">
                          <a:effectLst/>
                          <a:hlinkClick r:id="rId4"/>
                        </a:rPr>
                        <a:t>::first-letter</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p::first-letter</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the first letter of every &lt;p&gt; element</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00372302"/>
                  </a:ext>
                </a:extLst>
              </a:tr>
              <a:tr h="692772">
                <a:tc>
                  <a:txBody>
                    <a:bodyPr/>
                    <a:lstStyle/>
                    <a:p>
                      <a:pPr algn="l" fontAlgn="t"/>
                      <a:r>
                        <a:rPr lang="en-US" sz="2000">
                          <a:effectLst/>
                          <a:hlinkClick r:id="rId5"/>
                        </a:rPr>
                        <a:t>::first-line</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p::first-line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Selects the first line of every &lt;p&gt; element</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05000408"/>
                  </a:ext>
                </a:extLst>
              </a:tr>
              <a:tr h="692772">
                <a:tc>
                  <a:txBody>
                    <a:bodyPr/>
                    <a:lstStyle/>
                    <a:p>
                      <a:pPr algn="l" fontAlgn="t"/>
                      <a:r>
                        <a:rPr lang="en-US" sz="2000">
                          <a:effectLst/>
                          <a:hlinkClick r:id="rId6"/>
                        </a:rPr>
                        <a:t>::marker</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::marker</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Selects the markers of list items</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87472985"/>
                  </a:ext>
                </a:extLst>
              </a:tr>
              <a:tr h="985035">
                <a:tc>
                  <a:txBody>
                    <a:bodyPr/>
                    <a:lstStyle/>
                    <a:p>
                      <a:pPr algn="l" fontAlgn="t"/>
                      <a:r>
                        <a:rPr lang="en-US" sz="2000">
                          <a:effectLst/>
                          <a:hlinkClick r:id="rId7"/>
                        </a:rPr>
                        <a:t>::selection</a:t>
                      </a:r>
                      <a:endParaRPr lang="en-US" sz="2000">
                        <a:effectLst/>
                      </a:endParaRP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p::selection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Selects the portion of an element that is selected by a user</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41373858"/>
                  </a:ext>
                </a:extLst>
              </a:tr>
            </a:tbl>
          </a:graphicData>
        </a:graphic>
      </p:graphicFrame>
    </p:spTree>
    <p:extLst>
      <p:ext uri="{BB962C8B-B14F-4D97-AF65-F5344CB8AC3E}">
        <p14:creationId xmlns:p14="http://schemas.microsoft.com/office/powerpoint/2010/main" val="410825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B506-ECA2-8FDA-0017-0FC7B1BD64B1}"/>
              </a:ext>
            </a:extLst>
          </p:cNvPr>
          <p:cNvSpPr>
            <a:spLocks noGrp="1"/>
          </p:cNvSpPr>
          <p:nvPr>
            <p:ph type="title"/>
          </p:nvPr>
        </p:nvSpPr>
        <p:spPr>
          <a:xfrm>
            <a:off x="838200" y="365126"/>
            <a:ext cx="10515600" cy="734210"/>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CSS Units</a:t>
            </a:r>
            <a:br>
              <a:rPr lang="en-US" b="0" i="0" dirty="0">
                <a:solidFill>
                  <a:srgbClr val="000000"/>
                </a:solidFill>
                <a:effectLst/>
                <a:latin typeface="Segoe UI" panose="020B0502040204020203" pitchFamily="34" charset="0"/>
              </a:rPr>
            </a:br>
            <a:endParaRPr lang="en-US" dirty="0"/>
          </a:p>
        </p:txBody>
      </p:sp>
      <p:graphicFrame>
        <p:nvGraphicFramePr>
          <p:cNvPr id="4" name="Table 3">
            <a:extLst>
              <a:ext uri="{FF2B5EF4-FFF2-40B4-BE49-F238E27FC236}">
                <a16:creationId xmlns:a16="http://schemas.microsoft.com/office/drawing/2014/main" id="{A100D828-FA83-816B-B0EF-20AA6C4D7EED}"/>
              </a:ext>
            </a:extLst>
          </p:cNvPr>
          <p:cNvGraphicFramePr>
            <a:graphicFrameLocks noGrp="1"/>
          </p:cNvGraphicFramePr>
          <p:nvPr>
            <p:extLst>
              <p:ext uri="{D42A27DB-BD31-4B8C-83A1-F6EECF244321}">
                <p14:modId xmlns:p14="http://schemas.microsoft.com/office/powerpoint/2010/main" val="4232541435"/>
              </p:ext>
            </p:extLst>
          </p:nvPr>
        </p:nvGraphicFramePr>
        <p:xfrm>
          <a:off x="955496" y="1366727"/>
          <a:ext cx="9811821" cy="5530815"/>
        </p:xfrm>
        <a:graphic>
          <a:graphicData uri="http://schemas.openxmlformats.org/drawingml/2006/table">
            <a:tbl>
              <a:tblPr/>
              <a:tblGrid>
                <a:gridCol w="979885">
                  <a:extLst>
                    <a:ext uri="{9D8B030D-6E8A-4147-A177-3AD203B41FA5}">
                      <a16:colId xmlns:a16="http://schemas.microsoft.com/office/drawing/2014/main" val="1598298541"/>
                    </a:ext>
                  </a:extLst>
                </a:gridCol>
                <a:gridCol w="5891894">
                  <a:extLst>
                    <a:ext uri="{9D8B030D-6E8A-4147-A177-3AD203B41FA5}">
                      <a16:colId xmlns:a16="http://schemas.microsoft.com/office/drawing/2014/main" val="2076635014"/>
                    </a:ext>
                  </a:extLst>
                </a:gridCol>
                <a:gridCol w="2940042">
                  <a:extLst>
                    <a:ext uri="{9D8B030D-6E8A-4147-A177-3AD203B41FA5}">
                      <a16:colId xmlns:a16="http://schemas.microsoft.com/office/drawing/2014/main" val="1364836964"/>
                    </a:ext>
                  </a:extLst>
                </a:gridCol>
              </a:tblGrid>
              <a:tr h="232279">
                <a:tc>
                  <a:txBody>
                    <a:bodyPr/>
                    <a:lstStyle/>
                    <a:p>
                      <a:pPr algn="ctr" fontAlgn="t"/>
                      <a:r>
                        <a:rPr lang="en-US" sz="1800">
                          <a:effectLst/>
                        </a:rPr>
                        <a:t>Unit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67635698"/>
                  </a:ext>
                </a:extLst>
              </a:tr>
              <a:tr h="624249">
                <a:tc>
                  <a:txBody>
                    <a:bodyPr/>
                    <a:lstStyle/>
                    <a:p>
                      <a:pPr fontAlgn="t"/>
                      <a:r>
                        <a:rPr lang="en-US" sz="1800">
                          <a:effectLst/>
                        </a:rPr>
                        <a: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Defines a measurement as a percentage relative to another value, typically an enclosing element.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p {font-size: 16pt; line-height: 125%;}</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23766944"/>
                  </a:ext>
                </a:extLst>
              </a:tr>
              <a:tr h="428264">
                <a:tc>
                  <a:txBody>
                    <a:bodyPr/>
                    <a:lstStyle/>
                    <a:p>
                      <a:pPr fontAlgn="t"/>
                      <a:r>
                        <a:rPr lang="en-US" sz="1800">
                          <a:effectLst/>
                        </a:rPr>
                        <a:t>cm</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a:effectLst/>
                        </a:rPr>
                        <a:t>Defines a measurement in centimeters.</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div {margin-bottom: 2cm;}</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72867299"/>
                  </a:ext>
                </a:extLst>
              </a:tr>
              <a:tr h="1114211">
                <a:tc>
                  <a:txBody>
                    <a:bodyPr/>
                    <a:lstStyle/>
                    <a:p>
                      <a:pPr fontAlgn="t"/>
                      <a:r>
                        <a:rPr lang="en-US" sz="1800">
                          <a:effectLst/>
                        </a:rPr>
                        <a:t>em</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A relative measurement for the height of a font in </a:t>
                      </a:r>
                      <a:r>
                        <a:rPr lang="en-US" sz="1800" dirty="0" err="1">
                          <a:effectLst/>
                        </a:rPr>
                        <a:t>em</a:t>
                      </a:r>
                      <a:r>
                        <a:rPr lang="en-US" sz="1800" dirty="0">
                          <a:effectLst/>
                        </a:rPr>
                        <a:t> spaces. Because an </a:t>
                      </a:r>
                      <a:r>
                        <a:rPr lang="en-US" sz="1800" dirty="0" err="1">
                          <a:effectLst/>
                        </a:rPr>
                        <a:t>em</a:t>
                      </a:r>
                      <a:r>
                        <a:rPr lang="en-US" sz="1800" dirty="0">
                          <a:effectLst/>
                        </a:rPr>
                        <a:t> unit is equivalent to the size of a given font, if you assign a font to 12pt, each "</a:t>
                      </a:r>
                      <a:r>
                        <a:rPr lang="en-US" sz="1800" dirty="0" err="1">
                          <a:effectLst/>
                        </a:rPr>
                        <a:t>em</a:t>
                      </a:r>
                      <a:r>
                        <a:rPr lang="en-US" sz="1800" dirty="0">
                          <a:effectLst/>
                        </a:rPr>
                        <a:t>" unit would be 12pt; thus, 2em would be 24pt.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dirty="0">
                          <a:effectLst/>
                        </a:rPr>
                        <a:t>p {letter-spacing: 7em;}</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49525930"/>
                  </a:ext>
                </a:extLst>
              </a:tr>
              <a:tr h="722242">
                <a:tc>
                  <a:txBody>
                    <a:bodyPr/>
                    <a:lstStyle/>
                    <a:p>
                      <a:pPr fontAlgn="t"/>
                      <a:r>
                        <a:rPr lang="en-US" sz="1800">
                          <a:effectLst/>
                        </a:rPr>
                        <a:t>ex</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This value defines a measurement relative to a font's x-height. The x-height is determined by the height of the font's lowercase letter x.</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a:effectLst/>
                        </a:rPr>
                        <a:t>p {font-size: 24pt; line-height: 3ex;}</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7103179"/>
                  </a:ext>
                </a:extLst>
              </a:tr>
              <a:tr h="330271">
                <a:tc>
                  <a:txBody>
                    <a:bodyPr/>
                    <a:lstStyle/>
                    <a:p>
                      <a:pPr fontAlgn="t"/>
                      <a:r>
                        <a:rPr lang="en-US" sz="1800">
                          <a:effectLst/>
                        </a:rPr>
                        <a:t>in</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a:effectLst/>
                        </a:rPr>
                        <a:t>Defines a measurement in inches.</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p {word-spacing: .15in;}</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55394510"/>
                  </a:ext>
                </a:extLst>
              </a:tr>
              <a:tr h="330271">
                <a:tc>
                  <a:txBody>
                    <a:bodyPr/>
                    <a:lstStyle/>
                    <a:p>
                      <a:pPr fontAlgn="t"/>
                      <a:r>
                        <a:rPr lang="en-US" sz="1800">
                          <a:effectLst/>
                        </a:rPr>
                        <a:t>mm</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a:effectLst/>
                        </a:rPr>
                        <a:t>Defines a measurement in millimeters.</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p {word-spacing: 15mm;}</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7765642"/>
                  </a:ext>
                </a:extLst>
              </a:tr>
              <a:tr h="624249">
                <a:tc>
                  <a:txBody>
                    <a:bodyPr/>
                    <a:lstStyle/>
                    <a:p>
                      <a:pPr fontAlgn="t"/>
                      <a:r>
                        <a:rPr lang="en-US" sz="1800">
                          <a:effectLst/>
                        </a:rPr>
                        <a:t>pc</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Defines a measurement in picas. A pica is equivalent to 12 points; thus, there are 6 picas per inch.</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800">
                          <a:effectLst/>
                        </a:rPr>
                        <a:t>p {font-size: 20pc;}</a:t>
                      </a:r>
                    </a:p>
                  </a:txBody>
                  <a:tcPr marL="15005" marR="15005" marT="15005" marB="1500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4082906"/>
                  </a:ext>
                </a:extLst>
              </a:tr>
              <a:tr h="526257">
                <a:tc>
                  <a:txBody>
                    <a:bodyPr/>
                    <a:lstStyle/>
                    <a:p>
                      <a:pPr fontAlgn="t"/>
                      <a:r>
                        <a:rPr lang="en-US" sz="1800">
                          <a:effectLst/>
                        </a:rPr>
                        <a:t>pt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Defines a measurement in points. A point is defined as 1/72nd of an inch.</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body {font-size: 18pt;}</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811397"/>
                  </a:ext>
                </a:extLst>
              </a:tr>
              <a:tr h="330271">
                <a:tc>
                  <a:txBody>
                    <a:bodyPr/>
                    <a:lstStyle/>
                    <a:p>
                      <a:pPr fontAlgn="t"/>
                      <a:r>
                        <a:rPr lang="en-US" sz="1800">
                          <a:effectLst/>
                        </a:rPr>
                        <a:t>px</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Defines a measurement in screen pixels.</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p {padding: 25px;}</a:t>
                      </a:r>
                    </a:p>
                  </a:txBody>
                  <a:tcPr marL="15005" marR="15005" marT="15005" marB="150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1144264"/>
                  </a:ext>
                </a:extLst>
              </a:tr>
            </a:tbl>
          </a:graphicData>
        </a:graphic>
      </p:graphicFrame>
    </p:spTree>
    <p:extLst>
      <p:ext uri="{BB962C8B-B14F-4D97-AF65-F5344CB8AC3E}">
        <p14:creationId xmlns:p14="http://schemas.microsoft.com/office/powerpoint/2010/main" val="336211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F8D9-7114-B8F1-42D3-0F833FDE0741}"/>
              </a:ext>
            </a:extLst>
          </p:cNvPr>
          <p:cNvSpPr>
            <a:spLocks noGrp="1"/>
          </p:cNvSpPr>
          <p:nvPr>
            <p:ph type="title"/>
          </p:nvPr>
        </p:nvSpPr>
        <p:spPr/>
        <p:txBody>
          <a:bodyPr/>
          <a:lstStyle/>
          <a:p>
            <a:r>
              <a:rPr lang="en-US" b="1" dirty="0"/>
              <a:t>Cascade, Specificity, Inheritance</a:t>
            </a:r>
          </a:p>
        </p:txBody>
      </p:sp>
      <p:sp>
        <p:nvSpPr>
          <p:cNvPr id="3" name="Content Placeholder 2">
            <a:extLst>
              <a:ext uri="{FF2B5EF4-FFF2-40B4-BE49-F238E27FC236}">
                <a16:creationId xmlns:a16="http://schemas.microsoft.com/office/drawing/2014/main" id="{5E375F51-C6DE-15D3-3484-C6BABC0E1304}"/>
              </a:ext>
            </a:extLst>
          </p:cNvPr>
          <p:cNvSpPr>
            <a:spLocks noGrp="1"/>
          </p:cNvSpPr>
          <p:nvPr>
            <p:ph idx="1"/>
          </p:nvPr>
        </p:nvSpPr>
        <p:spPr/>
        <p:txBody>
          <a:bodyPr/>
          <a:lstStyle/>
          <a:p>
            <a:r>
              <a:rPr lang="en-US" b="0" i="0" dirty="0">
                <a:solidFill>
                  <a:srgbClr val="1B1B1B"/>
                </a:solidFill>
                <a:effectLst/>
                <a:latin typeface="Inter"/>
              </a:rPr>
              <a:t>The C in CSS stands for "Cascading". It is the method by which styles cascade together. </a:t>
            </a:r>
          </a:p>
          <a:p>
            <a:r>
              <a:rPr lang="en-US" dirty="0">
                <a:solidFill>
                  <a:srgbClr val="1B1B1B"/>
                </a:solidFill>
                <a:latin typeface="Inter"/>
              </a:rPr>
              <a:t>T</a:t>
            </a:r>
            <a:r>
              <a:rPr lang="en-US" b="0" i="0" dirty="0">
                <a:solidFill>
                  <a:srgbClr val="1B1B1B"/>
                </a:solidFill>
                <a:effectLst/>
                <a:latin typeface="Inter"/>
              </a:rPr>
              <a:t>he cascade, specificity, and inheritance control how CSS is applied to HTML.</a:t>
            </a:r>
          </a:p>
          <a:p>
            <a:r>
              <a:rPr lang="en-US" b="0" i="0" dirty="0">
                <a:solidFill>
                  <a:srgbClr val="1B1B1B"/>
                </a:solidFill>
                <a:effectLst/>
                <a:latin typeface="Inter"/>
              </a:rPr>
              <a:t>Stylesheets </a:t>
            </a:r>
            <a:r>
              <a:rPr lang="en-US" b="1" i="0" dirty="0">
                <a:effectLst/>
                <a:latin typeface="Inter"/>
              </a:rPr>
              <a:t>cascade</a:t>
            </a:r>
            <a:r>
              <a:rPr lang="en-US" b="0" i="0" dirty="0">
                <a:solidFill>
                  <a:srgbClr val="1B1B1B"/>
                </a:solidFill>
                <a:effectLst/>
                <a:latin typeface="Inter"/>
              </a:rPr>
              <a:t> — at a very simple level, this means that the origin, the cascade layer, and the order of CSS rules matter. </a:t>
            </a:r>
          </a:p>
          <a:p>
            <a:r>
              <a:rPr lang="en-US" b="0" i="0" dirty="0">
                <a:solidFill>
                  <a:srgbClr val="1B1B1B"/>
                </a:solidFill>
                <a:effectLst/>
                <a:latin typeface="Inter"/>
              </a:rPr>
              <a:t>When two rules from the same cascade layer apply and both have equal specificity, the one that is defined last in the stylesheet is the one that will be used.</a:t>
            </a:r>
            <a:endParaRPr lang="en-US" dirty="0"/>
          </a:p>
        </p:txBody>
      </p:sp>
    </p:spTree>
    <p:extLst>
      <p:ext uri="{BB962C8B-B14F-4D97-AF65-F5344CB8AC3E}">
        <p14:creationId xmlns:p14="http://schemas.microsoft.com/office/powerpoint/2010/main" val="46688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A4 print</Template>
  <TotalTime>1248</TotalTime>
  <Words>1851</Words>
  <Application>Microsoft Office PowerPoint</Application>
  <PresentationFormat>Widescreen</PresentationFormat>
  <Paragraphs>269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Heebo</vt:lpstr>
      <vt:lpstr>Inter</vt:lpstr>
      <vt:lpstr>Nunito</vt:lpstr>
      <vt:lpstr>Segoe UI</vt:lpstr>
      <vt:lpstr>var(--font-code)</vt:lpstr>
      <vt:lpstr>Verdana</vt:lpstr>
      <vt:lpstr>Office Theme</vt:lpstr>
      <vt:lpstr>Cascading Style Sheets</vt:lpstr>
      <vt:lpstr>What is CSS? </vt:lpstr>
      <vt:lpstr>CSS Syntax </vt:lpstr>
      <vt:lpstr>CSS Selectors </vt:lpstr>
      <vt:lpstr>CSS Combinators</vt:lpstr>
      <vt:lpstr>CSS Pseudo-classes </vt:lpstr>
      <vt:lpstr>CSS Pseudo Elements </vt:lpstr>
      <vt:lpstr> CSS Units </vt:lpstr>
      <vt:lpstr>Cascade, Specificity, Inheritance</vt:lpstr>
      <vt:lpstr>CSS Specificity</vt:lpstr>
      <vt:lpstr>Specificity Hierarchy :Every element selector has a position in the Hierarchy.  </vt:lpstr>
      <vt:lpstr>How to Calculate Specificity? </vt:lpstr>
      <vt:lpstr>PowerPoint Presentation</vt:lpstr>
      <vt:lpstr>More Specificity Rules </vt:lpstr>
      <vt:lpstr>Inheritance </vt:lpstr>
      <vt:lpstr>Controlling inheritance </vt:lpstr>
      <vt:lpstr>Inherited Properties</vt:lpstr>
      <vt:lpstr> Non-inherited properties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Sravya, S</dc:creator>
  <cp:lastModifiedBy>Sravya, S</cp:lastModifiedBy>
  <cp:revision>5</cp:revision>
  <dcterms:created xsi:type="dcterms:W3CDTF">2023-07-10T14:56:45Z</dcterms:created>
  <dcterms:modified xsi:type="dcterms:W3CDTF">2023-07-13T14:09:55Z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2023-07-10T14:56:45Z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af5a6764-c35a-4a75-99b1-fd0bc7b0b926</vt:lpwstr>
  </property>
  <property fmtid="{D5CDD505-2E9C-101B-9397-08002B2CF9AE}" pid="8" name="MSIP_Label_ea60d57e-af5b-4752-ac57-3e4f28ca11dc_ContentBits">
    <vt:lpwstr>0</vt:lpwstr>
  </property>
</Properties>
</file>