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8340-2680-F2F1-FAE1-A8383EFE9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05347C-CD1A-1CAB-E852-6AA40FE2D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A3B04A-B5D7-ABCF-C995-A03D9EF0C46B}"/>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5" name="Footer Placeholder 4">
            <a:extLst>
              <a:ext uri="{FF2B5EF4-FFF2-40B4-BE49-F238E27FC236}">
                <a16:creationId xmlns:a16="http://schemas.microsoft.com/office/drawing/2014/main" id="{B943B240-B04C-BF4B-E720-367BF77F0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42CC0-77E3-C623-C32F-50F64AA59E77}"/>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192745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C2F4-00E8-C7FC-3634-8971B3EDFC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86C17A-BB68-0FF6-4666-DE8C16BCD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B118C-71F1-A31F-A831-915FE0BF26D2}"/>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5" name="Footer Placeholder 4">
            <a:extLst>
              <a:ext uri="{FF2B5EF4-FFF2-40B4-BE49-F238E27FC236}">
                <a16:creationId xmlns:a16="http://schemas.microsoft.com/office/drawing/2014/main" id="{566A983E-C0A8-896E-47F6-D9E45E4F6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ED2F2-4B92-520E-B27E-551B6CE0D2D2}"/>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28421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80A04-955D-43A9-5FA1-2232B2F1E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4F7FB-058E-3B26-0B7E-38594AF0FF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B3577-41ED-F1E2-29B6-8A871E3BCEBB}"/>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5" name="Footer Placeholder 4">
            <a:extLst>
              <a:ext uri="{FF2B5EF4-FFF2-40B4-BE49-F238E27FC236}">
                <a16:creationId xmlns:a16="http://schemas.microsoft.com/office/drawing/2014/main" id="{F1F6F62D-2404-5640-BEFF-1C5F29009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79A81-8B7B-4374-744F-153B6509A97B}"/>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79132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9379-1177-58B0-A001-DBCB0E6F4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CC25AA-5B15-F3B7-2243-4B99CBDF12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F9C55-508B-2F6D-EFA0-6856ADB63656}"/>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5" name="Footer Placeholder 4">
            <a:extLst>
              <a:ext uri="{FF2B5EF4-FFF2-40B4-BE49-F238E27FC236}">
                <a16:creationId xmlns:a16="http://schemas.microsoft.com/office/drawing/2014/main" id="{17085BF3-1A04-2366-54A0-3A1DCC57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3A463-BC16-8908-18C8-452AE25F740A}"/>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220092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1BB6-44AE-069A-AD5A-50D7293A32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C9F312-D0BE-60D4-F830-BE8D09770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D0E585-DE26-04FC-33DB-F8560DAD0DEC}"/>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5" name="Footer Placeholder 4">
            <a:extLst>
              <a:ext uri="{FF2B5EF4-FFF2-40B4-BE49-F238E27FC236}">
                <a16:creationId xmlns:a16="http://schemas.microsoft.com/office/drawing/2014/main" id="{BA0F4692-9E76-4B6B-2D4F-E32E092E3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18A1B-54A8-9533-BF57-0294C9016058}"/>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182577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0F8F-1310-995B-74CF-88B091F18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5FD30-AF41-5BCE-96A2-3CEE90DE2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33376-A29F-134A-768C-77A84F8FF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338EB3-CADE-067E-15B1-157FA6A09307}"/>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6" name="Footer Placeholder 5">
            <a:extLst>
              <a:ext uri="{FF2B5EF4-FFF2-40B4-BE49-F238E27FC236}">
                <a16:creationId xmlns:a16="http://schemas.microsoft.com/office/drawing/2014/main" id="{760478AB-C337-9DED-2C30-53F095E82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2ED4D-FB2E-F364-B2CA-C6020B80E87B}"/>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1365492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93C6-5996-BE04-B0CD-489DA69A80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D4A0A5-329C-52C2-1695-F244DCF33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EF7B18-74AD-FCBE-A90C-D1A4009773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5CB7C0-B4C5-28A2-67FD-C74847934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602C6-05EE-4C2D-9440-8DCF80F99D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6F9CB-0CF7-2551-3095-B58E07B1C4D9}"/>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8" name="Footer Placeholder 7">
            <a:extLst>
              <a:ext uri="{FF2B5EF4-FFF2-40B4-BE49-F238E27FC236}">
                <a16:creationId xmlns:a16="http://schemas.microsoft.com/office/drawing/2014/main" id="{DA7B9B7D-2C7F-1323-89B5-D25CCAF4F6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D85323-0F15-F2D8-0664-9E8D11C2FBA9}"/>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225016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A753-AA6E-B257-EC9D-32C41308BB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39403-DD00-94A3-754B-EF31101FFABF}"/>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4" name="Footer Placeholder 3">
            <a:extLst>
              <a:ext uri="{FF2B5EF4-FFF2-40B4-BE49-F238E27FC236}">
                <a16:creationId xmlns:a16="http://schemas.microsoft.com/office/drawing/2014/main" id="{1FB82315-2A56-6DDE-7C2A-30F3C4702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D8505B-372C-E97A-86C0-B7AF993E23DE}"/>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398151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7DBA3-BE3A-6308-DFE9-29E1C4951898}"/>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3" name="Footer Placeholder 2">
            <a:extLst>
              <a:ext uri="{FF2B5EF4-FFF2-40B4-BE49-F238E27FC236}">
                <a16:creationId xmlns:a16="http://schemas.microsoft.com/office/drawing/2014/main" id="{0611AB7C-7C33-5A96-6183-B2CA7C93C9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E53025-F7C2-FF7D-1A4D-D284CA5F81CB}"/>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401980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304E-B6A9-6D52-6226-711038049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2223E0-F1EA-051A-B57A-BF6F92C7E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CC5DFD-8587-AFA8-B2B3-58268B7D3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D2716-B34B-1E19-79C3-976FA54913EE}"/>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6" name="Footer Placeholder 5">
            <a:extLst>
              <a:ext uri="{FF2B5EF4-FFF2-40B4-BE49-F238E27FC236}">
                <a16:creationId xmlns:a16="http://schemas.microsoft.com/office/drawing/2014/main" id="{C6AAF2B9-8971-05A0-7CE8-F28475462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322BD-778F-E6D2-D235-2D7B2D854938}"/>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412610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7A6B-9C63-A46F-4070-09C9B0DB7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E1C9D3-E997-EC3D-3C66-614770472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A97260-8023-C42D-3909-7724E2077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FB6E5-F113-4062-E0E9-F298E72E2D20}"/>
              </a:ext>
            </a:extLst>
          </p:cNvPr>
          <p:cNvSpPr>
            <a:spLocks noGrp="1"/>
          </p:cNvSpPr>
          <p:nvPr>
            <p:ph type="dt" sz="half" idx="10"/>
          </p:nvPr>
        </p:nvSpPr>
        <p:spPr/>
        <p:txBody>
          <a:bodyPr/>
          <a:lstStyle/>
          <a:p>
            <a:fld id="{265F2C8A-2F99-40D2-8D91-A9ED92A1EE47}" type="datetimeFigureOut">
              <a:rPr lang="en-US" smtClean="0"/>
              <a:t>7/17/2023</a:t>
            </a:fld>
            <a:endParaRPr lang="en-US"/>
          </a:p>
        </p:txBody>
      </p:sp>
      <p:sp>
        <p:nvSpPr>
          <p:cNvPr id="6" name="Footer Placeholder 5">
            <a:extLst>
              <a:ext uri="{FF2B5EF4-FFF2-40B4-BE49-F238E27FC236}">
                <a16:creationId xmlns:a16="http://schemas.microsoft.com/office/drawing/2014/main" id="{22E83BF5-1F69-7BE4-1955-0BC9C69D5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D0E47-300C-9ADE-25CB-D09AC8EF7567}"/>
              </a:ext>
            </a:extLst>
          </p:cNvPr>
          <p:cNvSpPr>
            <a:spLocks noGrp="1"/>
          </p:cNvSpPr>
          <p:nvPr>
            <p:ph type="sldNum" sz="quarter" idx="12"/>
          </p:nvPr>
        </p:nvSpPr>
        <p:spPr/>
        <p:txBody>
          <a:bodyPr/>
          <a:lstStyle/>
          <a:p>
            <a:fld id="{8E54AC3E-6232-4AB1-B2B0-1E064325DD34}" type="slidenum">
              <a:rPr lang="en-US" smtClean="0"/>
              <a:t>‹#›</a:t>
            </a:fld>
            <a:endParaRPr lang="en-US"/>
          </a:p>
        </p:txBody>
      </p:sp>
    </p:spTree>
    <p:extLst>
      <p:ext uri="{BB962C8B-B14F-4D97-AF65-F5344CB8AC3E}">
        <p14:creationId xmlns:p14="http://schemas.microsoft.com/office/powerpoint/2010/main" val="392073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1ECCD-5A1A-137D-9E22-4490CA2E1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19EC4-4AA3-C6F4-C36E-411BDE635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82E51-4C24-04B0-874B-EAA12A094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F2C8A-2F99-40D2-8D91-A9ED92A1EE47}" type="datetimeFigureOut">
              <a:rPr lang="en-US" smtClean="0"/>
              <a:t>7/17/2023</a:t>
            </a:fld>
            <a:endParaRPr lang="en-US"/>
          </a:p>
        </p:txBody>
      </p:sp>
      <p:sp>
        <p:nvSpPr>
          <p:cNvPr id="5" name="Footer Placeholder 4">
            <a:extLst>
              <a:ext uri="{FF2B5EF4-FFF2-40B4-BE49-F238E27FC236}">
                <a16:creationId xmlns:a16="http://schemas.microsoft.com/office/drawing/2014/main" id="{10F384FE-E37E-B1A1-7EA1-061145C14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DCC9D1-BBF6-3982-A697-E1C2005EE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4AC3E-6232-4AB1-B2B0-1E064325DD34}" type="slidenum">
              <a:rPr lang="en-US" smtClean="0"/>
              <a:t>‹#›</a:t>
            </a:fld>
            <a:endParaRPr lang="en-US"/>
          </a:p>
        </p:txBody>
      </p:sp>
    </p:spTree>
    <p:extLst>
      <p:ext uri="{BB962C8B-B14F-4D97-AF65-F5344CB8AC3E}">
        <p14:creationId xmlns:p14="http://schemas.microsoft.com/office/powerpoint/2010/main" val="289493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ss-tricks.com/almanac/properties/g/gap/"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5A9F30-E8B7-5D8B-9F82-23BF3EDEC72A}"/>
              </a:ext>
            </a:extLst>
          </p:cNvPr>
          <p:cNvSpPr>
            <a:spLocks noGrp="1"/>
          </p:cNvSpPr>
          <p:nvPr>
            <p:ph type="subTitle" idx="1"/>
          </p:nvPr>
        </p:nvSpPr>
        <p:spPr/>
        <p:txBody>
          <a:bodyPr/>
          <a:lstStyle/>
          <a:p>
            <a:endParaRPr lang="en-US"/>
          </a:p>
        </p:txBody>
      </p:sp>
      <p:sp>
        <p:nvSpPr>
          <p:cNvPr id="4" name="Rectangle 1">
            <a:extLst>
              <a:ext uri="{FF2B5EF4-FFF2-40B4-BE49-F238E27FC236}">
                <a16:creationId xmlns:a16="http://schemas.microsoft.com/office/drawing/2014/main" id="{11CF230C-7A1B-5EAE-FE7F-431C2F32713D}"/>
              </a:ext>
            </a:extLst>
          </p:cNvPr>
          <p:cNvSpPr>
            <a:spLocks noGrp="1" noChangeArrowheads="1"/>
          </p:cNvSpPr>
          <p:nvPr>
            <p:ph type="ctrTitle"/>
          </p:nvPr>
        </p:nvSpPr>
        <p:spPr bwMode="auto">
          <a:xfrm>
            <a:off x="1524000" y="1931442"/>
            <a:ext cx="6910803"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0000"/>
                </a:solidFill>
                <a:effectLst/>
                <a:latin typeface="SFMono-Regular"/>
              </a:rPr>
              <a:t>Flexbox Layout</a:t>
            </a:r>
            <a:r>
              <a:rPr kumimoji="0" lang="en-US" altLang="en-US" sz="4400" b="0" i="0" u="none" strike="noStrike" cap="none" normalizeH="0" baseline="0" dirty="0">
                <a:ln>
                  <a:noFill/>
                </a:ln>
                <a:solidFill>
                  <a:srgbClr val="000000"/>
                </a:solidFill>
                <a:effectLst/>
                <a:latin typeface="Blanco"/>
              </a:rPr>
              <a:t> (Flexible Box)</a:t>
            </a:r>
            <a:r>
              <a:rPr kumimoji="0" lang="en-US" altLang="en-US" sz="44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824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C2CAF-E766-988B-E028-A1A93DFC78B5}"/>
              </a:ext>
            </a:extLst>
          </p:cNvPr>
          <p:cNvPicPr>
            <a:picLocks noChangeAspect="1"/>
          </p:cNvPicPr>
          <p:nvPr/>
        </p:nvPicPr>
        <p:blipFill>
          <a:blip r:embed="rId2"/>
          <a:stretch>
            <a:fillRect/>
          </a:stretch>
        </p:blipFill>
        <p:spPr>
          <a:xfrm>
            <a:off x="581192" y="1199541"/>
            <a:ext cx="5792692" cy="5658459"/>
          </a:xfrm>
          <a:prstGeom prst="rect">
            <a:avLst/>
          </a:prstGeom>
        </p:spPr>
      </p:pic>
      <p:sp>
        <p:nvSpPr>
          <p:cNvPr id="5" name="TextBox 4">
            <a:extLst>
              <a:ext uri="{FF2B5EF4-FFF2-40B4-BE49-F238E27FC236}">
                <a16:creationId xmlns:a16="http://schemas.microsoft.com/office/drawing/2014/main" id="{86BAA410-9876-CF24-EE64-5547C96AC843}"/>
              </a:ext>
            </a:extLst>
          </p:cNvPr>
          <p:cNvSpPr txBox="1"/>
          <p:nvPr/>
        </p:nvSpPr>
        <p:spPr>
          <a:xfrm>
            <a:off x="6819471" y="1418505"/>
            <a:ext cx="4451280" cy="1200329"/>
          </a:xfrm>
          <a:prstGeom prst="rect">
            <a:avLst/>
          </a:prstGeom>
          <a:noFill/>
        </p:spPr>
        <p:txBody>
          <a:bodyPr wrap="square">
            <a:spAutoFit/>
          </a:bodyPr>
          <a:lstStyle/>
          <a:p>
            <a:r>
              <a:rPr lang="en-US" b="0" i="0" dirty="0">
                <a:solidFill>
                  <a:srgbClr val="F5D67B"/>
                </a:solidFill>
                <a:effectLst/>
                <a:highlight>
                  <a:srgbClr val="C0C0C0"/>
                </a:highlight>
                <a:latin typeface="SFMono-Regular"/>
              </a:rPr>
              <a:t>.</a:t>
            </a:r>
            <a:r>
              <a:rPr lang="en-US" b="0" i="0" dirty="0">
                <a:effectLst/>
                <a:highlight>
                  <a:srgbClr val="C0C0C0"/>
                </a:highlight>
                <a:latin typeface="SFMono-Regular"/>
              </a:rPr>
              <a:t>container { align-items: stretch | flex-start | flex-end | center | baseline | first baseline | last baseline | start | end | self-start | self-end + ... safe | unsafe; }</a:t>
            </a:r>
            <a:endParaRPr lang="en-US" dirty="0">
              <a:highlight>
                <a:srgbClr val="C0C0C0"/>
              </a:highlight>
            </a:endParaRPr>
          </a:p>
        </p:txBody>
      </p:sp>
      <p:sp>
        <p:nvSpPr>
          <p:cNvPr id="7" name="TextBox 6">
            <a:extLst>
              <a:ext uri="{FF2B5EF4-FFF2-40B4-BE49-F238E27FC236}">
                <a16:creationId xmlns:a16="http://schemas.microsoft.com/office/drawing/2014/main" id="{073254D0-643A-69BF-CDC5-2B5055D2DE9C}"/>
              </a:ext>
            </a:extLst>
          </p:cNvPr>
          <p:cNvSpPr txBox="1"/>
          <p:nvPr/>
        </p:nvSpPr>
        <p:spPr>
          <a:xfrm>
            <a:off x="491929" y="261991"/>
            <a:ext cx="10141824" cy="369332"/>
          </a:xfrm>
          <a:prstGeom prst="rect">
            <a:avLst/>
          </a:prstGeom>
          <a:noFill/>
        </p:spPr>
        <p:txBody>
          <a:bodyPr wrap="square">
            <a:spAutoFit/>
          </a:bodyPr>
          <a:lstStyle>
            <a:defPPr>
              <a:defRPr lang="en-US"/>
            </a:defPPr>
            <a:lvl1pPr>
              <a:defRPr sz="2400" b="1" i="0">
                <a:solidFill>
                  <a:srgbClr val="000000"/>
                </a:solidFill>
                <a:effectLst/>
                <a:latin typeface="Blanco"/>
              </a:defRPr>
            </a:lvl1pPr>
          </a:lstStyle>
          <a:p>
            <a:r>
              <a:rPr lang="en-US" dirty="0"/>
              <a:t>This defines the default behavior for how flex items are laid out along the cross axis on the current line. </a:t>
            </a:r>
          </a:p>
        </p:txBody>
      </p:sp>
    </p:spTree>
    <p:extLst>
      <p:ext uri="{BB962C8B-B14F-4D97-AF65-F5344CB8AC3E}">
        <p14:creationId xmlns:p14="http://schemas.microsoft.com/office/powerpoint/2010/main" val="79604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F7C257-7532-B47C-4F15-993E7ED693BB}"/>
              </a:ext>
            </a:extLst>
          </p:cNvPr>
          <p:cNvPicPr>
            <a:picLocks noChangeAspect="1"/>
          </p:cNvPicPr>
          <p:nvPr/>
        </p:nvPicPr>
        <p:blipFill>
          <a:blip r:embed="rId2"/>
          <a:stretch>
            <a:fillRect/>
          </a:stretch>
        </p:blipFill>
        <p:spPr>
          <a:xfrm>
            <a:off x="604891" y="1418798"/>
            <a:ext cx="5105400" cy="5314950"/>
          </a:xfrm>
          <a:prstGeom prst="rect">
            <a:avLst/>
          </a:prstGeom>
        </p:spPr>
      </p:pic>
      <p:sp>
        <p:nvSpPr>
          <p:cNvPr id="4" name="Rectangle 1">
            <a:extLst>
              <a:ext uri="{FF2B5EF4-FFF2-40B4-BE49-F238E27FC236}">
                <a16:creationId xmlns:a16="http://schemas.microsoft.com/office/drawing/2014/main" id="{AA737B0E-19D7-95E7-3826-767F5F6C9F5D}"/>
              </a:ext>
            </a:extLst>
          </p:cNvPr>
          <p:cNvSpPr>
            <a:spLocks noChangeArrowheads="1"/>
          </p:cNvSpPr>
          <p:nvPr/>
        </p:nvSpPr>
        <p:spPr bwMode="auto">
          <a:xfrm>
            <a:off x="471327" y="124252"/>
            <a:ext cx="10952252" cy="1200329"/>
          </a:xfrm>
          <a:prstGeom prst="rect">
            <a:avLst/>
          </a:prstGeom>
          <a:noFill/>
        </p:spPr>
        <p:txBody>
          <a:bodyPr wrap="square">
            <a:spAutoFit/>
          </a:bodyPr>
          <a:lstStyle/>
          <a:p>
            <a:r>
              <a:rPr lang="en-US" altLang="en-US" sz="2400" b="1" dirty="0">
                <a:solidFill>
                  <a:srgbClr val="000000"/>
                </a:solidFill>
                <a:latin typeface="Blanco"/>
              </a:rPr>
              <a:t>This property only takes effect on multi-line flexible containers, where flex-wrap is set to either wrap or wrap-reverse). A single-line flexible container (i.e. where flex-wrap is set to its default value, no-wrap) will not reflect align-content. </a:t>
            </a:r>
          </a:p>
        </p:txBody>
      </p:sp>
    </p:spTree>
    <p:extLst>
      <p:ext uri="{BB962C8B-B14F-4D97-AF65-F5344CB8AC3E}">
        <p14:creationId xmlns:p14="http://schemas.microsoft.com/office/powerpoint/2010/main" val="397977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556B63-9B42-3D2B-78E1-C3F4F1E53E81}"/>
              </a:ext>
            </a:extLst>
          </p:cNvPr>
          <p:cNvPicPr>
            <a:picLocks noChangeAspect="1"/>
          </p:cNvPicPr>
          <p:nvPr/>
        </p:nvPicPr>
        <p:blipFill>
          <a:blip r:embed="rId2"/>
          <a:stretch>
            <a:fillRect/>
          </a:stretch>
        </p:blipFill>
        <p:spPr>
          <a:xfrm>
            <a:off x="1243173" y="949532"/>
            <a:ext cx="5485972" cy="5431548"/>
          </a:xfrm>
          <a:prstGeom prst="rect">
            <a:avLst/>
          </a:prstGeom>
        </p:spPr>
      </p:pic>
      <p:sp>
        <p:nvSpPr>
          <p:cNvPr id="4" name="Rectangle 1">
            <a:extLst>
              <a:ext uri="{FF2B5EF4-FFF2-40B4-BE49-F238E27FC236}">
                <a16:creationId xmlns:a16="http://schemas.microsoft.com/office/drawing/2014/main" id="{0B5C7CBB-C2F1-584C-82B6-8771C74DB8EE}"/>
              </a:ext>
            </a:extLst>
          </p:cNvPr>
          <p:cNvSpPr>
            <a:spLocks noChangeArrowheads="1"/>
          </p:cNvSpPr>
          <p:nvPr/>
        </p:nvSpPr>
        <p:spPr bwMode="auto">
          <a:xfrm>
            <a:off x="154113" y="46840"/>
            <a:ext cx="11702265" cy="830997"/>
          </a:xfrm>
          <a:prstGeom prst="rect">
            <a:avLst/>
          </a:prstGeom>
          <a:noFill/>
        </p:spPr>
        <p:txBody>
          <a:bodyPr wrap="square">
            <a:spAutoFit/>
          </a:bodyPr>
          <a:lstStyle/>
          <a:p>
            <a:r>
              <a:rPr lang="en-US" altLang="en-US" sz="2400" b="1" dirty="0">
                <a:solidFill>
                  <a:srgbClr val="000000"/>
                </a:solidFill>
                <a:latin typeface="Blanco"/>
                <a:hlinkClick r:id="rId3"/>
              </a:rPr>
              <a:t>The gap property</a:t>
            </a:r>
            <a:r>
              <a:rPr lang="en-US" altLang="en-US" sz="2400" b="1" dirty="0">
                <a:solidFill>
                  <a:srgbClr val="000000"/>
                </a:solidFill>
                <a:latin typeface="Blanco"/>
              </a:rPr>
              <a:t> explicitly controls the space between flex items. It applies that spacing only between items not on the outer edges. </a:t>
            </a:r>
          </a:p>
        </p:txBody>
      </p:sp>
    </p:spTree>
    <p:extLst>
      <p:ext uri="{BB962C8B-B14F-4D97-AF65-F5344CB8AC3E}">
        <p14:creationId xmlns:p14="http://schemas.microsoft.com/office/powerpoint/2010/main" val="30576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D534C-03CF-CAEF-917D-F911B49F4587}"/>
              </a:ext>
            </a:extLst>
          </p:cNvPr>
          <p:cNvPicPr>
            <a:picLocks noChangeAspect="1"/>
          </p:cNvPicPr>
          <p:nvPr/>
        </p:nvPicPr>
        <p:blipFill>
          <a:blip r:embed="rId2"/>
          <a:stretch>
            <a:fillRect/>
          </a:stretch>
        </p:blipFill>
        <p:spPr>
          <a:xfrm>
            <a:off x="532036" y="344719"/>
            <a:ext cx="5419725" cy="2847975"/>
          </a:xfrm>
          <a:prstGeom prst="rect">
            <a:avLst/>
          </a:prstGeom>
        </p:spPr>
      </p:pic>
      <p:pic>
        <p:nvPicPr>
          <p:cNvPr id="5" name="Picture 4">
            <a:extLst>
              <a:ext uri="{FF2B5EF4-FFF2-40B4-BE49-F238E27FC236}">
                <a16:creationId xmlns:a16="http://schemas.microsoft.com/office/drawing/2014/main" id="{8639A85B-87C7-A5DE-B0DA-0175C5313B3F}"/>
              </a:ext>
            </a:extLst>
          </p:cNvPr>
          <p:cNvPicPr>
            <a:picLocks noChangeAspect="1"/>
          </p:cNvPicPr>
          <p:nvPr/>
        </p:nvPicPr>
        <p:blipFill>
          <a:blip r:embed="rId3"/>
          <a:stretch>
            <a:fillRect/>
          </a:stretch>
        </p:blipFill>
        <p:spPr>
          <a:xfrm>
            <a:off x="7361219" y="2838611"/>
            <a:ext cx="3695700" cy="3667125"/>
          </a:xfrm>
          <a:prstGeom prst="rect">
            <a:avLst/>
          </a:prstGeom>
        </p:spPr>
      </p:pic>
      <p:sp>
        <p:nvSpPr>
          <p:cNvPr id="6" name="Rectangle 1">
            <a:extLst>
              <a:ext uri="{FF2B5EF4-FFF2-40B4-BE49-F238E27FC236}">
                <a16:creationId xmlns:a16="http://schemas.microsoft.com/office/drawing/2014/main" id="{17AED6D5-0F54-F3EA-A541-8E6C9E1A5DDE}"/>
              </a:ext>
            </a:extLst>
          </p:cNvPr>
          <p:cNvSpPr>
            <a:spLocks noChangeArrowheads="1"/>
          </p:cNvSpPr>
          <p:nvPr/>
        </p:nvSpPr>
        <p:spPr bwMode="auto">
          <a:xfrm>
            <a:off x="667820" y="4055342"/>
            <a:ext cx="577207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lanco"/>
              </a:rPr>
              <a:t>By default, flex items are laid out in the </a:t>
            </a:r>
            <a:r>
              <a:rPr lang="en-US" altLang="en-US" sz="2400" b="1" dirty="0">
                <a:solidFill>
                  <a:srgbClr val="000000"/>
                </a:solidFill>
                <a:latin typeface="Blanco"/>
              </a:rPr>
              <a:t>source</a:t>
            </a:r>
            <a:r>
              <a:rPr kumimoji="0" lang="en-US" altLang="en-US" sz="2400" b="0" i="0" u="none" strike="noStrike" cap="none" normalizeH="0" baseline="0" dirty="0">
                <a:ln>
                  <a:noFill/>
                </a:ln>
                <a:solidFill>
                  <a:srgbClr val="000000"/>
                </a:solidFill>
                <a:effectLst/>
                <a:latin typeface="Blanco"/>
              </a:rPr>
              <a:t> order. However, the </a:t>
            </a:r>
            <a:r>
              <a:rPr kumimoji="0" lang="en-US" altLang="en-US" sz="2400" b="0" i="0" u="none" strike="noStrike" cap="none" normalizeH="0" baseline="0" dirty="0">
                <a:ln>
                  <a:noFill/>
                </a:ln>
                <a:solidFill>
                  <a:srgbClr val="000000"/>
                </a:solidFill>
                <a:effectLst/>
                <a:latin typeface="SFMono-Regular"/>
              </a:rPr>
              <a:t>order</a:t>
            </a:r>
            <a:r>
              <a:rPr kumimoji="0" lang="en-US" altLang="en-US" sz="2400" b="0" i="0" u="none" strike="noStrike" cap="none" normalizeH="0" baseline="0" dirty="0">
                <a:ln>
                  <a:noFill/>
                </a:ln>
                <a:solidFill>
                  <a:srgbClr val="000000"/>
                </a:solidFill>
                <a:effectLst/>
                <a:latin typeface="Blanco"/>
              </a:rPr>
              <a:t> property controls the order in which they appear in the flex container.</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69587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782DB2-C873-205F-AB5F-67735AE7D1DD}"/>
              </a:ext>
            </a:extLst>
          </p:cNvPr>
          <p:cNvPicPr>
            <a:picLocks noChangeAspect="1"/>
          </p:cNvPicPr>
          <p:nvPr/>
        </p:nvPicPr>
        <p:blipFill>
          <a:blip r:embed="rId2"/>
          <a:stretch>
            <a:fillRect/>
          </a:stretch>
        </p:blipFill>
        <p:spPr>
          <a:xfrm>
            <a:off x="672529" y="434618"/>
            <a:ext cx="5257800" cy="2495550"/>
          </a:xfrm>
          <a:prstGeom prst="rect">
            <a:avLst/>
          </a:prstGeom>
        </p:spPr>
      </p:pic>
      <p:sp>
        <p:nvSpPr>
          <p:cNvPr id="5" name="TextBox 4">
            <a:extLst>
              <a:ext uri="{FF2B5EF4-FFF2-40B4-BE49-F238E27FC236}">
                <a16:creationId xmlns:a16="http://schemas.microsoft.com/office/drawing/2014/main" id="{DBD185EF-A0BD-03BB-26FF-98BCD49952C8}"/>
              </a:ext>
            </a:extLst>
          </p:cNvPr>
          <p:cNvSpPr txBox="1"/>
          <p:nvPr/>
        </p:nvSpPr>
        <p:spPr>
          <a:xfrm>
            <a:off x="6096000" y="797121"/>
            <a:ext cx="5739829" cy="1938992"/>
          </a:xfrm>
          <a:prstGeom prst="rect">
            <a:avLst/>
          </a:prstGeom>
          <a:noFill/>
        </p:spPr>
        <p:txBody>
          <a:bodyPr wrap="square">
            <a:spAutoFit/>
          </a:bodyPr>
          <a:lstStyle/>
          <a:p>
            <a:r>
              <a:rPr lang="en-US" sz="2400" b="0" i="0" dirty="0">
                <a:solidFill>
                  <a:srgbClr val="000000"/>
                </a:solidFill>
                <a:effectLst/>
                <a:latin typeface="Blanco"/>
              </a:rPr>
              <a:t>This defines the ability for a flex item to grow if necessary. It accepts a unitless value that serves as a proportion. It dictates what amount of the available space inside the flex container the item should take up.</a:t>
            </a:r>
            <a:endParaRPr lang="en-US" sz="2400" dirty="0"/>
          </a:p>
        </p:txBody>
      </p:sp>
    </p:spTree>
    <p:extLst>
      <p:ext uri="{BB962C8B-B14F-4D97-AF65-F5344CB8AC3E}">
        <p14:creationId xmlns:p14="http://schemas.microsoft.com/office/powerpoint/2010/main" val="261809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54E954-7DD2-BBA3-E951-C865BAD82D9B}"/>
              </a:ext>
            </a:extLst>
          </p:cNvPr>
          <p:cNvPicPr>
            <a:picLocks noChangeAspect="1"/>
          </p:cNvPicPr>
          <p:nvPr/>
        </p:nvPicPr>
        <p:blipFill>
          <a:blip r:embed="rId2"/>
          <a:stretch>
            <a:fillRect/>
          </a:stretch>
        </p:blipFill>
        <p:spPr>
          <a:xfrm>
            <a:off x="738615" y="1552361"/>
            <a:ext cx="5167013" cy="3753278"/>
          </a:xfrm>
          <a:prstGeom prst="rect">
            <a:avLst/>
          </a:prstGeom>
        </p:spPr>
      </p:pic>
      <p:sp>
        <p:nvSpPr>
          <p:cNvPr id="4" name="Rectangle 1">
            <a:extLst>
              <a:ext uri="{FF2B5EF4-FFF2-40B4-BE49-F238E27FC236}">
                <a16:creationId xmlns:a16="http://schemas.microsoft.com/office/drawing/2014/main" id="{8F765C5C-3C12-D6C5-DA8B-D2C305CC403F}"/>
              </a:ext>
            </a:extLst>
          </p:cNvPr>
          <p:cNvSpPr>
            <a:spLocks noChangeArrowheads="1"/>
          </p:cNvSpPr>
          <p:nvPr/>
        </p:nvSpPr>
        <p:spPr bwMode="auto">
          <a:xfrm>
            <a:off x="184935" y="585917"/>
            <a:ext cx="12092683"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Blanco"/>
              </a:rPr>
              <a:t>This allows the default alignment (or the one specified by </a:t>
            </a:r>
            <a:r>
              <a:rPr kumimoji="0" lang="en-US" altLang="en-US" sz="2000" b="0" i="0" u="none" strike="noStrike" cap="none" normalizeH="0" baseline="0" dirty="0">
                <a:ln>
                  <a:noFill/>
                </a:ln>
                <a:solidFill>
                  <a:srgbClr val="000000"/>
                </a:solidFill>
                <a:effectLst/>
                <a:latin typeface="SFMono-Regular"/>
              </a:rPr>
              <a:t>align-items</a:t>
            </a:r>
            <a:r>
              <a:rPr kumimoji="0" lang="en-US" altLang="en-US" sz="2000" b="0" i="0" u="none" strike="noStrike" cap="none" normalizeH="0" baseline="0" dirty="0">
                <a:ln>
                  <a:noFill/>
                </a:ln>
                <a:solidFill>
                  <a:srgbClr val="000000"/>
                </a:solidFill>
                <a:effectLst/>
                <a:latin typeface="Blanco"/>
              </a:rPr>
              <a:t>) to be overridden for individual flex items.</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40845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276D97-34F5-3F23-638A-74C462F7F0D9}"/>
              </a:ext>
            </a:extLst>
          </p:cNvPr>
          <p:cNvSpPr txBox="1"/>
          <p:nvPr/>
        </p:nvSpPr>
        <p:spPr>
          <a:xfrm>
            <a:off x="513708" y="2604067"/>
            <a:ext cx="10685124" cy="3970318"/>
          </a:xfrm>
          <a:prstGeom prst="rect">
            <a:avLst/>
          </a:prstGeom>
          <a:noFill/>
        </p:spPr>
        <p:txBody>
          <a:bodyPr wrap="square">
            <a:spAutoFit/>
          </a:bodyPr>
          <a:lstStyle/>
          <a:p>
            <a:r>
              <a:rPr lang="en-US" dirty="0"/>
              <a:t>Items will be laid out following either the main axis (from main-start to main-end) or the cross axis (from cross-start to cross-end).</a:t>
            </a:r>
          </a:p>
          <a:p>
            <a:endParaRPr lang="en-US" dirty="0"/>
          </a:p>
          <a:p>
            <a:pPr marL="342900" indent="-342900">
              <a:buFont typeface="+mj-lt"/>
              <a:buAutoNum type="arabicPeriod"/>
            </a:pPr>
            <a:r>
              <a:rPr lang="en-US" b="1" dirty="0"/>
              <a:t>Main axis </a:t>
            </a:r>
            <a:r>
              <a:rPr lang="en-US" dirty="0"/>
              <a:t>– The main axis of a flex container is the primary axis along which flex items are laid out. Beware, it is not necessarily horizontal; it depends on the flex-direction property Main-start | main-end – The flex items are placed within the container starting from main-start and going to main-end.</a:t>
            </a:r>
          </a:p>
          <a:p>
            <a:pPr marL="342900" indent="-342900">
              <a:buFont typeface="+mj-lt"/>
              <a:buAutoNum type="arabicPeriod"/>
            </a:pPr>
            <a:r>
              <a:rPr lang="en-US" b="1" dirty="0"/>
              <a:t>Main size </a:t>
            </a:r>
            <a:r>
              <a:rPr lang="en-US" dirty="0"/>
              <a:t>– A flex item’s width or height, whichever is in the main dimension, is the item’s main size. The flex item’s main size property is either the ‘width’ or ‘height’ property, whichever is in the main dimension.</a:t>
            </a:r>
          </a:p>
          <a:p>
            <a:pPr marL="342900" indent="-342900">
              <a:buFont typeface="+mj-lt"/>
              <a:buAutoNum type="arabicPeriod"/>
            </a:pPr>
            <a:r>
              <a:rPr lang="en-US" b="1" dirty="0"/>
              <a:t>Cross axis </a:t>
            </a:r>
            <a:r>
              <a:rPr lang="en-US" dirty="0"/>
              <a:t>– The axis perpendicular to the main axis is called the cross axis. Its direction depends on the main axis direction.</a:t>
            </a:r>
          </a:p>
          <a:p>
            <a:pPr marL="342900" indent="-342900">
              <a:buFont typeface="+mj-lt"/>
              <a:buAutoNum type="arabicPeriod"/>
            </a:pPr>
            <a:r>
              <a:rPr lang="en-US" b="1" dirty="0"/>
              <a:t>Cross-start | cross-end </a:t>
            </a:r>
            <a:r>
              <a:rPr lang="en-US" dirty="0"/>
              <a:t>– Flex lines are filled with items and placed into the container starting on the cross-start side of the flex container and going toward the cross-end side.</a:t>
            </a:r>
          </a:p>
          <a:p>
            <a:pPr marL="342900" indent="-342900">
              <a:buFont typeface="+mj-lt"/>
              <a:buAutoNum type="arabicPeriod"/>
            </a:pPr>
            <a:r>
              <a:rPr lang="en-US" b="1" dirty="0"/>
              <a:t>Cross size </a:t>
            </a:r>
            <a:r>
              <a:rPr lang="en-US" dirty="0"/>
              <a:t>– The width or height of a flex item, whichever is in the cross dimension, is the item’s cross size. The cross size property is whichever of ‘width’ or ‘height’ that is in the cross dimension.</a:t>
            </a:r>
          </a:p>
        </p:txBody>
      </p:sp>
      <p:pic>
        <p:nvPicPr>
          <p:cNvPr id="10" name="Picture 9">
            <a:extLst>
              <a:ext uri="{FF2B5EF4-FFF2-40B4-BE49-F238E27FC236}">
                <a16:creationId xmlns:a16="http://schemas.microsoft.com/office/drawing/2014/main" id="{1E95D99A-6248-F713-D67D-FDDC9FB59FDA}"/>
              </a:ext>
            </a:extLst>
          </p:cNvPr>
          <p:cNvPicPr>
            <a:picLocks noChangeAspect="1"/>
          </p:cNvPicPr>
          <p:nvPr/>
        </p:nvPicPr>
        <p:blipFill>
          <a:blip r:embed="rId2"/>
          <a:stretch>
            <a:fillRect/>
          </a:stretch>
        </p:blipFill>
        <p:spPr>
          <a:xfrm>
            <a:off x="873303" y="272126"/>
            <a:ext cx="9600783" cy="2276509"/>
          </a:xfrm>
          <a:prstGeom prst="rect">
            <a:avLst/>
          </a:prstGeom>
        </p:spPr>
      </p:pic>
    </p:spTree>
    <p:extLst>
      <p:ext uri="{BB962C8B-B14F-4D97-AF65-F5344CB8AC3E}">
        <p14:creationId xmlns:p14="http://schemas.microsoft.com/office/powerpoint/2010/main" val="112660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SS Flexbox explained in 8 minutes , plus a Flexbox cheat sheet | by ...">
            <a:extLst>
              <a:ext uri="{FF2B5EF4-FFF2-40B4-BE49-F238E27FC236}">
                <a16:creationId xmlns:a16="http://schemas.microsoft.com/office/drawing/2014/main" id="{DD986F04-1E1A-C9E4-0172-877862A59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0452"/>
            <a:ext cx="10566385" cy="408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8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flexbox cross axis — Flexbox, part 1 — HTML Academy">
            <a:extLst>
              <a:ext uri="{FF2B5EF4-FFF2-40B4-BE49-F238E27FC236}">
                <a16:creationId xmlns:a16="http://schemas.microsoft.com/office/drawing/2014/main" id="{9B85557C-1B72-2DF9-534F-594980C7C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50" y="1152158"/>
            <a:ext cx="10524499" cy="429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02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811D-EE47-4989-4096-7F0F125100E7}"/>
              </a:ext>
            </a:extLst>
          </p:cNvPr>
          <p:cNvSpPr>
            <a:spLocks noGrp="1"/>
          </p:cNvSpPr>
          <p:nvPr>
            <p:ph type="title"/>
          </p:nvPr>
        </p:nvSpPr>
        <p:spPr/>
        <p:txBody>
          <a:bodyPr/>
          <a:lstStyle/>
          <a:p>
            <a:r>
              <a:rPr lang="en-US" b="1" i="0" dirty="0">
                <a:solidFill>
                  <a:srgbClr val="000000"/>
                </a:solidFill>
                <a:effectLst/>
                <a:latin typeface="MD Primer Bold"/>
              </a:rPr>
              <a:t>Flexbox properties</a:t>
            </a:r>
            <a:endParaRPr lang="en-US" dirty="0"/>
          </a:p>
        </p:txBody>
      </p:sp>
      <p:sp>
        <p:nvSpPr>
          <p:cNvPr id="3" name="Content Placeholder 2">
            <a:extLst>
              <a:ext uri="{FF2B5EF4-FFF2-40B4-BE49-F238E27FC236}">
                <a16:creationId xmlns:a16="http://schemas.microsoft.com/office/drawing/2014/main" id="{852CF128-3FCE-EDC3-93AE-B791C94EBFEC}"/>
              </a:ext>
            </a:extLst>
          </p:cNvPr>
          <p:cNvSpPr>
            <a:spLocks noGrp="1"/>
          </p:cNvSpPr>
          <p:nvPr>
            <p:ph idx="1"/>
          </p:nvPr>
        </p:nvSpPr>
        <p:spPr/>
        <p:txBody>
          <a:bodyPr/>
          <a:lstStyle/>
          <a:p>
            <a:endParaRPr lang="en-US" dirty="0"/>
          </a:p>
        </p:txBody>
      </p:sp>
      <p:sp>
        <p:nvSpPr>
          <p:cNvPr id="4" name="AutoShape 2">
            <a:extLst>
              <a:ext uri="{FF2B5EF4-FFF2-40B4-BE49-F238E27FC236}">
                <a16:creationId xmlns:a16="http://schemas.microsoft.com/office/drawing/2014/main" id="{77A2DE37-8A58-6DBC-419F-4CE462B52F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67B8FE7E-7C97-7DC3-1944-9485A7C4A69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C48EE46-8AF1-AED2-C2E4-F6AC47A0F4FB}"/>
              </a:ext>
            </a:extLst>
          </p:cNvPr>
          <p:cNvPicPr>
            <a:picLocks noChangeAspect="1"/>
          </p:cNvPicPr>
          <p:nvPr/>
        </p:nvPicPr>
        <p:blipFill>
          <a:blip r:embed="rId2"/>
          <a:stretch>
            <a:fillRect/>
          </a:stretch>
        </p:blipFill>
        <p:spPr>
          <a:xfrm>
            <a:off x="971550" y="1894976"/>
            <a:ext cx="5153501" cy="3272925"/>
          </a:xfrm>
          <a:prstGeom prst="rect">
            <a:avLst/>
          </a:prstGeom>
        </p:spPr>
      </p:pic>
    </p:spTree>
    <p:extLst>
      <p:ext uri="{BB962C8B-B14F-4D97-AF65-F5344CB8AC3E}">
        <p14:creationId xmlns:p14="http://schemas.microsoft.com/office/powerpoint/2010/main" val="15784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3F400-7C7D-A626-3E9C-7B48EFAD697B}"/>
              </a:ext>
            </a:extLst>
          </p:cNvPr>
          <p:cNvPicPr>
            <a:picLocks noChangeAspect="1"/>
          </p:cNvPicPr>
          <p:nvPr/>
        </p:nvPicPr>
        <p:blipFill>
          <a:blip r:embed="rId2"/>
          <a:stretch>
            <a:fillRect/>
          </a:stretch>
        </p:blipFill>
        <p:spPr>
          <a:xfrm>
            <a:off x="667820" y="350991"/>
            <a:ext cx="8527551" cy="6156018"/>
          </a:xfrm>
          <a:prstGeom prst="rect">
            <a:avLst/>
          </a:prstGeom>
        </p:spPr>
      </p:pic>
    </p:spTree>
    <p:extLst>
      <p:ext uri="{BB962C8B-B14F-4D97-AF65-F5344CB8AC3E}">
        <p14:creationId xmlns:p14="http://schemas.microsoft.com/office/powerpoint/2010/main" val="335365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CAC2-1466-BC48-8411-6486009DD5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5DE68A-385A-BE5C-04B2-2AC7D5BA60C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0A321FE-42A1-9903-DE56-8F5679D77031}"/>
              </a:ext>
            </a:extLst>
          </p:cNvPr>
          <p:cNvPicPr>
            <a:picLocks noChangeAspect="1"/>
          </p:cNvPicPr>
          <p:nvPr/>
        </p:nvPicPr>
        <p:blipFill>
          <a:blip r:embed="rId2"/>
          <a:stretch>
            <a:fillRect/>
          </a:stretch>
        </p:blipFill>
        <p:spPr>
          <a:xfrm>
            <a:off x="838200" y="365125"/>
            <a:ext cx="9271571" cy="5945098"/>
          </a:xfrm>
          <a:prstGeom prst="rect">
            <a:avLst/>
          </a:prstGeom>
        </p:spPr>
      </p:pic>
    </p:spTree>
    <p:extLst>
      <p:ext uri="{BB962C8B-B14F-4D97-AF65-F5344CB8AC3E}">
        <p14:creationId xmlns:p14="http://schemas.microsoft.com/office/powerpoint/2010/main" val="228812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1ADAD-A9CA-28D3-6289-49E9414DC1CB}"/>
              </a:ext>
            </a:extLst>
          </p:cNvPr>
          <p:cNvPicPr>
            <a:picLocks noChangeAspect="1"/>
          </p:cNvPicPr>
          <p:nvPr/>
        </p:nvPicPr>
        <p:blipFill>
          <a:blip r:embed="rId2"/>
          <a:stretch>
            <a:fillRect/>
          </a:stretch>
        </p:blipFill>
        <p:spPr>
          <a:xfrm>
            <a:off x="2091981" y="631860"/>
            <a:ext cx="6892353" cy="5594279"/>
          </a:xfrm>
          <a:prstGeom prst="rect">
            <a:avLst/>
          </a:prstGeom>
        </p:spPr>
      </p:pic>
    </p:spTree>
    <p:extLst>
      <p:ext uri="{BB962C8B-B14F-4D97-AF65-F5344CB8AC3E}">
        <p14:creationId xmlns:p14="http://schemas.microsoft.com/office/powerpoint/2010/main" val="316087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2AAEB-546C-6E6F-2183-B7F5C381E5E7}"/>
              </a:ext>
            </a:extLst>
          </p:cNvPr>
          <p:cNvPicPr>
            <a:picLocks noChangeAspect="1"/>
          </p:cNvPicPr>
          <p:nvPr/>
        </p:nvPicPr>
        <p:blipFill>
          <a:blip r:embed="rId2"/>
          <a:stretch>
            <a:fillRect/>
          </a:stretch>
        </p:blipFill>
        <p:spPr>
          <a:xfrm>
            <a:off x="968636" y="931865"/>
            <a:ext cx="6038340" cy="5510326"/>
          </a:xfrm>
          <a:prstGeom prst="rect">
            <a:avLst/>
          </a:prstGeom>
        </p:spPr>
      </p:pic>
      <p:sp>
        <p:nvSpPr>
          <p:cNvPr id="7" name="TextBox 6">
            <a:extLst>
              <a:ext uri="{FF2B5EF4-FFF2-40B4-BE49-F238E27FC236}">
                <a16:creationId xmlns:a16="http://schemas.microsoft.com/office/drawing/2014/main" id="{0C6365D2-CD7C-6472-A3A9-825E04BF3AB1}"/>
              </a:ext>
            </a:extLst>
          </p:cNvPr>
          <p:cNvSpPr txBox="1"/>
          <p:nvPr/>
        </p:nvSpPr>
        <p:spPr>
          <a:xfrm>
            <a:off x="583059" y="318498"/>
            <a:ext cx="6197886" cy="461665"/>
          </a:xfrm>
          <a:prstGeom prst="rect">
            <a:avLst/>
          </a:prstGeom>
          <a:noFill/>
        </p:spPr>
        <p:txBody>
          <a:bodyPr wrap="square">
            <a:spAutoFit/>
          </a:bodyPr>
          <a:lstStyle/>
          <a:p>
            <a:r>
              <a:rPr lang="en-US" sz="2400" b="1" i="0" dirty="0">
                <a:solidFill>
                  <a:srgbClr val="000000"/>
                </a:solidFill>
                <a:effectLst/>
                <a:latin typeface="Blanco"/>
              </a:rPr>
              <a:t>This defines the alignment along the main axis</a:t>
            </a:r>
            <a:r>
              <a:rPr lang="en-US" b="0" i="0" dirty="0">
                <a:solidFill>
                  <a:srgbClr val="000000"/>
                </a:solidFill>
                <a:effectLst/>
                <a:latin typeface="Blanco"/>
              </a:rPr>
              <a:t>. </a:t>
            </a:r>
            <a:endParaRPr lang="en-US" dirty="0"/>
          </a:p>
        </p:txBody>
      </p:sp>
    </p:spTree>
    <p:extLst>
      <p:ext uri="{BB962C8B-B14F-4D97-AF65-F5344CB8AC3E}">
        <p14:creationId xmlns:p14="http://schemas.microsoft.com/office/powerpoint/2010/main" val="81119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467</Words>
  <Application>Microsoft Office PowerPoint</Application>
  <PresentationFormat>Widescreen</PresentationFormat>
  <Paragraphs>17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Blanco</vt:lpstr>
      <vt:lpstr>Calibri</vt:lpstr>
      <vt:lpstr>Calibri Light</vt:lpstr>
      <vt:lpstr>MD Primer Bold</vt:lpstr>
      <vt:lpstr>SFMono-Regular</vt:lpstr>
      <vt:lpstr>Office Theme</vt:lpstr>
      <vt:lpstr>Flexbox Layout (Flexible Box) </vt:lpstr>
      <vt:lpstr>PowerPoint Presentation</vt:lpstr>
      <vt:lpstr>PowerPoint Presentation</vt:lpstr>
      <vt:lpstr>PowerPoint Presentation</vt:lpstr>
      <vt:lpstr>Flexbox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 Layout (Flexible Box) </dc:title>
  <dc:creator>Sravya, S</dc:creator>
  <cp:lastModifiedBy>Sravya, S</cp:lastModifiedBy>
  <cp:revision>3</cp:revision>
  <dcterms:created xsi:type="dcterms:W3CDTF">2023-07-13T16:03:55Z</dcterms:created>
  <dcterms:modified xsi:type="dcterms:W3CDTF">2023-07-17T09:17:11Z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2023-07-13T16:03:56Z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73172708-8211-4a7e-8e10-1bd7322adcc5</vt:lpwstr>
  </property>
  <property fmtid="{D5CDD505-2E9C-101B-9397-08002B2CF9AE}" pid="8" name="MSIP_Label_ea60d57e-af5b-4752-ac57-3e4f28ca11dc_ContentBits">
    <vt:lpwstr>0</vt:lpwstr>
  </property>
</Properties>
</file>