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684D5-DC0F-4DDA-9271-9C36AAB4602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3B182E-680A-465D-A746-8EE9C681D278}">
      <dgm:prSet/>
      <dgm:spPr/>
      <dgm:t>
        <a:bodyPr/>
        <a:lstStyle/>
        <a:p>
          <a:r>
            <a:rPr lang="en-US" b="0" i="0"/>
            <a:t>Google supports microdata as part of their Rich Snippets program.</a:t>
          </a:r>
          <a:endParaRPr lang="en-US"/>
        </a:p>
      </dgm:t>
    </dgm:pt>
    <dgm:pt modelId="{2210AD12-3351-45E7-9D68-6F0AEA1658A9}" type="parTrans" cxnId="{63B2E78A-13DE-41CD-B7D4-548F19B0CE40}">
      <dgm:prSet/>
      <dgm:spPr/>
      <dgm:t>
        <a:bodyPr/>
        <a:lstStyle/>
        <a:p>
          <a:endParaRPr lang="en-US"/>
        </a:p>
      </dgm:t>
    </dgm:pt>
    <dgm:pt modelId="{A02B060F-D2E6-44CA-88BD-6F4233A6655A}" type="sibTrans" cxnId="{63B2E78A-13DE-41CD-B7D4-548F19B0CE40}">
      <dgm:prSet/>
      <dgm:spPr/>
      <dgm:t>
        <a:bodyPr/>
        <a:lstStyle/>
        <a:p>
          <a:endParaRPr lang="en-US"/>
        </a:p>
      </dgm:t>
    </dgm:pt>
    <dgm:pt modelId="{9B707FD1-F642-4EBB-BA11-DF091FFE9D8D}">
      <dgm:prSet/>
      <dgm:spPr/>
      <dgm:t>
        <a:bodyPr/>
        <a:lstStyle/>
        <a:p>
          <a:r>
            <a:rPr lang="en-US" b="0" i="0"/>
            <a:t>When Google's web crawler parses your page and finds microdata properties that conform to the http://datavocabulary.org/Person vocabulary, it parses out those properties and stores them alongside the rest of the page data.</a:t>
          </a:r>
          <a:endParaRPr lang="en-US"/>
        </a:p>
      </dgm:t>
    </dgm:pt>
    <dgm:pt modelId="{FBF0422A-465C-45E0-BFBE-F3B00D66BB3E}" type="parTrans" cxnId="{84461874-FEB8-4131-87A0-3BDF58F3B98A}">
      <dgm:prSet/>
      <dgm:spPr/>
      <dgm:t>
        <a:bodyPr/>
        <a:lstStyle/>
        <a:p>
          <a:endParaRPr lang="en-US"/>
        </a:p>
      </dgm:t>
    </dgm:pt>
    <dgm:pt modelId="{AE1BEF7C-F5D1-4E5F-B6FB-35EBE16ACCE7}" type="sibTrans" cxnId="{84461874-FEB8-4131-87A0-3BDF58F3B98A}">
      <dgm:prSet/>
      <dgm:spPr/>
      <dgm:t>
        <a:bodyPr/>
        <a:lstStyle/>
        <a:p>
          <a:endParaRPr lang="en-US"/>
        </a:p>
      </dgm:t>
    </dgm:pt>
    <dgm:pt modelId="{EDC3839C-C86E-499F-BD24-FBC4CF15F094}" type="pres">
      <dgm:prSet presAssocID="{65E684D5-DC0F-4DDA-9271-9C36AAB4602A}" presName="Name0" presStyleCnt="0">
        <dgm:presLayoutVars>
          <dgm:dir/>
          <dgm:animLvl val="lvl"/>
          <dgm:resizeHandles val="exact"/>
        </dgm:presLayoutVars>
      </dgm:prSet>
      <dgm:spPr/>
    </dgm:pt>
    <dgm:pt modelId="{B93CBCBD-8086-457D-AC4D-D9FABFBEAF97}" type="pres">
      <dgm:prSet presAssocID="{9B707FD1-F642-4EBB-BA11-DF091FFE9D8D}" presName="boxAndChildren" presStyleCnt="0"/>
      <dgm:spPr/>
    </dgm:pt>
    <dgm:pt modelId="{AFF471F1-735F-4ADB-A019-09C22D146806}" type="pres">
      <dgm:prSet presAssocID="{9B707FD1-F642-4EBB-BA11-DF091FFE9D8D}" presName="parentTextBox" presStyleLbl="node1" presStyleIdx="0" presStyleCnt="2"/>
      <dgm:spPr/>
    </dgm:pt>
    <dgm:pt modelId="{FF8FBEBB-2DCD-4971-A367-A5373609D492}" type="pres">
      <dgm:prSet presAssocID="{A02B060F-D2E6-44CA-88BD-6F4233A6655A}" presName="sp" presStyleCnt="0"/>
      <dgm:spPr/>
    </dgm:pt>
    <dgm:pt modelId="{1D41758E-C10D-4FFB-9E1C-C0761980E8BD}" type="pres">
      <dgm:prSet presAssocID="{543B182E-680A-465D-A746-8EE9C681D278}" presName="arrowAndChildren" presStyleCnt="0"/>
      <dgm:spPr/>
    </dgm:pt>
    <dgm:pt modelId="{B3D08E76-50EC-45DD-9D93-2364638A77C0}" type="pres">
      <dgm:prSet presAssocID="{543B182E-680A-465D-A746-8EE9C681D278}" presName="parentTextArrow" presStyleLbl="node1" presStyleIdx="1" presStyleCnt="2"/>
      <dgm:spPr/>
    </dgm:pt>
  </dgm:ptLst>
  <dgm:cxnLst>
    <dgm:cxn modelId="{84461874-FEB8-4131-87A0-3BDF58F3B98A}" srcId="{65E684D5-DC0F-4DDA-9271-9C36AAB4602A}" destId="{9B707FD1-F642-4EBB-BA11-DF091FFE9D8D}" srcOrd="1" destOrd="0" parTransId="{FBF0422A-465C-45E0-BFBE-F3B00D66BB3E}" sibTransId="{AE1BEF7C-F5D1-4E5F-B6FB-35EBE16ACCE7}"/>
    <dgm:cxn modelId="{8A1E087D-1848-454F-A900-A6D0F15EFB5A}" type="presOf" srcId="{9B707FD1-F642-4EBB-BA11-DF091FFE9D8D}" destId="{AFF471F1-735F-4ADB-A019-09C22D146806}" srcOrd="0" destOrd="0" presId="urn:microsoft.com/office/officeart/2005/8/layout/process4"/>
    <dgm:cxn modelId="{63B2E78A-13DE-41CD-B7D4-548F19B0CE40}" srcId="{65E684D5-DC0F-4DDA-9271-9C36AAB4602A}" destId="{543B182E-680A-465D-A746-8EE9C681D278}" srcOrd="0" destOrd="0" parTransId="{2210AD12-3351-45E7-9D68-6F0AEA1658A9}" sibTransId="{A02B060F-D2E6-44CA-88BD-6F4233A6655A}"/>
    <dgm:cxn modelId="{EAE518A1-5298-4B19-927D-12237BA7A70D}" type="presOf" srcId="{543B182E-680A-465D-A746-8EE9C681D278}" destId="{B3D08E76-50EC-45DD-9D93-2364638A77C0}" srcOrd="0" destOrd="0" presId="urn:microsoft.com/office/officeart/2005/8/layout/process4"/>
    <dgm:cxn modelId="{A23B9CEF-68F8-4D03-A883-AD6B390D6712}" type="presOf" srcId="{65E684D5-DC0F-4DDA-9271-9C36AAB4602A}" destId="{EDC3839C-C86E-499F-BD24-FBC4CF15F094}" srcOrd="0" destOrd="0" presId="urn:microsoft.com/office/officeart/2005/8/layout/process4"/>
    <dgm:cxn modelId="{DD1CB6B0-FDC2-4AE6-AB01-31CDDF088765}" type="presParOf" srcId="{EDC3839C-C86E-499F-BD24-FBC4CF15F094}" destId="{B93CBCBD-8086-457D-AC4D-D9FABFBEAF97}" srcOrd="0" destOrd="0" presId="urn:microsoft.com/office/officeart/2005/8/layout/process4"/>
    <dgm:cxn modelId="{338CC332-F90C-437C-9E9A-7719D78AB782}" type="presParOf" srcId="{B93CBCBD-8086-457D-AC4D-D9FABFBEAF97}" destId="{AFF471F1-735F-4ADB-A019-09C22D146806}" srcOrd="0" destOrd="0" presId="urn:microsoft.com/office/officeart/2005/8/layout/process4"/>
    <dgm:cxn modelId="{4FA893B4-4021-4773-9FF3-3C65BD8E54B6}" type="presParOf" srcId="{EDC3839C-C86E-499F-BD24-FBC4CF15F094}" destId="{FF8FBEBB-2DCD-4971-A367-A5373609D492}" srcOrd="1" destOrd="0" presId="urn:microsoft.com/office/officeart/2005/8/layout/process4"/>
    <dgm:cxn modelId="{BB1D3A73-C93A-42EC-8F5E-F1E14D6A6FAB}" type="presParOf" srcId="{EDC3839C-C86E-499F-BD24-FBC4CF15F094}" destId="{1D41758E-C10D-4FFB-9E1C-C0761980E8BD}" srcOrd="2" destOrd="0" presId="urn:microsoft.com/office/officeart/2005/8/layout/process4"/>
    <dgm:cxn modelId="{D2B4BD65-4431-42A8-A2B2-69B1E2207ED9}" type="presParOf" srcId="{1D41758E-C10D-4FFB-9E1C-C0761980E8BD}" destId="{B3D08E76-50EC-45DD-9D93-2364638A77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471F1-735F-4ADB-A019-09C22D146806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When Google's web crawler parses your page and finds microdata properties that conform to the http://datavocabulary.org/Person vocabulary, it parses out those properties and stores them alongside the rest of the page data.</a:t>
          </a:r>
          <a:endParaRPr lang="en-US" sz="2500" kern="1200"/>
        </a:p>
      </dsp:txBody>
      <dsp:txXfrm>
        <a:off x="0" y="2626263"/>
        <a:ext cx="10515600" cy="1723112"/>
      </dsp:txXfrm>
    </dsp:sp>
    <dsp:sp modelId="{B3D08E76-50EC-45DD-9D93-2364638A77C0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Google supports microdata as part of their Rich Snippets program.</a:t>
          </a:r>
          <a:endParaRPr lang="en-US" sz="2500" kern="1200"/>
        </a:p>
      </dsp:txBody>
      <dsp:txXfrm rot="10800000">
        <a:off x="0" y="1962"/>
        <a:ext cx="10515600" cy="1721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54E-CFA9-4A56-D8DA-65AC7FEA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A258E-24A5-4D5E-B2F2-6C820FE90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36C5-2E33-C8BC-7E13-722637DE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C3F8-320D-D251-A035-49C6ACC0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F869-0DCC-7A75-56B1-67B2C5DE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DDA5-C5B8-010F-9932-44CD7754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CEFF1-9A31-CE07-D491-7A405ECA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C331-E23E-471C-4752-F3548300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6037-172E-9EF0-94F9-129D98F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4BBD-8E38-B61C-6796-EF8F6412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26433-714D-7C09-166D-CDA586BF7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5B47E-F6A1-1A8D-A57B-A60016AD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696C-9FA0-A9D7-E3A6-8080CDAA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C2BE-6A72-84D4-0A0A-AF9CF9D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456B-DF9E-97C1-CD36-F42513AE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7161-C4E6-E02C-975D-14034AA1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DC1E-60E2-A6CA-0C88-BF5C33CA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4F56-AD84-66AE-7589-8147C04A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EBFD-29FA-24A8-138E-FFAE1A01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9726-8F4D-6673-D281-D30CA1F0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6715-6775-ABD8-91EE-97CFADB3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26B8-49BE-AAFC-3266-E70DDA41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CD76-5C2E-040A-5908-50DEBC42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28A4-18EA-18F5-6BE2-1B615F0C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B6EF-E000-D63C-D272-9500C65A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6F27-8657-F06B-1D76-1F604314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6530-1B38-6610-9836-4879CBBCA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69D33-1FBF-9D53-31A8-DE66880D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50FB-E2AA-B817-3627-FF39430B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B776-4FD7-35F4-6D6A-5592C1C2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7CF47-F14A-8F9B-4E95-277C7E23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CB2-4DF5-CCA9-BEFF-D6686D9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F931D-D673-EAA2-D722-BC14E26A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846AB-2992-0605-E97E-0D5DBA48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F102B-EFE7-767B-D700-A7D53905B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1B86B-1957-CB6F-B492-929F1A8B1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AE118-246A-8F12-CFA8-FD5F2C6D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BADD-D946-BB75-095B-DFC97250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7D8E1-8BB9-BF75-5CEF-835AAC37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0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BEDE-988D-4E01-C7C6-238FE7F0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3978C-3984-3633-E591-98BF9BB0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2C6B9-7095-7A3B-31EC-8D6FCC0A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B9C4-A11C-4A73-6532-6896A5AA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670C7-251E-D73F-40CE-2EA69C17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9CC21-813B-49AF-BB49-4D75DA90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D367E-2003-69E8-520A-C66258B1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FD32-1171-9FBB-C2F1-BDE3C670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4FD3-199C-88C4-D58C-794A15466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E172-1650-9AA4-D586-53A3C176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2CF57-A827-9202-AFF2-6473D303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CF86C-EA97-7B3C-63A2-63B15864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241D-87E5-46E9-2F8F-1FDA4A01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6B4E-099D-EEC9-D1CA-574075CB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38617-4B68-6BD6-E5B3-09FBEC8A3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CCDC-F8E7-D172-6402-865801C4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C80D-B2C3-F166-746E-BB90B011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AD643-83BB-EC8B-D39A-89510A47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09D42-F919-9664-1664-A568BCE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78931-3582-7F1A-60A9-B054C1A3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79B9-2404-2A85-7C42-6623BE2F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5035-481B-831A-8220-A7C455CD8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B1AA-4DE7-4A9E-8B14-A8552FC157D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1E12-E109-F63F-B54A-8E2878DFC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8537-C581-7D96-87F8-BC274D0A7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B472-7AFF-46C9-8232-C49F43D7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94B5-6FA3-7BBD-8046-0EBAC8C53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44D1-63E7-FE4A-AB28-C3E8A2573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78E-4E90-7451-84F3-4AD72091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vypresto-display"/>
              </a:rPr>
              <a:t>How does microdata improve my SEO?</a:t>
            </a:r>
            <a:br>
              <a:rPr lang="en-US" b="1" i="0" dirty="0">
                <a:solidFill>
                  <a:srgbClr val="000000"/>
                </a:solidFill>
                <a:effectLst/>
                <a:latin typeface="ivypresto-displ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2795-5BBD-6178-4AAD-4673AC83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99"/>
            <a:ext cx="10761324" cy="4944064"/>
          </a:xfrm>
        </p:spPr>
        <p:txBody>
          <a:bodyPr>
            <a:normAutofit lnSpcReduction="10000"/>
          </a:bodyPr>
          <a:lstStyle/>
          <a:p>
            <a:pPr algn="l"/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interstate"/>
            </a:endParaRP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state"/>
              </a:rPr>
              <a:t>M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state"/>
              </a:rPr>
              <a:t>icrodata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state"/>
              </a:rPr>
              <a:t> is preferred by search engines because it makes their crawling easier for your website. </a:t>
            </a:r>
          </a:p>
          <a:p>
            <a:pPr algn="l"/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state"/>
            </a:endParaRPr>
          </a:p>
          <a:p>
            <a:pPr algn="l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state"/>
              </a:rPr>
              <a:t>It tells them, "Here's what to highlight and what is important about my piece!" Think of it like organizing your cluttered store inventory into different labeled buckets. </a:t>
            </a:r>
          </a:p>
          <a:p>
            <a:pPr algn="l"/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state"/>
            </a:endParaRPr>
          </a:p>
          <a:p>
            <a:pPr algn="l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state"/>
              </a:rPr>
              <a:t>Both metadata and microdata improve search — but there's evidence that microdata can actually improve your ranking, not just your click-through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8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20F2-90A7-68A9-E9D8-5FCC9D76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Microdata?</a:t>
            </a:r>
          </a:p>
        </p:txBody>
      </p:sp>
      <p:sp>
        <p:nvSpPr>
          <p:cNvPr id="3098" name="Rectangle 309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BF38-BCBD-4ABB-CEE2-F91DA66E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291137"/>
            <a:ext cx="4530898" cy="3947822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interstate"/>
              </a:rPr>
              <a:t>M</a:t>
            </a:r>
            <a:r>
              <a:rPr lang="en-US" sz="2000" b="0" i="0" dirty="0">
                <a:effectLst/>
                <a:latin typeface="interstate"/>
              </a:rPr>
              <a:t>icrodata gives labels to individual content chunks. Then, a search engine will highlight these chunks in searches.</a:t>
            </a:r>
          </a:p>
          <a:p>
            <a:r>
              <a:rPr lang="en-US" sz="2000" b="0" i="0" dirty="0">
                <a:effectLst/>
                <a:latin typeface="interstate"/>
              </a:rPr>
              <a:t> For example, we may use microdata to say, "Hey, Google, this following text is the author's name," or "This next chunk of information is a star rating." </a:t>
            </a:r>
          </a:p>
          <a:p>
            <a:r>
              <a:rPr lang="en-US" sz="2000" b="0" i="0" dirty="0">
                <a:effectLst/>
                <a:latin typeface="interstate"/>
              </a:rPr>
              <a:t>This is like speaking directly to Google or Bing, but it benefits the searcher in the end.</a:t>
            </a:r>
            <a:endParaRPr lang="en-US" sz="2000" dirty="0"/>
          </a:p>
        </p:txBody>
      </p:sp>
      <p:pic>
        <p:nvPicPr>
          <p:cNvPr id="3074" name="Picture 2" descr="microdata-example-in-google-01">
            <a:extLst>
              <a:ext uri="{FF2B5EF4-FFF2-40B4-BE49-F238E27FC236}">
                <a16:creationId xmlns:a16="http://schemas.microsoft.com/office/drawing/2014/main" id="{EFCD1B93-1F56-1977-0F2C-CFD8F693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173981"/>
            <a:ext cx="5150277" cy="2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Rectangle 309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Arc 5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C7AA046D-86C2-9A87-1683-9C3598D936D3}"/>
              </a:ext>
            </a:extLst>
          </p:cNvPr>
          <p:cNvSpPr txBox="1"/>
          <p:nvPr/>
        </p:nvSpPr>
        <p:spPr>
          <a:xfrm>
            <a:off x="407752" y="945222"/>
            <a:ext cx="5823810" cy="5231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</a:rPr>
              <a:t>Microdata lets you define your own customized elements and start embedding custom properties in your web pages.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</a:rPr>
              <a:t>At a high level, microdata consists of a group of name-value pairs.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effectLst/>
              </a:rPr>
              <a:t>The groups are called </a:t>
            </a:r>
            <a:r>
              <a:rPr lang="en-US" sz="2400" b="1" i="0" dirty="0">
                <a:effectLst/>
              </a:rPr>
              <a:t>items</a:t>
            </a:r>
            <a:r>
              <a:rPr lang="en-US" sz="2400" b="0" i="0" dirty="0">
                <a:effectLst/>
              </a:rPr>
              <a:t>, and each name-value pair is a </a:t>
            </a:r>
            <a:r>
              <a:rPr lang="en-US" sz="2400" b="1" i="0" dirty="0">
                <a:effectLst/>
              </a:rPr>
              <a:t>property</a:t>
            </a:r>
            <a:r>
              <a:rPr lang="en-US" sz="2400" b="0" i="0" dirty="0">
                <a:effectLst/>
              </a:rPr>
              <a:t>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0" i="0" dirty="0">
              <a:effectLst/>
            </a:endParaRP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effectLst/>
              </a:rPr>
              <a:t> Items and properties are represented by regular elements.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0" i="0" dirty="0">
              <a:effectLst/>
            </a:endParaRP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effectLst/>
              </a:rPr>
              <a:t>To create an item, the </a:t>
            </a:r>
            <a:r>
              <a:rPr lang="en-US" sz="2400" b="1" i="0" dirty="0" err="1">
                <a:effectLst/>
              </a:rPr>
              <a:t>itemscope</a:t>
            </a:r>
            <a:r>
              <a:rPr lang="en-US" sz="2400" b="0" i="0" dirty="0">
                <a:effectLst/>
              </a:rPr>
              <a:t> attribute is used.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0" i="0" dirty="0">
              <a:effectLst/>
            </a:endParaRP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effectLst/>
              </a:rPr>
              <a:t>To add a property to an item, the </a:t>
            </a:r>
            <a:r>
              <a:rPr lang="en-US" sz="2400" b="1" i="0" dirty="0">
                <a:effectLst/>
              </a:rPr>
              <a:t>itemprop</a:t>
            </a:r>
            <a:r>
              <a:rPr lang="en-US" sz="2400" b="0" i="0" dirty="0">
                <a:effectLst/>
              </a:rPr>
              <a:t> attribute is used on one of the item's descendants.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8F46D-B83C-575E-ED7A-DEEC425E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55" y="2333885"/>
            <a:ext cx="4221597" cy="2269108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991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BBE5-D1B3-2B3F-7649-6CAE1B15D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18019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Microdata introduces five global attributes which would be available for any element to use and give context for machines about your data.</a:t>
            </a: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F1536-DA3C-8D28-A707-C25F92E7A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26889"/>
              </p:ext>
            </p:extLst>
          </p:nvPr>
        </p:nvGraphicFramePr>
        <p:xfrm>
          <a:off x="630936" y="1077192"/>
          <a:ext cx="5458969" cy="47036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4688">
                  <a:extLst>
                    <a:ext uri="{9D8B030D-6E8A-4147-A177-3AD203B41FA5}">
                      <a16:colId xmlns:a16="http://schemas.microsoft.com/office/drawing/2014/main" val="3942203243"/>
                    </a:ext>
                  </a:extLst>
                </a:gridCol>
                <a:gridCol w="4664281">
                  <a:extLst>
                    <a:ext uri="{9D8B030D-6E8A-4147-A177-3AD203B41FA5}">
                      <a16:colId xmlns:a16="http://schemas.microsoft.com/office/drawing/2014/main" val="2952449311"/>
                    </a:ext>
                  </a:extLst>
                </a:gridCol>
              </a:tblGrid>
              <a:tr h="363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Sr.No.</a:t>
                      </a:r>
                    </a:p>
                  </a:txBody>
                  <a:tcPr marL="38577" marR="38577" marT="38577" marB="3857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Attribute &amp; Description</a:t>
                      </a:r>
                    </a:p>
                  </a:txBody>
                  <a:tcPr marL="38577" marR="38577" marT="38577" marB="38577"/>
                </a:tc>
                <a:extLst>
                  <a:ext uri="{0D108BD9-81ED-4DB2-BD59-A6C34878D82A}">
                    <a16:rowId xmlns:a16="http://schemas.microsoft.com/office/drawing/2014/main" val="374642075"/>
                  </a:ext>
                </a:extLst>
              </a:tr>
              <a:tr h="1372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38577" marR="38577" marT="38577" marB="38577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itemscope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This is used to create an item. The itemscope attribute is a Boolean attribute that tells that there is Microdata on this page, and this is where it starts.</a:t>
                      </a:r>
                    </a:p>
                  </a:txBody>
                  <a:tcPr marL="38577" marR="38577" marT="38577" marB="38577"/>
                </a:tc>
                <a:extLst>
                  <a:ext uri="{0D108BD9-81ED-4DB2-BD59-A6C34878D82A}">
                    <a16:rowId xmlns:a16="http://schemas.microsoft.com/office/drawing/2014/main" val="4122557711"/>
                  </a:ext>
                </a:extLst>
              </a:tr>
              <a:tr h="86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38577" marR="38577" marT="38577" marB="38577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itemtype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This attribute is a valid URL which defines the item and provides the context for the properties.</a:t>
                      </a:r>
                    </a:p>
                  </a:txBody>
                  <a:tcPr marL="38577" marR="38577" marT="38577" marB="38577"/>
                </a:tc>
                <a:extLst>
                  <a:ext uri="{0D108BD9-81ED-4DB2-BD59-A6C34878D82A}">
                    <a16:rowId xmlns:a16="http://schemas.microsoft.com/office/drawing/2014/main" val="104405650"/>
                  </a:ext>
                </a:extLst>
              </a:tr>
              <a:tr h="61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38577" marR="38577" marT="38577" marB="38577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itemid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This attribute is global identifier for the item.</a:t>
                      </a:r>
                    </a:p>
                  </a:txBody>
                  <a:tcPr marL="38577" marR="38577" marT="38577" marB="38577"/>
                </a:tc>
                <a:extLst>
                  <a:ext uri="{0D108BD9-81ED-4DB2-BD59-A6C34878D82A}">
                    <a16:rowId xmlns:a16="http://schemas.microsoft.com/office/drawing/2014/main" val="173731465"/>
                  </a:ext>
                </a:extLst>
              </a:tr>
              <a:tr h="615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38577" marR="38577" marT="38577" marB="38577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itemprop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This attribute defines a property of the item.</a:t>
                      </a:r>
                    </a:p>
                  </a:txBody>
                  <a:tcPr marL="38577" marR="38577" marT="38577" marB="38577"/>
                </a:tc>
                <a:extLst>
                  <a:ext uri="{0D108BD9-81ED-4DB2-BD59-A6C34878D82A}">
                    <a16:rowId xmlns:a16="http://schemas.microsoft.com/office/drawing/2014/main" val="3065147783"/>
                  </a:ext>
                </a:extLst>
              </a:tr>
              <a:tr h="868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38577" marR="38577" marT="38577" marB="38577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itemref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This attribute gives a list of additional elements to crawl to find the name-value pairs of the item.</a:t>
                      </a:r>
                    </a:p>
                  </a:txBody>
                  <a:tcPr marL="38577" marR="38577" marT="38577" marB="38577"/>
                </a:tc>
                <a:extLst>
                  <a:ext uri="{0D108BD9-81ED-4DB2-BD59-A6C34878D82A}">
                    <a16:rowId xmlns:a16="http://schemas.microsoft.com/office/drawing/2014/main" val="401339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6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1F1E6-380D-87D8-4D63-7C2218A0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Properties can also have values that are dates, times, or dates and times. </a:t>
            </a:r>
            <a:b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This is achieved using the </a:t>
            </a:r>
            <a:r>
              <a:rPr lang="en-US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time</a:t>
            </a:r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element and its </a:t>
            </a:r>
            <a:r>
              <a:rPr lang="en-US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datetime</a:t>
            </a:r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attribute.</a:t>
            </a: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B84C1-D95B-DFE1-572B-4516D450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66538"/>
            <a:ext cx="7214616" cy="3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molecule&#10;&#10;Description automatically generated with low confidence">
            <a:extLst>
              <a:ext uri="{FF2B5EF4-FFF2-40B4-BE49-F238E27FC236}">
                <a16:creationId xmlns:a16="http://schemas.microsoft.com/office/drawing/2014/main" id="{B1E2AB78-BDC5-45A7-89E9-EA45C3869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3A2FA07-7A64-BC87-9899-E1380004E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875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225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interstate</vt:lpstr>
      <vt:lpstr>ivypresto-display</vt:lpstr>
      <vt:lpstr>Nunito</vt:lpstr>
      <vt:lpstr>Office Theme</vt:lpstr>
      <vt:lpstr>MicroData</vt:lpstr>
      <vt:lpstr>How does microdata improve my SEO? </vt:lpstr>
      <vt:lpstr>What is Microdata?</vt:lpstr>
      <vt:lpstr>PowerPoint Presentation</vt:lpstr>
      <vt:lpstr>PowerPoint Presentation</vt:lpstr>
      <vt:lpstr>Properties can also have values that are dates, times, or dates and times.  This is achieved using the time element and its datetime attribute.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Sravya, S</dc:creator>
  <cp:lastModifiedBy>Sravya, S</cp:lastModifiedBy>
  <cp:revision>2</cp:revision>
  <dcterms:created xsi:type="dcterms:W3CDTF">2023-07-04T05:18:17Z</dcterms:created>
  <dcterms:modified xsi:type="dcterms:W3CDTF">2023-07-04T07:53:59Z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2023-07-04T05:18:17Z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9808bb1c-2d28-4cbd-a7ed-0c2aefab14d4</vt:lpwstr>
  </property>
  <property fmtid="{D5CDD505-2E9C-101B-9397-08002B2CF9AE}" pid="8" name="MSIP_Label_ea60d57e-af5b-4752-ac57-3e4f28ca11dc_ContentBits">
    <vt:lpwstr>0</vt:lpwstr>
  </property>
</Properties>
</file>