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1" r:id="rId7"/>
    <p:sldId id="262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89226-5B8E-4EC7-BC51-0ED25C4B818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63ADFF-A166-4CFA-A05D-617963BD084D}">
      <dgm:prSet/>
      <dgm:spPr/>
      <dgm:t>
        <a:bodyPr/>
        <a:lstStyle/>
        <a:p>
          <a:r>
            <a:rPr lang="en-US" b="1" i="0"/>
            <a:t>What is SOAP?</a:t>
          </a:r>
          <a:endParaRPr lang="en-US"/>
        </a:p>
      </dgm:t>
    </dgm:pt>
    <dgm:pt modelId="{EF82E742-BCCB-4439-A02E-D6B3452897A9}" type="parTrans" cxnId="{5D284B55-B7F2-4B59-9613-391CE0BCD96D}">
      <dgm:prSet/>
      <dgm:spPr/>
      <dgm:t>
        <a:bodyPr/>
        <a:lstStyle/>
        <a:p>
          <a:endParaRPr lang="en-US"/>
        </a:p>
      </dgm:t>
    </dgm:pt>
    <dgm:pt modelId="{602C4C45-AA34-4914-BA66-5C38F8DEEC79}" type="sibTrans" cxnId="{5D284B55-B7F2-4B59-9613-391CE0BCD96D}">
      <dgm:prSet/>
      <dgm:spPr/>
      <dgm:t>
        <a:bodyPr/>
        <a:lstStyle/>
        <a:p>
          <a:endParaRPr lang="en-US"/>
        </a:p>
      </dgm:t>
    </dgm:pt>
    <dgm:pt modelId="{84E78AF7-F659-4848-AAB1-0806CC67CF34}">
      <dgm:prSet/>
      <dgm:spPr/>
      <dgm:t>
        <a:bodyPr/>
        <a:lstStyle/>
        <a:p>
          <a:r>
            <a:rPr lang="en-US" b="1" i="0"/>
            <a:t>SOAP</a:t>
          </a:r>
          <a:r>
            <a:rPr lang="en-US" b="0" i="0"/>
            <a:t> is a protocol which was designed before REST and came into the picture. </a:t>
          </a:r>
          <a:endParaRPr lang="en-US"/>
        </a:p>
      </dgm:t>
    </dgm:pt>
    <dgm:pt modelId="{89663069-29B4-4E43-AAE8-C10AC0AFFF78}" type="parTrans" cxnId="{6EE0391D-173C-4B43-A168-D125B20C0D50}">
      <dgm:prSet/>
      <dgm:spPr/>
      <dgm:t>
        <a:bodyPr/>
        <a:lstStyle/>
        <a:p>
          <a:endParaRPr lang="en-US"/>
        </a:p>
      </dgm:t>
    </dgm:pt>
    <dgm:pt modelId="{8DEB677B-93C0-42E9-8776-96D01A20A808}" type="sibTrans" cxnId="{6EE0391D-173C-4B43-A168-D125B20C0D50}">
      <dgm:prSet/>
      <dgm:spPr/>
      <dgm:t>
        <a:bodyPr/>
        <a:lstStyle/>
        <a:p>
          <a:endParaRPr lang="en-US"/>
        </a:p>
      </dgm:t>
    </dgm:pt>
    <dgm:pt modelId="{358DAB7C-9D38-4508-93F1-52D1713873CB}">
      <dgm:prSet/>
      <dgm:spPr/>
      <dgm:t>
        <a:bodyPr/>
        <a:lstStyle/>
        <a:p>
          <a:r>
            <a:rPr lang="en-US" b="0" i="0"/>
            <a:t>The main idea behind designing SOAP was to ensure that programs built on different platforms and programming languages could exchange data in an easy manner. </a:t>
          </a:r>
          <a:endParaRPr lang="en-US"/>
        </a:p>
      </dgm:t>
    </dgm:pt>
    <dgm:pt modelId="{36CB27D5-14FD-4E4E-A9CC-0DCE4F5E29BB}" type="parTrans" cxnId="{A7D9EEDF-8918-46D9-8FB6-7CAE3D777EB1}">
      <dgm:prSet/>
      <dgm:spPr/>
      <dgm:t>
        <a:bodyPr/>
        <a:lstStyle/>
        <a:p>
          <a:endParaRPr lang="en-US"/>
        </a:p>
      </dgm:t>
    </dgm:pt>
    <dgm:pt modelId="{78460ADA-0EAB-46BD-984B-BB1A6D3C9FD1}" type="sibTrans" cxnId="{A7D9EEDF-8918-46D9-8FB6-7CAE3D777EB1}">
      <dgm:prSet/>
      <dgm:spPr/>
      <dgm:t>
        <a:bodyPr/>
        <a:lstStyle/>
        <a:p>
          <a:endParaRPr lang="en-US"/>
        </a:p>
      </dgm:t>
    </dgm:pt>
    <dgm:pt modelId="{6F7C0CCB-D98A-47E2-84C8-0DFB1179BC0C}">
      <dgm:prSet/>
      <dgm:spPr/>
      <dgm:t>
        <a:bodyPr/>
        <a:lstStyle/>
        <a:p>
          <a:r>
            <a:rPr lang="en-US" b="0" i="0"/>
            <a:t>SOAP stands for Simple Object Access Protocol.</a:t>
          </a:r>
          <a:endParaRPr lang="en-US"/>
        </a:p>
      </dgm:t>
    </dgm:pt>
    <dgm:pt modelId="{3AD5E4E7-9061-42F7-92B5-6F0DF8AFB393}" type="parTrans" cxnId="{8B367994-0049-4617-BFA6-E9D763F82C42}">
      <dgm:prSet/>
      <dgm:spPr/>
      <dgm:t>
        <a:bodyPr/>
        <a:lstStyle/>
        <a:p>
          <a:endParaRPr lang="en-US"/>
        </a:p>
      </dgm:t>
    </dgm:pt>
    <dgm:pt modelId="{0FD37E8C-5457-4DFE-9A1A-6F3EC7EF9D22}" type="sibTrans" cxnId="{8B367994-0049-4617-BFA6-E9D763F82C42}">
      <dgm:prSet/>
      <dgm:spPr/>
      <dgm:t>
        <a:bodyPr/>
        <a:lstStyle/>
        <a:p>
          <a:endParaRPr lang="en-US"/>
        </a:p>
      </dgm:t>
    </dgm:pt>
    <dgm:pt modelId="{18CFDCF4-41EB-47ED-B166-AB6208AF9CA3}">
      <dgm:prSet/>
      <dgm:spPr/>
      <dgm:t>
        <a:bodyPr/>
        <a:lstStyle/>
        <a:p>
          <a:r>
            <a:rPr lang="en-US" b="1" i="0"/>
            <a:t>What is REST?</a:t>
          </a:r>
          <a:endParaRPr lang="en-US"/>
        </a:p>
      </dgm:t>
    </dgm:pt>
    <dgm:pt modelId="{48F6B7B1-21AF-420D-9F5D-92F6E76CA9EA}" type="parTrans" cxnId="{30A7C17A-A63B-4C70-9316-40FEF427DB1E}">
      <dgm:prSet/>
      <dgm:spPr/>
      <dgm:t>
        <a:bodyPr/>
        <a:lstStyle/>
        <a:p>
          <a:endParaRPr lang="en-US"/>
        </a:p>
      </dgm:t>
    </dgm:pt>
    <dgm:pt modelId="{D7519DA9-675C-4F66-960B-A79C622CD179}" type="sibTrans" cxnId="{30A7C17A-A63B-4C70-9316-40FEF427DB1E}">
      <dgm:prSet/>
      <dgm:spPr/>
      <dgm:t>
        <a:bodyPr/>
        <a:lstStyle/>
        <a:p>
          <a:endParaRPr lang="en-US"/>
        </a:p>
      </dgm:t>
    </dgm:pt>
    <dgm:pt modelId="{F33DEC16-BBC1-4793-AF5A-65DFABC86ACF}">
      <dgm:prSet/>
      <dgm:spPr/>
      <dgm:t>
        <a:bodyPr/>
        <a:lstStyle/>
        <a:p>
          <a:r>
            <a:rPr lang="en-US" b="1" i="0"/>
            <a:t>REST</a:t>
          </a:r>
          <a:r>
            <a:rPr lang="en-US" b="0" i="0"/>
            <a:t> was designed specifically for working with components such as media components, files, or even objects on a particular hardware device. </a:t>
          </a:r>
          <a:endParaRPr lang="en-US"/>
        </a:p>
      </dgm:t>
    </dgm:pt>
    <dgm:pt modelId="{ADAD941A-BB66-4E33-A121-B89AE5E4B7AA}" type="parTrans" cxnId="{F012830E-791F-48B5-84A9-039B3B8D492A}">
      <dgm:prSet/>
      <dgm:spPr/>
      <dgm:t>
        <a:bodyPr/>
        <a:lstStyle/>
        <a:p>
          <a:endParaRPr lang="en-US"/>
        </a:p>
      </dgm:t>
    </dgm:pt>
    <dgm:pt modelId="{0BFF4B74-F3F3-4B18-AF3D-4FAF705905C0}" type="sibTrans" cxnId="{F012830E-791F-48B5-84A9-039B3B8D492A}">
      <dgm:prSet/>
      <dgm:spPr/>
      <dgm:t>
        <a:bodyPr/>
        <a:lstStyle/>
        <a:p>
          <a:endParaRPr lang="en-US"/>
        </a:p>
      </dgm:t>
    </dgm:pt>
    <dgm:pt modelId="{CBB5C74D-2348-42EC-A44E-B6CEAD3A3187}">
      <dgm:prSet/>
      <dgm:spPr/>
      <dgm:t>
        <a:bodyPr/>
        <a:lstStyle/>
        <a:p>
          <a:r>
            <a:rPr lang="en-US" b="0" i="0"/>
            <a:t>Any web service that is defined on the principles of REST can be called a RestFul web service.</a:t>
          </a:r>
          <a:endParaRPr lang="en-US"/>
        </a:p>
      </dgm:t>
    </dgm:pt>
    <dgm:pt modelId="{FDAE8168-AD69-4270-AAF1-0C2BD15DF3F3}" type="parTrans" cxnId="{B93E96C2-D79E-45CC-BFB0-F1FC6D768A81}">
      <dgm:prSet/>
      <dgm:spPr/>
      <dgm:t>
        <a:bodyPr/>
        <a:lstStyle/>
        <a:p>
          <a:endParaRPr lang="en-US"/>
        </a:p>
      </dgm:t>
    </dgm:pt>
    <dgm:pt modelId="{7F4137FE-3AD9-4301-851A-1DFBA75B843B}" type="sibTrans" cxnId="{B93E96C2-D79E-45CC-BFB0-F1FC6D768A81}">
      <dgm:prSet/>
      <dgm:spPr/>
      <dgm:t>
        <a:bodyPr/>
        <a:lstStyle/>
        <a:p>
          <a:endParaRPr lang="en-US"/>
        </a:p>
      </dgm:t>
    </dgm:pt>
    <dgm:pt modelId="{8AD474BA-D440-49FE-AB42-881CF29EED05}">
      <dgm:prSet/>
      <dgm:spPr/>
      <dgm:t>
        <a:bodyPr/>
        <a:lstStyle/>
        <a:p>
          <a:r>
            <a:rPr lang="en-US" b="0" i="0"/>
            <a:t>A Restful service would use the normal HTTP verbs of GET, POST, PUT and DELETE for working with the required components. </a:t>
          </a:r>
          <a:endParaRPr lang="en-US"/>
        </a:p>
      </dgm:t>
    </dgm:pt>
    <dgm:pt modelId="{D974C29D-51DB-46FE-BC60-DA1EA1556F3D}" type="parTrans" cxnId="{685D4983-ADA5-4B9E-9EA4-D83A9E012780}">
      <dgm:prSet/>
      <dgm:spPr/>
      <dgm:t>
        <a:bodyPr/>
        <a:lstStyle/>
        <a:p>
          <a:endParaRPr lang="en-US"/>
        </a:p>
      </dgm:t>
    </dgm:pt>
    <dgm:pt modelId="{87BF4FAA-2A3F-4425-96A3-00FCF8D55DC2}" type="sibTrans" cxnId="{685D4983-ADA5-4B9E-9EA4-D83A9E012780}">
      <dgm:prSet/>
      <dgm:spPr/>
      <dgm:t>
        <a:bodyPr/>
        <a:lstStyle/>
        <a:p>
          <a:endParaRPr lang="en-US"/>
        </a:p>
      </dgm:t>
    </dgm:pt>
    <dgm:pt modelId="{8515100B-C151-41B8-8874-5649BBBF1338}">
      <dgm:prSet/>
      <dgm:spPr/>
      <dgm:t>
        <a:bodyPr/>
        <a:lstStyle/>
        <a:p>
          <a:r>
            <a:rPr lang="en-US" b="0" i="0"/>
            <a:t>REST stands for Representational State Transfer.</a:t>
          </a:r>
          <a:endParaRPr lang="en-US"/>
        </a:p>
      </dgm:t>
    </dgm:pt>
    <dgm:pt modelId="{54D0CCC8-8337-480D-ADB0-E325C108FA79}" type="parTrans" cxnId="{485FD3DE-48A8-4686-A9B7-49E56017E950}">
      <dgm:prSet/>
      <dgm:spPr/>
      <dgm:t>
        <a:bodyPr/>
        <a:lstStyle/>
        <a:p>
          <a:endParaRPr lang="en-US"/>
        </a:p>
      </dgm:t>
    </dgm:pt>
    <dgm:pt modelId="{5AE7C97C-6618-4F0E-B210-1FB9100F7338}" type="sibTrans" cxnId="{485FD3DE-48A8-4686-A9B7-49E56017E950}">
      <dgm:prSet/>
      <dgm:spPr/>
      <dgm:t>
        <a:bodyPr/>
        <a:lstStyle/>
        <a:p>
          <a:endParaRPr lang="en-US"/>
        </a:p>
      </dgm:t>
    </dgm:pt>
    <dgm:pt modelId="{B924F686-1F51-4C99-92E0-A6841FE6E14E}" type="pres">
      <dgm:prSet presAssocID="{58B89226-5B8E-4EC7-BC51-0ED25C4B818E}" presName="Name0" presStyleCnt="0">
        <dgm:presLayoutVars>
          <dgm:dir/>
          <dgm:resizeHandles val="exact"/>
        </dgm:presLayoutVars>
      </dgm:prSet>
      <dgm:spPr/>
    </dgm:pt>
    <dgm:pt modelId="{37EE1F3A-62C9-4EBA-B15F-EAE0741FA182}" type="pres">
      <dgm:prSet presAssocID="{0463ADFF-A166-4CFA-A05D-617963BD084D}" presName="node" presStyleLbl="node1" presStyleIdx="0" presStyleCnt="2">
        <dgm:presLayoutVars>
          <dgm:bulletEnabled val="1"/>
        </dgm:presLayoutVars>
      </dgm:prSet>
      <dgm:spPr/>
    </dgm:pt>
    <dgm:pt modelId="{BC0AA8BF-543E-4760-B023-0066475CFAD2}" type="pres">
      <dgm:prSet presAssocID="{602C4C45-AA34-4914-BA66-5C38F8DEEC79}" presName="sibTrans" presStyleLbl="sibTrans1D1" presStyleIdx="0" presStyleCnt="1"/>
      <dgm:spPr/>
    </dgm:pt>
    <dgm:pt modelId="{7726AE31-2872-4636-B163-7AF85B621E08}" type="pres">
      <dgm:prSet presAssocID="{602C4C45-AA34-4914-BA66-5C38F8DEEC79}" presName="connectorText" presStyleLbl="sibTrans1D1" presStyleIdx="0" presStyleCnt="1"/>
      <dgm:spPr/>
    </dgm:pt>
    <dgm:pt modelId="{94EDA069-CFBE-4641-AC70-F6A36CBF496A}" type="pres">
      <dgm:prSet presAssocID="{18CFDCF4-41EB-47ED-B166-AB6208AF9CA3}" presName="node" presStyleLbl="node1" presStyleIdx="1" presStyleCnt="2">
        <dgm:presLayoutVars>
          <dgm:bulletEnabled val="1"/>
        </dgm:presLayoutVars>
      </dgm:prSet>
      <dgm:spPr/>
    </dgm:pt>
  </dgm:ptLst>
  <dgm:cxnLst>
    <dgm:cxn modelId="{F012830E-791F-48B5-84A9-039B3B8D492A}" srcId="{18CFDCF4-41EB-47ED-B166-AB6208AF9CA3}" destId="{F33DEC16-BBC1-4793-AF5A-65DFABC86ACF}" srcOrd="0" destOrd="0" parTransId="{ADAD941A-BB66-4E33-A121-B89AE5E4B7AA}" sibTransId="{0BFF4B74-F3F3-4B18-AF3D-4FAF705905C0}"/>
    <dgm:cxn modelId="{CAA2EB15-8EA1-4B5F-AC19-61362F3E7994}" type="presOf" srcId="{58B89226-5B8E-4EC7-BC51-0ED25C4B818E}" destId="{B924F686-1F51-4C99-92E0-A6841FE6E14E}" srcOrd="0" destOrd="0" presId="urn:microsoft.com/office/officeart/2016/7/layout/RepeatingBendingProcessNew"/>
    <dgm:cxn modelId="{067D411C-AEFD-4768-A3C4-684C9C46C54C}" type="presOf" srcId="{6F7C0CCB-D98A-47E2-84C8-0DFB1179BC0C}" destId="{37EE1F3A-62C9-4EBA-B15F-EAE0741FA182}" srcOrd="0" destOrd="3" presId="urn:microsoft.com/office/officeart/2016/7/layout/RepeatingBendingProcessNew"/>
    <dgm:cxn modelId="{6EE0391D-173C-4B43-A168-D125B20C0D50}" srcId="{0463ADFF-A166-4CFA-A05D-617963BD084D}" destId="{84E78AF7-F659-4848-AAB1-0806CC67CF34}" srcOrd="0" destOrd="0" parTransId="{89663069-29B4-4E43-AAE8-C10AC0AFFF78}" sibTransId="{8DEB677B-93C0-42E9-8776-96D01A20A808}"/>
    <dgm:cxn modelId="{4BB2F31E-BC72-4C92-AC6E-FCAECAFBBEB4}" type="presOf" srcId="{8515100B-C151-41B8-8874-5649BBBF1338}" destId="{94EDA069-CFBE-4641-AC70-F6A36CBF496A}" srcOrd="0" destOrd="4" presId="urn:microsoft.com/office/officeart/2016/7/layout/RepeatingBendingProcessNew"/>
    <dgm:cxn modelId="{97A8883D-9B13-43D1-AC4F-4AED04843D92}" type="presOf" srcId="{84E78AF7-F659-4848-AAB1-0806CC67CF34}" destId="{37EE1F3A-62C9-4EBA-B15F-EAE0741FA182}" srcOrd="0" destOrd="1" presId="urn:microsoft.com/office/officeart/2016/7/layout/RepeatingBendingProcessNew"/>
    <dgm:cxn modelId="{97F8035B-97E7-4FAD-8B74-2709E0F4A3C1}" type="presOf" srcId="{0463ADFF-A166-4CFA-A05D-617963BD084D}" destId="{37EE1F3A-62C9-4EBA-B15F-EAE0741FA182}" srcOrd="0" destOrd="0" presId="urn:microsoft.com/office/officeart/2016/7/layout/RepeatingBendingProcessNew"/>
    <dgm:cxn modelId="{2F5DD85D-3665-4E91-8F87-0CA8A2C2B493}" type="presOf" srcId="{602C4C45-AA34-4914-BA66-5C38F8DEEC79}" destId="{7726AE31-2872-4636-B163-7AF85B621E08}" srcOrd="1" destOrd="0" presId="urn:microsoft.com/office/officeart/2016/7/layout/RepeatingBendingProcessNew"/>
    <dgm:cxn modelId="{7CE32169-DC74-4DA3-960E-B8645BDBA5CD}" type="presOf" srcId="{CBB5C74D-2348-42EC-A44E-B6CEAD3A3187}" destId="{94EDA069-CFBE-4641-AC70-F6A36CBF496A}" srcOrd="0" destOrd="2" presId="urn:microsoft.com/office/officeart/2016/7/layout/RepeatingBendingProcessNew"/>
    <dgm:cxn modelId="{5D284B55-B7F2-4B59-9613-391CE0BCD96D}" srcId="{58B89226-5B8E-4EC7-BC51-0ED25C4B818E}" destId="{0463ADFF-A166-4CFA-A05D-617963BD084D}" srcOrd="0" destOrd="0" parTransId="{EF82E742-BCCB-4439-A02E-D6B3452897A9}" sibTransId="{602C4C45-AA34-4914-BA66-5C38F8DEEC79}"/>
    <dgm:cxn modelId="{30A7C17A-A63B-4C70-9316-40FEF427DB1E}" srcId="{58B89226-5B8E-4EC7-BC51-0ED25C4B818E}" destId="{18CFDCF4-41EB-47ED-B166-AB6208AF9CA3}" srcOrd="1" destOrd="0" parTransId="{48F6B7B1-21AF-420D-9F5D-92F6E76CA9EA}" sibTransId="{D7519DA9-675C-4F66-960B-A79C622CD179}"/>
    <dgm:cxn modelId="{685D4983-ADA5-4B9E-9EA4-D83A9E012780}" srcId="{18CFDCF4-41EB-47ED-B166-AB6208AF9CA3}" destId="{8AD474BA-D440-49FE-AB42-881CF29EED05}" srcOrd="2" destOrd="0" parTransId="{D974C29D-51DB-46FE-BC60-DA1EA1556F3D}" sibTransId="{87BF4FAA-2A3F-4425-96A3-00FCF8D55DC2}"/>
    <dgm:cxn modelId="{8B367994-0049-4617-BFA6-E9D763F82C42}" srcId="{0463ADFF-A166-4CFA-A05D-617963BD084D}" destId="{6F7C0CCB-D98A-47E2-84C8-0DFB1179BC0C}" srcOrd="2" destOrd="0" parTransId="{3AD5E4E7-9061-42F7-92B5-6F0DF8AFB393}" sibTransId="{0FD37E8C-5457-4DFE-9A1A-6F3EC7EF9D22}"/>
    <dgm:cxn modelId="{FFDC8EA8-042A-4E25-AC66-13863623BABD}" type="presOf" srcId="{358DAB7C-9D38-4508-93F1-52D1713873CB}" destId="{37EE1F3A-62C9-4EBA-B15F-EAE0741FA182}" srcOrd="0" destOrd="2" presId="urn:microsoft.com/office/officeart/2016/7/layout/RepeatingBendingProcessNew"/>
    <dgm:cxn modelId="{8CFE2FB9-9955-4560-8140-2EA364328D20}" type="presOf" srcId="{8AD474BA-D440-49FE-AB42-881CF29EED05}" destId="{94EDA069-CFBE-4641-AC70-F6A36CBF496A}" srcOrd="0" destOrd="3" presId="urn:microsoft.com/office/officeart/2016/7/layout/RepeatingBendingProcessNew"/>
    <dgm:cxn modelId="{B93E96C2-D79E-45CC-BFB0-F1FC6D768A81}" srcId="{18CFDCF4-41EB-47ED-B166-AB6208AF9CA3}" destId="{CBB5C74D-2348-42EC-A44E-B6CEAD3A3187}" srcOrd="1" destOrd="0" parTransId="{FDAE8168-AD69-4270-AAF1-0C2BD15DF3F3}" sibTransId="{7F4137FE-3AD9-4301-851A-1DFBA75B843B}"/>
    <dgm:cxn modelId="{485FD3DE-48A8-4686-A9B7-49E56017E950}" srcId="{18CFDCF4-41EB-47ED-B166-AB6208AF9CA3}" destId="{8515100B-C151-41B8-8874-5649BBBF1338}" srcOrd="3" destOrd="0" parTransId="{54D0CCC8-8337-480D-ADB0-E325C108FA79}" sibTransId="{5AE7C97C-6618-4F0E-B210-1FB9100F7338}"/>
    <dgm:cxn modelId="{A7D9EEDF-8918-46D9-8FB6-7CAE3D777EB1}" srcId="{0463ADFF-A166-4CFA-A05D-617963BD084D}" destId="{358DAB7C-9D38-4508-93F1-52D1713873CB}" srcOrd="1" destOrd="0" parTransId="{36CB27D5-14FD-4E4E-A9CC-0DCE4F5E29BB}" sibTransId="{78460ADA-0EAB-46BD-984B-BB1A6D3C9FD1}"/>
    <dgm:cxn modelId="{A94910EB-93E4-4ECA-9821-5EEB2433F4D7}" type="presOf" srcId="{F33DEC16-BBC1-4793-AF5A-65DFABC86ACF}" destId="{94EDA069-CFBE-4641-AC70-F6A36CBF496A}" srcOrd="0" destOrd="1" presId="urn:microsoft.com/office/officeart/2016/7/layout/RepeatingBendingProcessNew"/>
    <dgm:cxn modelId="{F265E4F2-5521-4BFC-BD37-3AEB2CB096E0}" type="presOf" srcId="{602C4C45-AA34-4914-BA66-5C38F8DEEC79}" destId="{BC0AA8BF-543E-4760-B023-0066475CFAD2}" srcOrd="0" destOrd="0" presId="urn:microsoft.com/office/officeart/2016/7/layout/RepeatingBendingProcessNew"/>
    <dgm:cxn modelId="{4FA790FF-E724-4E10-B3C0-6CDB8E63D09D}" type="presOf" srcId="{18CFDCF4-41EB-47ED-B166-AB6208AF9CA3}" destId="{94EDA069-CFBE-4641-AC70-F6A36CBF496A}" srcOrd="0" destOrd="0" presId="urn:microsoft.com/office/officeart/2016/7/layout/RepeatingBendingProcessNew"/>
    <dgm:cxn modelId="{5D18483B-4D00-4170-B4FE-33D437D09445}" type="presParOf" srcId="{B924F686-1F51-4C99-92E0-A6841FE6E14E}" destId="{37EE1F3A-62C9-4EBA-B15F-EAE0741FA182}" srcOrd="0" destOrd="0" presId="urn:microsoft.com/office/officeart/2016/7/layout/RepeatingBendingProcessNew"/>
    <dgm:cxn modelId="{7CCB4FF1-E124-4587-8730-1E4E9961C290}" type="presParOf" srcId="{B924F686-1F51-4C99-92E0-A6841FE6E14E}" destId="{BC0AA8BF-543E-4760-B023-0066475CFAD2}" srcOrd="1" destOrd="0" presId="urn:microsoft.com/office/officeart/2016/7/layout/RepeatingBendingProcessNew"/>
    <dgm:cxn modelId="{D1577079-4BE8-412A-B72D-82DBC5381B2C}" type="presParOf" srcId="{BC0AA8BF-543E-4760-B023-0066475CFAD2}" destId="{7726AE31-2872-4636-B163-7AF85B621E08}" srcOrd="0" destOrd="0" presId="urn:microsoft.com/office/officeart/2016/7/layout/RepeatingBendingProcessNew"/>
    <dgm:cxn modelId="{2E2814A1-C48E-4EDC-8CEB-46485F14998C}" type="presParOf" srcId="{B924F686-1F51-4C99-92E0-A6841FE6E14E}" destId="{94EDA069-CFBE-4641-AC70-F6A36CBF496A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A8BF-543E-4760-B023-0066475CFAD2}">
      <dsp:nvSpPr>
        <dsp:cNvPr id="0" name=""/>
        <dsp:cNvSpPr/>
      </dsp:nvSpPr>
      <dsp:spPr>
        <a:xfrm>
          <a:off x="4898808" y="2050682"/>
          <a:ext cx="1096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601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8649" y="2090769"/>
        <a:ext cx="56330" cy="11266"/>
      </dsp:txXfrm>
    </dsp:sp>
    <dsp:sp modelId="{37EE1F3A-62C9-4EBA-B15F-EAE0741FA182}">
      <dsp:nvSpPr>
        <dsp:cNvPr id="0" name=""/>
        <dsp:cNvSpPr/>
      </dsp:nvSpPr>
      <dsp:spPr>
        <a:xfrm>
          <a:off x="2294" y="626908"/>
          <a:ext cx="4898313" cy="29389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21" tIns="251945" rIns="240021" bIns="2519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What is SOAP?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SOAP</a:t>
          </a:r>
          <a:r>
            <a:rPr lang="en-US" sz="1500" b="0" i="0" kern="1200"/>
            <a:t> is a protocol which was designed before REST and came into the picture.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The main idea behind designing SOAP was to ensure that programs built on different platforms and programming languages could exchange data in an easy manner.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SOAP stands for Simple Object Access Protocol.</a:t>
          </a:r>
          <a:endParaRPr lang="en-US" sz="1500" kern="1200"/>
        </a:p>
      </dsp:txBody>
      <dsp:txXfrm>
        <a:off x="2294" y="626908"/>
        <a:ext cx="4898313" cy="2938988"/>
      </dsp:txXfrm>
    </dsp:sp>
    <dsp:sp modelId="{94EDA069-CFBE-4641-AC70-F6A36CBF496A}">
      <dsp:nvSpPr>
        <dsp:cNvPr id="0" name=""/>
        <dsp:cNvSpPr/>
      </dsp:nvSpPr>
      <dsp:spPr>
        <a:xfrm>
          <a:off x="6027220" y="626908"/>
          <a:ext cx="4898313" cy="293898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21" tIns="251945" rIns="240021" bIns="2519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What is REST?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REST</a:t>
          </a:r>
          <a:r>
            <a:rPr lang="en-US" sz="1500" b="0" i="0" kern="1200"/>
            <a:t> was designed specifically for working with components such as media components, files, or even objects on a particular hardware device.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Any web service that is defined on the principles of REST can be called a RestFul web service.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 Restful service would use the normal HTTP verbs of GET, POST, PUT and DELETE for working with the required components.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REST stands for Representational State Transfer.</a:t>
          </a:r>
          <a:endParaRPr lang="en-US" sz="1500" kern="1200"/>
        </a:p>
      </dsp:txBody>
      <dsp:txXfrm>
        <a:off x="6027220" y="626908"/>
        <a:ext cx="4898313" cy="293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6BEC-23CE-0665-8E99-BA6DAAFE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5B072-3D6D-6A46-3EE8-5AD91E05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D593-1E85-83B3-02B2-F22CD511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76FF-76E1-36F6-AC65-75F52DDC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FB79-C1BF-FBF3-3016-201C0E9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0BCB-C8B1-F361-62E3-9101EBB7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CB07-FC6D-7E1B-4C69-59D1B650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1CFB-74F8-F18F-4FC4-32D6E0E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49CE-806E-A9C1-24F4-E9B2E318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81FA-DA51-D8E8-7824-9CD2372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82400-26BF-A953-3E12-DCF893AAD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24EC9-B2C0-EE07-B0C7-B49B3977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FAA4-2CB3-3063-639B-71F1B0C5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3340-2DE0-27A4-9D94-33EB3C7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9D1F-D204-3BFA-861F-EC74888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EAD8-5FE5-9C06-0A42-AFDE106E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5D23-0F56-CFC9-8EEA-BB5618DB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A9C6-5A0B-0CB3-F69C-5DC96E6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2F9B-6843-8F14-0BDA-AE0C62A2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B3FF-26F0-11EA-34BA-DBBE0F30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621D-FFCA-1CB7-1E74-E13DA5B0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237-F6F7-81BA-1979-B5C4A1B22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43C9-7B87-3623-CE5A-32902381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5C0-39F4-321E-632D-2DE0F95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636F-3707-2080-CFC8-96AADC8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F4DC-865F-A127-DC76-DA1910E2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0570-2C26-889D-E326-26D41EDCE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60BD-CB0D-CDB2-310B-F384D4A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1963-2206-E59E-8FEC-1900E94A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A9BF-8957-8B23-76E3-B334D5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E30BB-265A-7C14-A411-FAE20E0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6A7C-523E-4F54-1C2C-868A4775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1767-0211-4CBA-9776-1D171CFE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2B69-2903-0F68-74A0-04A4EBFB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DC74-1068-7454-98FD-4CB7435D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B182D-3993-1820-87D8-101D686AE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8DAE8-606F-F968-4959-4C41894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EEBC-57E7-A0C4-DF23-6D6B0B75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95A29-C49B-AC31-789B-6BECE1DA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13BB-2061-8050-E0AF-B1B8FD7C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24B68-B71D-9AC7-8E12-35449552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42C0-21AD-3497-7190-C374706A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EDF4-9444-5155-E1E4-4EDD7B7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3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04FA4-655B-01E2-7904-E5DC7DA9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E4A2D-E5D6-1C22-6FBA-6EDEDDA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2C20-A752-B444-8A26-9270325D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6DD-6F8A-F9E7-C29E-AB582505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BB82-4A58-EC67-301D-63D79E93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F40CD-B8B0-9B95-8BAB-A730F420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52FC-049C-68D8-B148-2A5E8921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AC16-6936-9284-A277-ABEA0300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C3D2-776B-66C1-96CF-6505F32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EC6D-72A0-55D8-FDD5-A9DAB525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E4E06-68F2-1A66-50D6-F293EA61F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5899-23B9-33F7-7B73-F57BA271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8AFF-ADDF-2F08-467E-03EBEE1C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1F45-C8CC-CBC8-8700-958F04F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A191-61D8-CFAC-F8EE-1D1F4940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F7355-9AEF-39BD-FE09-A3CF331B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D0B5-551A-4E9A-B8C5-309CEC4A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77C1-EE14-CE0A-B136-0D0796BC2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572D-0380-4F89-95D4-6965D78CF0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D52D-E50E-72AC-EFAD-41AB9A5D3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A460-DDA8-B563-0125-6258AF39B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414E-9691-4E95-866C-BB0795AE6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boot-soap-web-servi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42F-378E-ADFF-FC44-06E49D070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CD26-554A-05A9-6AFD-84FA7ED0A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2201B1-B352-D36D-428C-998735ABE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28715"/>
              </p:ext>
            </p:extLst>
          </p:nvPr>
        </p:nvGraphicFramePr>
        <p:xfrm>
          <a:off x="757980" y="90262"/>
          <a:ext cx="10266191" cy="667747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527774">
                  <a:extLst>
                    <a:ext uri="{9D8B030D-6E8A-4147-A177-3AD203B41FA5}">
                      <a16:colId xmlns:a16="http://schemas.microsoft.com/office/drawing/2014/main" val="4004913277"/>
                    </a:ext>
                  </a:extLst>
                </a:gridCol>
                <a:gridCol w="4638284">
                  <a:extLst>
                    <a:ext uri="{9D8B030D-6E8A-4147-A177-3AD203B41FA5}">
                      <a16:colId xmlns:a16="http://schemas.microsoft.com/office/drawing/2014/main" val="955480531"/>
                    </a:ext>
                  </a:extLst>
                </a:gridCol>
                <a:gridCol w="5100133">
                  <a:extLst>
                    <a:ext uri="{9D8B030D-6E8A-4147-A177-3AD203B41FA5}">
                      <a16:colId xmlns:a16="http://schemas.microsoft.com/office/drawing/2014/main" val="4277596120"/>
                    </a:ext>
                  </a:extLst>
                </a:gridCol>
              </a:tblGrid>
              <a:tr h="368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22614" marR="22561" marT="94318" marB="9431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SOAP</a:t>
                      </a:r>
                    </a:p>
                  </a:txBody>
                  <a:tcPr marL="122614" marR="22561" marT="94318" marB="943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REST</a:t>
                      </a:r>
                    </a:p>
                  </a:txBody>
                  <a:tcPr marL="122614" marR="22561" marT="94318" marB="943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22525"/>
                  </a:ext>
                </a:extLst>
              </a:tr>
              <a:tr h="4242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122614" marR="15041" marT="94318" marB="9431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 is a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protocol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 is an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architectural style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55685"/>
                  </a:ext>
                </a:extLst>
              </a:tr>
              <a:tr h="4242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 stands for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Simple Object Access Protocol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 stands for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REpresentational State Transfer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9641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122614" marR="15041" marT="94318" marB="9431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can't use REST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because it is a protocol.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can use SOAP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web services because it is a concept and can use any protocol like HTTP, SOAP.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07153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uses services interfaces to expose the business logic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uses URI to expose business logic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96717"/>
                  </a:ext>
                </a:extLst>
              </a:tr>
              <a:tr h="4242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6)</a:t>
                      </a:r>
                    </a:p>
                  </a:txBody>
                  <a:tcPr marL="122614" marR="15041" marT="94318" marB="9431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defines standards 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to be strictly followed.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 does not define too much standards like SOAP.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14480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7)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requires more bandwidth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and resource than REST.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requires less bandwidth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and resource than SOAP.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5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8)</a:t>
                      </a:r>
                    </a:p>
                  </a:txBody>
                  <a:tcPr marL="122614" marR="15041" marT="94318" marB="9431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defines its own security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RESTful web services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inherits security measures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from the underlying transport.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10053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9)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permits XML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data format only.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permits different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data format such as Plain text, HTML, XML, JSON etc.</a:t>
                      </a: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5984"/>
                  </a:ext>
                </a:extLst>
              </a:tr>
              <a:tr h="6756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9)</a:t>
                      </a:r>
                    </a:p>
                  </a:txBody>
                  <a:tcPr marL="122614" marR="15041" marT="94318" marB="9431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permits XML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data format only.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permits different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 data format such as Plain text, HTML, XML, JSON etc.</a:t>
                      </a:r>
                    </a:p>
                  </a:txBody>
                  <a:tcPr marL="122614" marR="15041" marT="94318" marB="9431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828"/>
                  </a:ext>
                </a:extLst>
              </a:tr>
              <a:tr h="424260">
                <a:tc>
                  <a:txBody>
                    <a:bodyPr/>
                    <a:lstStyle/>
                    <a:p>
                      <a:pPr algn="just"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122614" marR="15041" marT="94318" marB="9431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8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F817B7F-F9E3-CC45-305A-313FA41C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16" y="947258"/>
            <a:ext cx="7576095" cy="53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183A-A68B-10A4-3052-9112E3D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Implementing Service-Oriented Architecture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49CA-70A7-9E7F-0583-D236AAE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Service-Oriented Architecture is implemented with web services, which makes the “functional building blocks accessible over standard internet protocols.”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 example of a web service standard is </a:t>
            </a:r>
            <a:r>
              <a:rPr lang="en-US" b="0" i="0" u="sng" dirty="0">
                <a:effectLst/>
                <a:latin typeface="source-serif-pro"/>
              </a:rPr>
              <a:t>SOAP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which stands for Simple Object Access Protocol. 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SOAP “is a messaging protocol specification for exchanging structured information in the implementation of web services in computer networks. 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Other options for implementing Service-Oriented Architecture include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Jini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COBRA, or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4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B25A00A4-CE2B-7D61-6C44-BF5A3A562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0241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36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EB50-5293-BB83-77AB-16262088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What Is a Web Service?</a:t>
            </a:r>
            <a:b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2D6-7D79-478D-3678-CE2D2A28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Web services have two primary categories based on how they communicate – 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RESTful web services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RESTful web services use a simpler architecture and rely on HTTP verbs to perform actions.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SOAP-based web services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SOAP-based web services use a more complex protocol for exchanging messages between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5A65-E351-4443-3783-C249A5C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REST API?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2701-E428-D73A-D333-D5882FB0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stands for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Representational State Transfer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an architectural style and an approach for communication used in the development of Web Services.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has become a logical choice for building APIs. It enables users to connect and interact with cloud services efficiently.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a Google website can have API for various functions like search, translations, calendars, etc.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 API's are like below, they have server name, paths.., etc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http://&lt;server name&gt;/v1/export/Publisher/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Standard_Publisher_Report?format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=csv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518A5-0FD6-8F2D-3CD0-60A9A1E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BETWEEN CLIENT AND SERVER</a:t>
            </a:r>
            <a:br>
              <a:rPr lang="en-US" sz="2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A8B5-6896-A0D0-A613-E05F140F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REST architecture, clients send requests to retrieve or modify resources, and servers send responses to these requests.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REQUESTS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requires that a client make a request to the server in order to retrieve or modify data on the server.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request generally consists of: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verb, which defines what kind of operation to perform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Header, which allows the client to pass along information about the request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path to a resource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optional message body containing data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93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8D1D-CEF9-7F51-F71F-AD025B99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>
                <a:effectLst/>
                <a:latin typeface="Raleway" pitchFamily="2" charset="0"/>
              </a:rPr>
              <a:t>What Is SOAP?</a:t>
            </a:r>
            <a:br>
              <a:rPr lang="en-US" sz="5400" b="1" i="0">
                <a:effectLst/>
                <a:latin typeface="Raleway" pitchFamily="2" charset="0"/>
              </a:rPr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D8EE2AD-8DAB-60E1-7D49-930431E3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 u="none" strike="noStrike">
                <a:effectLst/>
                <a:hlinkClick r:id="rId2"/>
              </a:rPr>
              <a:t>SOAP</a:t>
            </a:r>
            <a:r>
              <a:rPr lang="en-US" sz="2200" b="0" i="0">
                <a:effectLst/>
              </a:rPr>
              <a:t> is a protocol for exchanging structured data between connected applications over the internet. </a:t>
            </a:r>
          </a:p>
          <a:p>
            <a:r>
              <a:rPr lang="en-US" sz="2200" b="0" i="0">
                <a:effectLst/>
              </a:rPr>
              <a:t>With SOAP, developers can enable applications to invoke events on different operating systems.</a:t>
            </a:r>
          </a:p>
          <a:p>
            <a:r>
              <a:rPr lang="en-US" sz="2200" b="0" i="0">
                <a:effectLst/>
              </a:rPr>
              <a:t>The SOAP uses Extensible Markup Language or XML to communicate, authenticate and authorize. </a:t>
            </a:r>
          </a:p>
          <a:p>
            <a:r>
              <a:rPr lang="en-US" sz="2200" b="0" i="0">
                <a:effectLst/>
              </a:rPr>
              <a:t>The HTTP protocols are enabled on all operating systems. Therefore, SOAP is able to communicate with web services and receive responses independent of language and platforms.</a:t>
            </a:r>
          </a:p>
          <a:p>
            <a:r>
              <a:rPr lang="en-US" sz="2200" b="0" i="0">
                <a:effectLst/>
              </a:rPr>
              <a:t>SOAP establishes a standard format for messaging. For example, it has a header part for message identification and a body part for the content of the message. </a:t>
            </a:r>
            <a:r>
              <a:rPr lang="en-US" sz="2200" b="1" i="0">
                <a:effectLst/>
              </a:rPr>
              <a:t>It can transfer data over HTTP or HTTPS</a:t>
            </a:r>
            <a:r>
              <a:rPr lang="en-US" sz="2200" b="0" i="0">
                <a:effectLst/>
              </a:rPr>
              <a:t>. </a:t>
            </a: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8867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D00D-AB74-A2EC-827D-43AF1034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sample skeleton of the SOAP XML file:</a:t>
            </a:r>
            <a:endParaRPr lang="en-US" dirty="0"/>
          </a:p>
        </p:txBody>
      </p:sp>
      <p:pic>
        <p:nvPicPr>
          <p:cNvPr id="1026" name="Picture 2" descr="SOAP XML">
            <a:extLst>
              <a:ext uri="{FF2B5EF4-FFF2-40B4-BE49-F238E27FC236}">
                <a16:creationId xmlns:a16="http://schemas.microsoft.com/office/drawing/2014/main" id="{11BA023A-D41E-66AA-62F2-3B2F3A6E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0" y="1438381"/>
            <a:ext cx="5428180" cy="457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798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inter-bold</vt:lpstr>
      <vt:lpstr>inter-regular</vt:lpstr>
      <vt:lpstr>Raleway</vt:lpstr>
      <vt:lpstr>sohne</vt:lpstr>
      <vt:lpstr>source-serif-pro</vt:lpstr>
      <vt:lpstr>times new roman</vt:lpstr>
      <vt:lpstr>Office Theme</vt:lpstr>
      <vt:lpstr>SOA</vt:lpstr>
      <vt:lpstr>PowerPoint Presentation</vt:lpstr>
      <vt:lpstr>Implementing Service-Oriented Architecture </vt:lpstr>
      <vt:lpstr>PowerPoint Presentation</vt:lpstr>
      <vt:lpstr>What Is a Web Service? </vt:lpstr>
      <vt:lpstr>What is a REST API? </vt:lpstr>
      <vt:lpstr>COMMUNICATION BETWEEN CLIENT AND SERVER </vt:lpstr>
      <vt:lpstr>What Is SOAP? </vt:lpstr>
      <vt:lpstr>sample skeleton of the SOAP XML file: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</dc:title>
  <dc:creator>Sravya, S</dc:creator>
  <cp:lastModifiedBy>Sravya, S</cp:lastModifiedBy>
  <cp:revision>4</cp:revision>
  <dcterms:created xsi:type="dcterms:W3CDTF">2023-07-17T14:54:16Z</dcterms:created>
  <dcterms:modified xsi:type="dcterms:W3CDTF">2023-07-18T13:01:01Z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2023-07-17T14:54:16Z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6a7fbaec-df1f-466c-b892-ef80c6b01d5c</vt:lpwstr>
  </property>
  <property fmtid="{D5CDD505-2E9C-101B-9397-08002B2CF9AE}" pid="8" name="MSIP_Label_ea60d57e-af5b-4752-ac57-3e4f28ca11dc_ContentBits">
    <vt:lpwstr>0</vt:lpwstr>
  </property>
</Properties>
</file>