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72" r:id="rId5"/>
    <p:sldId id="258" r:id="rId6"/>
    <p:sldId id="259" r:id="rId7"/>
    <p:sldId id="260" r:id="rId8"/>
    <p:sldId id="261" r:id="rId9"/>
    <p:sldId id="262" r:id="rId10"/>
    <p:sldId id="263" r:id="rId11"/>
    <p:sldId id="264" r:id="rId12"/>
    <p:sldId id="265" r:id="rId13"/>
    <p:sldId id="267" r:id="rId14"/>
    <p:sldId id="266" r:id="rId15"/>
    <p:sldId id="268" r:id="rId16"/>
    <p:sldId id="269" r:id="rId17"/>
    <p:sldId id="270" r:id="rId18"/>
    <p:sldId id="271"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8C68-C412-277E-560B-160C0D5B35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EBF6E-843D-611C-4591-38D3DAABCE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E04497-DA33-B1A4-52A1-373FEFE1D7C9}"/>
              </a:ext>
            </a:extLst>
          </p:cNvPr>
          <p:cNvSpPr>
            <a:spLocks noGrp="1"/>
          </p:cNvSpPr>
          <p:nvPr>
            <p:ph type="dt" sz="half" idx="10"/>
          </p:nvPr>
        </p:nvSpPr>
        <p:spPr/>
        <p:txBody>
          <a:bodyPr/>
          <a:lstStyle/>
          <a:p>
            <a:fld id="{E4CEB972-C46C-4E52-BCA5-5D61D37C08FC}" type="datetimeFigureOut">
              <a:rPr lang="en-US" smtClean="0"/>
              <a:t>7/25/2023</a:t>
            </a:fld>
            <a:endParaRPr lang="en-US"/>
          </a:p>
        </p:txBody>
      </p:sp>
      <p:sp>
        <p:nvSpPr>
          <p:cNvPr id="5" name="Footer Placeholder 4">
            <a:extLst>
              <a:ext uri="{FF2B5EF4-FFF2-40B4-BE49-F238E27FC236}">
                <a16:creationId xmlns:a16="http://schemas.microsoft.com/office/drawing/2014/main" id="{8E7AE63D-15B1-02F2-4E71-ADECFC103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D3DE8-6697-A462-9258-95A2F16E106F}"/>
              </a:ext>
            </a:extLst>
          </p:cNvPr>
          <p:cNvSpPr>
            <a:spLocks noGrp="1"/>
          </p:cNvSpPr>
          <p:nvPr>
            <p:ph type="sldNum" sz="quarter" idx="12"/>
          </p:nvPr>
        </p:nvSpPr>
        <p:spPr/>
        <p:txBody>
          <a:bodyPr/>
          <a:lstStyle/>
          <a:p>
            <a:fld id="{40C32921-73C1-4A0D-A378-09822CECF6E5}" type="slidenum">
              <a:rPr lang="en-US" smtClean="0"/>
              <a:t>‹#›</a:t>
            </a:fld>
            <a:endParaRPr lang="en-US"/>
          </a:p>
        </p:txBody>
      </p:sp>
    </p:spTree>
    <p:extLst>
      <p:ext uri="{BB962C8B-B14F-4D97-AF65-F5344CB8AC3E}">
        <p14:creationId xmlns:p14="http://schemas.microsoft.com/office/powerpoint/2010/main" val="207871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755A-374C-E556-A042-F72F01EB15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CF972D-FC97-4CB1-7159-25E24C3F52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81947-AC34-9CEF-740C-BB01911795B1}"/>
              </a:ext>
            </a:extLst>
          </p:cNvPr>
          <p:cNvSpPr>
            <a:spLocks noGrp="1"/>
          </p:cNvSpPr>
          <p:nvPr>
            <p:ph type="dt" sz="half" idx="10"/>
          </p:nvPr>
        </p:nvSpPr>
        <p:spPr/>
        <p:txBody>
          <a:bodyPr/>
          <a:lstStyle/>
          <a:p>
            <a:fld id="{E4CEB972-C46C-4E52-BCA5-5D61D37C08FC}" type="datetimeFigureOut">
              <a:rPr lang="en-US" smtClean="0"/>
              <a:t>7/25/2023</a:t>
            </a:fld>
            <a:endParaRPr lang="en-US"/>
          </a:p>
        </p:txBody>
      </p:sp>
      <p:sp>
        <p:nvSpPr>
          <p:cNvPr id="5" name="Footer Placeholder 4">
            <a:extLst>
              <a:ext uri="{FF2B5EF4-FFF2-40B4-BE49-F238E27FC236}">
                <a16:creationId xmlns:a16="http://schemas.microsoft.com/office/drawing/2014/main" id="{1115F7EB-EA70-6895-BB32-42E1B063C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75A81-3693-3D3F-21F8-9B03DF2730D9}"/>
              </a:ext>
            </a:extLst>
          </p:cNvPr>
          <p:cNvSpPr>
            <a:spLocks noGrp="1"/>
          </p:cNvSpPr>
          <p:nvPr>
            <p:ph type="sldNum" sz="quarter" idx="12"/>
          </p:nvPr>
        </p:nvSpPr>
        <p:spPr/>
        <p:txBody>
          <a:bodyPr/>
          <a:lstStyle/>
          <a:p>
            <a:fld id="{40C32921-73C1-4A0D-A378-09822CECF6E5}" type="slidenum">
              <a:rPr lang="en-US" smtClean="0"/>
              <a:t>‹#›</a:t>
            </a:fld>
            <a:endParaRPr lang="en-US"/>
          </a:p>
        </p:txBody>
      </p:sp>
    </p:spTree>
    <p:extLst>
      <p:ext uri="{BB962C8B-B14F-4D97-AF65-F5344CB8AC3E}">
        <p14:creationId xmlns:p14="http://schemas.microsoft.com/office/powerpoint/2010/main" val="430469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C3647D-1E62-A0DB-8F46-3571007B75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E6B2E5-BE24-057B-8462-F747F2F786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E6137-8EE0-140F-BFFF-2A96DAD1F142}"/>
              </a:ext>
            </a:extLst>
          </p:cNvPr>
          <p:cNvSpPr>
            <a:spLocks noGrp="1"/>
          </p:cNvSpPr>
          <p:nvPr>
            <p:ph type="dt" sz="half" idx="10"/>
          </p:nvPr>
        </p:nvSpPr>
        <p:spPr/>
        <p:txBody>
          <a:bodyPr/>
          <a:lstStyle/>
          <a:p>
            <a:fld id="{E4CEB972-C46C-4E52-BCA5-5D61D37C08FC}" type="datetimeFigureOut">
              <a:rPr lang="en-US" smtClean="0"/>
              <a:t>7/25/2023</a:t>
            </a:fld>
            <a:endParaRPr lang="en-US"/>
          </a:p>
        </p:txBody>
      </p:sp>
      <p:sp>
        <p:nvSpPr>
          <p:cNvPr id="5" name="Footer Placeholder 4">
            <a:extLst>
              <a:ext uri="{FF2B5EF4-FFF2-40B4-BE49-F238E27FC236}">
                <a16:creationId xmlns:a16="http://schemas.microsoft.com/office/drawing/2014/main" id="{4C26B9B2-9ADB-77EC-E7AC-2B8709A61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8D9DB-30C4-4C54-8D73-0743D714A7ED}"/>
              </a:ext>
            </a:extLst>
          </p:cNvPr>
          <p:cNvSpPr>
            <a:spLocks noGrp="1"/>
          </p:cNvSpPr>
          <p:nvPr>
            <p:ph type="sldNum" sz="quarter" idx="12"/>
          </p:nvPr>
        </p:nvSpPr>
        <p:spPr/>
        <p:txBody>
          <a:bodyPr/>
          <a:lstStyle/>
          <a:p>
            <a:fld id="{40C32921-73C1-4A0D-A378-09822CECF6E5}" type="slidenum">
              <a:rPr lang="en-US" smtClean="0"/>
              <a:t>‹#›</a:t>
            </a:fld>
            <a:endParaRPr lang="en-US"/>
          </a:p>
        </p:txBody>
      </p:sp>
    </p:spTree>
    <p:extLst>
      <p:ext uri="{BB962C8B-B14F-4D97-AF65-F5344CB8AC3E}">
        <p14:creationId xmlns:p14="http://schemas.microsoft.com/office/powerpoint/2010/main" val="110670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D24B-2780-368B-F456-DAB4397602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14696-BA21-DC5B-B427-065B2C74BE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EC6B9-1829-5281-B832-DAF5AE09ADF2}"/>
              </a:ext>
            </a:extLst>
          </p:cNvPr>
          <p:cNvSpPr>
            <a:spLocks noGrp="1"/>
          </p:cNvSpPr>
          <p:nvPr>
            <p:ph type="dt" sz="half" idx="10"/>
          </p:nvPr>
        </p:nvSpPr>
        <p:spPr/>
        <p:txBody>
          <a:bodyPr/>
          <a:lstStyle/>
          <a:p>
            <a:fld id="{E4CEB972-C46C-4E52-BCA5-5D61D37C08FC}" type="datetimeFigureOut">
              <a:rPr lang="en-US" smtClean="0"/>
              <a:t>7/25/2023</a:t>
            </a:fld>
            <a:endParaRPr lang="en-US"/>
          </a:p>
        </p:txBody>
      </p:sp>
      <p:sp>
        <p:nvSpPr>
          <p:cNvPr id="5" name="Footer Placeholder 4">
            <a:extLst>
              <a:ext uri="{FF2B5EF4-FFF2-40B4-BE49-F238E27FC236}">
                <a16:creationId xmlns:a16="http://schemas.microsoft.com/office/drawing/2014/main" id="{0CBF1A1F-6AE2-9CD3-26A0-30DE51BEB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C6CF9-3346-A61B-F06B-F3C2BA459585}"/>
              </a:ext>
            </a:extLst>
          </p:cNvPr>
          <p:cNvSpPr>
            <a:spLocks noGrp="1"/>
          </p:cNvSpPr>
          <p:nvPr>
            <p:ph type="sldNum" sz="quarter" idx="12"/>
          </p:nvPr>
        </p:nvSpPr>
        <p:spPr/>
        <p:txBody>
          <a:bodyPr/>
          <a:lstStyle/>
          <a:p>
            <a:fld id="{40C32921-73C1-4A0D-A378-09822CECF6E5}" type="slidenum">
              <a:rPr lang="en-US" smtClean="0"/>
              <a:t>‹#›</a:t>
            </a:fld>
            <a:endParaRPr lang="en-US"/>
          </a:p>
        </p:txBody>
      </p:sp>
    </p:spTree>
    <p:extLst>
      <p:ext uri="{BB962C8B-B14F-4D97-AF65-F5344CB8AC3E}">
        <p14:creationId xmlns:p14="http://schemas.microsoft.com/office/powerpoint/2010/main" val="192616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537C-A89C-20DF-6DFC-E2D52D409C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EE85F3-D0C2-B99E-81B3-14A1E4C27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16AEF1-6B52-7BBC-2D7A-DD02874CF075}"/>
              </a:ext>
            </a:extLst>
          </p:cNvPr>
          <p:cNvSpPr>
            <a:spLocks noGrp="1"/>
          </p:cNvSpPr>
          <p:nvPr>
            <p:ph type="dt" sz="half" idx="10"/>
          </p:nvPr>
        </p:nvSpPr>
        <p:spPr/>
        <p:txBody>
          <a:bodyPr/>
          <a:lstStyle/>
          <a:p>
            <a:fld id="{E4CEB972-C46C-4E52-BCA5-5D61D37C08FC}" type="datetimeFigureOut">
              <a:rPr lang="en-US" smtClean="0"/>
              <a:t>7/25/2023</a:t>
            </a:fld>
            <a:endParaRPr lang="en-US"/>
          </a:p>
        </p:txBody>
      </p:sp>
      <p:sp>
        <p:nvSpPr>
          <p:cNvPr id="5" name="Footer Placeholder 4">
            <a:extLst>
              <a:ext uri="{FF2B5EF4-FFF2-40B4-BE49-F238E27FC236}">
                <a16:creationId xmlns:a16="http://schemas.microsoft.com/office/drawing/2014/main" id="{97202CC2-8D47-6D37-C10D-A5A9DB522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49C69-0F27-7C05-CDD4-5805D07B3BB9}"/>
              </a:ext>
            </a:extLst>
          </p:cNvPr>
          <p:cNvSpPr>
            <a:spLocks noGrp="1"/>
          </p:cNvSpPr>
          <p:nvPr>
            <p:ph type="sldNum" sz="quarter" idx="12"/>
          </p:nvPr>
        </p:nvSpPr>
        <p:spPr/>
        <p:txBody>
          <a:bodyPr/>
          <a:lstStyle/>
          <a:p>
            <a:fld id="{40C32921-73C1-4A0D-A378-09822CECF6E5}" type="slidenum">
              <a:rPr lang="en-US" smtClean="0"/>
              <a:t>‹#›</a:t>
            </a:fld>
            <a:endParaRPr lang="en-US"/>
          </a:p>
        </p:txBody>
      </p:sp>
    </p:spTree>
    <p:extLst>
      <p:ext uri="{BB962C8B-B14F-4D97-AF65-F5344CB8AC3E}">
        <p14:creationId xmlns:p14="http://schemas.microsoft.com/office/powerpoint/2010/main" val="169179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4F69-E6FD-40C5-F238-50C0936B1E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86F042-7F40-675E-C2E6-7649A6D60E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36A6E6-7161-FB9B-8D88-FFAFE3DD8A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1DE675-1415-46E7-D51B-35E9CA4EB25F}"/>
              </a:ext>
            </a:extLst>
          </p:cNvPr>
          <p:cNvSpPr>
            <a:spLocks noGrp="1"/>
          </p:cNvSpPr>
          <p:nvPr>
            <p:ph type="dt" sz="half" idx="10"/>
          </p:nvPr>
        </p:nvSpPr>
        <p:spPr/>
        <p:txBody>
          <a:bodyPr/>
          <a:lstStyle/>
          <a:p>
            <a:fld id="{E4CEB972-C46C-4E52-BCA5-5D61D37C08FC}" type="datetimeFigureOut">
              <a:rPr lang="en-US" smtClean="0"/>
              <a:t>7/25/2023</a:t>
            </a:fld>
            <a:endParaRPr lang="en-US"/>
          </a:p>
        </p:txBody>
      </p:sp>
      <p:sp>
        <p:nvSpPr>
          <p:cNvPr id="6" name="Footer Placeholder 5">
            <a:extLst>
              <a:ext uri="{FF2B5EF4-FFF2-40B4-BE49-F238E27FC236}">
                <a16:creationId xmlns:a16="http://schemas.microsoft.com/office/drawing/2014/main" id="{98F2D45F-DB29-C3E8-D203-6E63DB075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1F1B77-4C9B-E29E-FB85-5B3A2CC35EF9}"/>
              </a:ext>
            </a:extLst>
          </p:cNvPr>
          <p:cNvSpPr>
            <a:spLocks noGrp="1"/>
          </p:cNvSpPr>
          <p:nvPr>
            <p:ph type="sldNum" sz="quarter" idx="12"/>
          </p:nvPr>
        </p:nvSpPr>
        <p:spPr/>
        <p:txBody>
          <a:bodyPr/>
          <a:lstStyle/>
          <a:p>
            <a:fld id="{40C32921-73C1-4A0D-A378-09822CECF6E5}" type="slidenum">
              <a:rPr lang="en-US" smtClean="0"/>
              <a:t>‹#›</a:t>
            </a:fld>
            <a:endParaRPr lang="en-US"/>
          </a:p>
        </p:txBody>
      </p:sp>
    </p:spTree>
    <p:extLst>
      <p:ext uri="{BB962C8B-B14F-4D97-AF65-F5344CB8AC3E}">
        <p14:creationId xmlns:p14="http://schemas.microsoft.com/office/powerpoint/2010/main" val="103569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F605-90D5-4D90-8737-B2D0330D6C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25C4E4-4779-B5AF-2A1F-F64604A572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76E7F1-8A50-B333-7913-0E0A8FA23C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1F43A5-DF18-21F1-0DDA-F919148A8D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79D134-171F-DC94-D7AA-758BA81B2C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CB1466-755A-07D2-DF03-0DEEB2452BF6}"/>
              </a:ext>
            </a:extLst>
          </p:cNvPr>
          <p:cNvSpPr>
            <a:spLocks noGrp="1"/>
          </p:cNvSpPr>
          <p:nvPr>
            <p:ph type="dt" sz="half" idx="10"/>
          </p:nvPr>
        </p:nvSpPr>
        <p:spPr/>
        <p:txBody>
          <a:bodyPr/>
          <a:lstStyle/>
          <a:p>
            <a:fld id="{E4CEB972-C46C-4E52-BCA5-5D61D37C08FC}" type="datetimeFigureOut">
              <a:rPr lang="en-US" smtClean="0"/>
              <a:t>7/25/2023</a:t>
            </a:fld>
            <a:endParaRPr lang="en-US"/>
          </a:p>
        </p:txBody>
      </p:sp>
      <p:sp>
        <p:nvSpPr>
          <p:cNvPr id="8" name="Footer Placeholder 7">
            <a:extLst>
              <a:ext uri="{FF2B5EF4-FFF2-40B4-BE49-F238E27FC236}">
                <a16:creationId xmlns:a16="http://schemas.microsoft.com/office/drawing/2014/main" id="{C9065A3C-7BBD-3FAE-442B-C0F8B6A89C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F8BD37-326C-83D9-A954-CBBFCC55AADE}"/>
              </a:ext>
            </a:extLst>
          </p:cNvPr>
          <p:cNvSpPr>
            <a:spLocks noGrp="1"/>
          </p:cNvSpPr>
          <p:nvPr>
            <p:ph type="sldNum" sz="quarter" idx="12"/>
          </p:nvPr>
        </p:nvSpPr>
        <p:spPr/>
        <p:txBody>
          <a:bodyPr/>
          <a:lstStyle/>
          <a:p>
            <a:fld id="{40C32921-73C1-4A0D-A378-09822CECF6E5}" type="slidenum">
              <a:rPr lang="en-US" smtClean="0"/>
              <a:t>‹#›</a:t>
            </a:fld>
            <a:endParaRPr lang="en-US"/>
          </a:p>
        </p:txBody>
      </p:sp>
    </p:spTree>
    <p:extLst>
      <p:ext uri="{BB962C8B-B14F-4D97-AF65-F5344CB8AC3E}">
        <p14:creationId xmlns:p14="http://schemas.microsoft.com/office/powerpoint/2010/main" val="344580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DF619-0B31-32B4-111D-BEBBF3D1F7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829D68-652F-582F-5477-38A9176CEF33}"/>
              </a:ext>
            </a:extLst>
          </p:cNvPr>
          <p:cNvSpPr>
            <a:spLocks noGrp="1"/>
          </p:cNvSpPr>
          <p:nvPr>
            <p:ph type="dt" sz="half" idx="10"/>
          </p:nvPr>
        </p:nvSpPr>
        <p:spPr/>
        <p:txBody>
          <a:bodyPr/>
          <a:lstStyle/>
          <a:p>
            <a:fld id="{E4CEB972-C46C-4E52-BCA5-5D61D37C08FC}" type="datetimeFigureOut">
              <a:rPr lang="en-US" smtClean="0"/>
              <a:t>7/25/2023</a:t>
            </a:fld>
            <a:endParaRPr lang="en-US"/>
          </a:p>
        </p:txBody>
      </p:sp>
      <p:sp>
        <p:nvSpPr>
          <p:cNvPr id="4" name="Footer Placeholder 3">
            <a:extLst>
              <a:ext uri="{FF2B5EF4-FFF2-40B4-BE49-F238E27FC236}">
                <a16:creationId xmlns:a16="http://schemas.microsoft.com/office/drawing/2014/main" id="{66B1B926-0F83-D1B4-8C41-239139FD3C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6648F3-38E2-7F19-518D-6C2B3C2AC8E2}"/>
              </a:ext>
            </a:extLst>
          </p:cNvPr>
          <p:cNvSpPr>
            <a:spLocks noGrp="1"/>
          </p:cNvSpPr>
          <p:nvPr>
            <p:ph type="sldNum" sz="quarter" idx="12"/>
          </p:nvPr>
        </p:nvSpPr>
        <p:spPr/>
        <p:txBody>
          <a:bodyPr/>
          <a:lstStyle/>
          <a:p>
            <a:fld id="{40C32921-73C1-4A0D-A378-09822CECF6E5}" type="slidenum">
              <a:rPr lang="en-US" smtClean="0"/>
              <a:t>‹#›</a:t>
            </a:fld>
            <a:endParaRPr lang="en-US"/>
          </a:p>
        </p:txBody>
      </p:sp>
    </p:spTree>
    <p:extLst>
      <p:ext uri="{BB962C8B-B14F-4D97-AF65-F5344CB8AC3E}">
        <p14:creationId xmlns:p14="http://schemas.microsoft.com/office/powerpoint/2010/main" val="297039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D4489-EBDF-F6C5-8F80-AA721470A5F3}"/>
              </a:ext>
            </a:extLst>
          </p:cNvPr>
          <p:cNvSpPr>
            <a:spLocks noGrp="1"/>
          </p:cNvSpPr>
          <p:nvPr>
            <p:ph type="dt" sz="half" idx="10"/>
          </p:nvPr>
        </p:nvSpPr>
        <p:spPr/>
        <p:txBody>
          <a:bodyPr/>
          <a:lstStyle/>
          <a:p>
            <a:fld id="{E4CEB972-C46C-4E52-BCA5-5D61D37C08FC}" type="datetimeFigureOut">
              <a:rPr lang="en-US" smtClean="0"/>
              <a:t>7/25/2023</a:t>
            </a:fld>
            <a:endParaRPr lang="en-US"/>
          </a:p>
        </p:txBody>
      </p:sp>
      <p:sp>
        <p:nvSpPr>
          <p:cNvPr id="3" name="Footer Placeholder 2">
            <a:extLst>
              <a:ext uri="{FF2B5EF4-FFF2-40B4-BE49-F238E27FC236}">
                <a16:creationId xmlns:a16="http://schemas.microsoft.com/office/drawing/2014/main" id="{21357D32-FDD4-C4FC-B801-1A54715F91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05DDED-C12B-908C-ECB0-546CBAC658C1}"/>
              </a:ext>
            </a:extLst>
          </p:cNvPr>
          <p:cNvSpPr>
            <a:spLocks noGrp="1"/>
          </p:cNvSpPr>
          <p:nvPr>
            <p:ph type="sldNum" sz="quarter" idx="12"/>
          </p:nvPr>
        </p:nvSpPr>
        <p:spPr/>
        <p:txBody>
          <a:bodyPr/>
          <a:lstStyle/>
          <a:p>
            <a:fld id="{40C32921-73C1-4A0D-A378-09822CECF6E5}" type="slidenum">
              <a:rPr lang="en-US" smtClean="0"/>
              <a:t>‹#›</a:t>
            </a:fld>
            <a:endParaRPr lang="en-US"/>
          </a:p>
        </p:txBody>
      </p:sp>
    </p:spTree>
    <p:extLst>
      <p:ext uri="{BB962C8B-B14F-4D97-AF65-F5344CB8AC3E}">
        <p14:creationId xmlns:p14="http://schemas.microsoft.com/office/powerpoint/2010/main" val="306129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C27B-5734-C471-9BD7-247E810E0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BBF84C-D430-872F-660F-07A4B3676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F1648F-C993-7979-39C0-536DE8613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8114E-F4EE-4645-3E7A-B18106A8FBC0}"/>
              </a:ext>
            </a:extLst>
          </p:cNvPr>
          <p:cNvSpPr>
            <a:spLocks noGrp="1"/>
          </p:cNvSpPr>
          <p:nvPr>
            <p:ph type="dt" sz="half" idx="10"/>
          </p:nvPr>
        </p:nvSpPr>
        <p:spPr/>
        <p:txBody>
          <a:bodyPr/>
          <a:lstStyle/>
          <a:p>
            <a:fld id="{E4CEB972-C46C-4E52-BCA5-5D61D37C08FC}" type="datetimeFigureOut">
              <a:rPr lang="en-US" smtClean="0"/>
              <a:t>7/25/2023</a:t>
            </a:fld>
            <a:endParaRPr lang="en-US"/>
          </a:p>
        </p:txBody>
      </p:sp>
      <p:sp>
        <p:nvSpPr>
          <p:cNvPr id="6" name="Footer Placeholder 5">
            <a:extLst>
              <a:ext uri="{FF2B5EF4-FFF2-40B4-BE49-F238E27FC236}">
                <a16:creationId xmlns:a16="http://schemas.microsoft.com/office/drawing/2014/main" id="{3BB9F1E7-FBB0-7D41-3279-CC2418619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C19095-9278-1009-E67F-6F851A0E34C6}"/>
              </a:ext>
            </a:extLst>
          </p:cNvPr>
          <p:cNvSpPr>
            <a:spLocks noGrp="1"/>
          </p:cNvSpPr>
          <p:nvPr>
            <p:ph type="sldNum" sz="quarter" idx="12"/>
          </p:nvPr>
        </p:nvSpPr>
        <p:spPr/>
        <p:txBody>
          <a:bodyPr/>
          <a:lstStyle/>
          <a:p>
            <a:fld id="{40C32921-73C1-4A0D-A378-09822CECF6E5}" type="slidenum">
              <a:rPr lang="en-US" smtClean="0"/>
              <a:t>‹#›</a:t>
            </a:fld>
            <a:endParaRPr lang="en-US"/>
          </a:p>
        </p:txBody>
      </p:sp>
    </p:spTree>
    <p:extLst>
      <p:ext uri="{BB962C8B-B14F-4D97-AF65-F5344CB8AC3E}">
        <p14:creationId xmlns:p14="http://schemas.microsoft.com/office/powerpoint/2010/main" val="244442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0022-979E-45E6-8F04-94E924F3C2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AE944E-4BFF-091E-32C5-E73EC24567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FABB58-2FFD-390C-9B64-08E314C5E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D6EF7E-DF96-F0AC-2F63-65DE7F394B22}"/>
              </a:ext>
            </a:extLst>
          </p:cNvPr>
          <p:cNvSpPr>
            <a:spLocks noGrp="1"/>
          </p:cNvSpPr>
          <p:nvPr>
            <p:ph type="dt" sz="half" idx="10"/>
          </p:nvPr>
        </p:nvSpPr>
        <p:spPr/>
        <p:txBody>
          <a:bodyPr/>
          <a:lstStyle/>
          <a:p>
            <a:fld id="{E4CEB972-C46C-4E52-BCA5-5D61D37C08FC}" type="datetimeFigureOut">
              <a:rPr lang="en-US" smtClean="0"/>
              <a:t>7/25/2023</a:t>
            </a:fld>
            <a:endParaRPr lang="en-US"/>
          </a:p>
        </p:txBody>
      </p:sp>
      <p:sp>
        <p:nvSpPr>
          <p:cNvPr id="6" name="Footer Placeholder 5">
            <a:extLst>
              <a:ext uri="{FF2B5EF4-FFF2-40B4-BE49-F238E27FC236}">
                <a16:creationId xmlns:a16="http://schemas.microsoft.com/office/drawing/2014/main" id="{40B31B72-BDBA-E62E-AD34-E96E355C43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194C6-A17C-8A85-4496-4A891B22154B}"/>
              </a:ext>
            </a:extLst>
          </p:cNvPr>
          <p:cNvSpPr>
            <a:spLocks noGrp="1"/>
          </p:cNvSpPr>
          <p:nvPr>
            <p:ph type="sldNum" sz="quarter" idx="12"/>
          </p:nvPr>
        </p:nvSpPr>
        <p:spPr/>
        <p:txBody>
          <a:bodyPr/>
          <a:lstStyle/>
          <a:p>
            <a:fld id="{40C32921-73C1-4A0D-A378-09822CECF6E5}" type="slidenum">
              <a:rPr lang="en-US" smtClean="0"/>
              <a:t>‹#›</a:t>
            </a:fld>
            <a:endParaRPr lang="en-US"/>
          </a:p>
        </p:txBody>
      </p:sp>
    </p:spTree>
    <p:extLst>
      <p:ext uri="{BB962C8B-B14F-4D97-AF65-F5344CB8AC3E}">
        <p14:creationId xmlns:p14="http://schemas.microsoft.com/office/powerpoint/2010/main" val="134259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E71B3-0652-D2D9-2309-4D4325CD18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47C2E4-1942-9FE1-351C-24857E2D6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4BE50-0558-AECC-86E9-A3F9969A5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EB972-C46C-4E52-BCA5-5D61D37C08FC}" type="datetimeFigureOut">
              <a:rPr lang="en-US" smtClean="0"/>
              <a:t>7/25/2023</a:t>
            </a:fld>
            <a:endParaRPr lang="en-US"/>
          </a:p>
        </p:txBody>
      </p:sp>
      <p:sp>
        <p:nvSpPr>
          <p:cNvPr id="5" name="Footer Placeholder 4">
            <a:extLst>
              <a:ext uri="{FF2B5EF4-FFF2-40B4-BE49-F238E27FC236}">
                <a16:creationId xmlns:a16="http://schemas.microsoft.com/office/drawing/2014/main" id="{97C7E880-FBAB-D527-BE00-4A9B17164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5AD3B4-F9D2-F202-0937-41EF5799D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32921-73C1-4A0D-A378-09822CECF6E5}" type="slidenum">
              <a:rPr lang="en-US" smtClean="0"/>
              <a:t>‹#›</a:t>
            </a:fld>
            <a:endParaRPr lang="en-US"/>
          </a:p>
        </p:txBody>
      </p:sp>
    </p:spTree>
    <p:extLst>
      <p:ext uri="{BB962C8B-B14F-4D97-AF65-F5344CB8AC3E}">
        <p14:creationId xmlns:p14="http://schemas.microsoft.com/office/powerpoint/2010/main" val="99450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5185-E6B8-FCBE-929A-87CFC6D2B9DD}"/>
              </a:ext>
            </a:extLst>
          </p:cNvPr>
          <p:cNvSpPr>
            <a:spLocks noGrp="1"/>
          </p:cNvSpPr>
          <p:nvPr>
            <p:ph type="ctrTitle"/>
          </p:nvPr>
        </p:nvSpPr>
        <p:spPr/>
        <p:txBody>
          <a:bodyPr/>
          <a:lstStyle/>
          <a:p>
            <a:r>
              <a:rPr lang="en-US" dirty="0"/>
              <a:t>SASS</a:t>
            </a:r>
            <a:br>
              <a:rPr lang="en-US" dirty="0"/>
            </a:br>
            <a:endParaRPr lang="en-US" dirty="0"/>
          </a:p>
        </p:txBody>
      </p:sp>
      <p:sp>
        <p:nvSpPr>
          <p:cNvPr id="3" name="Subtitle 2">
            <a:extLst>
              <a:ext uri="{FF2B5EF4-FFF2-40B4-BE49-F238E27FC236}">
                <a16:creationId xmlns:a16="http://schemas.microsoft.com/office/drawing/2014/main" id="{AB440521-619E-6C6D-76B7-AC7E36CC22FD}"/>
              </a:ext>
            </a:extLst>
          </p:cNvPr>
          <p:cNvSpPr>
            <a:spLocks noGrp="1"/>
          </p:cNvSpPr>
          <p:nvPr>
            <p:ph type="subTitle" idx="1"/>
          </p:nvPr>
        </p:nvSpPr>
        <p:spPr/>
        <p:txBody>
          <a:bodyPr/>
          <a:lstStyle/>
          <a:p>
            <a:r>
              <a:rPr lang="en-US" b="0" i="0" dirty="0">
                <a:solidFill>
                  <a:srgbClr val="181717"/>
                </a:solidFill>
                <a:effectLst/>
                <a:latin typeface="Verdana" panose="020B0604030504040204" pitchFamily="34" charset="0"/>
              </a:rPr>
              <a:t>(Syntactically Awesome Style Sheets)</a:t>
            </a:r>
            <a:endParaRPr lang="en-US" dirty="0"/>
          </a:p>
        </p:txBody>
      </p:sp>
    </p:spTree>
    <p:extLst>
      <p:ext uri="{BB962C8B-B14F-4D97-AF65-F5344CB8AC3E}">
        <p14:creationId xmlns:p14="http://schemas.microsoft.com/office/powerpoint/2010/main" val="2775588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E13F-F47E-919E-29DD-C734ABE254EA}"/>
              </a:ext>
            </a:extLst>
          </p:cNvPr>
          <p:cNvSpPr>
            <a:spLocks noGrp="1"/>
          </p:cNvSpPr>
          <p:nvPr>
            <p:ph type="title"/>
          </p:nvPr>
        </p:nvSpPr>
        <p:spPr>
          <a:xfrm>
            <a:off x="838200" y="365125"/>
            <a:ext cx="10515600" cy="682839"/>
          </a:xfrm>
        </p:spPr>
        <p:txBody>
          <a:bodyPr>
            <a:normAutofit fontScale="90000"/>
          </a:bodyPr>
          <a:lstStyle/>
          <a:p>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Sass @extend and Inheritance</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9CAA5B7E-7EC8-128E-688E-71F1F86C82D7}"/>
              </a:ext>
            </a:extLst>
          </p:cNvPr>
          <p:cNvSpPr>
            <a:spLocks noGrp="1"/>
          </p:cNvSpPr>
          <p:nvPr>
            <p:ph idx="1"/>
          </p:nvPr>
        </p:nvSpPr>
        <p:spPr>
          <a:xfrm>
            <a:off x="838200" y="1243173"/>
            <a:ext cx="10515600" cy="4933790"/>
          </a:xfrm>
        </p:spPr>
        <p:txBody>
          <a:bodyPr/>
          <a:lstStyle/>
          <a:p>
            <a:r>
              <a:rPr lang="en-US" dirty="0"/>
              <a:t>Using @extend lets you share a set of CSS properties from one selector to another.</a:t>
            </a:r>
          </a:p>
        </p:txBody>
      </p:sp>
      <p:pic>
        <p:nvPicPr>
          <p:cNvPr id="6" name="Picture 5">
            <a:extLst>
              <a:ext uri="{FF2B5EF4-FFF2-40B4-BE49-F238E27FC236}">
                <a16:creationId xmlns:a16="http://schemas.microsoft.com/office/drawing/2014/main" id="{E303192A-FF5E-6FBB-989C-1EC36CA5E2A4}"/>
              </a:ext>
            </a:extLst>
          </p:cNvPr>
          <p:cNvPicPr>
            <a:picLocks noChangeAspect="1"/>
          </p:cNvPicPr>
          <p:nvPr/>
        </p:nvPicPr>
        <p:blipFill>
          <a:blip r:embed="rId2"/>
          <a:stretch>
            <a:fillRect/>
          </a:stretch>
        </p:blipFill>
        <p:spPr>
          <a:xfrm>
            <a:off x="1249542" y="2269680"/>
            <a:ext cx="2544956" cy="4102492"/>
          </a:xfrm>
          <a:prstGeom prst="rect">
            <a:avLst/>
          </a:prstGeom>
        </p:spPr>
      </p:pic>
      <p:pic>
        <p:nvPicPr>
          <p:cNvPr id="8" name="Picture 7">
            <a:extLst>
              <a:ext uri="{FF2B5EF4-FFF2-40B4-BE49-F238E27FC236}">
                <a16:creationId xmlns:a16="http://schemas.microsoft.com/office/drawing/2014/main" id="{C8816A7C-EA13-5838-FC8D-27E6B2B8DACC}"/>
              </a:ext>
            </a:extLst>
          </p:cNvPr>
          <p:cNvPicPr>
            <a:picLocks noChangeAspect="1"/>
          </p:cNvPicPr>
          <p:nvPr/>
        </p:nvPicPr>
        <p:blipFill>
          <a:blip r:embed="rId3"/>
          <a:stretch>
            <a:fillRect/>
          </a:stretch>
        </p:blipFill>
        <p:spPr>
          <a:xfrm>
            <a:off x="5848083" y="2130811"/>
            <a:ext cx="4179496" cy="4362064"/>
          </a:xfrm>
          <a:prstGeom prst="rect">
            <a:avLst/>
          </a:prstGeom>
        </p:spPr>
      </p:pic>
    </p:spTree>
    <p:extLst>
      <p:ext uri="{BB962C8B-B14F-4D97-AF65-F5344CB8AC3E}">
        <p14:creationId xmlns:p14="http://schemas.microsoft.com/office/powerpoint/2010/main" val="157635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8919-685C-9D98-20A8-632A282C9F2C}"/>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Sass @import</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A27279B9-9DE7-B040-95E7-098BE28EBBCC}"/>
              </a:ext>
            </a:extLst>
          </p:cNvPr>
          <p:cNvSpPr>
            <a:spLocks noGrp="1"/>
          </p:cNvSpPr>
          <p:nvPr>
            <p:ph idx="1"/>
          </p:nvPr>
        </p:nvSpPr>
        <p:spPr/>
        <p:txBody>
          <a:bodyPr/>
          <a:lstStyle/>
          <a:p>
            <a:r>
              <a:rPr lang="en-US" dirty="0"/>
              <a:t>Just like CSS, Sass also supports the @import directive.</a:t>
            </a:r>
          </a:p>
          <a:p>
            <a:r>
              <a:rPr lang="en-US" dirty="0"/>
              <a:t>The @import directive allows you to include the content of one file in another.</a:t>
            </a:r>
          </a:p>
        </p:txBody>
      </p:sp>
      <p:pic>
        <p:nvPicPr>
          <p:cNvPr id="6" name="Picture 5">
            <a:extLst>
              <a:ext uri="{FF2B5EF4-FFF2-40B4-BE49-F238E27FC236}">
                <a16:creationId xmlns:a16="http://schemas.microsoft.com/office/drawing/2014/main" id="{92B3B355-A393-6B4A-62AA-39519F5FB08A}"/>
              </a:ext>
            </a:extLst>
          </p:cNvPr>
          <p:cNvPicPr>
            <a:picLocks noChangeAspect="1"/>
          </p:cNvPicPr>
          <p:nvPr/>
        </p:nvPicPr>
        <p:blipFill>
          <a:blip r:embed="rId2"/>
          <a:stretch>
            <a:fillRect/>
          </a:stretch>
        </p:blipFill>
        <p:spPr>
          <a:xfrm>
            <a:off x="1067978" y="3428370"/>
            <a:ext cx="4675276" cy="3206648"/>
          </a:xfrm>
          <a:prstGeom prst="rect">
            <a:avLst/>
          </a:prstGeom>
        </p:spPr>
      </p:pic>
      <p:pic>
        <p:nvPicPr>
          <p:cNvPr id="8" name="Picture 7">
            <a:extLst>
              <a:ext uri="{FF2B5EF4-FFF2-40B4-BE49-F238E27FC236}">
                <a16:creationId xmlns:a16="http://schemas.microsoft.com/office/drawing/2014/main" id="{494439C1-1EAC-5383-7C83-0153A78070A8}"/>
              </a:ext>
            </a:extLst>
          </p:cNvPr>
          <p:cNvPicPr>
            <a:picLocks noChangeAspect="1"/>
          </p:cNvPicPr>
          <p:nvPr/>
        </p:nvPicPr>
        <p:blipFill>
          <a:blip r:embed="rId3"/>
          <a:stretch>
            <a:fillRect/>
          </a:stretch>
        </p:blipFill>
        <p:spPr>
          <a:xfrm>
            <a:off x="6448748" y="3084662"/>
            <a:ext cx="4261991" cy="3550356"/>
          </a:xfrm>
          <a:prstGeom prst="rect">
            <a:avLst/>
          </a:prstGeom>
        </p:spPr>
      </p:pic>
    </p:spTree>
    <p:extLst>
      <p:ext uri="{BB962C8B-B14F-4D97-AF65-F5344CB8AC3E}">
        <p14:creationId xmlns:p14="http://schemas.microsoft.com/office/powerpoint/2010/main" val="53260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3A92-FB2C-6593-BAEF-D8A58716461C}"/>
              </a:ext>
            </a:extLst>
          </p:cNvPr>
          <p:cNvSpPr>
            <a:spLocks noGrp="1"/>
          </p:cNvSpPr>
          <p:nvPr>
            <p:ph type="title"/>
          </p:nvPr>
        </p:nvSpPr>
        <p:spPr>
          <a:xfrm>
            <a:off x="914400" y="365125"/>
            <a:ext cx="10439400" cy="1325563"/>
          </a:xfrm>
        </p:spPr>
        <p:txBody>
          <a:bodyPr/>
          <a:lstStyle/>
          <a:p>
            <a:r>
              <a:rPr lang="en-US" b="0" i="0" dirty="0">
                <a:solidFill>
                  <a:srgbClr val="000000"/>
                </a:solidFill>
                <a:effectLst/>
                <a:latin typeface="Segoe UI" panose="020B0502040204020203" pitchFamily="34" charset="0"/>
              </a:rPr>
              <a:t>Sass Partials</a:t>
            </a:r>
            <a:endParaRPr lang="en-US" dirty="0"/>
          </a:p>
        </p:txBody>
      </p:sp>
      <p:sp>
        <p:nvSpPr>
          <p:cNvPr id="3" name="Content Placeholder 2">
            <a:extLst>
              <a:ext uri="{FF2B5EF4-FFF2-40B4-BE49-F238E27FC236}">
                <a16:creationId xmlns:a16="http://schemas.microsoft.com/office/drawing/2014/main" id="{56227F12-FE00-5D60-6146-71348BF3A40D}"/>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 Sass </a:t>
            </a:r>
            <a:r>
              <a:rPr lang="en-US" b="0" i="0" dirty="0" err="1">
                <a:solidFill>
                  <a:srgbClr val="000000"/>
                </a:solidFill>
                <a:effectLst/>
                <a:latin typeface="Verdana" panose="020B0604030504040204" pitchFamily="34" charset="0"/>
              </a:rPr>
              <a:t>transpiles</a:t>
            </a:r>
            <a:r>
              <a:rPr lang="en-US" b="0" i="0" dirty="0">
                <a:solidFill>
                  <a:srgbClr val="000000"/>
                </a:solidFill>
                <a:effectLst/>
                <a:latin typeface="Verdana" panose="020B0604030504040204" pitchFamily="34" charset="0"/>
              </a:rPr>
              <a:t> all the .</a:t>
            </a:r>
            <a:r>
              <a:rPr lang="en-US" b="0" i="0" dirty="0" err="1">
                <a:solidFill>
                  <a:srgbClr val="000000"/>
                </a:solidFill>
                <a:effectLst/>
                <a:latin typeface="Verdana" panose="020B0604030504040204" pitchFamily="34" charset="0"/>
              </a:rPr>
              <a:t>scss</a:t>
            </a:r>
            <a:r>
              <a:rPr lang="en-US" b="0" i="0" dirty="0">
                <a:solidFill>
                  <a:srgbClr val="000000"/>
                </a:solidFill>
                <a:effectLst/>
                <a:latin typeface="Verdana" panose="020B0604030504040204" pitchFamily="34" charset="0"/>
              </a:rPr>
              <a:t> files directly. However, when you want to import a file, you do not need the file to be </a:t>
            </a:r>
            <a:r>
              <a:rPr lang="en-US" b="0" i="0" dirty="0" err="1">
                <a:solidFill>
                  <a:srgbClr val="000000"/>
                </a:solidFill>
                <a:effectLst/>
                <a:latin typeface="Verdana" panose="020B0604030504040204" pitchFamily="34" charset="0"/>
              </a:rPr>
              <a:t>transpiled</a:t>
            </a:r>
            <a:r>
              <a:rPr lang="en-US" b="0" i="0" dirty="0">
                <a:solidFill>
                  <a:srgbClr val="000000"/>
                </a:solidFill>
                <a:effectLst/>
                <a:latin typeface="Verdana" panose="020B0604030504040204" pitchFamily="34" charset="0"/>
              </a:rPr>
              <a:t> directly.</a:t>
            </a:r>
          </a:p>
          <a:p>
            <a:pPr algn="l"/>
            <a:r>
              <a:rPr lang="en-US" b="0" i="0" dirty="0">
                <a:solidFill>
                  <a:srgbClr val="000000"/>
                </a:solidFill>
                <a:effectLst/>
                <a:latin typeface="Verdana" panose="020B0604030504040204" pitchFamily="34" charset="0"/>
              </a:rPr>
              <a:t>Sass has a mechanism for this: If you start the filename with an underscore, Sass will not </a:t>
            </a:r>
            <a:r>
              <a:rPr lang="en-US" b="0" i="0" dirty="0" err="1">
                <a:solidFill>
                  <a:srgbClr val="000000"/>
                </a:solidFill>
                <a:effectLst/>
                <a:latin typeface="Verdana" panose="020B0604030504040204" pitchFamily="34" charset="0"/>
              </a:rPr>
              <a:t>transpile</a:t>
            </a:r>
            <a:r>
              <a:rPr lang="en-US" b="0" i="0" dirty="0">
                <a:solidFill>
                  <a:srgbClr val="000000"/>
                </a:solidFill>
                <a:effectLst/>
                <a:latin typeface="Verdana" panose="020B0604030504040204" pitchFamily="34" charset="0"/>
              </a:rPr>
              <a:t> it. Files named this way are called partials in Sass.</a:t>
            </a:r>
          </a:p>
          <a:p>
            <a:pPr algn="l"/>
            <a:r>
              <a:rPr lang="en-US" b="0" i="0" dirty="0">
                <a:solidFill>
                  <a:srgbClr val="000000"/>
                </a:solidFill>
                <a:effectLst/>
                <a:latin typeface="Verdana" panose="020B0604030504040204" pitchFamily="34" charset="0"/>
              </a:rPr>
              <a:t>So, a partial Sass file is named with a leading underscore</a:t>
            </a:r>
          </a:p>
          <a:p>
            <a:endParaRPr lang="en-US" dirty="0"/>
          </a:p>
        </p:txBody>
      </p:sp>
    </p:spTree>
    <p:extLst>
      <p:ext uri="{BB962C8B-B14F-4D97-AF65-F5344CB8AC3E}">
        <p14:creationId xmlns:p14="http://schemas.microsoft.com/office/powerpoint/2010/main" val="2124498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3A92-FB2C-6593-BAEF-D8A58716461C}"/>
              </a:ext>
            </a:extLst>
          </p:cNvPr>
          <p:cNvSpPr>
            <a:spLocks noGrp="1"/>
          </p:cNvSpPr>
          <p:nvPr>
            <p:ph type="title"/>
          </p:nvPr>
        </p:nvSpPr>
        <p:spPr>
          <a:xfrm>
            <a:off x="914400" y="365125"/>
            <a:ext cx="10439400" cy="1325563"/>
          </a:xfrm>
        </p:spPr>
        <p:txBody>
          <a:bodyPr/>
          <a:lstStyle/>
          <a:p>
            <a:r>
              <a:rPr lang="en-US" b="0" i="0" dirty="0">
                <a:solidFill>
                  <a:srgbClr val="000000"/>
                </a:solidFill>
                <a:effectLst/>
                <a:latin typeface="Segoe UI" panose="020B0502040204020203" pitchFamily="34" charset="0"/>
              </a:rPr>
              <a:t>Sass Partials</a:t>
            </a:r>
            <a:endParaRPr lang="en-US" dirty="0"/>
          </a:p>
        </p:txBody>
      </p:sp>
      <p:pic>
        <p:nvPicPr>
          <p:cNvPr id="7" name="Content Placeholder 6">
            <a:extLst>
              <a:ext uri="{FF2B5EF4-FFF2-40B4-BE49-F238E27FC236}">
                <a16:creationId xmlns:a16="http://schemas.microsoft.com/office/drawing/2014/main" id="{CD52E57C-85FE-B1E0-0088-2B93564A589D}"/>
              </a:ext>
            </a:extLst>
          </p:cNvPr>
          <p:cNvPicPr>
            <a:picLocks noGrp="1" noChangeAspect="1"/>
          </p:cNvPicPr>
          <p:nvPr>
            <p:ph idx="1"/>
          </p:nvPr>
        </p:nvPicPr>
        <p:blipFill>
          <a:blip r:embed="rId2"/>
          <a:stretch>
            <a:fillRect/>
          </a:stretch>
        </p:blipFill>
        <p:spPr>
          <a:xfrm>
            <a:off x="1009650" y="1973967"/>
            <a:ext cx="2857500" cy="2266950"/>
          </a:xfrm>
        </p:spPr>
      </p:pic>
      <p:sp>
        <p:nvSpPr>
          <p:cNvPr id="11" name="TextBox 10">
            <a:extLst>
              <a:ext uri="{FF2B5EF4-FFF2-40B4-BE49-F238E27FC236}">
                <a16:creationId xmlns:a16="http://schemas.microsoft.com/office/drawing/2014/main" id="{7DB150EA-5A8A-C24B-404D-4165FDC6E591}"/>
              </a:ext>
            </a:extLst>
          </p:cNvPr>
          <p:cNvSpPr txBox="1"/>
          <p:nvPr/>
        </p:nvSpPr>
        <p:spPr>
          <a:xfrm>
            <a:off x="5181867" y="1367522"/>
            <a:ext cx="6097712" cy="646331"/>
          </a:xfrm>
          <a:prstGeom prst="rect">
            <a:avLst/>
          </a:prstGeom>
          <a:noFill/>
        </p:spPr>
        <p:txBody>
          <a:bodyPr wrap="square">
            <a:spAutoFit/>
          </a:bodyPr>
          <a:lstStyle/>
          <a:p>
            <a:r>
              <a:rPr lang="en-US" dirty="0"/>
              <a:t>Now, if you import the partial file, omit the underscore. Sass understands that it should import the file "_</a:t>
            </a:r>
            <a:r>
              <a:rPr lang="en-US" dirty="0" err="1"/>
              <a:t>colors.scss</a:t>
            </a:r>
            <a:r>
              <a:rPr lang="en-US" dirty="0"/>
              <a:t>":</a:t>
            </a:r>
          </a:p>
        </p:txBody>
      </p:sp>
      <p:pic>
        <p:nvPicPr>
          <p:cNvPr id="13" name="Picture 12">
            <a:extLst>
              <a:ext uri="{FF2B5EF4-FFF2-40B4-BE49-F238E27FC236}">
                <a16:creationId xmlns:a16="http://schemas.microsoft.com/office/drawing/2014/main" id="{AB8122D7-B962-0E69-11F1-64076C1B3EB1}"/>
              </a:ext>
            </a:extLst>
          </p:cNvPr>
          <p:cNvPicPr>
            <a:picLocks noChangeAspect="1"/>
          </p:cNvPicPr>
          <p:nvPr/>
        </p:nvPicPr>
        <p:blipFill>
          <a:blip r:embed="rId3"/>
          <a:stretch>
            <a:fillRect/>
          </a:stretch>
        </p:blipFill>
        <p:spPr>
          <a:xfrm>
            <a:off x="6353175" y="2333018"/>
            <a:ext cx="5000625" cy="3019425"/>
          </a:xfrm>
          <a:prstGeom prst="rect">
            <a:avLst/>
          </a:prstGeom>
        </p:spPr>
      </p:pic>
    </p:spTree>
    <p:extLst>
      <p:ext uri="{BB962C8B-B14F-4D97-AF65-F5344CB8AC3E}">
        <p14:creationId xmlns:p14="http://schemas.microsoft.com/office/powerpoint/2010/main" val="3270336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4D60-88B8-718B-4A59-807BFA6ABB67}"/>
              </a:ext>
            </a:extLst>
          </p:cNvPr>
          <p:cNvSpPr>
            <a:spLocks noGrp="1"/>
          </p:cNvSpPr>
          <p:nvPr>
            <p:ph type="title"/>
          </p:nvPr>
        </p:nvSpPr>
        <p:spPr/>
        <p:txBody>
          <a:bodyPr/>
          <a:lstStyle/>
          <a:p>
            <a:r>
              <a:rPr lang="en-US" dirty="0"/>
              <a:t>Sass Function</a:t>
            </a:r>
          </a:p>
        </p:txBody>
      </p:sp>
      <p:sp>
        <p:nvSpPr>
          <p:cNvPr id="5" name="Content Placeholder 4">
            <a:extLst>
              <a:ext uri="{FF2B5EF4-FFF2-40B4-BE49-F238E27FC236}">
                <a16:creationId xmlns:a16="http://schemas.microsoft.com/office/drawing/2014/main" id="{DA9ED17A-87E5-EB5F-6D52-D4F04B2DD0CE}"/>
              </a:ext>
            </a:extLst>
          </p:cNvPr>
          <p:cNvSpPr>
            <a:spLocks noGrp="1"/>
          </p:cNvSpPr>
          <p:nvPr>
            <p:ph idx="1"/>
          </p:nvPr>
        </p:nvSpPr>
        <p:spPr/>
        <p:txBody>
          <a:bodyPr/>
          <a:lstStyle/>
          <a:p>
            <a:r>
              <a:rPr lang="en-US" dirty="0"/>
              <a:t>SASS @function at-rule is used to define functions with complex operations, taking in arguments and returning a result. SASS functions are used to declare complex formulas and behaviors which can then be used throughout the stylesheet.</a:t>
            </a:r>
          </a:p>
        </p:txBody>
      </p:sp>
      <p:pic>
        <p:nvPicPr>
          <p:cNvPr id="7" name="Picture 6">
            <a:extLst>
              <a:ext uri="{FF2B5EF4-FFF2-40B4-BE49-F238E27FC236}">
                <a16:creationId xmlns:a16="http://schemas.microsoft.com/office/drawing/2014/main" id="{850F327F-F8E7-8BD6-AF2D-779699A3F074}"/>
              </a:ext>
            </a:extLst>
          </p:cNvPr>
          <p:cNvPicPr>
            <a:picLocks noChangeAspect="1"/>
          </p:cNvPicPr>
          <p:nvPr/>
        </p:nvPicPr>
        <p:blipFill>
          <a:blip r:embed="rId2"/>
          <a:stretch>
            <a:fillRect/>
          </a:stretch>
        </p:blipFill>
        <p:spPr>
          <a:xfrm>
            <a:off x="990386" y="4001294"/>
            <a:ext cx="4457700" cy="1819275"/>
          </a:xfrm>
          <a:prstGeom prst="rect">
            <a:avLst/>
          </a:prstGeom>
        </p:spPr>
      </p:pic>
      <p:pic>
        <p:nvPicPr>
          <p:cNvPr id="9" name="Picture 8">
            <a:extLst>
              <a:ext uri="{FF2B5EF4-FFF2-40B4-BE49-F238E27FC236}">
                <a16:creationId xmlns:a16="http://schemas.microsoft.com/office/drawing/2014/main" id="{66BE8CC9-C099-E6B6-E6FF-583866604C50}"/>
              </a:ext>
            </a:extLst>
          </p:cNvPr>
          <p:cNvPicPr>
            <a:picLocks noChangeAspect="1"/>
          </p:cNvPicPr>
          <p:nvPr/>
        </p:nvPicPr>
        <p:blipFill>
          <a:blip r:embed="rId3"/>
          <a:stretch>
            <a:fillRect/>
          </a:stretch>
        </p:blipFill>
        <p:spPr>
          <a:xfrm>
            <a:off x="5976830" y="4001294"/>
            <a:ext cx="4848225" cy="1381125"/>
          </a:xfrm>
          <a:prstGeom prst="rect">
            <a:avLst/>
          </a:prstGeom>
        </p:spPr>
      </p:pic>
    </p:spTree>
    <p:extLst>
      <p:ext uri="{BB962C8B-B14F-4D97-AF65-F5344CB8AC3E}">
        <p14:creationId xmlns:p14="http://schemas.microsoft.com/office/powerpoint/2010/main" val="188287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532E-845A-4023-95BC-24D72B6C0486}"/>
              </a:ext>
            </a:extLst>
          </p:cNvPr>
          <p:cNvSpPr>
            <a:spLocks noGrp="1"/>
          </p:cNvSpPr>
          <p:nvPr>
            <p:ph type="title"/>
          </p:nvPr>
        </p:nvSpPr>
        <p:spPr>
          <a:xfrm>
            <a:off x="838200" y="121951"/>
            <a:ext cx="10515600" cy="775306"/>
          </a:xfrm>
        </p:spPr>
        <p:txBody>
          <a:bodyPr/>
          <a:lstStyle/>
          <a:p>
            <a:r>
              <a:rPr lang="en-US" dirty="0"/>
              <a:t>Sass Conditional statements</a:t>
            </a:r>
          </a:p>
        </p:txBody>
      </p:sp>
      <p:sp>
        <p:nvSpPr>
          <p:cNvPr id="3" name="Content Placeholder 2">
            <a:extLst>
              <a:ext uri="{FF2B5EF4-FFF2-40B4-BE49-F238E27FC236}">
                <a16:creationId xmlns:a16="http://schemas.microsoft.com/office/drawing/2014/main" id="{245B5B34-076C-CB95-C425-81E2301130C3}"/>
              </a:ext>
            </a:extLst>
          </p:cNvPr>
          <p:cNvSpPr>
            <a:spLocks noGrp="1"/>
          </p:cNvSpPr>
          <p:nvPr>
            <p:ph idx="1"/>
          </p:nvPr>
        </p:nvSpPr>
        <p:spPr>
          <a:xfrm>
            <a:off x="838200" y="739739"/>
            <a:ext cx="10515600" cy="5437224"/>
          </a:xfrm>
        </p:spPr>
        <p:txBody>
          <a:bodyPr>
            <a:normAutofit/>
          </a:bodyPr>
          <a:lstStyle/>
          <a:p>
            <a:r>
              <a:rPr lang="en-US" sz="2400" dirty="0"/>
              <a:t>SASS also provides support for flow control by providing @if, @else and @else if at-rules which can be used in SASS to write complex code by implementing conditions in your stylesheets.</a:t>
            </a:r>
          </a:p>
        </p:txBody>
      </p:sp>
      <p:pic>
        <p:nvPicPr>
          <p:cNvPr id="7" name="Picture 6">
            <a:extLst>
              <a:ext uri="{FF2B5EF4-FFF2-40B4-BE49-F238E27FC236}">
                <a16:creationId xmlns:a16="http://schemas.microsoft.com/office/drawing/2014/main" id="{A158D304-7558-D9E3-8C7B-778B21FFA6E6}"/>
              </a:ext>
            </a:extLst>
          </p:cNvPr>
          <p:cNvPicPr>
            <a:picLocks noChangeAspect="1"/>
          </p:cNvPicPr>
          <p:nvPr/>
        </p:nvPicPr>
        <p:blipFill>
          <a:blip r:embed="rId2"/>
          <a:stretch>
            <a:fillRect/>
          </a:stretch>
        </p:blipFill>
        <p:spPr>
          <a:xfrm>
            <a:off x="696662" y="1908707"/>
            <a:ext cx="3115051" cy="4685078"/>
          </a:xfrm>
          <a:prstGeom prst="rect">
            <a:avLst/>
          </a:prstGeom>
        </p:spPr>
      </p:pic>
      <p:pic>
        <p:nvPicPr>
          <p:cNvPr id="9" name="Picture 8">
            <a:extLst>
              <a:ext uri="{FF2B5EF4-FFF2-40B4-BE49-F238E27FC236}">
                <a16:creationId xmlns:a16="http://schemas.microsoft.com/office/drawing/2014/main" id="{F57113FE-AD5F-A9EE-2877-391C84969802}"/>
              </a:ext>
            </a:extLst>
          </p:cNvPr>
          <p:cNvPicPr>
            <a:picLocks noChangeAspect="1"/>
          </p:cNvPicPr>
          <p:nvPr/>
        </p:nvPicPr>
        <p:blipFill>
          <a:blip r:embed="rId3"/>
          <a:stretch>
            <a:fillRect/>
          </a:stretch>
        </p:blipFill>
        <p:spPr>
          <a:xfrm>
            <a:off x="3953251" y="2750102"/>
            <a:ext cx="3324225" cy="2200275"/>
          </a:xfrm>
          <a:prstGeom prst="rect">
            <a:avLst/>
          </a:prstGeom>
        </p:spPr>
      </p:pic>
      <p:pic>
        <p:nvPicPr>
          <p:cNvPr id="11" name="Picture 10">
            <a:extLst>
              <a:ext uri="{FF2B5EF4-FFF2-40B4-BE49-F238E27FC236}">
                <a16:creationId xmlns:a16="http://schemas.microsoft.com/office/drawing/2014/main" id="{8A3572EC-712C-612D-A0C5-8F55A69A2A72}"/>
              </a:ext>
            </a:extLst>
          </p:cNvPr>
          <p:cNvPicPr>
            <a:picLocks noChangeAspect="1"/>
          </p:cNvPicPr>
          <p:nvPr/>
        </p:nvPicPr>
        <p:blipFill>
          <a:blip r:embed="rId4"/>
          <a:stretch>
            <a:fillRect/>
          </a:stretch>
        </p:blipFill>
        <p:spPr>
          <a:xfrm>
            <a:off x="8220075" y="4403035"/>
            <a:ext cx="3133725" cy="2190750"/>
          </a:xfrm>
          <a:prstGeom prst="rect">
            <a:avLst/>
          </a:prstGeom>
        </p:spPr>
      </p:pic>
    </p:spTree>
    <p:extLst>
      <p:ext uri="{BB962C8B-B14F-4D97-AF65-F5344CB8AC3E}">
        <p14:creationId xmlns:p14="http://schemas.microsoft.com/office/powerpoint/2010/main" val="311776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1A61-E7DF-BE0B-F456-3604D1D7B267}"/>
              </a:ext>
            </a:extLst>
          </p:cNvPr>
          <p:cNvSpPr>
            <a:spLocks noGrp="1"/>
          </p:cNvSpPr>
          <p:nvPr>
            <p:ph type="title"/>
          </p:nvPr>
        </p:nvSpPr>
        <p:spPr>
          <a:xfrm>
            <a:off x="838200" y="365125"/>
            <a:ext cx="10515600" cy="652017"/>
          </a:xfrm>
        </p:spPr>
        <p:txBody>
          <a:bodyPr>
            <a:normAutofit fontScale="90000"/>
          </a:bodyPr>
          <a:lstStyle/>
          <a:p>
            <a:r>
              <a:rPr lang="en-US" dirty="0"/>
              <a:t>SASS @for At-rule:</a:t>
            </a:r>
          </a:p>
        </p:txBody>
      </p:sp>
      <p:sp>
        <p:nvSpPr>
          <p:cNvPr id="3" name="Content Placeholder 2">
            <a:extLst>
              <a:ext uri="{FF2B5EF4-FFF2-40B4-BE49-F238E27FC236}">
                <a16:creationId xmlns:a16="http://schemas.microsoft.com/office/drawing/2014/main" id="{017D70F2-3F0A-A7F1-B280-B51E479D65C1}"/>
              </a:ext>
            </a:extLst>
          </p:cNvPr>
          <p:cNvSpPr>
            <a:spLocks noGrp="1"/>
          </p:cNvSpPr>
          <p:nvPr>
            <p:ph idx="1"/>
          </p:nvPr>
        </p:nvSpPr>
        <p:spPr>
          <a:xfrm>
            <a:off x="838200" y="1362869"/>
            <a:ext cx="7483867" cy="4814094"/>
          </a:xfrm>
        </p:spPr>
        <p:txBody>
          <a:bodyPr/>
          <a:lstStyle/>
          <a:p>
            <a:r>
              <a:rPr lang="en-US" dirty="0"/>
              <a:t>SASS @for at-rule works the same way like a for loop in any programming/scripting language. It is used to iterate and compile a style block with a different value each time.</a:t>
            </a:r>
          </a:p>
        </p:txBody>
      </p:sp>
      <p:pic>
        <p:nvPicPr>
          <p:cNvPr id="6" name="Picture 5">
            <a:extLst>
              <a:ext uri="{FF2B5EF4-FFF2-40B4-BE49-F238E27FC236}">
                <a16:creationId xmlns:a16="http://schemas.microsoft.com/office/drawing/2014/main" id="{13F34DC8-585A-EB20-662A-88A2AACAADBB}"/>
              </a:ext>
            </a:extLst>
          </p:cNvPr>
          <p:cNvPicPr>
            <a:picLocks noChangeAspect="1"/>
          </p:cNvPicPr>
          <p:nvPr/>
        </p:nvPicPr>
        <p:blipFill>
          <a:blip r:embed="rId2"/>
          <a:stretch>
            <a:fillRect/>
          </a:stretch>
        </p:blipFill>
        <p:spPr>
          <a:xfrm>
            <a:off x="838200" y="3248819"/>
            <a:ext cx="3952875" cy="1504950"/>
          </a:xfrm>
          <a:prstGeom prst="rect">
            <a:avLst/>
          </a:prstGeom>
        </p:spPr>
      </p:pic>
      <p:pic>
        <p:nvPicPr>
          <p:cNvPr id="8" name="Picture 7">
            <a:extLst>
              <a:ext uri="{FF2B5EF4-FFF2-40B4-BE49-F238E27FC236}">
                <a16:creationId xmlns:a16="http://schemas.microsoft.com/office/drawing/2014/main" id="{B21ABD1F-AC3A-E543-CE12-8A5F912490CF}"/>
              </a:ext>
            </a:extLst>
          </p:cNvPr>
          <p:cNvPicPr>
            <a:picLocks noChangeAspect="1"/>
          </p:cNvPicPr>
          <p:nvPr/>
        </p:nvPicPr>
        <p:blipFill>
          <a:blip r:embed="rId3"/>
          <a:stretch>
            <a:fillRect/>
          </a:stretch>
        </p:blipFill>
        <p:spPr>
          <a:xfrm>
            <a:off x="5176837" y="3248819"/>
            <a:ext cx="2895600" cy="1990725"/>
          </a:xfrm>
          <a:prstGeom prst="rect">
            <a:avLst/>
          </a:prstGeom>
        </p:spPr>
      </p:pic>
      <p:pic>
        <p:nvPicPr>
          <p:cNvPr id="10" name="Picture 9">
            <a:extLst>
              <a:ext uri="{FF2B5EF4-FFF2-40B4-BE49-F238E27FC236}">
                <a16:creationId xmlns:a16="http://schemas.microsoft.com/office/drawing/2014/main" id="{0FA4801A-90E4-B7CD-E5A7-DFD6A591829D}"/>
              </a:ext>
            </a:extLst>
          </p:cNvPr>
          <p:cNvPicPr>
            <a:picLocks noChangeAspect="1"/>
          </p:cNvPicPr>
          <p:nvPr/>
        </p:nvPicPr>
        <p:blipFill>
          <a:blip r:embed="rId4"/>
          <a:stretch>
            <a:fillRect/>
          </a:stretch>
        </p:blipFill>
        <p:spPr>
          <a:xfrm>
            <a:off x="8784457" y="1362869"/>
            <a:ext cx="2657475" cy="5276850"/>
          </a:xfrm>
          <a:prstGeom prst="rect">
            <a:avLst/>
          </a:prstGeom>
        </p:spPr>
      </p:pic>
    </p:spTree>
    <p:extLst>
      <p:ext uri="{BB962C8B-B14F-4D97-AF65-F5344CB8AC3E}">
        <p14:creationId xmlns:p14="http://schemas.microsoft.com/office/powerpoint/2010/main" val="181505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DDC9-8B36-467A-8CDE-89AF3518E99B}"/>
              </a:ext>
            </a:extLst>
          </p:cNvPr>
          <p:cNvSpPr>
            <a:spLocks noGrp="1"/>
          </p:cNvSpPr>
          <p:nvPr>
            <p:ph type="title"/>
          </p:nvPr>
        </p:nvSpPr>
        <p:spPr>
          <a:xfrm>
            <a:off x="838200" y="365126"/>
            <a:ext cx="10515600" cy="819642"/>
          </a:xfrm>
        </p:spPr>
        <p:txBody>
          <a:bodyPr/>
          <a:lstStyle/>
          <a:p>
            <a:r>
              <a:rPr lang="en-US" dirty="0"/>
              <a:t>SASS @each At-rule:</a:t>
            </a:r>
          </a:p>
        </p:txBody>
      </p:sp>
      <p:sp>
        <p:nvSpPr>
          <p:cNvPr id="3" name="Content Placeholder 2">
            <a:extLst>
              <a:ext uri="{FF2B5EF4-FFF2-40B4-BE49-F238E27FC236}">
                <a16:creationId xmlns:a16="http://schemas.microsoft.com/office/drawing/2014/main" id="{83968D5E-54CC-8ACA-1C4D-665396130AB5}"/>
              </a:ext>
            </a:extLst>
          </p:cNvPr>
          <p:cNvSpPr>
            <a:spLocks noGrp="1"/>
          </p:cNvSpPr>
          <p:nvPr>
            <p:ph idx="1"/>
          </p:nvPr>
        </p:nvSpPr>
        <p:spPr>
          <a:xfrm>
            <a:off x="838200" y="1417835"/>
            <a:ext cx="6415355" cy="942976"/>
          </a:xfrm>
        </p:spPr>
        <p:txBody>
          <a:bodyPr>
            <a:normAutofit fontScale="77500" lnSpcReduction="20000"/>
          </a:bodyPr>
          <a:lstStyle/>
          <a:p>
            <a:r>
              <a:rPr lang="en-US" dirty="0"/>
              <a:t>SCSS/SASS @each at-rule is also similar to the @for at-rule with the only difference being that it is used to iterate over the values of a list and map.</a:t>
            </a:r>
          </a:p>
        </p:txBody>
      </p:sp>
      <p:pic>
        <p:nvPicPr>
          <p:cNvPr id="6" name="Picture 5">
            <a:extLst>
              <a:ext uri="{FF2B5EF4-FFF2-40B4-BE49-F238E27FC236}">
                <a16:creationId xmlns:a16="http://schemas.microsoft.com/office/drawing/2014/main" id="{0B841DD0-5041-D901-3C9C-1FD3BB5E37D2}"/>
              </a:ext>
            </a:extLst>
          </p:cNvPr>
          <p:cNvPicPr>
            <a:picLocks noChangeAspect="1"/>
          </p:cNvPicPr>
          <p:nvPr/>
        </p:nvPicPr>
        <p:blipFill>
          <a:blip r:embed="rId2"/>
          <a:stretch>
            <a:fillRect/>
          </a:stretch>
        </p:blipFill>
        <p:spPr>
          <a:xfrm>
            <a:off x="7892602" y="1282234"/>
            <a:ext cx="3790950" cy="942975"/>
          </a:xfrm>
          <a:prstGeom prst="rect">
            <a:avLst/>
          </a:prstGeom>
        </p:spPr>
      </p:pic>
      <p:pic>
        <p:nvPicPr>
          <p:cNvPr id="8" name="Picture 7">
            <a:extLst>
              <a:ext uri="{FF2B5EF4-FFF2-40B4-BE49-F238E27FC236}">
                <a16:creationId xmlns:a16="http://schemas.microsoft.com/office/drawing/2014/main" id="{95F8D2F4-DA95-7C10-A111-7131ACD0FB6E}"/>
              </a:ext>
            </a:extLst>
          </p:cNvPr>
          <p:cNvPicPr>
            <a:picLocks noChangeAspect="1"/>
          </p:cNvPicPr>
          <p:nvPr/>
        </p:nvPicPr>
        <p:blipFill>
          <a:blip r:embed="rId3"/>
          <a:stretch>
            <a:fillRect/>
          </a:stretch>
        </p:blipFill>
        <p:spPr>
          <a:xfrm>
            <a:off x="385158" y="2360811"/>
            <a:ext cx="3771900" cy="2819400"/>
          </a:xfrm>
          <a:prstGeom prst="rect">
            <a:avLst/>
          </a:prstGeom>
        </p:spPr>
      </p:pic>
      <p:pic>
        <p:nvPicPr>
          <p:cNvPr id="10" name="Picture 9">
            <a:extLst>
              <a:ext uri="{FF2B5EF4-FFF2-40B4-BE49-F238E27FC236}">
                <a16:creationId xmlns:a16="http://schemas.microsoft.com/office/drawing/2014/main" id="{EEDFF427-EADF-5C34-A3BA-E56AA8194B4B}"/>
              </a:ext>
            </a:extLst>
          </p:cNvPr>
          <p:cNvPicPr>
            <a:picLocks noChangeAspect="1"/>
          </p:cNvPicPr>
          <p:nvPr/>
        </p:nvPicPr>
        <p:blipFill>
          <a:blip r:embed="rId4"/>
          <a:stretch>
            <a:fillRect/>
          </a:stretch>
        </p:blipFill>
        <p:spPr>
          <a:xfrm>
            <a:off x="4213949" y="2593878"/>
            <a:ext cx="4759551" cy="2712944"/>
          </a:xfrm>
          <a:prstGeom prst="rect">
            <a:avLst/>
          </a:prstGeom>
        </p:spPr>
      </p:pic>
      <p:pic>
        <p:nvPicPr>
          <p:cNvPr id="12" name="Picture 11">
            <a:extLst>
              <a:ext uri="{FF2B5EF4-FFF2-40B4-BE49-F238E27FC236}">
                <a16:creationId xmlns:a16="http://schemas.microsoft.com/office/drawing/2014/main" id="{ABEAE088-8C11-4647-70E8-7CF48410E894}"/>
              </a:ext>
            </a:extLst>
          </p:cNvPr>
          <p:cNvPicPr>
            <a:picLocks noChangeAspect="1"/>
          </p:cNvPicPr>
          <p:nvPr/>
        </p:nvPicPr>
        <p:blipFill>
          <a:blip r:embed="rId5"/>
          <a:stretch>
            <a:fillRect/>
          </a:stretch>
        </p:blipFill>
        <p:spPr>
          <a:xfrm>
            <a:off x="9123238" y="3222699"/>
            <a:ext cx="2914650" cy="3238500"/>
          </a:xfrm>
          <a:prstGeom prst="rect">
            <a:avLst/>
          </a:prstGeom>
        </p:spPr>
      </p:pic>
    </p:spTree>
    <p:extLst>
      <p:ext uri="{BB962C8B-B14F-4D97-AF65-F5344CB8AC3E}">
        <p14:creationId xmlns:p14="http://schemas.microsoft.com/office/powerpoint/2010/main" val="1435416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8868-5752-D834-E723-7BBDA4067EAB}"/>
              </a:ext>
            </a:extLst>
          </p:cNvPr>
          <p:cNvSpPr>
            <a:spLocks noGrp="1"/>
          </p:cNvSpPr>
          <p:nvPr>
            <p:ph type="title"/>
          </p:nvPr>
        </p:nvSpPr>
        <p:spPr/>
        <p:txBody>
          <a:bodyPr/>
          <a:lstStyle/>
          <a:p>
            <a:r>
              <a:rPr lang="en-US" dirty="0"/>
              <a:t>SASS @while At-rule:</a:t>
            </a:r>
          </a:p>
        </p:txBody>
      </p:sp>
      <p:sp>
        <p:nvSpPr>
          <p:cNvPr id="3" name="Content Placeholder 2">
            <a:extLst>
              <a:ext uri="{FF2B5EF4-FFF2-40B4-BE49-F238E27FC236}">
                <a16:creationId xmlns:a16="http://schemas.microsoft.com/office/drawing/2014/main" id="{FEFFE3B6-A9C1-71C8-E195-2FA468EB0A2A}"/>
              </a:ext>
            </a:extLst>
          </p:cNvPr>
          <p:cNvSpPr>
            <a:spLocks noGrp="1"/>
          </p:cNvSpPr>
          <p:nvPr>
            <p:ph idx="1"/>
          </p:nvPr>
        </p:nvSpPr>
        <p:spPr>
          <a:xfrm>
            <a:off x="875713" y="1616200"/>
            <a:ext cx="7559370" cy="1812800"/>
          </a:xfrm>
        </p:spPr>
        <p:txBody>
          <a:bodyPr/>
          <a:lstStyle/>
          <a:p>
            <a:r>
              <a:rPr lang="en-US" dirty="0"/>
              <a:t>SASS @while is similar to the while loop in any other programming/scripting language. It executes until the specified expression evaluates to true.</a:t>
            </a:r>
          </a:p>
        </p:txBody>
      </p:sp>
      <p:pic>
        <p:nvPicPr>
          <p:cNvPr id="5" name="Picture 4">
            <a:extLst>
              <a:ext uri="{FF2B5EF4-FFF2-40B4-BE49-F238E27FC236}">
                <a16:creationId xmlns:a16="http://schemas.microsoft.com/office/drawing/2014/main" id="{DB4A3205-D4B3-F799-4F93-E43D805AB483}"/>
              </a:ext>
            </a:extLst>
          </p:cNvPr>
          <p:cNvPicPr>
            <a:picLocks noChangeAspect="1"/>
          </p:cNvPicPr>
          <p:nvPr/>
        </p:nvPicPr>
        <p:blipFill>
          <a:blip r:embed="rId2"/>
          <a:stretch>
            <a:fillRect/>
          </a:stretch>
        </p:blipFill>
        <p:spPr>
          <a:xfrm>
            <a:off x="717612" y="3773675"/>
            <a:ext cx="3499012" cy="1812799"/>
          </a:xfrm>
          <a:prstGeom prst="rect">
            <a:avLst/>
          </a:prstGeom>
        </p:spPr>
      </p:pic>
      <p:pic>
        <p:nvPicPr>
          <p:cNvPr id="7" name="Picture 6">
            <a:extLst>
              <a:ext uri="{FF2B5EF4-FFF2-40B4-BE49-F238E27FC236}">
                <a16:creationId xmlns:a16="http://schemas.microsoft.com/office/drawing/2014/main" id="{0F68EC71-7358-D94B-AD93-1F2B52EB7571}"/>
              </a:ext>
            </a:extLst>
          </p:cNvPr>
          <p:cNvPicPr>
            <a:picLocks noChangeAspect="1"/>
          </p:cNvPicPr>
          <p:nvPr/>
        </p:nvPicPr>
        <p:blipFill>
          <a:blip r:embed="rId3"/>
          <a:stretch>
            <a:fillRect/>
          </a:stretch>
        </p:blipFill>
        <p:spPr>
          <a:xfrm>
            <a:off x="4773504" y="3778160"/>
            <a:ext cx="3499013" cy="2927279"/>
          </a:xfrm>
          <a:prstGeom prst="rect">
            <a:avLst/>
          </a:prstGeom>
        </p:spPr>
      </p:pic>
      <p:pic>
        <p:nvPicPr>
          <p:cNvPr id="9" name="Picture 8">
            <a:extLst>
              <a:ext uri="{FF2B5EF4-FFF2-40B4-BE49-F238E27FC236}">
                <a16:creationId xmlns:a16="http://schemas.microsoft.com/office/drawing/2014/main" id="{646F37B7-76B6-17E1-58CA-C896E7EAF1FC}"/>
              </a:ext>
            </a:extLst>
          </p:cNvPr>
          <p:cNvPicPr>
            <a:picLocks noChangeAspect="1"/>
          </p:cNvPicPr>
          <p:nvPr/>
        </p:nvPicPr>
        <p:blipFill>
          <a:blip r:embed="rId4"/>
          <a:stretch>
            <a:fillRect/>
          </a:stretch>
        </p:blipFill>
        <p:spPr>
          <a:xfrm>
            <a:off x="9450565" y="1440650"/>
            <a:ext cx="2303071" cy="5156268"/>
          </a:xfrm>
          <a:prstGeom prst="rect">
            <a:avLst/>
          </a:prstGeom>
        </p:spPr>
      </p:pic>
    </p:spTree>
    <p:extLst>
      <p:ext uri="{BB962C8B-B14F-4D97-AF65-F5344CB8AC3E}">
        <p14:creationId xmlns:p14="http://schemas.microsoft.com/office/powerpoint/2010/main" val="4028424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9EF3-5B3E-F9C8-C705-F5602C257DF3}"/>
              </a:ext>
            </a:extLst>
          </p:cNvPr>
          <p:cNvSpPr>
            <a:spLocks noGrp="1"/>
          </p:cNvSpPr>
          <p:nvPr>
            <p:ph type="title"/>
          </p:nvPr>
        </p:nvSpPr>
        <p:spPr>
          <a:xfrm>
            <a:off x="838200" y="365125"/>
            <a:ext cx="10515600" cy="1042435"/>
          </a:xfrm>
        </p:spPr>
        <p:txBody>
          <a:bodyPr/>
          <a:lstStyle/>
          <a:p>
            <a:r>
              <a:rPr lang="en-US" dirty="0"/>
              <a:t>SASS Media</a:t>
            </a:r>
          </a:p>
        </p:txBody>
      </p:sp>
      <p:sp>
        <p:nvSpPr>
          <p:cNvPr id="3" name="Content Placeholder 2">
            <a:extLst>
              <a:ext uri="{FF2B5EF4-FFF2-40B4-BE49-F238E27FC236}">
                <a16:creationId xmlns:a16="http://schemas.microsoft.com/office/drawing/2014/main" id="{2568B64D-4EA5-7D03-7FBA-04322D425E9C}"/>
              </a:ext>
            </a:extLst>
          </p:cNvPr>
          <p:cNvSpPr>
            <a:spLocks noGrp="1"/>
          </p:cNvSpPr>
          <p:nvPr>
            <p:ph idx="1"/>
          </p:nvPr>
        </p:nvSpPr>
        <p:spPr>
          <a:xfrm>
            <a:off x="838200" y="1253447"/>
            <a:ext cx="10515600" cy="4923516"/>
          </a:xfrm>
        </p:spPr>
        <p:txBody>
          <a:bodyPr/>
          <a:lstStyle/>
          <a:p>
            <a:r>
              <a:rPr lang="en-US" b="0" i="0" dirty="0" err="1">
                <a:solidFill>
                  <a:srgbClr val="404040"/>
                </a:solidFill>
                <a:effectLst/>
                <a:latin typeface="gt-regular"/>
              </a:rPr>
              <a:t>Mixins</a:t>
            </a:r>
            <a:r>
              <a:rPr lang="en-US" b="0" i="0" dirty="0">
                <a:solidFill>
                  <a:srgbClr val="404040"/>
                </a:solidFill>
                <a:effectLst/>
                <a:latin typeface="gt-regular"/>
              </a:rPr>
              <a:t> will help you manage your media query by defining it in one location. So you can apply it as needed, and then Sass enables you to compile it to the corresponding CSS code.</a:t>
            </a:r>
            <a:endParaRPr lang="en-US" dirty="0"/>
          </a:p>
        </p:txBody>
      </p:sp>
      <p:pic>
        <p:nvPicPr>
          <p:cNvPr id="5" name="Picture 4">
            <a:extLst>
              <a:ext uri="{FF2B5EF4-FFF2-40B4-BE49-F238E27FC236}">
                <a16:creationId xmlns:a16="http://schemas.microsoft.com/office/drawing/2014/main" id="{41CD41E4-5DA9-C5C9-944C-E4915ADD357F}"/>
              </a:ext>
            </a:extLst>
          </p:cNvPr>
          <p:cNvPicPr>
            <a:picLocks noChangeAspect="1"/>
          </p:cNvPicPr>
          <p:nvPr/>
        </p:nvPicPr>
        <p:blipFill>
          <a:blip r:embed="rId2"/>
          <a:stretch>
            <a:fillRect/>
          </a:stretch>
        </p:blipFill>
        <p:spPr>
          <a:xfrm>
            <a:off x="1186986" y="2527671"/>
            <a:ext cx="5789167" cy="4172150"/>
          </a:xfrm>
          <a:prstGeom prst="rect">
            <a:avLst/>
          </a:prstGeom>
        </p:spPr>
      </p:pic>
    </p:spTree>
    <p:extLst>
      <p:ext uri="{BB962C8B-B14F-4D97-AF65-F5344CB8AC3E}">
        <p14:creationId xmlns:p14="http://schemas.microsoft.com/office/powerpoint/2010/main" val="2776712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BFCF-4795-1DFB-5683-DABEC671A7B4}"/>
              </a:ext>
            </a:extLst>
          </p:cNvPr>
          <p:cNvSpPr>
            <a:spLocks noGrp="1"/>
          </p:cNvSpPr>
          <p:nvPr>
            <p:ph type="title"/>
          </p:nvPr>
        </p:nvSpPr>
        <p:spPr/>
        <p:txBody>
          <a:bodyPr/>
          <a:lstStyle/>
          <a:p>
            <a:r>
              <a:rPr lang="en-US" dirty="0"/>
              <a:t>Node commands</a:t>
            </a:r>
          </a:p>
        </p:txBody>
      </p:sp>
      <p:sp>
        <p:nvSpPr>
          <p:cNvPr id="3" name="Content Placeholder 2">
            <a:extLst>
              <a:ext uri="{FF2B5EF4-FFF2-40B4-BE49-F238E27FC236}">
                <a16:creationId xmlns:a16="http://schemas.microsoft.com/office/drawing/2014/main" id="{FD6B159C-C399-A697-1F0B-F00D12E5E3D0}"/>
              </a:ext>
            </a:extLst>
          </p:cNvPr>
          <p:cNvSpPr>
            <a:spLocks noGrp="1"/>
          </p:cNvSpPr>
          <p:nvPr>
            <p:ph idx="1"/>
          </p:nvPr>
        </p:nvSpPr>
        <p:spPr/>
        <p:txBody>
          <a:bodyPr/>
          <a:lstStyle/>
          <a:p>
            <a:r>
              <a:rPr lang="en-US" dirty="0"/>
              <a:t>To install  SASS using node run the following command in cmd.</a:t>
            </a:r>
          </a:p>
          <a:p>
            <a:pPr lvl="2"/>
            <a:endParaRPr lang="en-US" dirty="0"/>
          </a:p>
          <a:p>
            <a:pPr marL="457200" lvl="1" indent="0">
              <a:buNone/>
            </a:pPr>
            <a:r>
              <a:rPr lang="en-US" dirty="0"/>
              <a:t>	</a:t>
            </a:r>
            <a:r>
              <a:rPr lang="en-US" dirty="0" err="1">
                <a:highlight>
                  <a:srgbClr val="FFFF00"/>
                </a:highlight>
              </a:rPr>
              <a:t>npm</a:t>
            </a:r>
            <a:r>
              <a:rPr lang="en-US" dirty="0">
                <a:highlight>
                  <a:srgbClr val="FFFF00"/>
                </a:highlight>
              </a:rPr>
              <a:t> install -g node-sass</a:t>
            </a:r>
          </a:p>
          <a:p>
            <a:endParaRPr lang="en-US" dirty="0"/>
          </a:p>
          <a:p>
            <a:r>
              <a:rPr lang="en-US" dirty="0"/>
              <a:t>Open the </a:t>
            </a:r>
            <a:r>
              <a:rPr lang="en-US" dirty="0" err="1"/>
              <a:t>vscode</a:t>
            </a:r>
            <a:r>
              <a:rPr lang="en-US" dirty="0"/>
              <a:t> terminal from the SASS project and run the following command to </a:t>
            </a:r>
            <a:r>
              <a:rPr lang="en-US" dirty="0" err="1"/>
              <a:t>transpile</a:t>
            </a:r>
            <a:r>
              <a:rPr lang="en-US" dirty="0"/>
              <a:t> SASS into CSS.</a:t>
            </a:r>
          </a:p>
          <a:p>
            <a:endParaRPr lang="en-US" dirty="0"/>
          </a:p>
          <a:p>
            <a:pPr marL="457200" lvl="1" indent="0">
              <a:buNone/>
            </a:pPr>
            <a:r>
              <a:rPr lang="en-US" dirty="0"/>
              <a:t>	</a:t>
            </a:r>
            <a:r>
              <a:rPr lang="en-US" dirty="0" err="1">
                <a:highlight>
                  <a:srgbClr val="FFFF00"/>
                </a:highlight>
              </a:rPr>
              <a:t>npx</a:t>
            </a:r>
            <a:r>
              <a:rPr lang="en-US" dirty="0">
                <a:highlight>
                  <a:srgbClr val="FFFF00"/>
                </a:highlight>
              </a:rPr>
              <a:t> node-sass </a:t>
            </a:r>
            <a:r>
              <a:rPr lang="en-US" dirty="0" err="1">
                <a:highlight>
                  <a:srgbClr val="FFFF00"/>
                </a:highlight>
              </a:rPr>
              <a:t>style.scss</a:t>
            </a:r>
            <a:r>
              <a:rPr lang="en-US" dirty="0">
                <a:highlight>
                  <a:srgbClr val="FFFF00"/>
                </a:highlight>
              </a:rPr>
              <a:t> style.css</a:t>
            </a:r>
          </a:p>
        </p:txBody>
      </p:sp>
    </p:spTree>
    <p:extLst>
      <p:ext uri="{BB962C8B-B14F-4D97-AF65-F5344CB8AC3E}">
        <p14:creationId xmlns:p14="http://schemas.microsoft.com/office/powerpoint/2010/main" val="903016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9EF3-5B3E-F9C8-C705-F5602C257DF3}"/>
              </a:ext>
            </a:extLst>
          </p:cNvPr>
          <p:cNvSpPr>
            <a:spLocks noGrp="1"/>
          </p:cNvSpPr>
          <p:nvPr>
            <p:ph type="title"/>
          </p:nvPr>
        </p:nvSpPr>
        <p:spPr>
          <a:xfrm>
            <a:off x="838200" y="365125"/>
            <a:ext cx="10515600" cy="1042435"/>
          </a:xfrm>
        </p:spPr>
        <p:txBody>
          <a:bodyPr/>
          <a:lstStyle/>
          <a:p>
            <a:r>
              <a:rPr lang="en-US" dirty="0"/>
              <a:t>SASS Media</a:t>
            </a:r>
          </a:p>
        </p:txBody>
      </p:sp>
      <p:sp>
        <p:nvSpPr>
          <p:cNvPr id="3" name="Content Placeholder 2">
            <a:extLst>
              <a:ext uri="{FF2B5EF4-FFF2-40B4-BE49-F238E27FC236}">
                <a16:creationId xmlns:a16="http://schemas.microsoft.com/office/drawing/2014/main" id="{2568B64D-4EA5-7D03-7FBA-04322D425E9C}"/>
              </a:ext>
            </a:extLst>
          </p:cNvPr>
          <p:cNvSpPr>
            <a:spLocks noGrp="1"/>
          </p:cNvSpPr>
          <p:nvPr>
            <p:ph idx="1"/>
          </p:nvPr>
        </p:nvSpPr>
        <p:spPr>
          <a:xfrm>
            <a:off x="838200" y="1253447"/>
            <a:ext cx="10515600" cy="4923516"/>
          </a:xfrm>
        </p:spPr>
        <p:txBody>
          <a:bodyPr/>
          <a:lstStyle/>
          <a:p>
            <a:r>
              <a:rPr lang="en-US" b="0" i="0" dirty="0" err="1">
                <a:solidFill>
                  <a:srgbClr val="404040"/>
                </a:solidFill>
                <a:effectLst/>
                <a:latin typeface="gt-regular"/>
              </a:rPr>
              <a:t>Mixins</a:t>
            </a:r>
            <a:r>
              <a:rPr lang="en-US" b="0" i="0" dirty="0">
                <a:solidFill>
                  <a:srgbClr val="404040"/>
                </a:solidFill>
                <a:effectLst/>
                <a:latin typeface="gt-regular"/>
              </a:rPr>
              <a:t> will help you manage your media query by defining it in one location. So you can apply it as needed, and then Sass enables you to compile it to the corresponding CSS code.</a:t>
            </a:r>
            <a:endParaRPr lang="en-US" dirty="0"/>
          </a:p>
        </p:txBody>
      </p:sp>
      <p:pic>
        <p:nvPicPr>
          <p:cNvPr id="5" name="Picture 4">
            <a:extLst>
              <a:ext uri="{FF2B5EF4-FFF2-40B4-BE49-F238E27FC236}">
                <a16:creationId xmlns:a16="http://schemas.microsoft.com/office/drawing/2014/main" id="{41CD41E4-5DA9-C5C9-944C-E4915ADD357F}"/>
              </a:ext>
            </a:extLst>
          </p:cNvPr>
          <p:cNvPicPr>
            <a:picLocks noChangeAspect="1"/>
          </p:cNvPicPr>
          <p:nvPr/>
        </p:nvPicPr>
        <p:blipFill>
          <a:blip r:embed="rId2"/>
          <a:stretch>
            <a:fillRect/>
          </a:stretch>
        </p:blipFill>
        <p:spPr>
          <a:xfrm>
            <a:off x="1186986" y="2527671"/>
            <a:ext cx="5789167" cy="4172150"/>
          </a:xfrm>
          <a:prstGeom prst="rect">
            <a:avLst/>
          </a:prstGeom>
        </p:spPr>
      </p:pic>
    </p:spTree>
    <p:extLst>
      <p:ext uri="{BB962C8B-B14F-4D97-AF65-F5344CB8AC3E}">
        <p14:creationId xmlns:p14="http://schemas.microsoft.com/office/powerpoint/2010/main" val="4123029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320A3C-267B-E1A0-7C75-0B6C597DD98F}"/>
              </a:ext>
            </a:extLst>
          </p:cNvPr>
          <p:cNvPicPr>
            <a:picLocks noChangeAspect="1"/>
          </p:cNvPicPr>
          <p:nvPr/>
        </p:nvPicPr>
        <p:blipFill>
          <a:blip r:embed="rId2"/>
          <a:stretch>
            <a:fillRect/>
          </a:stretch>
        </p:blipFill>
        <p:spPr>
          <a:xfrm>
            <a:off x="1633591" y="277241"/>
            <a:ext cx="8005709" cy="6200775"/>
          </a:xfrm>
          <a:prstGeom prst="rect">
            <a:avLst/>
          </a:prstGeom>
        </p:spPr>
      </p:pic>
    </p:spTree>
    <p:extLst>
      <p:ext uri="{BB962C8B-B14F-4D97-AF65-F5344CB8AC3E}">
        <p14:creationId xmlns:p14="http://schemas.microsoft.com/office/powerpoint/2010/main" val="350345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73D557-0FA2-26FC-F996-9FAFBF4CE6D7}"/>
              </a:ext>
            </a:extLst>
          </p:cNvPr>
          <p:cNvPicPr>
            <a:picLocks noChangeAspect="1"/>
          </p:cNvPicPr>
          <p:nvPr/>
        </p:nvPicPr>
        <p:blipFill>
          <a:blip r:embed="rId2"/>
          <a:stretch>
            <a:fillRect/>
          </a:stretch>
        </p:blipFill>
        <p:spPr>
          <a:xfrm>
            <a:off x="647272" y="233362"/>
            <a:ext cx="6596972" cy="6391275"/>
          </a:xfrm>
          <a:prstGeom prst="rect">
            <a:avLst/>
          </a:prstGeom>
        </p:spPr>
      </p:pic>
    </p:spTree>
    <p:extLst>
      <p:ext uri="{BB962C8B-B14F-4D97-AF65-F5344CB8AC3E}">
        <p14:creationId xmlns:p14="http://schemas.microsoft.com/office/powerpoint/2010/main" val="401088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4AB9-9FAF-A58B-795D-D03E18DD6EB7}"/>
              </a:ext>
            </a:extLst>
          </p:cNvPr>
          <p:cNvSpPr>
            <a:spLocks noGrp="1"/>
          </p:cNvSpPr>
          <p:nvPr>
            <p:ph type="title"/>
          </p:nvPr>
        </p:nvSpPr>
        <p:spPr/>
        <p:txBody>
          <a:bodyPr/>
          <a:lstStyle/>
          <a:p>
            <a:r>
              <a:rPr lang="en-US" b="0" i="0" dirty="0">
                <a:solidFill>
                  <a:srgbClr val="181717"/>
                </a:solidFill>
                <a:effectLst/>
                <a:latin typeface="Verdana" panose="020B0604030504040204" pitchFamily="34" charset="0"/>
              </a:rPr>
              <a:t>Sass</a:t>
            </a:r>
            <a:endParaRPr lang="en-US" dirty="0"/>
          </a:p>
        </p:txBody>
      </p:sp>
      <p:sp>
        <p:nvSpPr>
          <p:cNvPr id="3" name="Content Placeholder 2">
            <a:extLst>
              <a:ext uri="{FF2B5EF4-FFF2-40B4-BE49-F238E27FC236}">
                <a16:creationId xmlns:a16="http://schemas.microsoft.com/office/drawing/2014/main" id="{4A47979B-D6A2-04DE-698B-6DEDDA3D721E}"/>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Sass is a CSS pre-processor.</a:t>
            </a:r>
          </a:p>
          <a:p>
            <a:pPr algn="l"/>
            <a:r>
              <a:rPr lang="en-US" b="0" i="0" dirty="0">
                <a:solidFill>
                  <a:srgbClr val="000000"/>
                </a:solidFill>
                <a:effectLst/>
                <a:latin typeface="Verdana" panose="020B0604030504040204" pitchFamily="34" charset="0"/>
              </a:rPr>
              <a:t>Sass reduces repetition of CSS and therefore saves time.</a:t>
            </a:r>
          </a:p>
          <a:p>
            <a:pPr algn="l"/>
            <a:r>
              <a:rPr lang="en-US" b="0" i="0" dirty="0" err="1">
                <a:solidFill>
                  <a:srgbClr val="181717"/>
                </a:solidFill>
                <a:effectLst/>
                <a:latin typeface="Verdana" panose="020B0604030504040204" pitchFamily="34" charset="0"/>
              </a:rPr>
              <a:t>Saas</a:t>
            </a:r>
            <a:r>
              <a:rPr lang="en-US" b="0" i="0" dirty="0">
                <a:solidFill>
                  <a:srgbClr val="181717"/>
                </a:solidFill>
                <a:effectLst/>
                <a:latin typeface="Verdana" panose="020B0604030504040204" pitchFamily="34" charset="0"/>
              </a:rPr>
              <a:t> includes various features such as variables, nested rules, </a:t>
            </a:r>
            <a:r>
              <a:rPr lang="en-US" b="0" i="0" dirty="0" err="1">
                <a:solidFill>
                  <a:srgbClr val="181717"/>
                </a:solidFill>
                <a:effectLst/>
                <a:latin typeface="Verdana" panose="020B0604030504040204" pitchFamily="34" charset="0"/>
              </a:rPr>
              <a:t>mixins</a:t>
            </a:r>
            <a:r>
              <a:rPr lang="en-US" b="0" i="0" dirty="0">
                <a:solidFill>
                  <a:srgbClr val="181717"/>
                </a:solidFill>
                <a:effectLst/>
                <a:latin typeface="Verdana" panose="020B0604030504040204" pitchFamily="34" charset="0"/>
              </a:rPr>
              <a:t>, inline imports, built-in functions to manipulate color and other values, all with a fully CSS-compatible syntax.</a:t>
            </a:r>
            <a:endParaRPr lang="en-US" b="0"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97122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2F55-D5D5-C3AD-00F9-6074EC17D045}"/>
              </a:ext>
            </a:extLst>
          </p:cNvPr>
          <p:cNvSpPr>
            <a:spLocks noGrp="1"/>
          </p:cNvSpPr>
          <p:nvPr>
            <p:ph type="title"/>
          </p:nvPr>
        </p:nvSpPr>
        <p:spPr/>
        <p:txBody>
          <a:bodyPr/>
          <a:lstStyle/>
          <a:p>
            <a:r>
              <a:rPr lang="en-US" b="1" i="0" dirty="0">
                <a:solidFill>
                  <a:srgbClr val="000000"/>
                </a:solidFill>
                <a:effectLst/>
                <a:latin typeface="Inter"/>
              </a:rPr>
              <a:t>Key Features of SASS</a:t>
            </a:r>
            <a:br>
              <a:rPr lang="en-US" b="1" i="0" dirty="0">
                <a:solidFill>
                  <a:srgbClr val="000000"/>
                </a:solidFill>
                <a:effectLst/>
                <a:latin typeface="Inter"/>
              </a:rPr>
            </a:br>
            <a:endParaRPr lang="en-US" dirty="0"/>
          </a:p>
        </p:txBody>
      </p:sp>
      <p:sp>
        <p:nvSpPr>
          <p:cNvPr id="3" name="Content Placeholder 2">
            <a:extLst>
              <a:ext uri="{FF2B5EF4-FFF2-40B4-BE49-F238E27FC236}">
                <a16:creationId xmlns:a16="http://schemas.microsoft.com/office/drawing/2014/main" id="{5F35EFA1-1CF6-54C8-1D49-E0757C3EDD38}"/>
              </a:ext>
            </a:extLst>
          </p:cNvPr>
          <p:cNvSpPr>
            <a:spLocks noGrp="1"/>
          </p:cNvSpPr>
          <p:nvPr>
            <p:ph idx="1"/>
          </p:nvPr>
        </p:nvSpPr>
        <p:spPr>
          <a:xfrm>
            <a:off x="838200" y="1335640"/>
            <a:ext cx="10515600" cy="5280917"/>
          </a:xfrm>
        </p:spPr>
        <p:txBody>
          <a:bodyPr>
            <a:noAutofit/>
          </a:bodyPr>
          <a:lstStyle/>
          <a:p>
            <a:pPr marL="514350" indent="-514350" algn="l">
              <a:buFont typeface="+mj-lt"/>
              <a:buAutoNum type="arabicPeriod"/>
            </a:pPr>
            <a:r>
              <a:rPr lang="en-US" sz="2400" b="1" i="0" dirty="0">
                <a:solidFill>
                  <a:srgbClr val="000000"/>
                </a:solidFill>
                <a:effectLst/>
                <a:latin typeface="Inter"/>
              </a:rPr>
              <a:t>Compatibility with CSS:</a:t>
            </a:r>
            <a:r>
              <a:rPr lang="en-US" sz="2400" b="0" i="0" dirty="0">
                <a:solidFill>
                  <a:srgbClr val="000000"/>
                </a:solidFill>
                <a:effectLst/>
                <a:latin typeface="Inter"/>
              </a:rPr>
              <a:t> One of the major features of SASS is its high compatibility with cascading style sheets</a:t>
            </a:r>
          </a:p>
          <a:p>
            <a:pPr marL="514350" indent="-514350" algn="l">
              <a:buFont typeface="+mj-lt"/>
              <a:buAutoNum type="arabicPeriod"/>
            </a:pPr>
            <a:endParaRPr lang="en-US" sz="2400" b="1" i="0" dirty="0">
              <a:solidFill>
                <a:srgbClr val="000000"/>
              </a:solidFill>
              <a:effectLst/>
              <a:latin typeface="Inter"/>
            </a:endParaRPr>
          </a:p>
          <a:p>
            <a:pPr marL="514350" indent="-514350" algn="l">
              <a:buFont typeface="+mj-lt"/>
              <a:buAutoNum type="arabicPeriod"/>
            </a:pPr>
            <a:r>
              <a:rPr lang="en-US" sz="2400" b="1" i="0" dirty="0">
                <a:solidFill>
                  <a:srgbClr val="000000"/>
                </a:solidFill>
                <a:effectLst/>
                <a:latin typeface="Inter"/>
              </a:rPr>
              <a:t>Multi-featured:</a:t>
            </a:r>
            <a:r>
              <a:rPr lang="en-US" sz="2400" b="0" i="0" dirty="0">
                <a:solidFill>
                  <a:srgbClr val="000000"/>
                </a:solidFill>
                <a:effectLst/>
                <a:latin typeface="Inter"/>
              </a:rPr>
              <a:t> SASS brings a plethora of features to the table, including interpolation, partials and importing, control directives, nesting, etc. </a:t>
            </a:r>
          </a:p>
          <a:p>
            <a:pPr marL="514350" indent="-514350" algn="l">
              <a:buFont typeface="+mj-lt"/>
              <a:buAutoNum type="arabicPeriod"/>
            </a:pPr>
            <a:endParaRPr lang="en-US" sz="2400" b="1" i="0" dirty="0">
              <a:solidFill>
                <a:srgbClr val="000000"/>
              </a:solidFill>
              <a:effectLst/>
              <a:latin typeface="Inter"/>
            </a:endParaRPr>
          </a:p>
          <a:p>
            <a:pPr marL="514350" indent="-514350" algn="l">
              <a:buFont typeface="+mj-lt"/>
              <a:buAutoNum type="arabicPeriod"/>
            </a:pPr>
            <a:r>
              <a:rPr lang="en-US" sz="2400" b="1" i="0" dirty="0">
                <a:solidFill>
                  <a:srgbClr val="000000"/>
                </a:solidFill>
                <a:effectLst/>
                <a:latin typeface="Inter"/>
              </a:rPr>
              <a:t>Mature and Backed by a Huge Community:</a:t>
            </a:r>
            <a:r>
              <a:rPr lang="en-US" sz="2400" b="0" i="0" dirty="0">
                <a:solidFill>
                  <a:srgbClr val="000000"/>
                </a:solidFill>
                <a:effectLst/>
                <a:latin typeface="Inter"/>
              </a:rPr>
              <a:t> Sass was first released in 2006 and since then it has been actively developed by its core team that includes many big tech organizations and independent developers. </a:t>
            </a:r>
          </a:p>
          <a:p>
            <a:pPr marL="514350" indent="-514350" algn="l">
              <a:buFont typeface="+mj-lt"/>
              <a:buAutoNum type="arabicPeriod"/>
            </a:pPr>
            <a:endParaRPr lang="en-US" sz="2400" b="1" i="0" dirty="0">
              <a:solidFill>
                <a:srgbClr val="000000"/>
              </a:solidFill>
              <a:effectLst/>
              <a:latin typeface="Inter"/>
            </a:endParaRPr>
          </a:p>
          <a:p>
            <a:pPr marL="514350" indent="-514350" algn="l">
              <a:buFont typeface="+mj-lt"/>
              <a:buAutoNum type="arabicPeriod"/>
            </a:pPr>
            <a:r>
              <a:rPr lang="en-US" sz="2400" b="1" i="0" dirty="0">
                <a:solidFill>
                  <a:srgbClr val="000000"/>
                </a:solidFill>
                <a:effectLst/>
                <a:latin typeface="Inter"/>
              </a:rPr>
              <a:t>Tools and Frameworks: </a:t>
            </a:r>
            <a:r>
              <a:rPr lang="en-US" sz="2400" b="0" i="0" dirty="0">
                <a:solidFill>
                  <a:srgbClr val="000000"/>
                </a:solidFill>
                <a:effectLst/>
                <a:latin typeface="Inter"/>
              </a:rPr>
              <a:t>There are several CSS frameworks that are developed using SASS. Bourbon and Compass are examples of such frameworks. </a:t>
            </a:r>
            <a:endParaRPr lang="en-US" sz="2400" dirty="0"/>
          </a:p>
        </p:txBody>
      </p:sp>
    </p:spTree>
    <p:extLst>
      <p:ext uri="{BB962C8B-B14F-4D97-AF65-F5344CB8AC3E}">
        <p14:creationId xmlns:p14="http://schemas.microsoft.com/office/powerpoint/2010/main" val="25927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F38C48-0D9B-9A19-9663-E84872DD00B9}"/>
              </a:ext>
            </a:extLst>
          </p:cNvPr>
          <p:cNvSpPr>
            <a:spLocks noGrp="1"/>
          </p:cNvSpPr>
          <p:nvPr>
            <p:ph idx="1"/>
          </p:nvPr>
        </p:nvSpPr>
        <p:spPr>
          <a:xfrm>
            <a:off x="838200" y="349321"/>
            <a:ext cx="10515600" cy="5827642"/>
          </a:xfrm>
        </p:spPr>
        <p:txBody>
          <a:bodyPr/>
          <a:lstStyle/>
          <a:p>
            <a:r>
              <a:rPr lang="en-US" dirty="0"/>
              <a:t>Sass has two syntaxes! </a:t>
            </a:r>
          </a:p>
          <a:p>
            <a:r>
              <a:rPr lang="en-US" dirty="0"/>
              <a:t>The SCSS syntax (.</a:t>
            </a:r>
            <a:r>
              <a:rPr lang="en-US" dirty="0" err="1"/>
              <a:t>scss</a:t>
            </a:r>
            <a:r>
              <a:rPr lang="en-US" dirty="0"/>
              <a:t>) is used most commonly. </a:t>
            </a:r>
          </a:p>
          <a:p>
            <a:r>
              <a:rPr lang="en-US" dirty="0"/>
              <a:t>It’s a superset of CSS, which means all valid CSS is also valid SCSS. </a:t>
            </a:r>
          </a:p>
          <a:p>
            <a:r>
              <a:rPr lang="en-US" dirty="0"/>
              <a:t>The indented syntax (.sass) is more unusual: it uses indentation rather than curly braces to nest statements, and newlines instead of semicolons to separate them</a:t>
            </a:r>
          </a:p>
        </p:txBody>
      </p:sp>
      <p:grpSp>
        <p:nvGrpSpPr>
          <p:cNvPr id="9" name="Group 8">
            <a:extLst>
              <a:ext uri="{FF2B5EF4-FFF2-40B4-BE49-F238E27FC236}">
                <a16:creationId xmlns:a16="http://schemas.microsoft.com/office/drawing/2014/main" id="{14E5A2D5-1832-4EFD-4157-B95E9AF0DAD0}"/>
              </a:ext>
            </a:extLst>
          </p:cNvPr>
          <p:cNvGrpSpPr/>
          <p:nvPr/>
        </p:nvGrpSpPr>
        <p:grpSpPr>
          <a:xfrm>
            <a:off x="1023135" y="3436706"/>
            <a:ext cx="4963489" cy="2752725"/>
            <a:chOff x="838200" y="3515527"/>
            <a:chExt cx="5353050" cy="2752725"/>
          </a:xfrm>
        </p:grpSpPr>
        <p:pic>
          <p:nvPicPr>
            <p:cNvPr id="6" name="Picture 5">
              <a:extLst>
                <a:ext uri="{FF2B5EF4-FFF2-40B4-BE49-F238E27FC236}">
                  <a16:creationId xmlns:a16="http://schemas.microsoft.com/office/drawing/2014/main" id="{22FC054F-C6C7-5D72-022A-24C5E4E429AF}"/>
                </a:ext>
              </a:extLst>
            </p:cNvPr>
            <p:cNvPicPr>
              <a:picLocks noChangeAspect="1"/>
            </p:cNvPicPr>
            <p:nvPr/>
          </p:nvPicPr>
          <p:blipFill>
            <a:blip r:embed="rId2"/>
            <a:stretch>
              <a:fillRect/>
            </a:stretch>
          </p:blipFill>
          <p:spPr>
            <a:xfrm>
              <a:off x="838200" y="3877477"/>
              <a:ext cx="5353050" cy="2390775"/>
            </a:xfrm>
            <a:prstGeom prst="rect">
              <a:avLst/>
            </a:prstGeom>
          </p:spPr>
        </p:pic>
        <p:pic>
          <p:nvPicPr>
            <p:cNvPr id="8" name="Picture 7">
              <a:extLst>
                <a:ext uri="{FF2B5EF4-FFF2-40B4-BE49-F238E27FC236}">
                  <a16:creationId xmlns:a16="http://schemas.microsoft.com/office/drawing/2014/main" id="{A6771C4F-BF44-748C-96B6-39193F39C025}"/>
                </a:ext>
              </a:extLst>
            </p:cNvPr>
            <p:cNvPicPr>
              <a:picLocks noChangeAspect="1"/>
            </p:cNvPicPr>
            <p:nvPr/>
          </p:nvPicPr>
          <p:blipFill>
            <a:blip r:embed="rId3"/>
            <a:stretch>
              <a:fillRect/>
            </a:stretch>
          </p:blipFill>
          <p:spPr>
            <a:xfrm>
              <a:off x="903270" y="3515527"/>
              <a:ext cx="695325" cy="361950"/>
            </a:xfrm>
            <a:prstGeom prst="rect">
              <a:avLst/>
            </a:prstGeom>
          </p:spPr>
        </p:pic>
      </p:grpSp>
      <p:grpSp>
        <p:nvGrpSpPr>
          <p:cNvPr id="15" name="Group 14">
            <a:extLst>
              <a:ext uri="{FF2B5EF4-FFF2-40B4-BE49-F238E27FC236}">
                <a16:creationId xmlns:a16="http://schemas.microsoft.com/office/drawing/2014/main" id="{2F0A989F-DBB5-242F-0C46-649D02390485}"/>
              </a:ext>
            </a:extLst>
          </p:cNvPr>
          <p:cNvGrpSpPr/>
          <p:nvPr/>
        </p:nvGrpSpPr>
        <p:grpSpPr>
          <a:xfrm>
            <a:off x="6565187" y="3342473"/>
            <a:ext cx="5178174" cy="2834489"/>
            <a:chOff x="6565187" y="3342473"/>
            <a:chExt cx="5178174" cy="2834489"/>
          </a:xfrm>
        </p:grpSpPr>
        <p:pic>
          <p:nvPicPr>
            <p:cNvPr id="11" name="Picture 10">
              <a:extLst>
                <a:ext uri="{FF2B5EF4-FFF2-40B4-BE49-F238E27FC236}">
                  <a16:creationId xmlns:a16="http://schemas.microsoft.com/office/drawing/2014/main" id="{8C954A7D-A335-8239-47DC-B0BC8BB88E96}"/>
                </a:ext>
              </a:extLst>
            </p:cNvPr>
            <p:cNvPicPr>
              <a:picLocks noChangeAspect="1"/>
            </p:cNvPicPr>
            <p:nvPr/>
          </p:nvPicPr>
          <p:blipFill>
            <a:blip r:embed="rId4"/>
            <a:stretch>
              <a:fillRect/>
            </a:stretch>
          </p:blipFill>
          <p:spPr>
            <a:xfrm>
              <a:off x="6565187" y="3816421"/>
              <a:ext cx="5178174" cy="2360541"/>
            </a:xfrm>
            <a:prstGeom prst="rect">
              <a:avLst/>
            </a:prstGeom>
          </p:spPr>
        </p:pic>
        <p:pic>
          <p:nvPicPr>
            <p:cNvPr id="13" name="Picture 12">
              <a:extLst>
                <a:ext uri="{FF2B5EF4-FFF2-40B4-BE49-F238E27FC236}">
                  <a16:creationId xmlns:a16="http://schemas.microsoft.com/office/drawing/2014/main" id="{2D18FB3B-AB47-F242-2CE1-3F3ED6A8BBB2}"/>
                </a:ext>
              </a:extLst>
            </p:cNvPr>
            <p:cNvPicPr>
              <a:picLocks noChangeAspect="1"/>
            </p:cNvPicPr>
            <p:nvPr/>
          </p:nvPicPr>
          <p:blipFill>
            <a:blip r:embed="rId5"/>
            <a:stretch>
              <a:fillRect/>
            </a:stretch>
          </p:blipFill>
          <p:spPr>
            <a:xfrm>
              <a:off x="6565187" y="3342473"/>
              <a:ext cx="847725" cy="447675"/>
            </a:xfrm>
            <a:prstGeom prst="rect">
              <a:avLst/>
            </a:prstGeom>
          </p:spPr>
        </p:pic>
      </p:grpSp>
    </p:spTree>
    <p:extLst>
      <p:ext uri="{BB962C8B-B14F-4D97-AF65-F5344CB8AC3E}">
        <p14:creationId xmlns:p14="http://schemas.microsoft.com/office/powerpoint/2010/main" val="63427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2F8F-E20F-974E-A21C-C43D9F726CDE}"/>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Sass Variables</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B996D9EF-76FE-3CC2-B5AD-8D34A8F94741}"/>
              </a:ext>
            </a:extLst>
          </p:cNvPr>
          <p:cNvSpPr>
            <a:spLocks noGrp="1"/>
          </p:cNvSpPr>
          <p:nvPr>
            <p:ph idx="1"/>
          </p:nvPr>
        </p:nvSpPr>
        <p:spPr>
          <a:xfrm>
            <a:off x="838200" y="1335640"/>
            <a:ext cx="10515600" cy="4841323"/>
          </a:xfrm>
        </p:spPr>
        <p:txBody>
          <a:bodyPr/>
          <a:lstStyle/>
          <a:p>
            <a:r>
              <a:rPr lang="en-US" b="0" i="0" dirty="0">
                <a:solidFill>
                  <a:srgbClr val="000000"/>
                </a:solidFill>
                <a:effectLst/>
                <a:latin typeface="Verdana" panose="020B0604030504040204" pitchFamily="34" charset="0"/>
              </a:rPr>
              <a:t>Sass uses the $ symbol, followed by a name, to declare variables:</a:t>
            </a:r>
            <a:endParaRPr lang="en-US" dirty="0"/>
          </a:p>
        </p:txBody>
      </p:sp>
      <p:grpSp>
        <p:nvGrpSpPr>
          <p:cNvPr id="14" name="Group 13">
            <a:extLst>
              <a:ext uri="{FF2B5EF4-FFF2-40B4-BE49-F238E27FC236}">
                <a16:creationId xmlns:a16="http://schemas.microsoft.com/office/drawing/2014/main" id="{0FD06651-F32E-5259-2958-082BB9C99085}"/>
              </a:ext>
            </a:extLst>
          </p:cNvPr>
          <p:cNvGrpSpPr/>
          <p:nvPr/>
        </p:nvGrpSpPr>
        <p:grpSpPr>
          <a:xfrm>
            <a:off x="552450" y="2879278"/>
            <a:ext cx="5543550" cy="3133725"/>
            <a:chOff x="552450" y="2879278"/>
            <a:chExt cx="5543550" cy="3133725"/>
          </a:xfrm>
        </p:grpSpPr>
        <p:pic>
          <p:nvPicPr>
            <p:cNvPr id="9" name="Picture 8">
              <a:extLst>
                <a:ext uri="{FF2B5EF4-FFF2-40B4-BE49-F238E27FC236}">
                  <a16:creationId xmlns:a16="http://schemas.microsoft.com/office/drawing/2014/main" id="{44225A0E-8FCB-9A41-2F1A-6AC052303867}"/>
                </a:ext>
              </a:extLst>
            </p:cNvPr>
            <p:cNvPicPr>
              <a:picLocks noChangeAspect="1"/>
            </p:cNvPicPr>
            <p:nvPr/>
          </p:nvPicPr>
          <p:blipFill>
            <a:blip r:embed="rId2"/>
            <a:stretch>
              <a:fillRect/>
            </a:stretch>
          </p:blipFill>
          <p:spPr>
            <a:xfrm>
              <a:off x="552450" y="2879278"/>
              <a:ext cx="5543550" cy="3133725"/>
            </a:xfrm>
            <a:prstGeom prst="rect">
              <a:avLst/>
            </a:prstGeom>
          </p:spPr>
        </p:pic>
        <p:sp>
          <p:nvSpPr>
            <p:cNvPr id="11" name="Rectangle 10">
              <a:extLst>
                <a:ext uri="{FF2B5EF4-FFF2-40B4-BE49-F238E27FC236}">
                  <a16:creationId xmlns:a16="http://schemas.microsoft.com/office/drawing/2014/main" id="{ED5FD2FC-8FE1-C5AC-5D7F-8E470D52DBAB}"/>
                </a:ext>
              </a:extLst>
            </p:cNvPr>
            <p:cNvSpPr/>
            <p:nvPr/>
          </p:nvSpPr>
          <p:spPr>
            <a:xfrm>
              <a:off x="1541124" y="3020548"/>
              <a:ext cx="863029" cy="4084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45B7700D-0BF3-B169-41BA-18B58BDE2D76}"/>
              </a:ext>
            </a:extLst>
          </p:cNvPr>
          <p:cNvPicPr>
            <a:picLocks noChangeAspect="1"/>
          </p:cNvPicPr>
          <p:nvPr/>
        </p:nvPicPr>
        <p:blipFill>
          <a:blip r:embed="rId3"/>
          <a:stretch>
            <a:fillRect/>
          </a:stretch>
        </p:blipFill>
        <p:spPr>
          <a:xfrm>
            <a:off x="6381750" y="3298004"/>
            <a:ext cx="5086350" cy="2552700"/>
          </a:xfrm>
          <a:prstGeom prst="rect">
            <a:avLst/>
          </a:prstGeom>
        </p:spPr>
      </p:pic>
    </p:spTree>
    <p:extLst>
      <p:ext uri="{BB962C8B-B14F-4D97-AF65-F5344CB8AC3E}">
        <p14:creationId xmlns:p14="http://schemas.microsoft.com/office/powerpoint/2010/main" val="77752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1F35-C042-39BC-E955-18AE30776FAB}"/>
              </a:ext>
            </a:extLst>
          </p:cNvPr>
          <p:cNvSpPr>
            <a:spLocks noGrp="1"/>
          </p:cNvSpPr>
          <p:nvPr>
            <p:ph type="title"/>
          </p:nvPr>
        </p:nvSpPr>
        <p:spPr>
          <a:xfrm>
            <a:off x="838200" y="365125"/>
            <a:ext cx="10515600" cy="919145"/>
          </a:xfrm>
        </p:spPr>
        <p:txBody>
          <a:bodyPr/>
          <a:lstStyle/>
          <a:p>
            <a:r>
              <a:rPr lang="en-US" dirty="0"/>
              <a:t>Nesting</a:t>
            </a:r>
          </a:p>
        </p:txBody>
      </p:sp>
      <p:sp>
        <p:nvSpPr>
          <p:cNvPr id="3" name="Content Placeholder 2">
            <a:extLst>
              <a:ext uri="{FF2B5EF4-FFF2-40B4-BE49-F238E27FC236}">
                <a16:creationId xmlns:a16="http://schemas.microsoft.com/office/drawing/2014/main" id="{CDB6B1C8-C3C4-2127-8F66-18A56016B09D}"/>
              </a:ext>
            </a:extLst>
          </p:cNvPr>
          <p:cNvSpPr>
            <a:spLocks noGrp="1"/>
          </p:cNvSpPr>
          <p:nvPr>
            <p:ph idx="1"/>
          </p:nvPr>
        </p:nvSpPr>
        <p:spPr>
          <a:xfrm>
            <a:off x="838200" y="1438383"/>
            <a:ext cx="10515600" cy="1000018"/>
          </a:xfrm>
        </p:spPr>
        <p:txBody>
          <a:bodyPr>
            <a:noAutofit/>
          </a:bodyPr>
          <a:lstStyle/>
          <a:p>
            <a:r>
              <a:rPr lang="en-US" sz="2000" b="0" i="0" dirty="0">
                <a:solidFill>
                  <a:srgbClr val="6B717F"/>
                </a:solidFill>
                <a:effectLst/>
                <a:latin typeface="Source Sans Pro" panose="020B0503030403020204" pitchFamily="34" charset="0"/>
              </a:rPr>
              <a:t>Sass will let you nest your </a:t>
            </a:r>
            <a:r>
              <a:rPr lang="en-US" sz="2000" b="0" i="0" cap="all" dirty="0">
                <a:solidFill>
                  <a:srgbClr val="6B717F"/>
                </a:solidFill>
                <a:effectLst/>
                <a:latin typeface="Source Sans Pro" panose="020B0503030403020204" pitchFamily="34" charset="0"/>
              </a:rPr>
              <a:t>CSS</a:t>
            </a:r>
            <a:r>
              <a:rPr lang="en-US" sz="2000" b="0" i="0" dirty="0">
                <a:solidFill>
                  <a:srgbClr val="6B717F"/>
                </a:solidFill>
                <a:effectLst/>
                <a:latin typeface="Source Sans Pro" panose="020B0503030403020204" pitchFamily="34" charset="0"/>
              </a:rPr>
              <a:t> selectors in a way that follows the same visual hierarchy of your </a:t>
            </a:r>
            <a:r>
              <a:rPr lang="en-US" sz="2000" b="0" i="0" cap="all" dirty="0">
                <a:solidFill>
                  <a:srgbClr val="6B717F"/>
                </a:solidFill>
                <a:effectLst/>
                <a:latin typeface="Source Sans Pro" panose="020B0503030403020204" pitchFamily="34" charset="0"/>
              </a:rPr>
              <a:t>HTML</a:t>
            </a:r>
            <a:r>
              <a:rPr lang="en-US" sz="2000" b="0" i="0" dirty="0">
                <a:solidFill>
                  <a:srgbClr val="6B717F"/>
                </a:solidFill>
                <a:effectLst/>
                <a:latin typeface="Source Sans Pro" panose="020B0503030403020204" pitchFamily="34" charset="0"/>
              </a:rPr>
              <a:t>. Be aware that overly nested rules will result in over-qualified </a:t>
            </a:r>
            <a:r>
              <a:rPr lang="en-US" sz="2000" b="0" i="0" cap="all" dirty="0">
                <a:solidFill>
                  <a:srgbClr val="6B717F"/>
                </a:solidFill>
                <a:effectLst/>
                <a:latin typeface="Source Sans Pro" panose="020B0503030403020204" pitchFamily="34" charset="0"/>
              </a:rPr>
              <a:t>CSS</a:t>
            </a:r>
            <a:r>
              <a:rPr lang="en-US" sz="2000" b="0" i="0" dirty="0">
                <a:solidFill>
                  <a:srgbClr val="6B717F"/>
                </a:solidFill>
                <a:effectLst/>
                <a:latin typeface="Source Sans Pro" panose="020B0503030403020204" pitchFamily="34" charset="0"/>
              </a:rPr>
              <a:t> that could prove hard to maintain and is generally considered bad practice.</a:t>
            </a:r>
            <a:endParaRPr lang="en-US" sz="2000" dirty="0"/>
          </a:p>
        </p:txBody>
      </p:sp>
      <p:pic>
        <p:nvPicPr>
          <p:cNvPr id="5" name="Picture 4">
            <a:extLst>
              <a:ext uri="{FF2B5EF4-FFF2-40B4-BE49-F238E27FC236}">
                <a16:creationId xmlns:a16="http://schemas.microsoft.com/office/drawing/2014/main" id="{53A65448-3B9D-16EE-C7E0-BA42517AF6F3}"/>
              </a:ext>
            </a:extLst>
          </p:cNvPr>
          <p:cNvPicPr>
            <a:picLocks noChangeAspect="1"/>
          </p:cNvPicPr>
          <p:nvPr/>
        </p:nvPicPr>
        <p:blipFill>
          <a:blip r:embed="rId2"/>
          <a:stretch>
            <a:fillRect/>
          </a:stretch>
        </p:blipFill>
        <p:spPr>
          <a:xfrm>
            <a:off x="838199" y="2546208"/>
            <a:ext cx="4322379" cy="4311792"/>
          </a:xfrm>
          <a:prstGeom prst="rect">
            <a:avLst/>
          </a:prstGeom>
        </p:spPr>
      </p:pic>
      <p:pic>
        <p:nvPicPr>
          <p:cNvPr id="7" name="Picture 6">
            <a:extLst>
              <a:ext uri="{FF2B5EF4-FFF2-40B4-BE49-F238E27FC236}">
                <a16:creationId xmlns:a16="http://schemas.microsoft.com/office/drawing/2014/main" id="{8DED5E51-280E-3AF1-710B-921784DECA3B}"/>
              </a:ext>
            </a:extLst>
          </p:cNvPr>
          <p:cNvPicPr>
            <a:picLocks noChangeAspect="1"/>
          </p:cNvPicPr>
          <p:nvPr/>
        </p:nvPicPr>
        <p:blipFill>
          <a:blip r:embed="rId3"/>
          <a:stretch>
            <a:fillRect/>
          </a:stretch>
        </p:blipFill>
        <p:spPr>
          <a:xfrm>
            <a:off x="6096000" y="2541807"/>
            <a:ext cx="3321105" cy="4202483"/>
          </a:xfrm>
          <a:prstGeom prst="rect">
            <a:avLst/>
          </a:prstGeom>
        </p:spPr>
      </p:pic>
    </p:spTree>
    <p:extLst>
      <p:ext uri="{BB962C8B-B14F-4D97-AF65-F5344CB8AC3E}">
        <p14:creationId xmlns:p14="http://schemas.microsoft.com/office/powerpoint/2010/main" val="4038627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5039-8A7F-E278-FB52-E5914F89F6D1}"/>
              </a:ext>
            </a:extLst>
          </p:cNvPr>
          <p:cNvSpPr>
            <a:spLocks noGrp="1"/>
          </p:cNvSpPr>
          <p:nvPr>
            <p:ph type="title"/>
          </p:nvPr>
        </p:nvSpPr>
        <p:spPr/>
        <p:txBody>
          <a:bodyPr/>
          <a:lstStyle/>
          <a:p>
            <a:r>
              <a:rPr lang="en-US" b="0" i="0" dirty="0">
                <a:solidFill>
                  <a:srgbClr val="181717"/>
                </a:solidFill>
                <a:effectLst/>
                <a:latin typeface="Segoe UI" panose="020B0502040204020203" pitchFamily="34" charset="0"/>
              </a:rPr>
              <a:t>Sass Operators</a:t>
            </a:r>
            <a:br>
              <a:rPr lang="en-US" b="0" i="0" dirty="0">
                <a:solidFill>
                  <a:srgbClr val="181717"/>
                </a:solidFill>
                <a:effectLst/>
                <a:latin typeface="Segoe UI" panose="020B0502040204020203" pitchFamily="34" charset="0"/>
              </a:rPr>
            </a:br>
            <a:endParaRPr lang="en-US" dirty="0"/>
          </a:p>
        </p:txBody>
      </p:sp>
      <p:pic>
        <p:nvPicPr>
          <p:cNvPr id="11" name="Picture 10">
            <a:extLst>
              <a:ext uri="{FF2B5EF4-FFF2-40B4-BE49-F238E27FC236}">
                <a16:creationId xmlns:a16="http://schemas.microsoft.com/office/drawing/2014/main" id="{A00849A0-9DAF-AB70-80C8-1A1CA4E5B9D4}"/>
              </a:ext>
            </a:extLst>
          </p:cNvPr>
          <p:cNvPicPr>
            <a:picLocks noChangeAspect="1"/>
          </p:cNvPicPr>
          <p:nvPr/>
        </p:nvPicPr>
        <p:blipFill>
          <a:blip r:embed="rId2"/>
          <a:stretch>
            <a:fillRect/>
          </a:stretch>
        </p:blipFill>
        <p:spPr>
          <a:xfrm>
            <a:off x="764627" y="2072138"/>
            <a:ext cx="5131159" cy="4646927"/>
          </a:xfrm>
          <a:prstGeom prst="rect">
            <a:avLst/>
          </a:prstGeom>
        </p:spPr>
      </p:pic>
      <p:sp>
        <p:nvSpPr>
          <p:cNvPr id="12" name="Rectangle 1">
            <a:extLst>
              <a:ext uri="{FF2B5EF4-FFF2-40B4-BE49-F238E27FC236}">
                <a16:creationId xmlns:a16="http://schemas.microsoft.com/office/drawing/2014/main" id="{EC59FFEC-E50F-39B7-04F6-B175561C7654}"/>
              </a:ext>
            </a:extLst>
          </p:cNvPr>
          <p:cNvSpPr>
            <a:spLocks noGrp="1" noChangeArrowheads="1"/>
          </p:cNvSpPr>
          <p:nvPr>
            <p:ph idx="1"/>
          </p:nvPr>
        </p:nvSpPr>
        <p:spPr bwMode="auto">
          <a:xfrm>
            <a:off x="764627" y="1364252"/>
            <a:ext cx="10420824"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B717F"/>
                </a:solidFill>
                <a:effectLst/>
                <a:latin typeface="Source Sans Pro" panose="020B0503030403020204" pitchFamily="34" charset="0"/>
              </a:rPr>
              <a:t>Doing math in your CSS is very helpful. Sass has a handful of standard math operators like </a:t>
            </a:r>
            <a:r>
              <a:rPr kumimoji="0" lang="en-US" altLang="en-US" sz="2000" b="0" i="0" u="none" strike="noStrike" cap="none" normalizeH="0" baseline="0" dirty="0">
                <a:ln>
                  <a:noFill/>
                </a:ln>
                <a:solidFill>
                  <a:schemeClr val="tx1"/>
                </a:solidFill>
                <a:effectLst/>
                <a:latin typeface="var(--sl-font-family--code)"/>
              </a:rPr>
              <a:t>+</a:t>
            </a:r>
            <a:r>
              <a:rPr kumimoji="0" lang="en-US" altLang="en-US" sz="2000" b="0" i="0" u="none" strike="noStrike" cap="none" normalizeH="0" baseline="0" dirty="0">
                <a:ln>
                  <a:noFill/>
                </a:ln>
                <a:solidFill>
                  <a:srgbClr val="6B717F"/>
                </a:solidFill>
                <a:effectLst/>
                <a:latin typeface="Source Sans Pro" panose="020B0503030403020204" pitchFamily="34" charset="0"/>
              </a:rPr>
              <a:t>, </a:t>
            </a:r>
            <a:r>
              <a:rPr kumimoji="0" lang="en-US" altLang="en-US" sz="2000" b="0" i="0" u="none" strike="noStrike" cap="none" normalizeH="0" baseline="0" dirty="0">
                <a:ln>
                  <a:noFill/>
                </a:ln>
                <a:solidFill>
                  <a:schemeClr val="tx1"/>
                </a:solidFill>
                <a:effectLst/>
                <a:latin typeface="var(--sl-font-family--code)"/>
              </a:rPr>
              <a:t>-</a:t>
            </a:r>
            <a:r>
              <a:rPr kumimoji="0" lang="en-US" altLang="en-US" sz="2000" b="0" i="0" u="none" strike="noStrike" cap="none" normalizeH="0" baseline="0" dirty="0">
                <a:ln>
                  <a:noFill/>
                </a:ln>
                <a:solidFill>
                  <a:srgbClr val="6B717F"/>
                </a:solidFill>
                <a:effectLst/>
                <a:latin typeface="Source Sans Pro" panose="020B0503030403020204" pitchFamily="34" charset="0"/>
              </a:rPr>
              <a:t>, </a:t>
            </a:r>
            <a:r>
              <a:rPr kumimoji="0" lang="en-US" altLang="en-US" sz="2000" b="0" i="0" u="none" strike="noStrike" cap="none" normalizeH="0" baseline="0" dirty="0">
                <a:ln>
                  <a:noFill/>
                </a:ln>
                <a:solidFill>
                  <a:schemeClr val="tx1"/>
                </a:solidFill>
                <a:effectLst/>
                <a:latin typeface="var(--sl-font-family--code)"/>
              </a:rPr>
              <a:t>*</a:t>
            </a:r>
            <a:r>
              <a:rPr kumimoji="0" lang="en-US" altLang="en-US" sz="2000" b="0" i="0" u="none" strike="noStrike" cap="none" normalizeH="0" baseline="0" dirty="0">
                <a:ln>
                  <a:noFill/>
                </a:ln>
                <a:solidFill>
                  <a:srgbClr val="6B717F"/>
                </a:solidFill>
                <a:effectLst/>
                <a:latin typeface="Source Sans Pro" panose="020B0503030403020204" pitchFamily="34" charset="0"/>
              </a:rPr>
              <a:t>, </a:t>
            </a:r>
            <a:r>
              <a:rPr kumimoji="0" lang="en-US" altLang="en-US" sz="2000" b="0" i="0" u="none" strike="noStrike" cap="none" normalizeH="0" baseline="0" dirty="0" err="1">
                <a:ln>
                  <a:noFill/>
                </a:ln>
                <a:solidFill>
                  <a:schemeClr val="tx1"/>
                </a:solidFill>
                <a:effectLst/>
                <a:latin typeface="var(--sl-font-family--code)"/>
              </a:rPr>
              <a:t>math.div</a:t>
            </a:r>
            <a:r>
              <a:rPr kumimoji="0" lang="en-US" altLang="en-US" sz="2000" b="0" i="0" u="none" strike="noStrike" cap="none" normalizeH="0" baseline="0" dirty="0">
                <a:ln>
                  <a:noFill/>
                </a:ln>
                <a:solidFill>
                  <a:schemeClr val="tx1"/>
                </a:solidFill>
                <a:effectLst/>
                <a:latin typeface="var(--sl-font-family--code)"/>
              </a:rPr>
              <a:t>()</a:t>
            </a:r>
            <a:r>
              <a:rPr kumimoji="0" lang="en-US" altLang="en-US" sz="2000" b="0" i="0" u="none" strike="noStrike" cap="none" normalizeH="0" baseline="0" dirty="0">
                <a:ln>
                  <a:noFill/>
                </a:ln>
                <a:solidFill>
                  <a:srgbClr val="6B717F"/>
                </a:solidFill>
                <a:effectLst/>
                <a:latin typeface="Source Sans Pro" panose="020B0503030403020204" pitchFamily="34" charset="0"/>
              </a:rPr>
              <a:t>, and </a:t>
            </a:r>
            <a:r>
              <a:rPr kumimoji="0" lang="en-US" altLang="en-US" sz="2000" b="0" i="0" u="none" strike="noStrike" cap="none" normalizeH="0" baseline="0" dirty="0">
                <a:ln>
                  <a:noFill/>
                </a:ln>
                <a:solidFill>
                  <a:schemeClr val="tx1"/>
                </a:solidFill>
                <a:effectLst/>
                <a:latin typeface="var(--sl-font-family--cod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B3233096-0DAD-F07B-125D-6AA3D0F33BBD}"/>
              </a:ext>
            </a:extLst>
          </p:cNvPr>
          <p:cNvPicPr>
            <a:picLocks noChangeAspect="1"/>
          </p:cNvPicPr>
          <p:nvPr/>
        </p:nvPicPr>
        <p:blipFill>
          <a:blip r:embed="rId3"/>
          <a:stretch>
            <a:fillRect/>
          </a:stretch>
        </p:blipFill>
        <p:spPr>
          <a:xfrm>
            <a:off x="6656498" y="1988311"/>
            <a:ext cx="3612110" cy="4730754"/>
          </a:xfrm>
          <a:prstGeom prst="rect">
            <a:avLst/>
          </a:prstGeom>
        </p:spPr>
      </p:pic>
    </p:spTree>
    <p:extLst>
      <p:ext uri="{BB962C8B-B14F-4D97-AF65-F5344CB8AC3E}">
        <p14:creationId xmlns:p14="http://schemas.microsoft.com/office/powerpoint/2010/main" val="208386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F1F3-D382-7F4C-AFBC-C0E07A8F4887}"/>
              </a:ext>
            </a:extLst>
          </p:cNvPr>
          <p:cNvSpPr>
            <a:spLocks noGrp="1"/>
          </p:cNvSpPr>
          <p:nvPr>
            <p:ph type="title"/>
          </p:nvPr>
        </p:nvSpPr>
        <p:spPr/>
        <p:txBody>
          <a:bodyPr/>
          <a:lstStyle/>
          <a:p>
            <a:r>
              <a:rPr lang="en-US" b="0" i="0" dirty="0">
                <a:solidFill>
                  <a:srgbClr val="181717"/>
                </a:solidFill>
                <a:effectLst/>
                <a:latin typeface="Segoe UI" panose="020B0502040204020203" pitchFamily="34" charset="0"/>
              </a:rPr>
              <a:t>Sass - </a:t>
            </a:r>
            <a:r>
              <a:rPr lang="en-US" b="0" i="0" dirty="0" err="1">
                <a:solidFill>
                  <a:srgbClr val="181717"/>
                </a:solidFill>
                <a:effectLst/>
                <a:latin typeface="Segoe UI" panose="020B0502040204020203" pitchFamily="34" charset="0"/>
              </a:rPr>
              <a:t>Mixins</a:t>
            </a:r>
            <a:br>
              <a:rPr lang="en-US" b="0" i="0" dirty="0">
                <a:solidFill>
                  <a:srgbClr val="181717"/>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836B712D-ADC3-2C60-D653-13CD70CAAB01}"/>
              </a:ext>
            </a:extLst>
          </p:cNvPr>
          <p:cNvSpPr>
            <a:spLocks noGrp="1"/>
          </p:cNvSpPr>
          <p:nvPr>
            <p:ph idx="1"/>
          </p:nvPr>
        </p:nvSpPr>
        <p:spPr>
          <a:xfrm>
            <a:off x="838200" y="1253448"/>
            <a:ext cx="10515600" cy="4954338"/>
          </a:xfrm>
        </p:spPr>
        <p:txBody>
          <a:bodyPr>
            <a:normAutofit/>
          </a:bodyPr>
          <a:lstStyle/>
          <a:p>
            <a:r>
              <a:rPr lang="en-US" sz="2400" b="0" i="0" dirty="0">
                <a:solidFill>
                  <a:srgbClr val="181717"/>
                </a:solidFill>
                <a:effectLst/>
                <a:latin typeface="Verdana" panose="020B0604030504040204" pitchFamily="34" charset="0"/>
              </a:rPr>
              <a:t>Sass provides another way, via the @mixin directive. </a:t>
            </a:r>
            <a:r>
              <a:rPr lang="en-US" sz="2400" b="0" i="0" dirty="0" err="1">
                <a:solidFill>
                  <a:srgbClr val="181717"/>
                </a:solidFill>
                <a:effectLst/>
                <a:latin typeface="Verdana" panose="020B0604030504040204" pitchFamily="34" charset="0"/>
              </a:rPr>
              <a:t>Mixins</a:t>
            </a:r>
            <a:r>
              <a:rPr lang="en-US" sz="2400" b="0" i="0" dirty="0">
                <a:solidFill>
                  <a:srgbClr val="181717"/>
                </a:solidFill>
                <a:effectLst/>
                <a:latin typeface="Verdana" panose="020B0604030504040204" pitchFamily="34" charset="0"/>
              </a:rPr>
              <a:t> are primarily used to provide non-semantic styling, but they can contain any valid CSS or Sass. </a:t>
            </a:r>
          </a:p>
          <a:p>
            <a:r>
              <a:rPr lang="en-US" sz="2400" b="0" i="0" dirty="0">
                <a:solidFill>
                  <a:srgbClr val="181717"/>
                </a:solidFill>
                <a:effectLst/>
                <a:latin typeface="Verdana" panose="020B0604030504040204" pitchFamily="34" charset="0"/>
              </a:rPr>
              <a:t>The syntax is straight-forward:</a:t>
            </a:r>
            <a:endParaRPr lang="en-US" sz="2400" dirty="0"/>
          </a:p>
        </p:txBody>
      </p:sp>
      <p:pic>
        <p:nvPicPr>
          <p:cNvPr id="5" name="Picture 4">
            <a:extLst>
              <a:ext uri="{FF2B5EF4-FFF2-40B4-BE49-F238E27FC236}">
                <a16:creationId xmlns:a16="http://schemas.microsoft.com/office/drawing/2014/main" id="{597BD657-3B04-C6A7-424B-805AA0404729}"/>
              </a:ext>
            </a:extLst>
          </p:cNvPr>
          <p:cNvPicPr>
            <a:picLocks noChangeAspect="1"/>
          </p:cNvPicPr>
          <p:nvPr/>
        </p:nvPicPr>
        <p:blipFill>
          <a:blip r:embed="rId2"/>
          <a:stretch>
            <a:fillRect/>
          </a:stretch>
        </p:blipFill>
        <p:spPr>
          <a:xfrm>
            <a:off x="1048071" y="2975308"/>
            <a:ext cx="4253394" cy="3658801"/>
          </a:xfrm>
          <a:prstGeom prst="rect">
            <a:avLst/>
          </a:prstGeom>
        </p:spPr>
      </p:pic>
      <p:pic>
        <p:nvPicPr>
          <p:cNvPr id="7" name="Picture 6">
            <a:extLst>
              <a:ext uri="{FF2B5EF4-FFF2-40B4-BE49-F238E27FC236}">
                <a16:creationId xmlns:a16="http://schemas.microsoft.com/office/drawing/2014/main" id="{52F16234-AC32-1DF7-7334-4595F423C8E2}"/>
              </a:ext>
            </a:extLst>
          </p:cNvPr>
          <p:cNvPicPr>
            <a:picLocks noChangeAspect="1"/>
          </p:cNvPicPr>
          <p:nvPr/>
        </p:nvPicPr>
        <p:blipFill>
          <a:blip r:embed="rId3"/>
          <a:stretch>
            <a:fillRect/>
          </a:stretch>
        </p:blipFill>
        <p:spPr>
          <a:xfrm>
            <a:off x="6534364" y="2624762"/>
            <a:ext cx="4150760" cy="3868113"/>
          </a:xfrm>
          <a:prstGeom prst="rect">
            <a:avLst/>
          </a:prstGeom>
        </p:spPr>
      </p:pic>
    </p:spTree>
    <p:extLst>
      <p:ext uri="{BB962C8B-B14F-4D97-AF65-F5344CB8AC3E}">
        <p14:creationId xmlns:p14="http://schemas.microsoft.com/office/powerpoint/2010/main" val="1719650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841</Words>
  <Application>Microsoft Office PowerPoint</Application>
  <PresentationFormat>Widescreen</PresentationFormat>
  <Paragraphs>60</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Calibri Light</vt:lpstr>
      <vt:lpstr>gt-regular</vt:lpstr>
      <vt:lpstr>Inter</vt:lpstr>
      <vt:lpstr>Segoe UI</vt:lpstr>
      <vt:lpstr>Source Sans Pro</vt:lpstr>
      <vt:lpstr>var(--sl-font-family--code)</vt:lpstr>
      <vt:lpstr>Verdana</vt:lpstr>
      <vt:lpstr>Office Theme</vt:lpstr>
      <vt:lpstr>SASS </vt:lpstr>
      <vt:lpstr>Node commands</vt:lpstr>
      <vt:lpstr>Sass</vt:lpstr>
      <vt:lpstr>Key Features of SASS </vt:lpstr>
      <vt:lpstr>PowerPoint Presentation</vt:lpstr>
      <vt:lpstr>Sass Variables </vt:lpstr>
      <vt:lpstr>Nesting</vt:lpstr>
      <vt:lpstr>Sass Operators </vt:lpstr>
      <vt:lpstr>Sass - Mixins </vt:lpstr>
      <vt:lpstr> Sass @extend and Inheritance </vt:lpstr>
      <vt:lpstr>Sass @import </vt:lpstr>
      <vt:lpstr>Sass Partials</vt:lpstr>
      <vt:lpstr>Sass Partials</vt:lpstr>
      <vt:lpstr>Sass Function</vt:lpstr>
      <vt:lpstr>Sass Conditional statements</vt:lpstr>
      <vt:lpstr>SASS @for At-rule:</vt:lpstr>
      <vt:lpstr>SASS @each At-rule:</vt:lpstr>
      <vt:lpstr>SASS @while At-rule:</vt:lpstr>
      <vt:lpstr>SASS Media</vt:lpstr>
      <vt:lpstr>SASS Media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SASS </dc:title>
  <dc:creator>Sravya, S</dc:creator>
  <cp:lastModifiedBy>Sravya, S</cp:lastModifiedBy>
  <cp:revision>7</cp:revision>
  <dcterms:created xsi:type="dcterms:W3CDTF">2023-07-23T14:54:36Z</dcterms:created>
  <dcterms:modified xsi:type="dcterms:W3CDTF">2023-07-25T14:44:53Z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2023-07-23T14:54:36Z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cb7a0865-e137-4092-b7c7-44bfce279da2</vt:lpwstr>
  </property>
  <property fmtid="{D5CDD505-2E9C-101B-9397-08002B2CF9AE}" pid="8" name="MSIP_Label_ea60d57e-af5b-4752-ac57-3e4f28ca11dc_ContentBits">
    <vt:lpwstr>0</vt:lpwstr>
  </property>
</Properties>
</file>