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60" r:id="rId5"/>
    <p:sldId id="261" r:id="rId6"/>
    <p:sldId id="267" r:id="rId7"/>
    <p:sldId id="268" r:id="rId8"/>
    <p:sldId id="269" r:id="rId9"/>
    <p:sldId id="270" r:id="rId10"/>
    <p:sldId id="257" r:id="rId11"/>
    <p:sldId id="258"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77C5-17CC-BD5E-0F05-605CB692C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C8AC8B-F138-A347-0F41-97CBE51EE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44DF9-4070-123C-5449-722BA65CD571}"/>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5" name="Footer Placeholder 4">
            <a:extLst>
              <a:ext uri="{FF2B5EF4-FFF2-40B4-BE49-F238E27FC236}">
                <a16:creationId xmlns:a16="http://schemas.microsoft.com/office/drawing/2014/main" id="{C6D61495-E3E9-033E-6961-34A86EE75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6948B-6809-D3B3-BC7C-7BB2880BAD4C}"/>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196614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47A4-D672-645A-EDD0-B21C61DFB1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37931B-F8C5-CE4C-6A36-7183CAD7C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AE5B4-BE44-2B51-202D-D6D57D3F9F14}"/>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5" name="Footer Placeholder 4">
            <a:extLst>
              <a:ext uri="{FF2B5EF4-FFF2-40B4-BE49-F238E27FC236}">
                <a16:creationId xmlns:a16="http://schemas.microsoft.com/office/drawing/2014/main" id="{3F7A342B-7959-C394-DFF8-E0B084792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3EE20-9F63-CABF-F24B-076213658EB4}"/>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101174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E0D3D-15A6-425F-9398-682FFBA4FC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22519-A86D-60DE-A8C8-84344539D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E14C9-9479-C823-21C3-836F53F573F9}"/>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5" name="Footer Placeholder 4">
            <a:extLst>
              <a:ext uri="{FF2B5EF4-FFF2-40B4-BE49-F238E27FC236}">
                <a16:creationId xmlns:a16="http://schemas.microsoft.com/office/drawing/2014/main" id="{9DED41D1-BA0B-68D5-B8F4-58699A5B4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F9562-BDE6-A23D-A98B-9DEC81A4D574}"/>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373960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07CD-EDA5-1D4A-EFDB-E7ACD3DCA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122C2-AA5B-C41C-DE87-A1D9474AED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DF255-ADE5-8A26-F4EC-CBE91B8F6681}"/>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5" name="Footer Placeholder 4">
            <a:extLst>
              <a:ext uri="{FF2B5EF4-FFF2-40B4-BE49-F238E27FC236}">
                <a16:creationId xmlns:a16="http://schemas.microsoft.com/office/drawing/2014/main" id="{334962AE-1F38-36F0-349F-E6C514E56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AE0A1-A450-7B71-501B-D9FF7945831A}"/>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245798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37BB-A0BD-6B4E-44D4-54ABE1FDE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1F0104-EEAA-1328-6393-3B2D6824D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17D044-7F32-5A6C-EB5C-0F96547C49C1}"/>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5" name="Footer Placeholder 4">
            <a:extLst>
              <a:ext uri="{FF2B5EF4-FFF2-40B4-BE49-F238E27FC236}">
                <a16:creationId xmlns:a16="http://schemas.microsoft.com/office/drawing/2014/main" id="{29813709-8DE7-1B42-18BB-DDA0385A8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F0A5C-A280-4B05-F927-5FB2BF99DF7D}"/>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185052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9AC7-7396-97A8-61D9-3B1D4E29A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4F9C6-34B9-E7E2-BC34-E84B5D512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CFF92A-9835-1FE8-CBD3-B3F302608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AA2165-7CC5-1B46-D678-F8107D216F50}"/>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6" name="Footer Placeholder 5">
            <a:extLst>
              <a:ext uri="{FF2B5EF4-FFF2-40B4-BE49-F238E27FC236}">
                <a16:creationId xmlns:a16="http://schemas.microsoft.com/office/drawing/2014/main" id="{562A6E68-1AEE-1E53-8400-02D7D74AB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DAAF2-87CB-A737-AA43-D067A3FF304B}"/>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301051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D05-C285-127D-7BEA-2DE29017C6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46980E-1EA9-73F5-17C7-232AE04A8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71CD4-C790-8B42-392E-9157DAE4D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A50235-7A45-FFAB-9D19-CFB320830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5276D5-8B87-718A-4934-8E69EBE04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D8D047-8002-BABA-5684-7F22AAA0C298}"/>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8" name="Footer Placeholder 7">
            <a:extLst>
              <a:ext uri="{FF2B5EF4-FFF2-40B4-BE49-F238E27FC236}">
                <a16:creationId xmlns:a16="http://schemas.microsoft.com/office/drawing/2014/main" id="{7F19B064-6685-A279-3BA8-2CA19DFA69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84015F-9AF3-0BBF-C66A-5554BF40B230}"/>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375610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0BBE-D720-368E-0EE6-46B9396E4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60206-CBA0-BCD1-82F6-465B9BB54720}"/>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4" name="Footer Placeholder 3">
            <a:extLst>
              <a:ext uri="{FF2B5EF4-FFF2-40B4-BE49-F238E27FC236}">
                <a16:creationId xmlns:a16="http://schemas.microsoft.com/office/drawing/2014/main" id="{134FF485-F21E-036E-0B31-E339185A5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4D8E94-2ABE-0D86-9DC1-1F52B577C268}"/>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177204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44889-4B74-FB0E-13EF-429E035CFD9D}"/>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3" name="Footer Placeholder 2">
            <a:extLst>
              <a:ext uri="{FF2B5EF4-FFF2-40B4-BE49-F238E27FC236}">
                <a16:creationId xmlns:a16="http://schemas.microsoft.com/office/drawing/2014/main" id="{DF736943-97D4-CDF1-B33C-DE03D4573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8AD05F-AD64-365F-8609-3AF428EF5A3F}"/>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21169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B23A-0C96-E1C0-175F-731245763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118721-660A-5732-973B-5C6ADA850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A109A9-765A-63CF-795E-C3D75A738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E171D-E1D7-3090-0433-17830CAE5375}"/>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6" name="Footer Placeholder 5">
            <a:extLst>
              <a:ext uri="{FF2B5EF4-FFF2-40B4-BE49-F238E27FC236}">
                <a16:creationId xmlns:a16="http://schemas.microsoft.com/office/drawing/2014/main" id="{B5A3A444-6EFF-EC3D-AD73-13512FBF1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0C9D9-3B05-34F5-2752-617DA74D522E}"/>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131097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4E44-2782-52B7-C174-5B9C15B89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23E29-D74B-746C-47F9-0022ECC19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5FFA89-BF69-BE6C-0BE3-C721404F0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36D6D-ED13-EF43-EB35-595E81468C98}"/>
              </a:ext>
            </a:extLst>
          </p:cNvPr>
          <p:cNvSpPr>
            <a:spLocks noGrp="1"/>
          </p:cNvSpPr>
          <p:nvPr>
            <p:ph type="dt" sz="half" idx="10"/>
          </p:nvPr>
        </p:nvSpPr>
        <p:spPr/>
        <p:txBody>
          <a:bodyPr/>
          <a:lstStyle/>
          <a:p>
            <a:fld id="{5B1D77A2-14B5-42F6-9D1C-93EFE3C041FC}" type="datetimeFigureOut">
              <a:rPr lang="en-US" smtClean="0"/>
              <a:t>7/19/2023</a:t>
            </a:fld>
            <a:endParaRPr lang="en-US"/>
          </a:p>
        </p:txBody>
      </p:sp>
      <p:sp>
        <p:nvSpPr>
          <p:cNvPr id="6" name="Footer Placeholder 5">
            <a:extLst>
              <a:ext uri="{FF2B5EF4-FFF2-40B4-BE49-F238E27FC236}">
                <a16:creationId xmlns:a16="http://schemas.microsoft.com/office/drawing/2014/main" id="{83F4ECE6-CE9A-6C67-962E-B0EF48BC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57AEF-A607-2A0F-4748-D3937FFF9B3F}"/>
              </a:ext>
            </a:extLst>
          </p:cNvPr>
          <p:cNvSpPr>
            <a:spLocks noGrp="1"/>
          </p:cNvSpPr>
          <p:nvPr>
            <p:ph type="sldNum" sz="quarter" idx="12"/>
          </p:nvPr>
        </p:nvSpPr>
        <p:spPr/>
        <p:txBody>
          <a:bodyPr/>
          <a:lstStyle/>
          <a:p>
            <a:fld id="{8BCBF510-9DE5-4324-B319-B34A0790CC34}" type="slidenum">
              <a:rPr lang="en-US" smtClean="0"/>
              <a:t>‹#›</a:t>
            </a:fld>
            <a:endParaRPr lang="en-US"/>
          </a:p>
        </p:txBody>
      </p:sp>
    </p:spTree>
    <p:extLst>
      <p:ext uri="{BB962C8B-B14F-4D97-AF65-F5344CB8AC3E}">
        <p14:creationId xmlns:p14="http://schemas.microsoft.com/office/powerpoint/2010/main" val="171252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CC7F7-8A11-5F52-8315-030D38F0C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C574F-286E-6D18-213C-C729FBFE4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EAA83-FA66-5E37-7AAB-5ED8177F4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D77A2-14B5-42F6-9D1C-93EFE3C041FC}" type="datetimeFigureOut">
              <a:rPr lang="en-US" smtClean="0"/>
              <a:t>7/19/2023</a:t>
            </a:fld>
            <a:endParaRPr lang="en-US"/>
          </a:p>
        </p:txBody>
      </p:sp>
      <p:sp>
        <p:nvSpPr>
          <p:cNvPr id="5" name="Footer Placeholder 4">
            <a:extLst>
              <a:ext uri="{FF2B5EF4-FFF2-40B4-BE49-F238E27FC236}">
                <a16:creationId xmlns:a16="http://schemas.microsoft.com/office/drawing/2014/main" id="{46BFB5CE-67FD-B434-EB08-11EB8775E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FCF813-6B4A-E9CB-6D88-E753123D5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BF510-9DE5-4324-B319-B34A0790CC34}" type="slidenum">
              <a:rPr lang="en-US" smtClean="0"/>
              <a:t>‹#›</a:t>
            </a:fld>
            <a:endParaRPr lang="en-US"/>
          </a:p>
        </p:txBody>
      </p:sp>
    </p:spTree>
    <p:extLst>
      <p:ext uri="{BB962C8B-B14F-4D97-AF65-F5344CB8AC3E}">
        <p14:creationId xmlns:p14="http://schemas.microsoft.com/office/powerpoint/2010/main" val="415789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5C93-033E-6BE1-62BC-E611D1B4E85C}"/>
              </a:ext>
            </a:extLst>
          </p:cNvPr>
          <p:cNvSpPr>
            <a:spLocks noGrp="1"/>
          </p:cNvSpPr>
          <p:nvPr>
            <p:ph type="ctrTitle"/>
          </p:nvPr>
        </p:nvSpPr>
        <p:spPr/>
        <p:txBody>
          <a:bodyPr>
            <a:normAutofit fontScale="90000"/>
          </a:bodyPr>
          <a:lstStyle/>
          <a:p>
            <a:r>
              <a:rPr lang="en-US" dirty="0"/>
              <a:t>Server Sent Events </a:t>
            </a:r>
            <a:br>
              <a:rPr lang="en-US" dirty="0"/>
            </a:br>
            <a:r>
              <a:rPr lang="en-US" dirty="0"/>
              <a:t>and </a:t>
            </a:r>
            <a:br>
              <a:rPr lang="en-US" dirty="0"/>
            </a:br>
            <a:r>
              <a:rPr lang="en-US" dirty="0"/>
              <a:t>Web Sockets</a:t>
            </a:r>
          </a:p>
        </p:txBody>
      </p:sp>
      <p:sp>
        <p:nvSpPr>
          <p:cNvPr id="3" name="Subtitle 2">
            <a:extLst>
              <a:ext uri="{FF2B5EF4-FFF2-40B4-BE49-F238E27FC236}">
                <a16:creationId xmlns:a16="http://schemas.microsoft.com/office/drawing/2014/main" id="{8C9FCEFA-3DBE-55A2-A1DE-781D1398D3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540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8A3D69-0CBE-FC1A-D49C-9A2F30F3599F}"/>
              </a:ext>
            </a:extLst>
          </p:cNvPr>
          <p:cNvSpPr txBox="1"/>
          <p:nvPr/>
        </p:nvSpPr>
        <p:spPr>
          <a:xfrm>
            <a:off x="780836" y="431515"/>
            <a:ext cx="10428270" cy="4985980"/>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22222"/>
                </a:solidFill>
                <a:effectLst/>
                <a:latin typeface="Merriweather" panose="00000500000000000000" pitchFamily="2" charset="0"/>
              </a:rPr>
              <a:t>The HTTP request-response model is the primary communication model of the web.</a:t>
            </a:r>
          </a:p>
          <a:p>
            <a:pPr marL="285750" indent="-285750">
              <a:buFont typeface="Arial" panose="020B0604020202020204" pitchFamily="34" charset="0"/>
              <a:buChar char="•"/>
            </a:pPr>
            <a:endParaRPr lang="en-US" sz="2000" b="0" i="0" dirty="0">
              <a:solidFill>
                <a:srgbClr val="222222"/>
              </a:solidFill>
              <a:effectLst/>
              <a:latin typeface="Merriweather" panose="00000500000000000000" pitchFamily="2" charset="0"/>
            </a:endParaRPr>
          </a:p>
          <a:p>
            <a:pPr marL="285750" indent="-285750">
              <a:buFont typeface="Arial" panose="020B0604020202020204" pitchFamily="34" charset="0"/>
              <a:buChar char="•"/>
            </a:pPr>
            <a:r>
              <a:rPr lang="en-US" sz="2000" b="0" i="0" dirty="0">
                <a:solidFill>
                  <a:srgbClr val="222222"/>
                </a:solidFill>
                <a:effectLst/>
                <a:latin typeface="Merriweather" panose="00000500000000000000" pitchFamily="2" charset="0"/>
              </a:rPr>
              <a:t> In this model, a client (usually a browser) sends a request for a resource to a server, the server processes the requests, then sends back a response accordingly.</a:t>
            </a:r>
          </a:p>
          <a:p>
            <a:pPr marL="285750" indent="-285750">
              <a:buFont typeface="Arial" panose="020B0604020202020204" pitchFamily="34" charset="0"/>
              <a:buChar char="•"/>
            </a:pPr>
            <a:endParaRPr lang="en-US" sz="2000" b="0" i="0" dirty="0">
              <a:solidFill>
                <a:srgbClr val="222222"/>
              </a:solidFill>
              <a:effectLst/>
              <a:latin typeface="Merriweather" panose="00000500000000000000" pitchFamily="2" charset="0"/>
            </a:endParaRPr>
          </a:p>
          <a:p>
            <a:pPr marL="285750" indent="-285750">
              <a:buFont typeface="Arial" panose="020B0604020202020204" pitchFamily="34" charset="0"/>
              <a:buChar char="•"/>
            </a:pPr>
            <a:r>
              <a:rPr lang="en-US" sz="2000" b="0" i="0" dirty="0">
                <a:solidFill>
                  <a:srgbClr val="222222"/>
                </a:solidFill>
                <a:effectLst/>
                <a:latin typeface="Merriweather" panose="00000500000000000000" pitchFamily="2" charset="0"/>
              </a:rPr>
              <a:t> For this communication to happen, both the server and the client must establish a connection (e.g., a TCP connection), and when the request-response cycle ends, the connection will be closed.</a:t>
            </a:r>
          </a:p>
          <a:p>
            <a:pPr marL="285750" indent="-285750">
              <a:buFont typeface="Arial" panose="020B0604020202020204" pitchFamily="34" charset="0"/>
              <a:buChar char="•"/>
            </a:pPr>
            <a:endParaRPr lang="en-US" sz="2000" b="0" i="0" dirty="0">
              <a:solidFill>
                <a:srgbClr val="222222"/>
              </a:solidFill>
              <a:effectLst/>
              <a:latin typeface="Merriweather" panose="00000500000000000000" pitchFamily="2" charset="0"/>
            </a:endParaRPr>
          </a:p>
          <a:p>
            <a:pPr marL="285750" indent="-285750" algn="l">
              <a:buFont typeface="Arial" panose="020B0604020202020204" pitchFamily="34" charset="0"/>
              <a:buChar char="•"/>
            </a:pPr>
            <a:r>
              <a:rPr lang="en-US" sz="2000" b="0" i="0" dirty="0">
                <a:solidFill>
                  <a:srgbClr val="222222"/>
                </a:solidFill>
                <a:effectLst/>
                <a:latin typeface="Merriweather" panose="00000500000000000000" pitchFamily="2" charset="0"/>
              </a:rPr>
              <a:t>This model was sufficient for early web applications, because early websites were only displaying static content. But as the web evolved, the need arose to allow servers send data to clients without a client requesting it first. This led to push technology.</a:t>
            </a:r>
          </a:p>
          <a:p>
            <a:endParaRPr lang="en-US" dirty="0"/>
          </a:p>
        </p:txBody>
      </p:sp>
    </p:spTree>
    <p:extLst>
      <p:ext uri="{BB962C8B-B14F-4D97-AF65-F5344CB8AC3E}">
        <p14:creationId xmlns:p14="http://schemas.microsoft.com/office/powerpoint/2010/main" val="32350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633-655C-BF12-2C6E-0BD2CC9E59DC}"/>
              </a:ext>
            </a:extLst>
          </p:cNvPr>
          <p:cNvSpPr>
            <a:spLocks noGrp="1"/>
          </p:cNvSpPr>
          <p:nvPr>
            <p:ph type="title"/>
          </p:nvPr>
        </p:nvSpPr>
        <p:spPr/>
        <p:txBody>
          <a:bodyPr/>
          <a:lstStyle/>
          <a:p>
            <a:r>
              <a:rPr lang="en-US" b="1" i="0" dirty="0">
                <a:solidFill>
                  <a:srgbClr val="222222"/>
                </a:solidFill>
                <a:effectLst/>
                <a:latin typeface="PT Sans" panose="020B0503020203020204" pitchFamily="34" charset="0"/>
              </a:rPr>
              <a:t>HTTP</a:t>
            </a:r>
            <a:br>
              <a:rPr lang="en-US" b="1" i="0" dirty="0">
                <a:solidFill>
                  <a:srgbClr val="222222"/>
                </a:solidFill>
                <a:effectLst/>
                <a:latin typeface="PT Sans" panose="020B0503020203020204" pitchFamily="34" charset="0"/>
              </a:rPr>
            </a:br>
            <a:endParaRPr lang="en-US" dirty="0"/>
          </a:p>
        </p:txBody>
      </p:sp>
      <p:sp>
        <p:nvSpPr>
          <p:cNvPr id="4" name="TextBox 3">
            <a:extLst>
              <a:ext uri="{FF2B5EF4-FFF2-40B4-BE49-F238E27FC236}">
                <a16:creationId xmlns:a16="http://schemas.microsoft.com/office/drawing/2014/main" id="{4C110A4D-AE79-13C9-67D7-FB5ADDDAF01F}"/>
              </a:ext>
            </a:extLst>
          </p:cNvPr>
          <p:cNvSpPr txBox="1"/>
          <p:nvPr/>
        </p:nvSpPr>
        <p:spPr>
          <a:xfrm>
            <a:off x="838199" y="1304818"/>
            <a:ext cx="9959939" cy="4401205"/>
          </a:xfrm>
          <a:prstGeom prst="rect">
            <a:avLst/>
          </a:prstGeom>
          <a:noFill/>
        </p:spPr>
        <p:txBody>
          <a:bodyPr wrap="square">
            <a:spAutoFit/>
          </a:bodyPr>
          <a:lstStyle/>
          <a:p>
            <a:r>
              <a:rPr lang="en-US" sz="2800" i="0" dirty="0">
                <a:effectLst/>
                <a:latin typeface="Open Sans" panose="020B0606030504020204" pitchFamily="34" charset="0"/>
              </a:rPr>
              <a:t>Polling :</a:t>
            </a:r>
          </a:p>
          <a:p>
            <a:pPr marL="514350" indent="-514350">
              <a:buFont typeface="+mj-lt"/>
              <a:buAutoNum type="arabicPeriod"/>
            </a:pPr>
            <a:r>
              <a:rPr lang="en-US" sz="2800" i="0" dirty="0">
                <a:effectLst/>
                <a:latin typeface="Open Sans" panose="020B0606030504020204" pitchFamily="34" charset="0"/>
              </a:rPr>
              <a:t> request → response. Creates a connection to the server, sends request headers with optional data, gets a response from the server, and closes the connection. </a:t>
            </a:r>
          </a:p>
          <a:p>
            <a:pPr marL="514350" indent="-514350">
              <a:buFont typeface="+mj-lt"/>
              <a:buAutoNum type="arabicPeriod"/>
            </a:pPr>
            <a:r>
              <a:rPr lang="en-US" sz="2800" i="0" dirty="0">
                <a:effectLst/>
                <a:latin typeface="Open Sans" panose="020B0606030504020204" pitchFamily="34" charset="0"/>
              </a:rPr>
              <a:t>Supported in all major browsers.</a:t>
            </a:r>
          </a:p>
          <a:p>
            <a:pPr marL="514350" indent="-514350">
              <a:buFont typeface="+mj-lt"/>
              <a:buAutoNum type="arabicPeriod"/>
            </a:pPr>
            <a:r>
              <a:rPr lang="en-US" sz="2800" i="0" dirty="0">
                <a:effectLst/>
                <a:latin typeface="Open Sans" panose="020B0606030504020204" pitchFamily="34" charset="0"/>
              </a:rPr>
              <a:t>Supports unidirectional communication where only server can send the data on clients request.</a:t>
            </a:r>
            <a:endParaRPr lang="en-US" sz="2800" dirty="0">
              <a:latin typeface="Open Sans" panose="020B0606030504020204" pitchFamily="34" charset="0"/>
            </a:endParaRPr>
          </a:p>
          <a:p>
            <a:pPr marL="514350" indent="-514350">
              <a:buFont typeface="+mj-lt"/>
              <a:buAutoNum type="arabicPeriod"/>
            </a:pPr>
            <a:r>
              <a:rPr lang="en-US" sz="2800" i="0" dirty="0">
                <a:effectLst/>
                <a:latin typeface="Open Sans" panose="020B0606030504020204" pitchFamily="34" charset="0"/>
              </a:rPr>
              <a:t>Uses HTTP protocol for the communication.</a:t>
            </a:r>
          </a:p>
          <a:p>
            <a:pPr marL="514350" indent="-514350">
              <a:buFont typeface="+mj-lt"/>
              <a:buAutoNum type="arabicPeriod"/>
            </a:pPr>
            <a:r>
              <a:rPr lang="en-US" sz="2800" i="0" dirty="0">
                <a:effectLst/>
                <a:latin typeface="Open Sans" panose="020B0606030504020204" pitchFamily="34" charset="0"/>
              </a:rPr>
              <a:t>Avoid polling as its an old technique to get the data from the server.</a:t>
            </a:r>
            <a:endParaRPr lang="en-US" sz="2800" dirty="0"/>
          </a:p>
        </p:txBody>
      </p:sp>
    </p:spTree>
    <p:extLst>
      <p:ext uri="{BB962C8B-B14F-4D97-AF65-F5344CB8AC3E}">
        <p14:creationId xmlns:p14="http://schemas.microsoft.com/office/powerpoint/2010/main" val="171512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633-655C-BF12-2C6E-0BD2CC9E59DC}"/>
              </a:ext>
            </a:extLst>
          </p:cNvPr>
          <p:cNvSpPr>
            <a:spLocks noGrp="1"/>
          </p:cNvSpPr>
          <p:nvPr>
            <p:ph type="title"/>
          </p:nvPr>
        </p:nvSpPr>
        <p:spPr/>
        <p:txBody>
          <a:bodyPr/>
          <a:lstStyle/>
          <a:p>
            <a:r>
              <a:rPr lang="en-US" b="1" i="0">
                <a:solidFill>
                  <a:srgbClr val="222222"/>
                </a:solidFill>
                <a:effectLst/>
                <a:latin typeface="PT Sans" panose="020B0503020203020204" pitchFamily="34" charset="0"/>
              </a:rPr>
              <a:t>Server-sent events</a:t>
            </a:r>
            <a:br>
              <a:rPr lang="en-US" b="1" i="0">
                <a:solidFill>
                  <a:srgbClr val="222222"/>
                </a:solidFill>
                <a:effectLst/>
                <a:latin typeface="PT Sans" panose="020B0503020203020204" pitchFamily="34" charset="0"/>
              </a:rPr>
            </a:br>
            <a:endParaRPr lang="en-US" dirty="0"/>
          </a:p>
        </p:txBody>
      </p:sp>
      <p:sp>
        <p:nvSpPr>
          <p:cNvPr id="4" name="TextBox 3">
            <a:extLst>
              <a:ext uri="{FF2B5EF4-FFF2-40B4-BE49-F238E27FC236}">
                <a16:creationId xmlns:a16="http://schemas.microsoft.com/office/drawing/2014/main" id="{4C110A4D-AE79-13C9-67D7-FB5ADDDAF01F}"/>
              </a:ext>
            </a:extLst>
          </p:cNvPr>
          <p:cNvSpPr txBox="1"/>
          <p:nvPr/>
        </p:nvSpPr>
        <p:spPr>
          <a:xfrm>
            <a:off x="838200" y="1228397"/>
            <a:ext cx="9783566" cy="3477875"/>
          </a:xfrm>
          <a:prstGeom prst="rect">
            <a:avLst/>
          </a:prstGeom>
          <a:noFill/>
        </p:spPr>
        <p:txBody>
          <a:bodyPr wrap="square">
            <a:spAutoFit/>
          </a:bodyPr>
          <a:lstStyle/>
          <a:p>
            <a:pPr marL="514350" indent="-514350">
              <a:buFont typeface="+mj-lt"/>
              <a:buAutoNum type="arabicPeriod"/>
            </a:pPr>
            <a:r>
              <a:rPr lang="en-US" sz="2000" b="0" i="0" dirty="0">
                <a:solidFill>
                  <a:srgbClr val="333F49"/>
                </a:solidFill>
                <a:effectLst/>
                <a:latin typeface="Open Sans" panose="020B0606030504020204" pitchFamily="34" charset="0"/>
              </a:rPr>
              <a:t>request → wait → response. </a:t>
            </a:r>
          </a:p>
          <a:p>
            <a:pPr marL="514350" indent="-514350">
              <a:buFont typeface="+mj-lt"/>
              <a:buAutoNum type="arabicPeriod"/>
            </a:pPr>
            <a:r>
              <a:rPr lang="en-US" sz="2000" b="0" i="0" dirty="0">
                <a:solidFill>
                  <a:srgbClr val="333F49"/>
                </a:solidFill>
                <a:effectLst/>
                <a:latin typeface="Open Sans" panose="020B0606030504020204" pitchFamily="34" charset="0"/>
              </a:rPr>
              <a:t>Creates a connection to the server, but maintains a keep-alive connection open for some time (not long though). During connection, the open client can receive data from the server.</a:t>
            </a:r>
          </a:p>
          <a:p>
            <a:pPr marL="514350" indent="-514350">
              <a:buFont typeface="+mj-lt"/>
              <a:buAutoNum type="arabicPeriod"/>
            </a:pPr>
            <a:r>
              <a:rPr lang="en-US" sz="2000" b="0" i="0" dirty="0">
                <a:solidFill>
                  <a:srgbClr val="333F49"/>
                </a:solidFill>
                <a:effectLst/>
                <a:latin typeface="Open Sans" panose="020B0606030504020204" pitchFamily="34" charset="0"/>
              </a:rPr>
              <a:t>Supports </a:t>
            </a:r>
            <a:r>
              <a:rPr lang="en-US" sz="2000" b="1" i="0" dirty="0">
                <a:solidFill>
                  <a:srgbClr val="333F49"/>
                </a:solidFill>
                <a:effectLst/>
                <a:latin typeface="Open Sans" panose="020B0606030504020204" pitchFamily="34" charset="0"/>
              </a:rPr>
              <a:t>unidirectional</a:t>
            </a:r>
            <a:r>
              <a:rPr lang="en-US" sz="2000" b="0" i="0" dirty="0">
                <a:solidFill>
                  <a:srgbClr val="333F49"/>
                </a:solidFill>
                <a:effectLst/>
                <a:latin typeface="Open Sans" panose="020B0606030504020204" pitchFamily="34" charset="0"/>
              </a:rPr>
              <a:t> communication where only server can send the data to client</a:t>
            </a:r>
            <a:r>
              <a:rPr lang="en-US" sz="2000" dirty="0">
                <a:solidFill>
                  <a:srgbClr val="333F49"/>
                </a:solidFill>
                <a:latin typeface="Open Sans" panose="020B0606030504020204" pitchFamily="34" charset="0"/>
              </a:rPr>
              <a:t>.</a:t>
            </a:r>
          </a:p>
          <a:p>
            <a:pPr marL="514350" indent="-514350">
              <a:buFont typeface="+mj-lt"/>
              <a:buAutoNum type="arabicPeriod"/>
            </a:pPr>
            <a:r>
              <a:rPr lang="en-US" sz="2000" b="0" i="0" dirty="0">
                <a:solidFill>
                  <a:srgbClr val="333F49"/>
                </a:solidFill>
                <a:effectLst/>
                <a:latin typeface="Open Sans" panose="020B0606030504020204" pitchFamily="34" charset="0"/>
              </a:rPr>
              <a:t>Uses HTTP protocol for the communication.</a:t>
            </a:r>
          </a:p>
          <a:p>
            <a:pPr marL="514350" indent="-514350">
              <a:buFont typeface="+mj-lt"/>
              <a:buAutoNum type="arabicPeriod"/>
            </a:pPr>
            <a:r>
              <a:rPr lang="en-US" sz="2000" b="0" i="0" dirty="0">
                <a:solidFill>
                  <a:srgbClr val="333F49"/>
                </a:solidFill>
                <a:effectLst/>
                <a:latin typeface="Open Sans" panose="020B0606030504020204" pitchFamily="34" charset="0"/>
              </a:rPr>
              <a:t>SSE can be used </a:t>
            </a:r>
            <a:r>
              <a:rPr lang="en-US" sz="2000" b="1" i="0" dirty="0">
                <a:solidFill>
                  <a:srgbClr val="333F49"/>
                </a:solidFill>
                <a:effectLst/>
                <a:latin typeface="Open Sans" panose="020B0606030504020204" pitchFamily="34" charset="0"/>
              </a:rPr>
              <a:t>when we only want to send the data from server to client</a:t>
            </a:r>
            <a:r>
              <a:rPr lang="en-US" sz="2000" dirty="0">
                <a:solidFill>
                  <a:srgbClr val="333F49"/>
                </a:solidFill>
                <a:latin typeface="Open Sans" panose="020B0606030504020204" pitchFamily="34" charset="0"/>
              </a:rPr>
              <a:t>.</a:t>
            </a:r>
          </a:p>
          <a:p>
            <a:r>
              <a:rPr lang="en-US" sz="2000" dirty="0">
                <a:solidFill>
                  <a:srgbClr val="333F49"/>
                </a:solidFill>
                <a:latin typeface="Open Sans" panose="020B0606030504020204" pitchFamily="34" charset="0"/>
              </a:rPr>
              <a:t>Ex:</a:t>
            </a:r>
          </a:p>
          <a:p>
            <a:r>
              <a:rPr lang="en-US" sz="2000" b="0" i="0" dirty="0">
                <a:solidFill>
                  <a:srgbClr val="333F49"/>
                </a:solidFill>
                <a:effectLst/>
                <a:latin typeface="Open Sans" panose="020B0606030504020204" pitchFamily="34" charset="0"/>
              </a:rPr>
              <a:t> – Streaming platforms</a:t>
            </a:r>
            <a:endParaRPr lang="en-US" sz="2000" dirty="0"/>
          </a:p>
        </p:txBody>
      </p:sp>
    </p:spTree>
    <p:extLst>
      <p:ext uri="{BB962C8B-B14F-4D97-AF65-F5344CB8AC3E}">
        <p14:creationId xmlns:p14="http://schemas.microsoft.com/office/powerpoint/2010/main" val="87993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633-655C-BF12-2C6E-0BD2CC9E59DC}"/>
              </a:ext>
            </a:extLst>
          </p:cNvPr>
          <p:cNvSpPr>
            <a:spLocks noGrp="1"/>
          </p:cNvSpPr>
          <p:nvPr>
            <p:ph type="title"/>
          </p:nvPr>
        </p:nvSpPr>
        <p:spPr>
          <a:xfrm>
            <a:off x="838200" y="365125"/>
            <a:ext cx="10515600" cy="539001"/>
          </a:xfrm>
        </p:spPr>
        <p:txBody>
          <a:bodyPr>
            <a:normAutofit fontScale="90000"/>
          </a:bodyPr>
          <a:lstStyle/>
          <a:p>
            <a:br>
              <a:rPr lang="en-US" b="1" i="0" dirty="0">
                <a:solidFill>
                  <a:srgbClr val="222222"/>
                </a:solidFill>
                <a:effectLst/>
                <a:latin typeface="PT Sans" panose="020B0503020203020204" pitchFamily="34" charset="0"/>
              </a:rPr>
            </a:br>
            <a:r>
              <a:rPr lang="en-US" b="1" i="0" dirty="0">
                <a:solidFill>
                  <a:srgbClr val="222222"/>
                </a:solidFill>
                <a:effectLst/>
                <a:latin typeface="PT Sans" panose="020B0503020203020204" pitchFamily="34" charset="0"/>
              </a:rPr>
              <a:t>Web Socket</a:t>
            </a:r>
            <a:br>
              <a:rPr lang="en-US" b="1" i="0" dirty="0">
                <a:solidFill>
                  <a:srgbClr val="222222"/>
                </a:solidFill>
                <a:effectLst/>
                <a:latin typeface="PT Sans" panose="020B0503020203020204" pitchFamily="34" charset="0"/>
              </a:rPr>
            </a:br>
            <a:endParaRPr lang="en-US" dirty="0"/>
          </a:p>
        </p:txBody>
      </p:sp>
      <p:sp>
        <p:nvSpPr>
          <p:cNvPr id="4" name="TextBox 3">
            <a:extLst>
              <a:ext uri="{FF2B5EF4-FFF2-40B4-BE49-F238E27FC236}">
                <a16:creationId xmlns:a16="http://schemas.microsoft.com/office/drawing/2014/main" id="{4C110A4D-AE79-13C9-67D7-FB5ADDDAF01F}"/>
              </a:ext>
            </a:extLst>
          </p:cNvPr>
          <p:cNvSpPr txBox="1"/>
          <p:nvPr/>
        </p:nvSpPr>
        <p:spPr>
          <a:xfrm>
            <a:off x="982037" y="1405187"/>
            <a:ext cx="9783566" cy="4832092"/>
          </a:xfrm>
          <a:prstGeom prst="rect">
            <a:avLst/>
          </a:prstGeom>
          <a:noFill/>
        </p:spPr>
        <p:txBody>
          <a:bodyPr wrap="square">
            <a:spAutoFit/>
          </a:bodyPr>
          <a:lstStyle/>
          <a:p>
            <a:r>
              <a:rPr lang="en-US" sz="2000" b="0" i="0" dirty="0">
                <a:solidFill>
                  <a:srgbClr val="333F49"/>
                </a:solidFill>
                <a:effectLst/>
                <a:latin typeface="Open Sans" panose="020B0606030504020204" pitchFamily="34" charset="0"/>
              </a:rPr>
              <a:t>client ↔ server.</a:t>
            </a:r>
          </a:p>
          <a:p>
            <a:r>
              <a:rPr lang="en-US" sz="2000" b="0" i="0" dirty="0">
                <a:solidFill>
                  <a:srgbClr val="333F49"/>
                </a:solidFill>
                <a:effectLst/>
                <a:latin typeface="Open Sans" panose="020B0606030504020204" pitchFamily="34" charset="0"/>
              </a:rPr>
              <a:t> </a:t>
            </a:r>
          </a:p>
          <a:p>
            <a:pPr marL="457200" indent="-457200">
              <a:buFont typeface="+mj-lt"/>
              <a:buAutoNum type="arabicPeriod"/>
            </a:pPr>
            <a:r>
              <a:rPr lang="en-US" sz="2000" b="0" i="0" dirty="0">
                <a:solidFill>
                  <a:srgbClr val="333F49"/>
                </a:solidFill>
                <a:effectLst/>
                <a:latin typeface="Open Sans" panose="020B0606030504020204" pitchFamily="34" charset="0"/>
              </a:rPr>
              <a:t>Create a TCP connection to the server, and keep it open as long as needed. </a:t>
            </a:r>
          </a:p>
          <a:p>
            <a:pPr marL="457200" indent="-457200">
              <a:buFont typeface="+mj-lt"/>
              <a:buAutoNum type="arabicPeriod"/>
            </a:pPr>
            <a:r>
              <a:rPr lang="en-US" sz="2000" b="0" i="0" dirty="0">
                <a:solidFill>
                  <a:srgbClr val="333F49"/>
                </a:solidFill>
                <a:effectLst/>
                <a:latin typeface="Open Sans" panose="020B0606030504020204" pitchFamily="34" charset="0"/>
              </a:rPr>
              <a:t>The server or client can easily close the connection. The client goes through an HTTP compatible handshake process.</a:t>
            </a:r>
          </a:p>
          <a:p>
            <a:pPr marL="457200" indent="-457200">
              <a:buFont typeface="+mj-lt"/>
              <a:buAutoNum type="arabicPeriod"/>
            </a:pPr>
            <a:r>
              <a:rPr lang="en-US" sz="2000" b="0" i="0" dirty="0">
                <a:solidFill>
                  <a:srgbClr val="333F49"/>
                </a:solidFill>
                <a:effectLst/>
                <a:latin typeface="Open Sans" panose="020B0606030504020204" pitchFamily="34" charset="0"/>
              </a:rPr>
              <a:t> If it succeeds, then the server and client can exchange data in both directions at any time.</a:t>
            </a:r>
          </a:p>
          <a:p>
            <a:pPr marL="457200" indent="-457200">
              <a:buFont typeface="+mj-lt"/>
              <a:buAutoNum type="arabicPeriod"/>
            </a:pPr>
            <a:r>
              <a:rPr lang="en-US" sz="2000" b="0" i="0" dirty="0">
                <a:solidFill>
                  <a:srgbClr val="333F49"/>
                </a:solidFill>
                <a:effectLst/>
                <a:latin typeface="Open Sans" panose="020B0606030504020204" pitchFamily="34" charset="0"/>
              </a:rPr>
              <a:t>Supports </a:t>
            </a:r>
            <a:r>
              <a:rPr lang="en-US" sz="2000" b="1" i="0" dirty="0">
                <a:solidFill>
                  <a:srgbClr val="333F49"/>
                </a:solidFill>
                <a:effectLst/>
                <a:latin typeface="Open Sans" panose="020B0606030504020204" pitchFamily="34" charset="0"/>
              </a:rPr>
              <a:t>bidirectional</a:t>
            </a:r>
            <a:r>
              <a:rPr lang="en-US" sz="2000" b="0" i="0" dirty="0">
                <a:solidFill>
                  <a:srgbClr val="333F49"/>
                </a:solidFill>
                <a:effectLst/>
                <a:latin typeface="Open Sans" panose="020B0606030504020204" pitchFamily="34" charset="0"/>
              </a:rPr>
              <a:t> communication where server as well as client can send the data over the network</a:t>
            </a:r>
            <a:endParaRPr lang="en-US" sz="2000" dirty="0">
              <a:solidFill>
                <a:srgbClr val="333F49"/>
              </a:solidFill>
              <a:latin typeface="Open Sans" panose="020B0606030504020204" pitchFamily="34" charset="0"/>
            </a:endParaRPr>
          </a:p>
          <a:p>
            <a:pPr marL="457200" indent="-457200">
              <a:buFont typeface="+mj-lt"/>
              <a:buAutoNum type="arabicPeriod"/>
            </a:pPr>
            <a:r>
              <a:rPr lang="en-US" sz="2000" b="0" i="0" dirty="0">
                <a:solidFill>
                  <a:srgbClr val="333F49"/>
                </a:solidFill>
                <a:effectLst/>
                <a:latin typeface="Open Sans" panose="020B0606030504020204" pitchFamily="34" charset="0"/>
              </a:rPr>
              <a:t>Uses </a:t>
            </a:r>
            <a:r>
              <a:rPr lang="en-US" sz="2000" b="0" i="0" dirty="0" err="1">
                <a:solidFill>
                  <a:srgbClr val="333F49"/>
                </a:solidFill>
                <a:effectLst/>
                <a:latin typeface="Open Sans" panose="020B0606030504020204" pitchFamily="34" charset="0"/>
              </a:rPr>
              <a:t>websocket</a:t>
            </a:r>
            <a:r>
              <a:rPr lang="en-US" sz="2000" b="0" i="0" dirty="0">
                <a:solidFill>
                  <a:srgbClr val="333F49"/>
                </a:solidFill>
                <a:effectLst/>
                <a:latin typeface="Open Sans" panose="020B0606030504020204" pitchFamily="34" charset="0"/>
              </a:rPr>
              <a:t> protocol for the communication.</a:t>
            </a:r>
          </a:p>
          <a:p>
            <a:endParaRPr lang="en-US" sz="2000" b="0" i="0" dirty="0">
              <a:solidFill>
                <a:srgbClr val="333F49"/>
              </a:solidFill>
              <a:effectLst/>
              <a:latin typeface="Open Sans" panose="020B0606030504020204" pitchFamily="34" charset="0"/>
            </a:endParaRPr>
          </a:p>
          <a:p>
            <a:pPr algn="l" fontAlgn="base"/>
            <a:r>
              <a:rPr lang="en-US" sz="2000" dirty="0">
                <a:solidFill>
                  <a:srgbClr val="333F49"/>
                </a:solidFill>
                <a:latin typeface="Open Sans" panose="020B0606030504020204" pitchFamily="34" charset="0"/>
              </a:rPr>
              <a:t>E</a:t>
            </a:r>
            <a:r>
              <a:rPr lang="en-US" sz="2000" b="0" i="0" dirty="0">
                <a:solidFill>
                  <a:srgbClr val="333F49"/>
                </a:solidFill>
                <a:effectLst/>
                <a:latin typeface="Open Sans" panose="020B0606030504020204" pitchFamily="34" charset="0"/>
              </a:rPr>
              <a:t>xamples are as below –</a:t>
            </a:r>
          </a:p>
          <a:p>
            <a:pPr algn="l" fontAlgn="base"/>
            <a:r>
              <a:rPr lang="en-US" sz="2000" b="0" i="0" dirty="0">
                <a:solidFill>
                  <a:srgbClr val="333F49"/>
                </a:solidFill>
                <a:effectLst/>
                <a:latin typeface="Open Sans" panose="020B0606030504020204" pitchFamily="34" charset="0"/>
              </a:rPr>
              <a:t>    – Chat applications</a:t>
            </a:r>
          </a:p>
          <a:p>
            <a:pPr algn="l" fontAlgn="base"/>
            <a:r>
              <a:rPr lang="en-US" sz="2000" b="0" i="0" dirty="0">
                <a:solidFill>
                  <a:srgbClr val="333F49"/>
                </a:solidFill>
                <a:effectLst/>
                <a:latin typeface="Open Sans" panose="020B0606030504020204" pitchFamily="34" charset="0"/>
              </a:rPr>
              <a:t>    – Gaming</a:t>
            </a:r>
          </a:p>
          <a:p>
            <a:endParaRPr lang="en-US" sz="2800" dirty="0"/>
          </a:p>
        </p:txBody>
      </p:sp>
    </p:spTree>
    <p:extLst>
      <p:ext uri="{BB962C8B-B14F-4D97-AF65-F5344CB8AC3E}">
        <p14:creationId xmlns:p14="http://schemas.microsoft.com/office/powerpoint/2010/main" val="101426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0BBDC7-D292-0299-4D0B-968B778D9CD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9792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erver sent event vs polling">
            <a:extLst>
              <a:ext uri="{FF2B5EF4-FFF2-40B4-BE49-F238E27FC236}">
                <a16:creationId xmlns:a16="http://schemas.microsoft.com/office/drawing/2014/main" id="{7ECE7B9F-A842-28A4-00D0-7D55B7FAD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947" y="3914521"/>
            <a:ext cx="5520384" cy="2515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FA3FD8-4AC3-7459-414F-CC8B1C024367}"/>
              </a:ext>
            </a:extLst>
          </p:cNvPr>
          <p:cNvSpPr txBox="1"/>
          <p:nvPr/>
        </p:nvSpPr>
        <p:spPr>
          <a:xfrm>
            <a:off x="891283" y="345058"/>
            <a:ext cx="9783566" cy="3416320"/>
          </a:xfrm>
          <a:prstGeom prst="rect">
            <a:avLst/>
          </a:prstGeom>
          <a:noFill/>
        </p:spPr>
        <p:txBody>
          <a:bodyPr wrap="square">
            <a:spAutoFit/>
          </a:bodyPr>
          <a:lstStyle/>
          <a:p>
            <a:r>
              <a:rPr lang="en-US" sz="2400" b="1" i="0" dirty="0">
                <a:solidFill>
                  <a:srgbClr val="741B47"/>
                </a:solidFill>
                <a:effectLst/>
                <a:latin typeface="Open Sans" panose="020B0606030504020204" pitchFamily="34" charset="0"/>
              </a:rPr>
              <a:t>Polling : </a:t>
            </a:r>
            <a:r>
              <a:rPr lang="en-US" sz="2400" b="0" i="0" dirty="0">
                <a:solidFill>
                  <a:srgbClr val="333F49"/>
                </a:solidFill>
                <a:effectLst/>
                <a:latin typeface="Open Sans" panose="020B0606030504020204" pitchFamily="34" charset="0"/>
              </a:rPr>
              <a:t>request → response. Creates a connection to the server, sends request headers with optional data, gets a response from the server, and closes the connection. Supported in all major browsers.</a:t>
            </a:r>
          </a:p>
          <a:p>
            <a:r>
              <a:rPr lang="en-US" sz="2400" b="0" i="0" dirty="0">
                <a:solidFill>
                  <a:srgbClr val="333F49"/>
                </a:solidFill>
                <a:effectLst/>
                <a:latin typeface="Open Sans" panose="020B0606030504020204" pitchFamily="34" charset="0"/>
              </a:rPr>
              <a:t>Supports </a:t>
            </a:r>
            <a:r>
              <a:rPr lang="en-US" sz="2400" b="1" i="0" dirty="0">
                <a:solidFill>
                  <a:srgbClr val="333F49"/>
                </a:solidFill>
                <a:effectLst/>
                <a:latin typeface="Open Sans" panose="020B0606030504020204" pitchFamily="34" charset="0"/>
              </a:rPr>
              <a:t>unidirectional</a:t>
            </a:r>
            <a:r>
              <a:rPr lang="en-US" sz="2400" b="0" i="0" dirty="0">
                <a:solidFill>
                  <a:srgbClr val="333F49"/>
                </a:solidFill>
                <a:effectLst/>
                <a:latin typeface="Open Sans" panose="020B0606030504020204" pitchFamily="34" charset="0"/>
              </a:rPr>
              <a:t> communication where only server can send the data on clients request.</a:t>
            </a:r>
            <a:endParaRPr lang="en-US" sz="2400" dirty="0">
              <a:solidFill>
                <a:srgbClr val="333F49"/>
              </a:solidFill>
              <a:latin typeface="Open Sans" panose="020B0606030504020204" pitchFamily="34" charset="0"/>
            </a:endParaRPr>
          </a:p>
          <a:p>
            <a:r>
              <a:rPr lang="en-US" sz="2400" b="0" i="0" dirty="0">
                <a:solidFill>
                  <a:srgbClr val="333F49"/>
                </a:solidFill>
                <a:effectLst/>
                <a:latin typeface="Open Sans" panose="020B0606030504020204" pitchFamily="34" charset="0"/>
              </a:rPr>
              <a:t>Uses HTTP protocol for the communication.</a:t>
            </a:r>
          </a:p>
          <a:p>
            <a:r>
              <a:rPr lang="en-US" sz="2400" b="0" i="0" dirty="0">
                <a:solidFill>
                  <a:srgbClr val="333F49"/>
                </a:solidFill>
                <a:effectLst/>
                <a:latin typeface="Open Sans" panose="020B0606030504020204" pitchFamily="34" charset="0"/>
              </a:rPr>
              <a:t>Avoid polling as its an old technique to get the data from the server.</a:t>
            </a:r>
            <a:endParaRPr lang="en-US" sz="2400" dirty="0"/>
          </a:p>
        </p:txBody>
      </p:sp>
    </p:spTree>
    <p:extLst>
      <p:ext uri="{BB962C8B-B14F-4D97-AF65-F5344CB8AC3E}">
        <p14:creationId xmlns:p14="http://schemas.microsoft.com/office/powerpoint/2010/main" val="427950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t 2- What is WebSocket? Polling vs Server Sent Events vs WebSocket ...">
            <a:extLst>
              <a:ext uri="{FF2B5EF4-FFF2-40B4-BE49-F238E27FC236}">
                <a16:creationId xmlns:a16="http://schemas.microsoft.com/office/drawing/2014/main" id="{7EA9DDAB-B6AD-D7FC-E6D4-B61F0C2FE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38" y="1724025"/>
            <a:ext cx="7400925" cy="3409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3B6FA3-AF1C-C9A9-BFFD-7781F6B1AA0F}"/>
              </a:ext>
            </a:extLst>
          </p:cNvPr>
          <p:cNvSpPr txBox="1"/>
          <p:nvPr/>
        </p:nvSpPr>
        <p:spPr>
          <a:xfrm>
            <a:off x="634428" y="246697"/>
            <a:ext cx="10215081" cy="923330"/>
          </a:xfrm>
          <a:prstGeom prst="rect">
            <a:avLst/>
          </a:prstGeom>
          <a:noFill/>
        </p:spPr>
        <p:txBody>
          <a:bodyPr wrap="square">
            <a:spAutoFit/>
          </a:bodyPr>
          <a:lstStyle/>
          <a:p>
            <a:r>
              <a:rPr lang="en-US" b="1" i="0" dirty="0">
                <a:solidFill>
                  <a:srgbClr val="741B47"/>
                </a:solidFill>
                <a:effectLst/>
                <a:latin typeface="inherit"/>
              </a:rPr>
              <a:t>Server Sent Events :</a:t>
            </a:r>
            <a:r>
              <a:rPr lang="en-US" b="0" i="0" dirty="0">
                <a:solidFill>
                  <a:srgbClr val="741B47"/>
                </a:solidFill>
                <a:effectLst/>
                <a:latin typeface="Open Sans" panose="020B0606030504020204" pitchFamily="34" charset="0"/>
              </a:rPr>
              <a:t> </a:t>
            </a:r>
            <a:r>
              <a:rPr lang="en-US" b="0" i="0" dirty="0">
                <a:solidFill>
                  <a:srgbClr val="333F49"/>
                </a:solidFill>
                <a:effectLst/>
                <a:latin typeface="Open Sans" panose="020B0606030504020204" pitchFamily="34" charset="0"/>
              </a:rPr>
              <a:t>request → wait → response. Creates a connection to the server, but maintains a keep-alive connection open for some time (not long though). During connection, the open client can receive data from the server.</a:t>
            </a:r>
            <a:endParaRPr lang="en-US" dirty="0"/>
          </a:p>
        </p:txBody>
      </p:sp>
    </p:spTree>
    <p:extLst>
      <p:ext uri="{BB962C8B-B14F-4D97-AF65-F5344CB8AC3E}">
        <p14:creationId xmlns:p14="http://schemas.microsoft.com/office/powerpoint/2010/main" val="385986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ebsocket">
            <a:extLst>
              <a:ext uri="{FF2B5EF4-FFF2-40B4-BE49-F238E27FC236}">
                <a16:creationId xmlns:a16="http://schemas.microsoft.com/office/drawing/2014/main" id="{8B5B0149-50C6-AF21-517B-1B7139CCA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699" y="2422776"/>
            <a:ext cx="6096000" cy="2628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3204DA-06D6-0DA9-D47E-91E7B548A548}"/>
              </a:ext>
            </a:extLst>
          </p:cNvPr>
          <p:cNvSpPr txBox="1"/>
          <p:nvPr/>
        </p:nvSpPr>
        <p:spPr>
          <a:xfrm>
            <a:off x="911831" y="756427"/>
            <a:ext cx="9968502" cy="1200329"/>
          </a:xfrm>
          <a:prstGeom prst="rect">
            <a:avLst/>
          </a:prstGeom>
          <a:noFill/>
        </p:spPr>
        <p:txBody>
          <a:bodyPr wrap="square">
            <a:spAutoFit/>
          </a:bodyPr>
          <a:lstStyle/>
          <a:p>
            <a:r>
              <a:rPr lang="en-US" b="1" i="0" dirty="0" err="1">
                <a:solidFill>
                  <a:srgbClr val="741B47"/>
                </a:solidFill>
                <a:effectLst/>
                <a:latin typeface="inherit"/>
              </a:rPr>
              <a:t>WebSockets</a:t>
            </a:r>
            <a:r>
              <a:rPr lang="en-US" b="1" i="0" dirty="0">
                <a:solidFill>
                  <a:srgbClr val="741B47"/>
                </a:solidFill>
                <a:effectLst/>
                <a:latin typeface="inherit"/>
              </a:rPr>
              <a:t> :</a:t>
            </a:r>
            <a:r>
              <a:rPr lang="en-US" b="0" i="0" dirty="0">
                <a:solidFill>
                  <a:srgbClr val="741B47"/>
                </a:solidFill>
                <a:effectLst/>
                <a:latin typeface="Open Sans" panose="020B0606030504020204" pitchFamily="34" charset="0"/>
              </a:rPr>
              <a:t> </a:t>
            </a:r>
            <a:r>
              <a:rPr lang="en-US" b="0" i="0" dirty="0">
                <a:solidFill>
                  <a:srgbClr val="333F49"/>
                </a:solidFill>
                <a:effectLst/>
                <a:latin typeface="Open Sans" panose="020B0606030504020204" pitchFamily="34" charset="0"/>
              </a:rPr>
              <a:t>client ↔ server. Create a TCP connection to the server, and keep it open as long as needed. The server or client can easily close the connection. The client goes through an HTTP compatible handshake process. If it succeeds, then the server and client can exchange data in both directions at any time.</a:t>
            </a:r>
            <a:endParaRPr lang="en-US" dirty="0"/>
          </a:p>
        </p:txBody>
      </p:sp>
    </p:spTree>
    <p:extLst>
      <p:ext uri="{BB962C8B-B14F-4D97-AF65-F5344CB8AC3E}">
        <p14:creationId xmlns:p14="http://schemas.microsoft.com/office/powerpoint/2010/main" val="301891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EBF0D-DC4B-A8E6-0D53-8D15B32436F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7292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F7706-DE13-0382-8749-0740354B559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836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FB579-EDB1-E240-36F0-C80073F5C24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3029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05DE7-6D99-B1CA-1F74-1D2B80FAAE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3936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586</Words>
  <Application>Microsoft Office PowerPoint</Application>
  <PresentationFormat>Widescreen</PresentationFormat>
  <Paragraphs>41</Paragraphs>
  <Slides>13</Slides>
  <Notes>0</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inherit</vt:lpstr>
      <vt:lpstr>Merriweather</vt:lpstr>
      <vt:lpstr>Open Sans</vt:lpstr>
      <vt:lpstr>PT Sans</vt:lpstr>
      <vt:lpstr>Office Theme</vt:lpstr>
      <vt:lpstr>Server Sent Events  and  Web 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 </vt:lpstr>
      <vt:lpstr>Server-sent events </vt:lpstr>
      <vt:lpstr> Web Socket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Sent Events  and  Web Sockets</dc:title>
  <dc:creator>Sravya, S</dc:creator>
  <cp:lastModifiedBy>Sravya, S</cp:lastModifiedBy>
  <cp:revision>3</cp:revision>
  <dcterms:created xsi:type="dcterms:W3CDTF">2023-07-17T15:51:36Z</dcterms:created>
  <dcterms:modified xsi:type="dcterms:W3CDTF">2023-07-19T12:42:06Z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2023-07-17T15:51:36Z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a81a7384-0343-4512-8629-31d7bff44c15</vt:lpwstr>
  </property>
  <property fmtid="{D5CDD505-2E9C-101B-9397-08002B2CF9AE}" pid="8" name="MSIP_Label_ea60d57e-af5b-4752-ac57-3e4f28ca11dc_ContentBits">
    <vt:lpwstr>0</vt:lpwstr>
  </property>
</Properties>
</file>