
<file path=[Content_Types].xml><?xml version="1.0" encoding="utf-8"?>
<Types xmlns="http://schemas.openxmlformats.org/package/2006/content-types"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Default Extension="jpeg" ContentType="image/jpeg"/>
  <Default Extension="png" ContentType="image/png"/>
  <Default Extension="rels" ContentType="application/vnd.openxmlformats-package.relationships+xml"/>
  <Default Extension="xml" ContentType="application/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officeDocument/2006/relationships/extended-properties" Target="docProps/app.xml"  /><Relationship Id="rId3" Type="http://schemas.openxmlformats.org/package/2006/relationships/metadata/core-properties" Target="docProps/core.xml"  /><Relationship Id="rId4" Type="http://schemas.openxmlformats.org/package/2006/relationships/metadata/thumbnail" Target="docProps/thumbnail.jpeg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816" r:id="rId28"/>
  </p:sldMasterIdLst>
  <p:notesMasterIdLst>
    <p:notesMasterId r:id="rId30"/>
  </p:notesMasterIdLst>
  <p:sldIdLst>
    <p:sldId id="257" r:id="rId1"/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15582"/>
    <p:restoredTop sz="94765"/>
  </p:normalViewPr>
  <p:slideViewPr>
    <p:cSldViewPr>
      <p:cViewPr varScale="1">
        <p:scale>
          <a:sx n="75" d="100"/>
          <a:sy n="75" d="100"/>
        </p:scale>
        <p:origin x="-84" y="-126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942" y="-96"/>
      </p:cViewPr>
      <p:guideLst>
        <p:guide orient="horz" pos="2879"/>
        <p:guide pos="2159"/>
      </p:guideLst>
    </p:cSldViewPr>
  </p:notes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" Target="slides/slide1.xml"  /><Relationship Id="rId10" Type="http://schemas.openxmlformats.org/officeDocument/2006/relationships/slide" Target="slides/slide10.xml"  /><Relationship Id="rId11" Type="http://schemas.openxmlformats.org/officeDocument/2006/relationships/slide" Target="slides/slide11.xml"  /><Relationship Id="rId12" Type="http://schemas.openxmlformats.org/officeDocument/2006/relationships/slide" Target="slides/slide12.xml"  /><Relationship Id="rId13" Type="http://schemas.openxmlformats.org/officeDocument/2006/relationships/slide" Target="slides/slide13.xml"  /><Relationship Id="rId14" Type="http://schemas.openxmlformats.org/officeDocument/2006/relationships/slide" Target="slides/slide14.xml"  /><Relationship Id="rId15" Type="http://schemas.openxmlformats.org/officeDocument/2006/relationships/slide" Target="slides/slide15.xml"  /><Relationship Id="rId16" Type="http://schemas.openxmlformats.org/officeDocument/2006/relationships/slide" Target="slides/slide16.xml"  /><Relationship Id="rId17" Type="http://schemas.openxmlformats.org/officeDocument/2006/relationships/slide" Target="slides/slide17.xml"  /><Relationship Id="rId18" Type="http://schemas.openxmlformats.org/officeDocument/2006/relationships/slide" Target="slides/slide18.xml"  /><Relationship Id="rId19" Type="http://schemas.openxmlformats.org/officeDocument/2006/relationships/slide" Target="slides/slide19.xml"  /><Relationship Id="rId2" Type="http://schemas.openxmlformats.org/officeDocument/2006/relationships/slide" Target="slides/slide2.xml"  /><Relationship Id="rId20" Type="http://schemas.openxmlformats.org/officeDocument/2006/relationships/slide" Target="slides/slide20.xml"  /><Relationship Id="rId21" Type="http://schemas.openxmlformats.org/officeDocument/2006/relationships/slide" Target="slides/slide21.xml"  /><Relationship Id="rId22" Type="http://schemas.openxmlformats.org/officeDocument/2006/relationships/slide" Target="slides/slide22.xml"  /><Relationship Id="rId23" Type="http://schemas.openxmlformats.org/officeDocument/2006/relationships/slide" Target="slides/slide23.xml"  /><Relationship Id="rId24" Type="http://schemas.openxmlformats.org/officeDocument/2006/relationships/slide" Target="slides/slide24.xml"  /><Relationship Id="rId25" Type="http://schemas.openxmlformats.org/officeDocument/2006/relationships/slide" Target="slides/slide25.xml"  /><Relationship Id="rId26" Type="http://schemas.openxmlformats.org/officeDocument/2006/relationships/presProps" Target="presProps.xml"  /><Relationship Id="rId27" Type="http://schemas.openxmlformats.org/officeDocument/2006/relationships/viewProps" Target="viewProps.xml"  /><Relationship Id="rId28" Type="http://schemas.openxmlformats.org/officeDocument/2006/relationships/slideMaster" Target="slideMasters/slideMaster1.xml"  /><Relationship Id="rId29" Type="http://schemas.openxmlformats.org/officeDocument/2006/relationships/theme" Target="theme/theme1.xml"  /><Relationship Id="rId3" Type="http://schemas.openxmlformats.org/officeDocument/2006/relationships/slide" Target="slides/slide3.xml"  /><Relationship Id="rId30" Type="http://schemas.openxmlformats.org/officeDocument/2006/relationships/notesMaster" Target="notesMasters/notesMaster1.xml"  /><Relationship Id="rId31" Type="http://schemas.openxmlformats.org/officeDocument/2006/relationships/tableStyles" Target="tableStyles.xml"  /><Relationship Id="rId4" Type="http://schemas.openxmlformats.org/officeDocument/2006/relationships/slide" Target="slides/slide4.xml"  /><Relationship Id="rId5" Type="http://schemas.openxmlformats.org/officeDocument/2006/relationships/slide" Target="slides/slide5.xml"  /><Relationship Id="rId6" Type="http://schemas.openxmlformats.org/officeDocument/2006/relationships/slide" Target="slides/slide6.xml"  /><Relationship Id="rId7" Type="http://schemas.openxmlformats.org/officeDocument/2006/relationships/slide" Target="slides/slide7.xml"  /><Relationship Id="rId8" Type="http://schemas.openxmlformats.org/officeDocument/2006/relationships/slide" Target="slides/slide8.xml"  /><Relationship Id="rId9" Type="http://schemas.openxmlformats.org/officeDocument/2006/relationships/slide" Target="slides/slide9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/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/>
            <a:fld id="{852F19D7-9DDB-47F3-A59D-B0A7E7FCDBA5}" type="datetimeFigureOut">
              <a:rPr lang="ko-KR" altLang="en-US"/>
              <a:pPr lvl="0"/>
              <a:t>2017-06-29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/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/>
            <a:fld id="{DAE17A21-7352-40FB-8F29-E688C6041ED9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5659833"/>
            <a:ext cx="9144000" cy="11967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9F16C6C-63E2-4646-9DEF-775074E74A53}" type="datetimeFigureOut">
              <a:rPr lang="ko-KR" altLang="en-US"/>
              <a:pPr lvl="0"/>
              <a:t>2017-06-29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5865548-E896-4E86-8ADA-38FCD9467F5B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9F16C6C-63E2-4646-9DEF-775074E74A53}" type="datetimeFigureOut">
              <a:rPr lang="ko-KR" altLang="en-US"/>
              <a:pPr lvl="0"/>
              <a:t>2017-06-29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5865548-E896-4E86-8ADA-38FCD9467F5B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9F16C6C-63E2-4646-9DEF-775074E74A53}" type="datetimeFigureOut">
              <a:rPr lang="ko-KR" altLang="en-US"/>
              <a:pPr lvl="0"/>
              <a:t>2017-06-29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5865548-E896-4E86-8ADA-38FCD9467F5B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1331640" y="0"/>
            <a:ext cx="78123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75656" y="620688"/>
            <a:ext cx="7560840" cy="5616624"/>
          </a:xfrm>
        </p:spPr>
        <p:txBody>
          <a:bodyPr>
            <a:normAutofit lnSpcReduction="0"/>
          </a:bodyPr>
          <a:lstStyle>
            <a:lvl1pPr>
              <a:lnSpc>
                <a:spcPct val="150000"/>
              </a:lnSpc>
              <a:defRPr sz="1800">
                <a:latin typeface="맑은 고딕"/>
                <a:ea typeface="맑은 고딕"/>
              </a:defRPr>
            </a:lvl1pPr>
            <a:lvl2pPr>
              <a:lnSpc>
                <a:spcPct val="150000"/>
              </a:lnSpc>
              <a:defRPr sz="1800">
                <a:latin typeface="맑은 고딕"/>
                <a:ea typeface="맑은 고딕"/>
              </a:defRPr>
            </a:lvl2pPr>
            <a:lvl3pPr>
              <a:lnSpc>
                <a:spcPct val="150000"/>
              </a:lnSpc>
              <a:defRPr sz="1800">
                <a:latin typeface="맑은 고딕"/>
                <a:ea typeface="맑은 고딕"/>
              </a:defRPr>
            </a:lvl3pPr>
            <a:lvl4pPr>
              <a:lnSpc>
                <a:spcPct val="150000"/>
              </a:lnSpc>
              <a:defRPr sz="1800">
                <a:latin typeface="맑은 고딕"/>
                <a:ea typeface="맑은 고딕"/>
              </a:defRPr>
            </a:lvl4pPr>
            <a:lvl5pPr>
              <a:lnSpc>
                <a:spcPct val="150000"/>
              </a:lnSpc>
              <a:defRPr sz="1800">
                <a:latin typeface="맑은 고딕"/>
                <a:ea typeface="맑은 고딕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1475656" y="6381328"/>
            <a:ext cx="1960218" cy="365125"/>
          </a:xfrm>
        </p:spPr>
        <p:txBody>
          <a:bodyPr/>
          <a:lstStyle/>
          <a:p>
            <a:pPr lvl="0"/>
            <a:fld id="{09F16C6C-63E2-4646-9DEF-775074E74A53}" type="datetimeFigureOut">
              <a:rPr lang="ko-KR" altLang="en-US"/>
              <a:pPr lvl="0"/>
              <a:t>2017-06-29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781208" y="6356350"/>
            <a:ext cx="2660296" cy="365125"/>
          </a:xfrm>
        </p:spPr>
        <p:txBody>
          <a:bodyPr/>
          <a:lstStyle/>
          <a:p>
            <a:pPr lvl="0"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148286" y="6356350"/>
            <a:ext cx="1960218" cy="365125"/>
          </a:xfrm>
        </p:spPr>
        <p:txBody>
          <a:bodyPr/>
          <a:lstStyle/>
          <a:p>
            <a:pPr lvl="0"/>
            <a:fld id="{E5865548-E896-4E86-8ADA-38FCD9467F5B}" type="slidenum">
              <a:rPr lang="ko-KR" altLang="en-US"/>
              <a:pPr lvl="0"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9687"/>
            <a:ext cx="1331640" cy="5486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>
            <a:spLocks noGrp="1"/>
          </p:cNvSpPr>
          <p:nvPr>
            <p:ph type="ctrTitle" idx="0"/>
          </p:nvPr>
        </p:nvSpPr>
        <p:spPr>
          <a:xfrm>
            <a:off x="29914" y="41895"/>
            <a:ext cx="1301725" cy="469178"/>
          </a:xfrm>
        </p:spPr>
        <p:txBody>
          <a:bodyPr>
            <a:noAutofit/>
          </a:bodyPr>
          <a:lstStyle>
            <a:lvl1pPr>
              <a:defRPr sz="2000" b="0">
                <a:latin typeface="맑은 고딕"/>
                <a:ea typeface="맑은 고딕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9F16C6C-63E2-4646-9DEF-775074E74A53}" type="datetimeFigureOut">
              <a:rPr lang="ko-KR" altLang="en-US"/>
              <a:pPr lvl="0"/>
              <a:t>2017-06-29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5865548-E896-4E86-8ADA-38FCD9467F5B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9F16C6C-63E2-4646-9DEF-775074E74A53}" type="datetimeFigureOut">
              <a:rPr lang="ko-KR" altLang="en-US"/>
              <a:pPr lvl="0"/>
              <a:t>2017-06-29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5865548-E896-4E86-8ADA-38FCD9467F5B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9F16C6C-63E2-4646-9DEF-775074E74A53}" type="datetimeFigureOut">
              <a:rPr lang="ko-KR" altLang="en-US"/>
              <a:pPr lvl="0"/>
              <a:t>2017-06-29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5865548-E896-4E86-8ADA-38FCD9467F5B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9F16C6C-63E2-4646-9DEF-775074E74A53}" type="datetimeFigureOut">
              <a:rPr lang="ko-KR" altLang="en-US"/>
              <a:pPr lvl="0"/>
              <a:t>2017-06-29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5865548-E896-4E86-8ADA-38FCD9467F5B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9F16C6C-63E2-4646-9DEF-775074E74A53}" type="datetimeFigureOut">
              <a:rPr lang="ko-KR" altLang="en-US"/>
              <a:pPr lvl="0"/>
              <a:t>2017-06-29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5865548-E896-4E86-8ADA-38FCD9467F5B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9F16C6C-63E2-4646-9DEF-775074E74A53}" type="datetimeFigureOut">
              <a:rPr lang="ko-KR" altLang="en-US"/>
              <a:pPr lvl="0"/>
              <a:t>2017-06-29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5865548-E896-4E86-8ADA-38FCD9467F5B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9F16C6C-63E2-4646-9DEF-775074E74A53}" type="datetimeFigureOut">
              <a:rPr lang="ko-KR" altLang="en-US"/>
              <a:pPr lvl="0"/>
              <a:t>2017-06-29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5865548-E896-4E86-8ADA-38FCD9467F5B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2" Type="http://schemas.openxmlformats.org/officeDocument/2006/relationships/slideLayout" Target="../slideLayouts/slideLayout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09F16C6C-63E2-4646-9DEF-775074E74A53}" type="datetimeFigureOut">
              <a:rPr lang="ko-KR" altLang="en-US"/>
              <a:pPr lvl="0"/>
              <a:t>2017-06-29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E5865548-E896-4E86-8ADA-38FCD9467F5B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jpeg"  /><Relationship Id="rId3" Type="http://schemas.openxmlformats.org/officeDocument/2006/relationships/image" Target="../media/image10.jpe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jpeg"  /><Relationship Id="rId3" Type="http://schemas.openxmlformats.org/officeDocument/2006/relationships/image" Target="../media/image12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jpe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08512" y="1196752"/>
            <a:ext cx="4572000" cy="3384376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ctrTitle" idx="0"/>
          </p:nvPr>
        </p:nvSpPr>
        <p:spPr>
          <a:xfrm>
            <a:off x="722312" y="2420888"/>
            <a:ext cx="7772400" cy="1470025"/>
          </a:xfrm>
        </p:spPr>
        <p:txBody>
          <a:bodyPr/>
          <a:lstStyle/>
          <a:p>
            <a:pPr algn="l"/>
            <a:r>
              <a:rPr lang="en-US" altLang="ko-KR" b="1">
                <a:latin typeface="맑은 고딕"/>
                <a:ea typeface="맑은 고딕"/>
                <a:cs typeface="+mn-cs"/>
              </a:rPr>
              <a:t>DA</a:t>
            </a:r>
            <a:r>
              <a:rPr lang="ko-KR" altLang="en-US" b="1">
                <a:latin typeface="맑은 고딕"/>
                <a:ea typeface="맑은 고딕"/>
                <a:cs typeface="+mn-cs"/>
              </a:rPr>
              <a:t>에 대하여</a:t>
            </a:r>
            <a:endParaRPr lang="ko-KR" altLang="en-US" b="1">
              <a:latin typeface="맑은 고딕"/>
              <a:ea typeface="맑은 고딕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24128" y="5194175"/>
            <a:ext cx="3456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/>
              <a:t>김민환</a:t>
            </a:r>
            <a:r>
              <a:rPr lang="en-US" altLang="ko-KR"/>
              <a:t> </a:t>
            </a:r>
            <a:r>
              <a:rPr lang="ko-KR" altLang="en-US"/>
              <a:t>박현근</a:t>
            </a:r>
            <a:r>
              <a:rPr lang="en-US" altLang="ko-KR"/>
              <a:t> </a:t>
            </a:r>
            <a:r>
              <a:rPr lang="ko-KR" altLang="en-US"/>
              <a:t>배현상</a:t>
            </a:r>
            <a:r>
              <a:rPr lang="en-US" altLang="ko-KR"/>
              <a:t> </a:t>
            </a:r>
            <a:r>
              <a:rPr lang="ko-KR" altLang="en-US"/>
              <a:t>정현정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868144" y="4824843"/>
            <a:ext cx="3327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b="1"/>
              <a:t>DDIT 204 DA</a:t>
            </a:r>
            <a:endParaRPr lang="ko-KR" altLang="en-US" b="1"/>
          </a:p>
        </p:txBody>
      </p:sp>
    </p:spTree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475656" y="620688"/>
            <a:ext cx="7560840" cy="2448272"/>
          </a:xfrm>
        </p:spPr>
        <p:txBody>
          <a:bodyPr>
            <a:noAutofit/>
          </a:bodyPr>
          <a:lstStyle/>
          <a:p>
            <a:pPr lvl="0"/>
            <a:r>
              <a:rPr lang="ko-KR" altLang="en-US"/>
              <a:t>즉 고객번호와 주소는 제품번호를 몰라도 알 수 있기 때문에 데이터 중복이 발생하는 것</a:t>
            </a:r>
            <a:endParaRPr lang="ko-KR" altLang="en-US"/>
          </a:p>
          <a:p>
            <a:pPr lvl="0"/>
            <a:r>
              <a:rPr lang="ko-KR" altLang="en-US"/>
              <a:t>예를 들어 주소를 서울에서 인천으로 하나만 수정하려고 해도 모두 바꾸어 주어야 하기 때문에 중복이 되는 것</a:t>
            </a:r>
            <a:endParaRPr lang="ko-KR" altLang="en-US"/>
          </a:p>
          <a:p>
            <a:pPr lvl="0"/>
            <a:r>
              <a:rPr lang="ko-KR" altLang="en-US"/>
              <a:t>따라서 제품주문</a:t>
            </a:r>
            <a:r>
              <a:rPr lang="en-US" altLang="ko-KR"/>
              <a:t>Table</a:t>
            </a:r>
            <a:r>
              <a:rPr lang="ko-KR" altLang="en-US"/>
              <a:t>은 또 두 개의 </a:t>
            </a:r>
            <a:r>
              <a:rPr lang="en-US" altLang="ko-KR"/>
              <a:t>Table</a:t>
            </a:r>
            <a:r>
              <a:rPr lang="ko-KR" altLang="en-US"/>
              <a:t>로 나눠서 처리가 가능</a:t>
            </a:r>
            <a:endParaRPr lang="ko-KR" altLang="en-US"/>
          </a:p>
          <a:p>
            <a:pPr lvl="0"/>
            <a:r>
              <a:rPr lang="ko-KR" altLang="en-US"/>
              <a:t>제품주문</a:t>
            </a:r>
            <a:r>
              <a:rPr lang="en-US" altLang="ko-KR"/>
              <a:t>Table</a:t>
            </a:r>
            <a:r>
              <a:rPr lang="ko-KR" altLang="en-US"/>
              <a:t>을 제 </a:t>
            </a:r>
            <a:r>
              <a:rPr lang="en-US" altLang="ko-KR"/>
              <a:t>2</a:t>
            </a:r>
            <a:r>
              <a:rPr lang="ko-KR" altLang="en-US"/>
              <a:t>정규화를 하면 아래의 결과가 나옴</a:t>
            </a: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/>
            <a:r>
              <a:rPr lang="en-US" altLang="ko-KR"/>
              <a:t>2 </a:t>
            </a:r>
            <a:r>
              <a:rPr lang="ko-KR" altLang="en-US"/>
              <a:t>정규화</a:t>
            </a:r>
            <a:endParaRPr lang="ko-KR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/>
          <a:srcRect l="2700" t="41520" r="4330" b="11200"/>
          <a:stretch>
            <a:fillRect/>
          </a:stretch>
        </p:blipFill>
        <p:spPr>
          <a:xfrm>
            <a:off x="1806599" y="3824576"/>
            <a:ext cx="6502909" cy="25200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/>
            <a:r>
              <a:rPr lang="en-US" altLang="ko-KR"/>
              <a:t>2 </a:t>
            </a:r>
            <a:r>
              <a:rPr lang="ko-KR" altLang="en-US"/>
              <a:t>정규화</a:t>
            </a:r>
            <a:endParaRPr lang="ko-KR" altLang="en-US"/>
          </a:p>
        </p:txBody>
      </p:sp>
      <p:sp>
        <p:nvSpPr>
          <p:cNvPr id="6" name="아래쪽 화살표 5"/>
          <p:cNvSpPr/>
          <p:nvPr/>
        </p:nvSpPr>
        <p:spPr>
          <a:xfrm>
            <a:off x="4788024" y="620688"/>
            <a:ext cx="540060" cy="504056"/>
          </a:xfrm>
          <a:prstGeom prst="downArrow">
            <a:avLst>
              <a:gd name="adj1" fmla="val 50000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533320" y="692696"/>
            <a:ext cx="170297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100">
                <a:solidFill>
                  <a:srgbClr val="ff0000"/>
                </a:solidFill>
              </a:rPr>
              <a:t>부분함수 종속성 제거</a:t>
            </a:r>
            <a:endParaRPr lang="ko-KR" altLang="en-US" sz="110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 l="2840" t="13400" r="4390" b="13370"/>
          <a:stretch>
            <a:fillRect/>
          </a:stretch>
        </p:blipFill>
        <p:spPr>
          <a:xfrm>
            <a:off x="1457654" y="1268760"/>
            <a:ext cx="7200800" cy="5184576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기본키에 의존하지 않고 일반 컬럼에 의존하는 컬럼을제거한다</a:t>
            </a:r>
            <a:r>
              <a:rPr lang="en-US" altLang="ko-KR"/>
              <a:t>.</a:t>
            </a:r>
            <a:endParaRPr lang="en-US" altLang="ko-KR"/>
          </a:p>
          <a:p>
            <a:pPr lvl="0"/>
            <a:r>
              <a:rPr lang="en-US" altLang="ko-KR"/>
              <a:t>PRIMARY KEY </a:t>
            </a:r>
            <a:r>
              <a:rPr lang="ko-KR" altLang="en-US"/>
              <a:t>가 아닌 일만 </a:t>
            </a:r>
            <a:r>
              <a:rPr lang="en-US" altLang="ko-KR"/>
              <a:t>COLUMN</a:t>
            </a:r>
            <a:r>
              <a:rPr lang="ko-KR" altLang="en-US"/>
              <a:t>으로 종속되어지는 </a:t>
            </a:r>
            <a:r>
              <a:rPr lang="en-US" altLang="ko-KR"/>
              <a:t>COLUMN</a:t>
            </a:r>
            <a:r>
              <a:rPr lang="ko-KR" altLang="en-US"/>
              <a:t>분리</a:t>
            </a:r>
            <a:r>
              <a:rPr lang="en-US" altLang="ko-KR"/>
              <a:t>, A-&gt;B, B-&gt;C </a:t>
            </a:r>
            <a:r>
              <a:rPr lang="ko-KR" altLang="en-US"/>
              <a:t>이므로 </a:t>
            </a:r>
            <a:r>
              <a:rPr lang="en-US" altLang="ko-KR"/>
              <a:t>A-&gt;C  </a:t>
            </a:r>
            <a:r>
              <a:rPr lang="ko-KR" altLang="en-US"/>
              <a:t>즉</a:t>
            </a:r>
            <a:r>
              <a:rPr lang="en-US" altLang="ko-KR"/>
              <a:t>, </a:t>
            </a:r>
            <a:r>
              <a:rPr lang="ko-KR" altLang="en-US"/>
              <a:t>이행적 종속 관계를 분리해준다</a:t>
            </a:r>
            <a:r>
              <a:rPr lang="en-US" altLang="ko-KR"/>
              <a:t>.</a:t>
            </a:r>
            <a:endParaRPr lang="en-US" altLang="ko-KR"/>
          </a:p>
          <a:p>
            <a:pPr lvl="0"/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/>
            <a:r>
              <a:rPr lang="en-US" altLang="ko-KR"/>
              <a:t>3 </a:t>
            </a:r>
            <a:r>
              <a:rPr lang="ko-KR" altLang="en-US"/>
              <a:t>정규화</a:t>
            </a:r>
            <a:endParaRPr lang="ko-KR" altLang="en-US"/>
          </a:p>
        </p:txBody>
      </p:sp>
    </p:spTree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아래 테이블에서 제</a:t>
            </a:r>
            <a:r>
              <a:rPr lang="en-US" altLang="ko-KR"/>
              <a:t>3 </a:t>
            </a:r>
            <a:r>
              <a:rPr lang="ko-KR" altLang="en-US"/>
              <a:t>정구화를 하지 않은 상태에서의 문제점</a:t>
            </a:r>
            <a:endParaRPr lang="ko-KR" altLang="en-US"/>
          </a:p>
          <a:p>
            <a:pPr lvl="1"/>
            <a:r>
              <a:rPr lang="ko-KR" altLang="en-US"/>
              <a:t>새로운 고객이 추가되어 삽입하려고 할 때 실제 주문이 일어난 상황이 아니더라도 가상으로 주문을 해야만 삽입이 가능하게 된다</a:t>
            </a:r>
            <a:r>
              <a:rPr lang="en-US" altLang="ko-KR"/>
              <a:t>.</a:t>
            </a:r>
            <a:endParaRPr lang="en-US" altLang="ko-KR"/>
          </a:p>
          <a:p>
            <a:pPr lvl="1"/>
            <a:r>
              <a:rPr lang="ko-KR" altLang="en-US"/>
              <a:t>즉</a:t>
            </a:r>
            <a:r>
              <a:rPr lang="en-US" altLang="ko-KR"/>
              <a:t>, </a:t>
            </a:r>
            <a:r>
              <a:rPr lang="ko-KR" altLang="en-US"/>
              <a:t>기본키가 아닌 속성인 고객번호에 의해서 주소가 결정되고</a:t>
            </a:r>
            <a:r>
              <a:rPr lang="en-US" altLang="ko-KR"/>
              <a:t>, </a:t>
            </a:r>
            <a:r>
              <a:rPr lang="ko-KR" altLang="en-US"/>
              <a:t>주소로 주문번호를 검색할 수 있게됨</a:t>
            </a:r>
            <a:r>
              <a:rPr lang="en-US" altLang="ko-KR"/>
              <a:t>. </a:t>
            </a:r>
            <a:r>
              <a:rPr lang="ko-KR" altLang="en-US"/>
              <a:t>따라서 아래 테이블을 또 두 테이블로 나눌 수 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/>
            <a:r>
              <a:rPr lang="en-US" altLang="ko-KR"/>
              <a:t>3 </a:t>
            </a:r>
            <a:r>
              <a:rPr lang="ko-KR" altLang="en-US"/>
              <a:t>정규화</a:t>
            </a:r>
            <a:endParaRPr lang="ko-KR" altLang="en-US"/>
          </a:p>
        </p:txBody>
      </p:sp>
      <p:pic>
        <p:nvPicPr>
          <p:cNvPr id="2050" name="Picture 2" descr="C:\Users\pc17\Desktop\20170629101955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367116" y="3789040"/>
            <a:ext cx="7758478" cy="27642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/>
            <a:r>
              <a:rPr lang="en-US" altLang="ko-KR"/>
              <a:t>3 </a:t>
            </a:r>
            <a:r>
              <a:rPr lang="ko-KR" altLang="en-US"/>
              <a:t>정규화</a:t>
            </a:r>
            <a:endParaRPr lang="ko-KR" altLang="en-US"/>
          </a:p>
        </p:txBody>
      </p:sp>
      <p:pic>
        <p:nvPicPr>
          <p:cNvPr id="3074" name="Picture 2" descr="C:\Users\pc17\Desktop\20170629102229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442832" y="620688"/>
            <a:ext cx="7693610" cy="2812748"/>
          </a:xfrm>
          <a:prstGeom prst="rect">
            <a:avLst/>
          </a:prstGeom>
          <a:noFill/>
        </p:spPr>
      </p:pic>
      <p:pic>
        <p:nvPicPr>
          <p:cNvPr id="3075" name="Picture 3" descr="C:\Users\pc17\Desktop\20170629102234.pn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478875" y="3284984"/>
            <a:ext cx="7567182" cy="22504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릴레이션 </a:t>
            </a:r>
            <a:r>
              <a:rPr lang="en-US" altLang="ko-KR"/>
              <a:t>R</a:t>
            </a:r>
            <a:r>
              <a:rPr lang="ko-KR" altLang="en-US"/>
              <a:t>의 모든 결정자가 후보키이면 릴레이션</a:t>
            </a:r>
            <a:r>
              <a:rPr lang="en-US" altLang="ko-KR"/>
              <a:t>R</a:t>
            </a:r>
            <a:r>
              <a:rPr lang="ko-KR" altLang="en-US"/>
              <a:t>은 보이스/코드 정규형(</a:t>
            </a:r>
            <a:r>
              <a:rPr lang="en-US" altLang="ko-KR"/>
              <a:t>BCNF</a:t>
            </a:r>
            <a:r>
              <a:rPr lang="ko-KR" altLang="en-US"/>
              <a:t>)에 속한다. </a:t>
            </a:r>
            <a:r>
              <a:rPr lang="en-US" altLang="ko-KR"/>
              <a:t>BCNF</a:t>
            </a:r>
            <a:r>
              <a:rPr lang="ko-KR" altLang="en-US"/>
              <a:t>에 속하는 릴레이션은 모두 제3정규형에 속한다. 그러나 제 3정규형에 속하는 릴레이션이 모두</a:t>
            </a:r>
            <a:r>
              <a:rPr lang="en-US" altLang="ko-KR"/>
              <a:t>BCNF</a:t>
            </a:r>
            <a:r>
              <a:rPr lang="ko-KR" altLang="en-US"/>
              <a:t>에 속하지는 않는다.</a:t>
            </a:r>
            <a:r>
              <a:rPr lang="en-US" altLang="ko-KR"/>
              <a:t>BCNF</a:t>
            </a:r>
            <a:r>
              <a:rPr lang="ko-KR" altLang="en-US"/>
              <a:t>는 제 3정규형보다 강력하다고 볼 수 있고, </a:t>
            </a:r>
            <a:r>
              <a:rPr lang="en-US" altLang="ko-KR"/>
              <a:t>BCNF</a:t>
            </a:r>
            <a:r>
              <a:rPr lang="ko-KR" altLang="en-US"/>
              <a:t>를 '강한 제 3정규형'이라고도 한다. </a:t>
            </a:r>
            <a:r>
              <a:rPr lang="en-US" altLang="ko-KR"/>
              <a:t>1NF,2NF,</a:t>
            </a:r>
            <a:r>
              <a:rPr lang="ko-KR" altLang="en-US"/>
              <a:t>기본키,이행종속 등의 개념을 이용하지 않고 정의되기 때문에 </a:t>
            </a:r>
            <a:r>
              <a:rPr lang="en-US" altLang="ko-KR"/>
              <a:t>3NF</a:t>
            </a:r>
            <a:r>
              <a:rPr lang="ko-KR" altLang="en-US"/>
              <a:t>보다 간단하다. 복합속성을 허용한다.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/>
            <a:r>
              <a:rPr lang="ko-KR" altLang="en-US"/>
              <a:t>4</a:t>
            </a:r>
            <a:r>
              <a:rPr lang="en-US" altLang="ko-KR"/>
              <a:t> BCNF</a:t>
            </a:r>
            <a:endParaRPr lang="en-US" altLang="ko-KR"/>
          </a:p>
        </p:txBody>
      </p:sp>
      <p:pic>
        <p:nvPicPr>
          <p:cNvPr id="3077" name="그림 307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79873" y="3825044"/>
            <a:ext cx="5324475" cy="2066925"/>
          </a:xfrm>
          <a:prstGeom prst="rect">
            <a:avLst/>
          </a:prstGeom>
        </p:spPr>
      </p:pic>
    </p:spTree>
  </p:cSld>
  <p:clrMapOvr>
    <a:masterClrMapping/>
  </p:clrMapOvr>
  <p:timing/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/>
            <a:r>
              <a:rPr lang="ko-KR" altLang="en-US"/>
              <a:t>4</a:t>
            </a:r>
            <a:r>
              <a:rPr lang="en-US" altLang="ko-KR"/>
              <a:t> BCNF</a:t>
            </a:r>
            <a:endParaRPr lang="en-US" altLang="ko-KR"/>
          </a:p>
        </p:txBody>
      </p:sp>
      <p:pic>
        <p:nvPicPr>
          <p:cNvPr id="3078" name="그림 307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31640" y="692695"/>
            <a:ext cx="3276364" cy="5220580"/>
          </a:xfrm>
          <a:prstGeom prst="rect">
            <a:avLst/>
          </a:prstGeom>
        </p:spPr>
      </p:pic>
      <p:pic>
        <p:nvPicPr>
          <p:cNvPr id="3079" name="그림 307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730613" y="800708"/>
            <a:ext cx="4161867" cy="5004556"/>
          </a:xfrm>
          <a:prstGeom prst="rect">
            <a:avLst/>
          </a:prstGeom>
        </p:spPr>
      </p:pic>
    </p:spTree>
  </p:cSld>
  <p:clrMapOvr>
    <a:masterClrMapping/>
  </p:clrMapOvr>
  <p:timing/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/>
            <a:r>
              <a:rPr lang="ko-KR" altLang="en-US"/>
              <a:t>4</a:t>
            </a:r>
            <a:r>
              <a:rPr lang="en-US" altLang="ko-KR"/>
              <a:t> BCNF</a:t>
            </a:r>
            <a:endParaRPr lang="en-US" altLang="ko-KR"/>
          </a:p>
        </p:txBody>
      </p:sp>
      <p:pic>
        <p:nvPicPr>
          <p:cNvPr id="3080" name="그림 307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83668" y="620688"/>
            <a:ext cx="5364596" cy="5544616"/>
          </a:xfrm>
          <a:prstGeom prst="rect">
            <a:avLst/>
          </a:prstGeom>
        </p:spPr>
      </p:pic>
      <p:pic>
        <p:nvPicPr>
          <p:cNvPr id="3081" name="그림 308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83098" y="3114067"/>
            <a:ext cx="5305425" cy="2943225"/>
          </a:xfrm>
          <a:prstGeom prst="rect">
            <a:avLst/>
          </a:prstGeom>
        </p:spPr>
      </p:pic>
    </p:spTree>
  </p:cSld>
  <p:clrMapOvr>
    <a:masterClrMapping/>
  </p:clrMapOvr>
  <p:timing/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/>
            <a:r>
              <a:rPr lang="ko-KR" altLang="en-US"/>
              <a:t>4</a:t>
            </a:r>
            <a:r>
              <a:rPr lang="en-US" altLang="ko-KR"/>
              <a:t> BCNF</a:t>
            </a:r>
            <a:endParaRPr lang="en-US" altLang="ko-KR"/>
          </a:p>
        </p:txBody>
      </p:sp>
      <p:pic>
        <p:nvPicPr>
          <p:cNvPr id="3081" name="그림 308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39652" y="665794"/>
            <a:ext cx="5868651" cy="3255679"/>
          </a:xfrm>
          <a:prstGeom prst="rect">
            <a:avLst/>
          </a:prstGeom>
        </p:spPr>
      </p:pic>
    </p:spTree>
  </p:cSld>
  <p:clrMapOvr>
    <a:masterClrMapping/>
  </p:clrMapOvr>
  <p:timing/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릴레이션 </a:t>
            </a:r>
            <a:r>
              <a:rPr lang="en-US" altLang="ko-KR"/>
              <a:t>R</a:t>
            </a:r>
            <a:r>
              <a:rPr lang="ko-KR" altLang="en-US"/>
              <a:t>에 존재하는 모든 조인종속(</a:t>
            </a:r>
            <a:r>
              <a:rPr lang="en-US" altLang="ko-KR"/>
              <a:t>RD)</a:t>
            </a:r>
            <a:r>
              <a:rPr lang="ko-KR" altLang="en-US"/>
              <a:t>이 릴레이션</a:t>
            </a:r>
            <a:r>
              <a:rPr lang="en-US" altLang="ko-KR"/>
              <a:t> R</a:t>
            </a:r>
            <a:r>
              <a:rPr lang="ko-KR" altLang="en-US"/>
              <a:t>의 후보키를 통해서만 성립된다면, 릴레이션 </a:t>
            </a:r>
            <a:r>
              <a:rPr lang="en-US" altLang="ko-KR"/>
              <a:t>R</a:t>
            </a:r>
            <a:r>
              <a:rPr lang="ko-KR" altLang="en-US"/>
              <a:t>은 제 5정규형(</a:t>
            </a:r>
            <a:r>
              <a:rPr lang="en-US" altLang="ko-KR"/>
              <a:t>5NF: Fith Normal Form)</a:t>
            </a:r>
            <a:r>
              <a:rPr lang="ko-KR" altLang="en-US"/>
              <a:t>또는 </a:t>
            </a:r>
            <a:r>
              <a:rPr lang="en-US" altLang="ko-KR"/>
              <a:t>PJ/NF(Projection-Join Normal Form)</a:t>
            </a:r>
            <a:r>
              <a:rPr lang="ko-KR" altLang="en-US"/>
              <a:t>에 속한다.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/>
            <a:r>
              <a:rPr lang="ko-KR" altLang="en-US"/>
              <a:t>5 5</a:t>
            </a:r>
            <a:r>
              <a:rPr lang="en-US" altLang="ko-KR"/>
              <a:t>NF</a:t>
            </a:r>
            <a:endParaRPr lang="en-US" altLang="ko-KR"/>
          </a:p>
        </p:txBody>
      </p:sp>
      <p:pic>
        <p:nvPicPr>
          <p:cNvPr id="3077" name="그림 307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31666" y="1988840"/>
            <a:ext cx="5480694" cy="3998970"/>
          </a:xfrm>
          <a:prstGeom prst="rect">
            <a:avLst/>
          </a:prstGeom>
        </p:spPr>
      </p:pic>
    </p:spTree>
  </p:cSld>
  <p:clrMapOvr>
    <a:masterClrMapping/>
  </p:clrMapOvr>
  <p:timing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0"/>
          </a:bodyPr>
          <a:lstStyle/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r>
              <a:rPr lang="en-US" altLang="ko-KR" sz="2000"/>
              <a:t>DA</a:t>
            </a:r>
            <a:r>
              <a:rPr lang="ko-KR" altLang="en-US" sz="2000"/>
              <a:t>란</a:t>
            </a:r>
            <a:r>
              <a:rPr lang="en-US" altLang="ko-KR" sz="2000"/>
              <a:t>? </a:t>
            </a:r>
            <a:endParaRPr lang="en-US" altLang="ko-KR" sz="2000"/>
          </a:p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r>
              <a:rPr lang="en-US" altLang="ko-KR" sz="2000"/>
              <a:t>DB</a:t>
            </a:r>
            <a:r>
              <a:rPr lang="ko-KR" altLang="en-US" sz="2000"/>
              <a:t>란</a:t>
            </a:r>
            <a:r>
              <a:rPr lang="en-US" altLang="ko-KR" sz="2000"/>
              <a:t>?</a:t>
            </a:r>
            <a:endParaRPr lang="en-US" altLang="ko-KR" sz="2000"/>
          </a:p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r>
              <a:rPr lang="ko-KR" altLang="en-US"/>
              <a:t>정규화란</a:t>
            </a:r>
            <a:r>
              <a:rPr lang="en-US" altLang="ko-KR"/>
              <a:t>?</a:t>
            </a:r>
            <a:endParaRPr lang="en-US" altLang="ko-KR"/>
          </a:p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r>
              <a:rPr lang="en-US" altLang="ko-KR" sz="2000"/>
              <a:t>1 </a:t>
            </a:r>
            <a:r>
              <a:rPr lang="ko-KR" altLang="en-US" sz="2000"/>
              <a:t>정규화</a:t>
            </a:r>
            <a:endParaRPr lang="ko-KR" altLang="en-US" sz="2000"/>
          </a:p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r>
              <a:rPr lang="en-US" altLang="ko-KR" sz="2000"/>
              <a:t>2 </a:t>
            </a:r>
            <a:r>
              <a:rPr lang="ko-KR" altLang="en-US" sz="2000"/>
              <a:t>정규화</a:t>
            </a:r>
            <a:endParaRPr lang="ko-KR" altLang="en-US" sz="2000"/>
          </a:p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r>
              <a:rPr lang="en-US" altLang="ko-KR" sz="2000"/>
              <a:t>3 </a:t>
            </a:r>
            <a:r>
              <a:rPr lang="ko-KR" altLang="en-US" sz="2000"/>
              <a:t>정규화</a:t>
            </a:r>
            <a:endParaRPr lang="ko-KR" altLang="en-US" sz="2000"/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ko-KR" sz="2000"/>
              <a:t>BCNF	(</a:t>
            </a:r>
            <a:r>
              <a:rPr lang="ko-KR" altLang="en-US" sz="2000"/>
              <a:t>해야함</a:t>
            </a:r>
            <a:r>
              <a:rPr lang="en-US" altLang="ko-KR" sz="2000"/>
              <a:t>)</a:t>
            </a:r>
            <a:endParaRPr lang="en-US" altLang="ko-KR" sz="2000"/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ko-KR" altLang="en-US" sz="2000"/>
              <a:t>역정규화</a:t>
            </a:r>
            <a:r>
              <a:rPr lang="en-US" altLang="ko-KR" sz="2000"/>
              <a:t>	(</a:t>
            </a:r>
            <a:r>
              <a:rPr lang="ko-KR" altLang="en-US" sz="2000"/>
              <a:t>해야함</a:t>
            </a:r>
            <a:r>
              <a:rPr lang="en-US" altLang="ko-KR" sz="2000"/>
              <a:t>)</a:t>
            </a:r>
            <a:endParaRPr lang="en-US" altLang="ko-KR" sz="2000"/>
          </a:p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r>
              <a:rPr lang="ko-KR" altLang="en-US" sz="2000"/>
              <a:t>개념</a:t>
            </a:r>
            <a:r>
              <a:rPr lang="en-US" altLang="ko-KR" sz="2000"/>
              <a:t>ERD	(</a:t>
            </a:r>
            <a:r>
              <a:rPr lang="ko-KR" altLang="en-US" sz="2000"/>
              <a:t>해야함</a:t>
            </a:r>
            <a:r>
              <a:rPr lang="en-US" altLang="ko-KR" sz="2000"/>
              <a:t>)</a:t>
            </a:r>
            <a:endParaRPr lang="en-US" altLang="ko-KR" sz="2000"/>
          </a:p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r>
              <a:rPr lang="ko-KR" altLang="en-US" sz="2000"/>
              <a:t>논리</a:t>
            </a:r>
            <a:r>
              <a:rPr lang="en-US" altLang="ko-KR" sz="2000"/>
              <a:t>ERD	(</a:t>
            </a:r>
            <a:r>
              <a:rPr lang="ko-KR" altLang="en-US" sz="2000"/>
              <a:t>해야함</a:t>
            </a:r>
            <a:r>
              <a:rPr lang="en-US" altLang="ko-KR" sz="2000"/>
              <a:t>)</a:t>
            </a:r>
            <a:endParaRPr lang="en-US" altLang="ko-KR" sz="2000"/>
          </a:p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r>
              <a:rPr lang="ko-KR" altLang="en-US" sz="2000"/>
              <a:t>물리</a:t>
            </a:r>
            <a:r>
              <a:rPr lang="en-US" altLang="ko-KR" sz="2000"/>
              <a:t>ERD	(</a:t>
            </a:r>
            <a:r>
              <a:rPr lang="ko-KR" altLang="en-US" sz="2000"/>
              <a:t>해야함</a:t>
            </a:r>
            <a:r>
              <a:rPr lang="en-US" altLang="ko-KR" sz="2000"/>
              <a:t>)</a:t>
            </a:r>
            <a:endParaRPr lang="ko-KR" altLang="en-US" sz="2000"/>
          </a:p>
        </p:txBody>
      </p:sp>
      <p:sp>
        <p:nvSpPr>
          <p:cNvPr id="4" name="제목 3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/>
            <a:r>
              <a:rPr lang="ko-KR" altLang="en-US"/>
              <a:t>목 차</a:t>
            </a:r>
            <a:endParaRPr lang="ko-KR" altLang="en-US"/>
          </a:p>
        </p:txBody>
      </p:sp>
    </p:spTree>
  </p:cSld>
  <p:clrMapOvr>
    <a:masterClrMapping/>
  </p:clrMapOvr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36400" lnSpcReduction="0"/>
          </a:bodyPr>
          <a:lstStyle/>
          <a:p>
            <a:pPr lvl="0">
              <a:buClr>
                <a:srgbClr val="000000"/>
              </a:buClr>
            </a:pPr>
            <a:r>
              <a:rPr lang="ko-KR" altLang="en-US" sz="4395"/>
              <a:t>역정규화란</a:t>
            </a:r>
            <a:endParaRPr lang="ko-KR" altLang="en-US" sz="4395"/>
          </a:p>
          <a:p>
            <a:pPr lvl="0">
              <a:buNone/>
            </a:pPr>
            <a:r>
              <a:rPr lang="ko-KR" altLang="en-US" sz="4395"/>
              <a:t>	:정규화된 스키마는 데이터를 입력, 수정, 삭제할 때 관계를 맺고 있는 테이블을 참조해야 하며 가장 작은 단위로 테이블에 나뉘어져 있기 때문에 연관된 정보를 보기 위해서 조인을 수행해야 한다.</a:t>
            </a:r>
            <a:endParaRPr lang="ko-KR" altLang="en-US" sz="4395"/>
          </a:p>
          <a:p>
            <a:pPr lvl="0">
              <a:buNone/>
            </a:pPr>
            <a:r>
              <a:rPr lang="ko-KR" altLang="en-US" sz="4395"/>
              <a:t>   그러므로 정규화된 스키마는 시스템의 부하를 유발하게 된다.</a:t>
            </a:r>
            <a:endParaRPr lang="ko-KR" altLang="en-US" sz="4395"/>
          </a:p>
          <a:p>
            <a:pPr lvl="0">
              <a:buNone/>
            </a:pPr>
            <a:r>
              <a:rPr lang="ko-KR" altLang="en-US" sz="4395"/>
              <a:t>  역정규화란 시스템의 퍼포먼스 향상을 위해서 정규화에 위배되는 행위를 말한다.</a:t>
            </a:r>
            <a:endParaRPr lang="ko-KR" altLang="en-US" sz="4395"/>
          </a:p>
          <a:p>
            <a:pPr lvl="0">
              <a:buClr>
                <a:srgbClr val="000000"/>
              </a:buClr>
            </a:pPr>
            <a:r>
              <a:rPr lang="ko-KR" altLang="en-US"/>
              <a:t>역정규화 고려사항</a:t>
            </a:r>
            <a:endParaRPr lang="ko-KR" altLang="en-US"/>
          </a:p>
          <a:p>
            <a:pPr lvl="0">
              <a:buNone/>
            </a:pPr>
            <a:r>
              <a:rPr lang="ko-KR" altLang="en-US"/>
              <a:t>	:역정규화를 수행하기 위해서는 우선 정확한 업무 분석과 사용자들의 업무 프로세스를 분석해야 한다. 역정규화는 우선 데이터 사용량이 많은 테이블을 기준으로 해서 우선적으로 역정규화를 고려한다. 모든 테이블에 역정규화를 디테일 하게 할 필요는 없다. 몇개의 테이블만 정확하게 하면 전체 시스템에 향상이 많이 된다.</a:t>
            </a:r>
            <a:endParaRPr lang="ko-KR" altLang="en-US"/>
          </a:p>
          <a:p>
            <a:pPr lvl="0">
              <a:buNone/>
            </a:pPr>
            <a:endParaRPr lang="ko-KR" altLang="en-US"/>
          </a:p>
          <a:p>
            <a:pPr lvl="0">
              <a:buNone/>
            </a:pPr>
            <a:r>
              <a:rPr lang="ko-KR" altLang="en-US"/>
              <a:t>[출처] 역정규화|작성자 주별</a:t>
            </a:r>
            <a:endParaRPr lang="ko-KR" altLang="en-US"/>
          </a:p>
          <a:p>
            <a:pPr lvl="0">
              <a:buNone/>
            </a:pPr>
            <a:endParaRPr lang="ko-KR" altLang="en-US"/>
          </a:p>
          <a:p>
            <a:pPr lvl="0">
              <a:buNone/>
            </a:pP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ctrTitle" idx="0"/>
          </p:nvPr>
        </p:nvSpPr>
        <p:spPr>
          <a:xfrm>
            <a:off x="29913" y="41895"/>
            <a:ext cx="1553754" cy="469178"/>
          </a:xfrm>
        </p:spPr>
        <p:txBody>
          <a:bodyPr/>
          <a:lstStyle/>
          <a:p>
            <a:pPr lvl="0"/>
            <a:r>
              <a:rPr lang="ko-KR" altLang="en-US"/>
              <a:t>5 역정규화</a:t>
            </a:r>
            <a:endParaRPr lang="ko-KR" altLang="en-US"/>
          </a:p>
        </p:txBody>
      </p:sp>
    </p:spTree>
  </p:cSld>
  <p:clrMapOvr>
    <a:masterClrMapping/>
  </p:clrMapOvr>
  <p:timing/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40950" lnSpcReduction="0"/>
          </a:bodyPr>
          <a:lstStyle/>
          <a:p>
            <a:pPr lvl="0">
              <a:buClr>
                <a:srgbClr val="000000"/>
              </a:buClr>
              <a:buFont typeface="Wingdings"/>
              <a:buChar char="v"/>
            </a:pPr>
            <a:r>
              <a:rPr lang="ko-KR" altLang="en-US" sz="4395"/>
              <a:t>역정규화의 유형</a:t>
            </a:r>
            <a:endParaRPr lang="ko-KR" altLang="en-US" sz="4395"/>
          </a:p>
          <a:p>
            <a:pPr lvl="0">
              <a:buClr>
                <a:srgbClr val="000000"/>
              </a:buClr>
            </a:pPr>
            <a:r>
              <a:rPr lang="ko-KR" altLang="en-US" sz="4395"/>
              <a:t>컬럼 역정규화 (데이터 중복)</a:t>
            </a:r>
            <a:endParaRPr lang="ko-KR" altLang="en-US" sz="4395"/>
          </a:p>
          <a:p>
            <a:pPr lvl="0">
              <a:buClr>
                <a:srgbClr val="000000"/>
              </a:buClr>
              <a:buNone/>
            </a:pPr>
            <a:r>
              <a:rPr lang="ko-KR" altLang="en-US" sz="4395"/>
              <a:t>	:관계테이블의 복합키는 해당 부모테이블에 대표되는(많이조회되는) 컬럼을 가져온다. 적절히 고려를 해야함. 사이즈가 클수록 역정규화를 하면 오히려 많은 중복데이터를 같는다.(주소록)</a:t>
            </a:r>
            <a:endParaRPr lang="ko-KR" altLang="en-US" sz="4395"/>
          </a:p>
          <a:p>
            <a:pPr lvl="0">
              <a:buClr>
                <a:srgbClr val="000000"/>
              </a:buClr>
              <a:buNone/>
            </a:pPr>
            <a:r>
              <a:rPr lang="ko-KR" altLang="en-US" sz="4395"/>
              <a:t>예)</a:t>
            </a:r>
            <a:endParaRPr lang="ko-KR" altLang="en-US" sz="4395"/>
          </a:p>
          <a:p>
            <a:pPr lvl="0">
              <a:buClr>
                <a:srgbClr val="000000"/>
              </a:buClr>
              <a:buNone/>
            </a:pPr>
            <a:r>
              <a:rPr lang="ko-KR" altLang="en-US" sz="4395"/>
              <a:t>학생(학번,이름)</a:t>
            </a:r>
            <a:endParaRPr lang="ko-KR" altLang="en-US" sz="4395"/>
          </a:p>
          <a:p>
            <a:pPr lvl="0">
              <a:buClr>
                <a:srgbClr val="000000"/>
              </a:buClr>
              <a:buNone/>
            </a:pPr>
            <a:r>
              <a:rPr lang="ko-KR" altLang="en-US" sz="4395"/>
              <a:t>동아리등록(동아리코드_FK, 학번_FK, 이름, 동아리명)</a:t>
            </a:r>
            <a:endParaRPr lang="ko-KR" altLang="en-US" sz="4395"/>
          </a:p>
          <a:p>
            <a:pPr lvl="0">
              <a:buClr>
                <a:srgbClr val="000000"/>
              </a:buClr>
              <a:buNone/>
            </a:pPr>
            <a:r>
              <a:rPr lang="ko-KR" altLang="en-US" sz="4395"/>
              <a:t>동아리(동아리코드, 동아리명)</a:t>
            </a:r>
            <a:endParaRPr lang="ko-KR" altLang="en-US" sz="4395"/>
          </a:p>
          <a:p>
            <a:pPr lvl="0">
              <a:buClr>
                <a:srgbClr val="000000"/>
              </a:buClr>
              <a:buNone/>
            </a:pPr>
            <a:endParaRPr lang="ko-KR" altLang="en-US" sz="4395"/>
          </a:p>
          <a:p>
            <a:pPr lvl="0">
              <a:buClr>
                <a:srgbClr val="000000"/>
              </a:buClr>
              <a:buNone/>
            </a:pPr>
            <a:endParaRPr lang="ko-KR" altLang="en-US" sz="4395"/>
          </a:p>
          <a:p>
            <a:pPr lvl="0">
              <a:buNone/>
            </a:pPr>
            <a:r>
              <a:rPr lang="ko-KR" altLang="en-US"/>
              <a:t>[출처] 역정규화|작성자 주별</a:t>
            </a:r>
            <a:endParaRPr lang="ko-KR" altLang="en-US"/>
          </a:p>
          <a:p>
            <a:pPr lvl="0">
              <a:buNone/>
            </a:pPr>
            <a:endParaRPr lang="ko-KR" altLang="en-US"/>
          </a:p>
          <a:p>
            <a:pPr lvl="0">
              <a:buNone/>
            </a:pP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ctrTitle" idx="0"/>
          </p:nvPr>
        </p:nvSpPr>
        <p:spPr>
          <a:xfrm>
            <a:off x="29914" y="41895"/>
            <a:ext cx="1589758" cy="469178"/>
          </a:xfrm>
        </p:spPr>
        <p:txBody>
          <a:bodyPr/>
          <a:lstStyle/>
          <a:p>
            <a:pPr lvl="0"/>
            <a:r>
              <a:rPr lang="ko-KR" altLang="en-US"/>
              <a:t>5 역정규화</a:t>
            </a:r>
            <a:endParaRPr lang="ko-KR" altLang="en-US"/>
          </a:p>
        </p:txBody>
      </p:sp>
    </p:spTree>
  </p:cSld>
  <p:clrMapOvr>
    <a:masterClrMapping/>
  </p:clrMapOvr>
  <p:timing/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27300" lnSpcReduction="0"/>
          </a:bodyPr>
          <a:lstStyle/>
          <a:p>
            <a:pPr lvl="0">
              <a:buClr>
                <a:srgbClr val="000000"/>
              </a:buClr>
              <a:buFont typeface="Wingdings"/>
              <a:buChar char="v"/>
            </a:pPr>
            <a:r>
              <a:rPr lang="ko-KR" altLang="en-US" sz="4395"/>
              <a:t>역정규화의 유형</a:t>
            </a:r>
            <a:endParaRPr lang="ko-KR" altLang="en-US" sz="4395"/>
          </a:p>
          <a:p>
            <a:pPr lvl="0">
              <a:buClr>
                <a:srgbClr val="000000"/>
              </a:buClr>
              <a:buNone/>
            </a:pPr>
            <a:r>
              <a:rPr lang="ko-KR" altLang="en-US" sz="4395"/>
              <a:t>1.컬럼 역정규화 (데이터 중복)</a:t>
            </a:r>
            <a:endParaRPr lang="ko-KR" altLang="en-US" sz="4395"/>
          </a:p>
          <a:p>
            <a:pPr lvl="0">
              <a:buClr>
                <a:srgbClr val="000000"/>
              </a:buClr>
              <a:buNone/>
            </a:pPr>
            <a:r>
              <a:rPr lang="ko-KR" altLang="en-US" sz="4395"/>
              <a:t>	:관계테이블의 복합키는 해당 부모테이블에 대표되는(많이조회되는) 컬럼을 가져온다. 적절히 고려를 해야함. 사이즈가 클수록 역정규화를 하면 오히려 많은 중복데이터를 같는다.(주소록)</a:t>
            </a:r>
            <a:endParaRPr lang="ko-KR" altLang="en-US" sz="4395"/>
          </a:p>
          <a:p>
            <a:pPr lvl="0">
              <a:buClr>
                <a:srgbClr val="000000"/>
              </a:buClr>
              <a:buNone/>
            </a:pPr>
            <a:r>
              <a:rPr lang="ko-KR" altLang="en-US" sz="4395"/>
              <a:t>예)</a:t>
            </a:r>
            <a:endParaRPr lang="ko-KR" altLang="en-US" sz="4395"/>
          </a:p>
          <a:p>
            <a:pPr lvl="0">
              <a:buClr>
                <a:srgbClr val="000000"/>
              </a:buClr>
              <a:buNone/>
            </a:pPr>
            <a:r>
              <a:rPr lang="ko-KR" altLang="en-US" sz="4395"/>
              <a:t>학생(학번,이름)</a:t>
            </a:r>
            <a:endParaRPr lang="ko-KR" altLang="en-US" sz="4395"/>
          </a:p>
          <a:p>
            <a:pPr lvl="0">
              <a:buClr>
                <a:srgbClr val="000000"/>
              </a:buClr>
              <a:buNone/>
            </a:pPr>
            <a:r>
              <a:rPr lang="ko-KR" altLang="en-US" sz="4395"/>
              <a:t>동아리등록(동아리코드_FK, 학번_FK, 이름, 동아리명)</a:t>
            </a:r>
            <a:endParaRPr lang="ko-KR" altLang="en-US" sz="4395"/>
          </a:p>
          <a:p>
            <a:pPr lvl="0">
              <a:buClr>
                <a:srgbClr val="000000"/>
              </a:buClr>
              <a:buNone/>
            </a:pPr>
            <a:r>
              <a:rPr lang="ko-KR" altLang="en-US" sz="4395"/>
              <a:t>동아리(동아리코드, 동아리명)</a:t>
            </a:r>
            <a:endParaRPr lang="ko-KR" altLang="en-US" sz="4395"/>
          </a:p>
          <a:p>
            <a:pPr lvl="0">
              <a:buClr>
                <a:srgbClr val="000000"/>
              </a:buClr>
              <a:buNone/>
            </a:pPr>
            <a:endParaRPr lang="ko-KR" altLang="en-US" sz="4395"/>
          </a:p>
          <a:p>
            <a:pPr lvl="0">
              <a:buClr>
                <a:srgbClr val="000000"/>
              </a:buClr>
              <a:buNone/>
            </a:pPr>
            <a:r>
              <a:rPr lang="ko-KR" altLang="en-US" sz="4395"/>
              <a:t>2. 파생 컬럼의 생성</a:t>
            </a:r>
            <a:endParaRPr lang="ko-KR" altLang="en-US" sz="4395"/>
          </a:p>
          <a:p>
            <a:pPr lvl="0">
              <a:buClr>
                <a:srgbClr val="000000"/>
              </a:buClr>
              <a:buNone/>
            </a:pPr>
            <a:r>
              <a:rPr lang="ko-KR" altLang="en-US" sz="4395"/>
              <a:t>:계산을 통해서 얻어질 수 있는 결과 값을 테이블의 컬럼으로 만들어서 값을 저장하게 하면</a:t>
            </a:r>
            <a:endParaRPr lang="ko-KR" altLang="en-US" sz="4395"/>
          </a:p>
          <a:p>
            <a:pPr lvl="0">
              <a:buClr>
                <a:srgbClr val="000000"/>
              </a:buClr>
              <a:buNone/>
            </a:pPr>
            <a:r>
              <a:rPr lang="ko-KR" altLang="en-US" sz="4395"/>
              <a:t>조회할 때 마다 연산을 통해 결과값을 얻지 않아도 되기 때문에 조회의 성능을 향상시킬 수 있다.</a:t>
            </a:r>
            <a:endParaRPr lang="ko-KR" altLang="en-US" sz="4395"/>
          </a:p>
          <a:p>
            <a:pPr lvl="0">
              <a:buClr>
                <a:srgbClr val="000000"/>
              </a:buClr>
              <a:buNone/>
            </a:pPr>
            <a:endParaRPr lang="ko-KR" altLang="en-US" sz="4395"/>
          </a:p>
          <a:p>
            <a:pPr lvl="0">
              <a:buClr>
                <a:srgbClr val="000000"/>
              </a:buClr>
              <a:buNone/>
            </a:pPr>
            <a:r>
              <a:rPr lang="ko-KR" altLang="en-US" sz="4395"/>
              <a:t>예1) 판매테이블의 판매금액을 컬럼으로 만든다.</a:t>
            </a:r>
            <a:endParaRPr lang="ko-KR" altLang="en-US" sz="4395"/>
          </a:p>
          <a:p>
            <a:pPr lvl="0">
              <a:buClr>
                <a:srgbClr val="000000"/>
              </a:buClr>
              <a:buNone/>
            </a:pPr>
            <a:r>
              <a:rPr lang="ko-KR" altLang="en-US" sz="4395"/>
              <a:t>판매금액 = 판매수량 * 판매단가</a:t>
            </a:r>
            <a:endParaRPr lang="ko-KR" altLang="en-US" sz="4395"/>
          </a:p>
          <a:p>
            <a:pPr lvl="0">
              <a:buNone/>
            </a:pPr>
            <a:r>
              <a:rPr lang="ko-KR" altLang="en-US"/>
              <a:t>출처] 역정규화|작성자 주별</a:t>
            </a:r>
            <a:endParaRPr lang="ko-KR" altLang="en-US"/>
          </a:p>
          <a:p>
            <a:pPr lvl="0">
              <a:buNone/>
            </a:pPr>
            <a:endParaRPr lang="ko-KR" altLang="en-US"/>
          </a:p>
          <a:p>
            <a:pPr lvl="0">
              <a:buNone/>
            </a:pP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ctrTitle" idx="0"/>
          </p:nvPr>
        </p:nvSpPr>
        <p:spPr>
          <a:xfrm>
            <a:off x="29914" y="41895"/>
            <a:ext cx="1589758" cy="469178"/>
          </a:xfrm>
        </p:spPr>
        <p:txBody>
          <a:bodyPr/>
          <a:lstStyle/>
          <a:p>
            <a:pPr lvl="0"/>
            <a:r>
              <a:rPr lang="ko-KR" altLang="en-US"/>
              <a:t>5 역정규화</a:t>
            </a:r>
            <a:endParaRPr lang="ko-KR" altLang="en-US"/>
          </a:p>
        </p:txBody>
      </p:sp>
    </p:spTree>
  </p:cSld>
  <p:clrMapOvr>
    <a:masterClrMapping/>
  </p:clrMapOvr>
  <p:timing/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/>
          </p:cNvSpPr>
          <p:nvPr>
            <p:ph idx="1"/>
          </p:nvPr>
        </p:nvSpPr>
        <p:spPr/>
        <p:txBody>
          <a:bodyPr>
            <a:normAutofit fontScale="29330" lnSpcReduction="0"/>
          </a:bodyPr>
          <a:lstStyle/>
          <a:p>
            <a:pPr>
              <a:buNone/>
            </a:pPr>
            <a:r>
              <a:rPr lang="ko-KR" altLang="en-US" sz="4773"/>
              <a:t>3. 테이블 분리 (※ 중요 ※)</a:t>
            </a:r>
            <a:endParaRPr lang="ko-KR" altLang="en-US" sz="4773"/>
          </a:p>
          <a:p>
            <a:pPr>
              <a:buNone/>
            </a:pPr>
            <a:r>
              <a:rPr lang="ko-KR" altLang="en-US" sz="4773"/>
              <a:t>:컬럼을 기준으로 테이블 분리. 분리시 성격으로 나눈다. 업무적으로 자주 활용하는것. 자주 활용하지않는 것으로 나눈다.</a:t>
            </a:r>
            <a:endParaRPr lang="ko-KR" altLang="en-US" sz="4773"/>
          </a:p>
          <a:p>
            <a:pPr>
              <a:buNone/>
            </a:pPr>
            <a:r>
              <a:rPr lang="ko-KR" altLang="en-US" sz="4773"/>
              <a:t> </a:t>
            </a:r>
            <a:endParaRPr lang="ko-KR" altLang="en-US" sz="4773"/>
          </a:p>
          <a:p>
            <a:pPr>
              <a:buNone/>
            </a:pPr>
            <a:r>
              <a:rPr lang="ko-KR" altLang="en-US" sz="4773"/>
              <a:t>예)사원 테이블(사원번호) - 기본인적사항과 개인인적사항(신체적사항)</a:t>
            </a:r>
            <a:endParaRPr lang="ko-KR" altLang="en-US" sz="4773"/>
          </a:p>
          <a:p>
            <a:pPr>
              <a:buNone/>
            </a:pPr>
            <a:r>
              <a:rPr lang="ko-KR" altLang="en-US" sz="4773"/>
              <a:t>사원테이블에 개인인적사항을 부가정보테이블로 식별관계 테이블로 나눈다. (1:1 관계)</a:t>
            </a:r>
            <a:endParaRPr lang="ko-KR" altLang="en-US" sz="4773"/>
          </a:p>
          <a:p>
            <a:pPr>
              <a:buNone/>
            </a:pPr>
            <a:endParaRPr lang="ko-KR" altLang="en-US" sz="4773"/>
          </a:p>
          <a:p>
            <a:pPr>
              <a:buNone/>
            </a:pPr>
            <a:r>
              <a:rPr lang="ko-KR" altLang="en-US" sz="4773"/>
              <a:t>4. 레코드를 기준으로 테이블 분리 (※ 중요 ※)</a:t>
            </a:r>
            <a:endParaRPr lang="ko-KR" altLang="en-US" sz="4773"/>
          </a:p>
          <a:p>
            <a:pPr>
              <a:buNone/>
            </a:pPr>
            <a:r>
              <a:rPr lang="ko-KR" altLang="en-US" sz="4773"/>
              <a:t>:성적테이블에서 성적이 상위, 중위, 하위를 나눌때 처음부터 성적 순위에 맞게 분리를 한다.</a:t>
            </a:r>
            <a:endParaRPr lang="ko-KR" altLang="en-US" sz="4773"/>
          </a:p>
          <a:p>
            <a:pPr>
              <a:buNone/>
            </a:pPr>
            <a:endParaRPr lang="ko-KR" altLang="en-US" sz="4773"/>
          </a:p>
          <a:p>
            <a:pPr>
              <a:buNone/>
            </a:pPr>
            <a:r>
              <a:rPr lang="ko-KR" altLang="en-US" sz="4773"/>
              <a:t>--&gt; 공부잘하는 학생 상위, 공부를 중간정도하는 학생 중위, 공부를 못하는 학생 하위</a:t>
            </a:r>
            <a:endParaRPr lang="ko-KR" altLang="en-US" sz="4773"/>
          </a:p>
          <a:p>
            <a:pPr>
              <a:buNone/>
            </a:pPr>
            <a:r>
              <a:rPr lang="ko-KR" altLang="en-US" sz="4773"/>
              <a:t>      (3개로 나눈다.) 만약 이 3개 테이블을 하나로 묶겠다. (union 으로 묶으면 하나의 테이블 인식)</a:t>
            </a:r>
            <a:endParaRPr lang="ko-KR" altLang="en-US" sz="4773"/>
          </a:p>
          <a:p>
            <a:pPr>
              <a:buNone/>
            </a:pPr>
            <a:r>
              <a:rPr lang="ko-KR" altLang="en-US" sz="4773"/>
              <a:t>--&gt; 나눠진 3개의 테이블은 물리적으로 따로 만들면 각 처리는 해당 서버에서 처리를 해서</a:t>
            </a:r>
            <a:endParaRPr lang="ko-KR" altLang="en-US" sz="4773"/>
          </a:p>
          <a:p>
            <a:pPr>
              <a:buNone/>
            </a:pPr>
            <a:r>
              <a:rPr lang="ko-KR" altLang="en-US" sz="4773"/>
              <a:t>      서버의 부하를 분산 시켜 시스템의 성능을 향상시킬 수 있다. (파티션 뷰)</a:t>
            </a:r>
            <a:endParaRPr lang="ko-KR" altLang="en-US"/>
          </a:p>
          <a:p>
            <a:pPr>
              <a:buNone/>
            </a:pPr>
            <a:endParaRPr lang="ko-KR" altLang="en-US"/>
          </a:p>
          <a:p>
            <a:pPr>
              <a:buNone/>
            </a:pPr>
            <a:r>
              <a:rPr lang="ko-KR" altLang="en-US"/>
              <a:t> </a:t>
            </a:r>
            <a:endParaRPr lang="ko-KR" altLang="en-US"/>
          </a:p>
          <a:p>
            <a:pPr>
              <a:buNone/>
            </a:pPr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/>
          </p:cNvSpPr>
          <p:nvPr>
            <p:ph idx="1"/>
          </p:nvPr>
        </p:nvSpPr>
        <p:spPr/>
        <p:txBody>
          <a:bodyPr>
            <a:normAutofit fontScale="29330" lnSpcReduction="0"/>
          </a:bodyPr>
          <a:lstStyle/>
          <a:p>
            <a:pPr>
              <a:buNone/>
            </a:pPr>
            <a:r>
              <a:rPr lang="ko-KR" altLang="en-US" sz="4773"/>
              <a:t>3. 테이블 분리 (※ 중요 ※)</a:t>
            </a:r>
            <a:endParaRPr lang="ko-KR" altLang="en-US" sz="4773"/>
          </a:p>
          <a:p>
            <a:pPr>
              <a:buNone/>
            </a:pPr>
            <a:r>
              <a:rPr lang="ko-KR" altLang="en-US" sz="4773"/>
              <a:t>:컬럼을 기준으로 테이블 분리. 분리시 성격으로 나눈다. 업무적으로 자주 활용하는것. 자주 활용하지않는 것으로 나눈다.</a:t>
            </a:r>
            <a:endParaRPr lang="ko-KR" altLang="en-US" sz="4773"/>
          </a:p>
          <a:p>
            <a:pPr>
              <a:buNone/>
            </a:pPr>
            <a:r>
              <a:rPr lang="ko-KR" altLang="en-US" sz="4773"/>
              <a:t> </a:t>
            </a:r>
            <a:endParaRPr lang="ko-KR" altLang="en-US" sz="4773"/>
          </a:p>
          <a:p>
            <a:pPr>
              <a:buNone/>
            </a:pPr>
            <a:r>
              <a:rPr lang="ko-KR" altLang="en-US" sz="4773"/>
              <a:t>예)사원 테이블(사원번호) - 기본인적사항과 개인인적사항(신체적사항)</a:t>
            </a:r>
            <a:endParaRPr lang="ko-KR" altLang="en-US" sz="4773"/>
          </a:p>
          <a:p>
            <a:pPr>
              <a:buNone/>
            </a:pPr>
            <a:r>
              <a:rPr lang="ko-KR" altLang="en-US" sz="4773"/>
              <a:t>사원테이블에 개인인적사항을 부가정보테이블로 식별관계 테이블로 나눈다. (1:1 관계)</a:t>
            </a:r>
            <a:endParaRPr lang="ko-KR" altLang="en-US" sz="4773"/>
          </a:p>
          <a:p>
            <a:pPr>
              <a:buNone/>
            </a:pPr>
            <a:endParaRPr lang="ko-KR" altLang="en-US" sz="4773"/>
          </a:p>
          <a:p>
            <a:pPr>
              <a:buNone/>
            </a:pPr>
            <a:r>
              <a:rPr lang="ko-KR" altLang="en-US" sz="4773"/>
              <a:t>4. 레코드를 기준으로 테이블 분리 (※ 중요 ※)</a:t>
            </a:r>
            <a:endParaRPr lang="ko-KR" altLang="en-US" sz="4773"/>
          </a:p>
          <a:p>
            <a:pPr>
              <a:buNone/>
            </a:pPr>
            <a:r>
              <a:rPr lang="ko-KR" altLang="en-US" sz="4773"/>
              <a:t>:성적테이블에서 성적이 상위, 중위, 하위를 나눌때 처음부터 성적 순위에 맞게 분리를 한다.</a:t>
            </a:r>
            <a:endParaRPr lang="ko-KR" altLang="en-US" sz="4773"/>
          </a:p>
          <a:p>
            <a:pPr>
              <a:buNone/>
            </a:pPr>
            <a:endParaRPr lang="ko-KR" altLang="en-US" sz="4773"/>
          </a:p>
          <a:p>
            <a:pPr>
              <a:buNone/>
            </a:pPr>
            <a:r>
              <a:rPr lang="ko-KR" altLang="en-US" sz="4773"/>
              <a:t>--&gt; 공부잘하는 학생 상위, 공부를 중간정도하는 학생 중위, 공부를 못하는 학생 하위</a:t>
            </a:r>
            <a:endParaRPr lang="ko-KR" altLang="en-US" sz="4773"/>
          </a:p>
          <a:p>
            <a:pPr>
              <a:buNone/>
            </a:pPr>
            <a:r>
              <a:rPr lang="ko-KR" altLang="en-US" sz="4773"/>
              <a:t>      (3개로 나눈다.) 만약 이 3개 테이블을 하나로 묶겠다. (union 으로 묶으면 하나의 테이블 인식)</a:t>
            </a:r>
            <a:endParaRPr lang="ko-KR" altLang="en-US" sz="4773"/>
          </a:p>
          <a:p>
            <a:pPr>
              <a:buNone/>
            </a:pPr>
            <a:r>
              <a:rPr lang="ko-KR" altLang="en-US" sz="4773"/>
              <a:t>--&gt; 나눠진 3개의 테이블은 물리적으로 따로 만들면 각 처리는 해당 서버에서 처리를 해서</a:t>
            </a:r>
            <a:endParaRPr lang="ko-KR" altLang="en-US" sz="4773"/>
          </a:p>
          <a:p>
            <a:pPr>
              <a:buNone/>
            </a:pPr>
            <a:r>
              <a:rPr lang="ko-KR" altLang="en-US" sz="4773"/>
              <a:t>      서버의 부하를 분산 시켜 시스템의 성능을 향상시킬 수 있다. (파티션 뷰)</a:t>
            </a:r>
            <a:endParaRPr lang="ko-KR" altLang="en-US"/>
          </a:p>
          <a:p>
            <a:pPr>
              <a:buNone/>
            </a:pPr>
            <a:endParaRPr lang="ko-KR" altLang="en-US"/>
          </a:p>
          <a:p>
            <a:pPr>
              <a:buNone/>
            </a:pPr>
            <a:r>
              <a:rPr lang="ko-KR" altLang="en-US"/>
              <a:t> </a:t>
            </a:r>
            <a:endParaRPr lang="ko-KR" altLang="en-US"/>
          </a:p>
          <a:p>
            <a:pPr>
              <a:buNone/>
            </a:pPr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/>
          </p:cNvSpPr>
          <p:nvPr>
            <p:ph idx="1"/>
          </p:nvPr>
        </p:nvSpPr>
        <p:spPr/>
        <p:txBody>
          <a:bodyPr>
            <a:normAutofit fontScale="20950" lnSpcReduction="0"/>
          </a:bodyPr>
          <a:lstStyle/>
          <a:p>
            <a:pPr>
              <a:buNone/>
            </a:pPr>
            <a:r>
              <a:rPr lang="ko-KR" altLang="en-US" sz="6682"/>
              <a:t>5. 요약 테이블 생성</a:t>
            </a:r>
            <a:endParaRPr lang="ko-KR" altLang="en-US" sz="6682"/>
          </a:p>
          <a:p>
            <a:pPr>
              <a:buNone/>
            </a:pPr>
            <a:r>
              <a:rPr lang="ko-KR" altLang="en-US" sz="6682"/>
              <a:t>:판매테이블에서 판매된것에 대한 요약을 보고 싶을때 -&gt; 매출액요약 테이블 ㅁ하나를 만든다. 판매테이블(판매번호, 회원번호, 상품코드, 판매일자, 판매금액, 판매단가, 판매수량)</a:t>
            </a:r>
            <a:endParaRPr lang="ko-KR" altLang="en-US" sz="6682"/>
          </a:p>
          <a:p>
            <a:pPr>
              <a:buNone/>
            </a:pPr>
            <a:r>
              <a:rPr lang="ko-KR" altLang="en-US" sz="6682"/>
              <a:t>매출액요약테이블(상품코드, 판매일자, 판매금액)</a:t>
            </a:r>
            <a:endParaRPr lang="ko-KR" altLang="en-US" sz="6682"/>
          </a:p>
          <a:p>
            <a:pPr>
              <a:buNone/>
            </a:pPr>
            <a:r>
              <a:rPr lang="ko-KR" altLang="en-US" sz="6682"/>
              <a:t> ※ 요약시 관계제거 -&gt;자식 부모 데이터 검증 관계를 안하겠다. 임의로 추가 해서 데이터 입력</a:t>
            </a:r>
            <a:endParaRPr lang="ko-KR" altLang="en-US" sz="6682"/>
          </a:p>
          <a:p>
            <a:pPr>
              <a:buNone/>
            </a:pPr>
            <a:r>
              <a:rPr lang="ko-KR" altLang="en-US" sz="6682"/>
              <a:t>관계제거시 데이터의 무결성이 손상 받는다.</a:t>
            </a:r>
            <a:endParaRPr lang="ko-KR" altLang="en-US" sz="6682"/>
          </a:p>
          <a:p>
            <a:pPr>
              <a:buNone/>
            </a:pPr>
            <a:r>
              <a:rPr lang="ko-KR" altLang="en-US" sz="6682"/>
              <a:t> 판매테이블 전체를 묶어서 조회보다 매출액요약테이블만 조회해서 부하를 줄일 수 있다.</a:t>
            </a:r>
            <a:endParaRPr lang="ko-KR" altLang="en-US" sz="6682"/>
          </a:p>
          <a:p>
            <a:pPr>
              <a:buNone/>
            </a:pPr>
            <a:r>
              <a:rPr lang="ko-KR" altLang="en-US" sz="6682"/>
              <a:t> 6. 테이블 통합</a:t>
            </a:r>
            <a:endParaRPr lang="ko-KR" altLang="en-US" sz="6682"/>
          </a:p>
          <a:p>
            <a:pPr>
              <a:buNone/>
            </a:pPr>
            <a:r>
              <a:rPr lang="ko-KR" altLang="en-US" sz="6682"/>
              <a:t>:개인신상테이블(이름_PK) , 자동차테이블(이름_FK)</a:t>
            </a:r>
            <a:endParaRPr lang="ko-KR" altLang="en-US" sz="6682"/>
          </a:p>
          <a:p>
            <a:pPr>
              <a:buNone/>
            </a:pPr>
            <a:r>
              <a:rPr lang="ko-KR" altLang="en-US" sz="6682"/>
              <a:t>-&gt;서로 데이터를 수정시 관계를 따져가며 수정하는데 그럴 필요 없이 서로  검증하지 않고 조인 하지 않게 해 굳이 데이터 입력 수정 삭제시 검증 하지 않아도 된다. 개인신상을 통으로 가져온다.</a:t>
            </a:r>
            <a:endParaRPr lang="ko-KR" altLang="en-US" sz="6682"/>
          </a:p>
          <a:p>
            <a:pPr>
              <a:buNone/>
            </a:pPr>
            <a:r>
              <a:rPr lang="ko-KR" altLang="en-US" sz="6682"/>
              <a:t>-&gt;일부데이터가 쓸때 없이 낭비 되지만 오히려 서로 상관을 안해 유연성이 증가 될 수 있다.</a:t>
            </a:r>
            <a:endParaRPr lang="ko-KR" altLang="en-US" sz="4773"/>
          </a:p>
          <a:p>
            <a:pPr>
              <a:buNone/>
            </a:pPr>
            <a:endParaRPr lang="ko-KR" altLang="en-US" sz="4773"/>
          </a:p>
          <a:p>
            <a:pPr>
              <a:buNone/>
            </a:pPr>
            <a:endParaRPr lang="ko-KR" altLang="en-US" sz="4773"/>
          </a:p>
          <a:p>
            <a:pPr>
              <a:buNone/>
            </a:pPr>
            <a:endParaRPr lang="ko-KR" altLang="en-US" sz="4773"/>
          </a:p>
          <a:p>
            <a:pPr>
              <a:buNone/>
            </a:pPr>
            <a:endParaRPr lang="ko-KR" altLang="en-US" sz="4773"/>
          </a:p>
          <a:p>
            <a:pPr>
              <a:buNone/>
            </a:pPr>
            <a:endParaRPr lang="ko-KR" altLang="en-US"/>
          </a:p>
          <a:p>
            <a:pPr>
              <a:buNone/>
            </a:pPr>
            <a:r>
              <a:rPr lang="ko-KR" altLang="en-US"/>
              <a:t> </a:t>
            </a:r>
            <a:endParaRPr lang="ko-KR" altLang="en-US"/>
          </a:p>
          <a:p>
            <a:pPr>
              <a:buNone/>
            </a:pPr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DA</a:t>
            </a:r>
            <a:r>
              <a:rPr lang="ko-KR" altLang="en-US"/>
              <a:t>는 데이터 관점에서 업무를 수행</a:t>
            </a:r>
            <a:endParaRPr lang="ko-KR" altLang="en-US"/>
          </a:p>
          <a:p>
            <a:pPr lvl="0"/>
            <a:r>
              <a:rPr lang="ko-KR" altLang="en-US"/>
              <a:t>개발하려고 하는 업무를 분석하여 엔티티와 어트리뷰트를 추출 및 정의 </a:t>
            </a:r>
            <a:r>
              <a:rPr lang="en-US" altLang="ko-KR"/>
              <a:t>(</a:t>
            </a:r>
            <a:r>
              <a:rPr lang="ko-KR" altLang="en-US"/>
              <a:t>전산화 데이터 추출</a:t>
            </a:r>
            <a:r>
              <a:rPr lang="en-US" altLang="ko-KR"/>
              <a:t>)</a:t>
            </a:r>
            <a:endParaRPr lang="en-US" altLang="ko-KR"/>
          </a:p>
          <a:p>
            <a:pPr lvl="0"/>
            <a:r>
              <a:rPr lang="ko-KR" altLang="en-US"/>
              <a:t>정규화를 통하여 최종적으로 관리되어야 하는 테이블 확정</a:t>
            </a:r>
            <a:endParaRPr lang="ko-KR" altLang="en-US"/>
          </a:p>
          <a:p>
            <a:pPr lvl="0"/>
            <a:r>
              <a:rPr lang="ko-KR" altLang="en-US"/>
              <a:t>테이터 관점에서 표준화 수립</a:t>
            </a:r>
            <a:r>
              <a:rPr lang="en-US" altLang="ko-KR"/>
              <a:t>(</a:t>
            </a:r>
            <a:r>
              <a:rPr lang="ko-KR" altLang="en-US"/>
              <a:t>테이블명</a:t>
            </a:r>
            <a:r>
              <a:rPr lang="en-US" altLang="ko-KR"/>
              <a:t>, </a:t>
            </a:r>
            <a:r>
              <a:rPr lang="ko-KR" altLang="en-US"/>
              <a:t>속성명</a:t>
            </a:r>
            <a:r>
              <a:rPr lang="en-US" altLang="ko-KR"/>
              <a:t>, </a:t>
            </a:r>
            <a:r>
              <a:rPr lang="ko-KR" altLang="en-US"/>
              <a:t>속성의 타입</a:t>
            </a:r>
            <a:r>
              <a:rPr lang="en-US" altLang="ko-KR"/>
              <a:t>, </a:t>
            </a:r>
            <a:r>
              <a:rPr lang="ko-KR" altLang="en-US"/>
              <a:t>길이 등</a:t>
            </a:r>
            <a:r>
              <a:rPr lang="en-US" altLang="ko-KR"/>
              <a:t>)</a:t>
            </a:r>
            <a:endParaRPr lang="en-US" altLang="ko-KR"/>
          </a:p>
          <a:p>
            <a:pPr lvl="0"/>
            <a:r>
              <a:rPr lang="ko-KR" altLang="en-US"/>
              <a:t>논리</a:t>
            </a:r>
            <a:r>
              <a:rPr lang="en-US" altLang="ko-KR"/>
              <a:t>, </a:t>
            </a:r>
            <a:r>
              <a:rPr lang="ko-KR" altLang="en-US"/>
              <a:t>물리</a:t>
            </a:r>
            <a:r>
              <a:rPr lang="en-US" altLang="ko-KR"/>
              <a:t>ERD </a:t>
            </a:r>
            <a:r>
              <a:rPr lang="ko-KR" altLang="en-US"/>
              <a:t>작성</a:t>
            </a:r>
            <a:endParaRPr lang="ko-KR" altLang="en-US"/>
          </a:p>
          <a:p>
            <a:pPr lvl="0"/>
            <a:r>
              <a:rPr lang="ko-KR" altLang="en-US"/>
              <a:t>테이블간 관계 설정</a:t>
            </a:r>
            <a:r>
              <a:rPr lang="en-US" altLang="ko-KR"/>
              <a:t>(</a:t>
            </a:r>
            <a:r>
              <a:rPr lang="ko-KR" altLang="en-US"/>
              <a:t>기본키와 외래키</a:t>
            </a:r>
            <a:r>
              <a:rPr lang="en-US" altLang="ko-KR"/>
              <a:t>)</a:t>
            </a:r>
            <a:endParaRPr lang="en-US" altLang="ko-KR"/>
          </a:p>
          <a:p>
            <a:pPr lvl="0"/>
            <a:r>
              <a:rPr lang="ko-KR" altLang="en-US"/>
              <a:t>각종 데이터 관련 작업 문서화 </a:t>
            </a:r>
            <a:endParaRPr lang="ko-KR" altLang="en-US"/>
          </a:p>
          <a:p>
            <a:pPr lvl="0"/>
            <a:r>
              <a:rPr lang="en-US" altLang="ko-KR"/>
              <a:t>DBA </a:t>
            </a:r>
            <a:r>
              <a:rPr lang="ko-KR" altLang="en-US"/>
              <a:t>가 따로 없을경우 </a:t>
            </a:r>
            <a:r>
              <a:rPr lang="en-US" altLang="ko-KR"/>
              <a:t>DA</a:t>
            </a:r>
            <a:r>
              <a:rPr lang="ko-KR" altLang="en-US"/>
              <a:t>가 </a:t>
            </a:r>
            <a:r>
              <a:rPr lang="en-US" altLang="ko-KR"/>
              <a:t>DAB</a:t>
            </a:r>
            <a:r>
              <a:rPr lang="ko-KR" altLang="en-US"/>
              <a:t>의 일까지 전부 수행</a:t>
            </a:r>
            <a:endParaRPr lang="ko-KR" altLang="en-US"/>
          </a:p>
          <a:p>
            <a:pPr lvl="0"/>
            <a:r>
              <a:rPr lang="en-US" altLang="ko-KR"/>
              <a:t>DBA </a:t>
            </a:r>
            <a:r>
              <a:rPr lang="ko-KR" altLang="en-US"/>
              <a:t>는 </a:t>
            </a:r>
            <a:r>
              <a:rPr lang="en-US" altLang="ko-KR"/>
              <a:t>DBMS </a:t>
            </a:r>
            <a:r>
              <a:rPr lang="ko-KR" altLang="en-US"/>
              <a:t>관점에따라 업무 수행</a:t>
            </a:r>
            <a:r>
              <a:rPr lang="en-US" altLang="ko-KR"/>
              <a:t>(Oracle, MySQL,….)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/>
            <a:r>
              <a:rPr lang="en-US" altLang="ko-KR"/>
              <a:t>DA </a:t>
            </a:r>
            <a:r>
              <a:rPr lang="ko-KR" altLang="en-US"/>
              <a:t>란</a:t>
            </a:r>
            <a:r>
              <a:rPr lang="en-US" altLang="ko-KR"/>
              <a:t>?</a:t>
            </a:r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DB(</a:t>
            </a:r>
            <a:r>
              <a:rPr lang="ko-KR" altLang="en-US"/>
              <a:t>데이터베이스</a:t>
            </a:r>
            <a:r>
              <a:rPr lang="en-US" altLang="ko-KR"/>
              <a:t>) </a:t>
            </a:r>
            <a:r>
              <a:rPr lang="ko-KR" altLang="en-US"/>
              <a:t>는 체계화된 데이터의 모임이다</a:t>
            </a:r>
            <a:r>
              <a:rPr lang="en-US" altLang="ko-KR"/>
              <a:t>.</a:t>
            </a:r>
            <a:endParaRPr lang="en-US" altLang="ko-KR"/>
          </a:p>
          <a:p>
            <a:pPr lvl="0"/>
            <a:r>
              <a:rPr lang="ko-KR" altLang="en-US"/>
              <a:t>여러 사람이 공유하고 사용될 목적으로 관리되는 정보의 집합</a:t>
            </a:r>
            <a:r>
              <a:rPr lang="en-US" altLang="ko-KR"/>
              <a:t>.</a:t>
            </a:r>
            <a:endParaRPr lang="en-US" altLang="ko-KR"/>
          </a:p>
          <a:p>
            <a:pPr lvl="0"/>
            <a:r>
              <a:rPr lang="ko-KR" altLang="en-US"/>
              <a:t>공동 자료로서 각 사용자는 같은 데이터라 할지라도 각자의 응용목적에 따라 다르게 사용할 수 있다</a:t>
            </a:r>
            <a:r>
              <a:rPr lang="en-US" altLang="ko-KR"/>
              <a:t>.</a:t>
            </a:r>
            <a:endParaRPr lang="en-US" altLang="ko-KR"/>
          </a:p>
          <a:p>
            <a:pPr lvl="0"/>
            <a:r>
              <a:rPr lang="ko-KR" altLang="en-US"/>
              <a:t>특징</a:t>
            </a:r>
            <a:endParaRPr lang="ko-KR" altLang="en-US"/>
          </a:p>
          <a:p>
            <a:pPr lvl="1"/>
            <a:r>
              <a:rPr lang="ko-KR" altLang="en-US"/>
              <a:t>실시간 접근</a:t>
            </a:r>
            <a:endParaRPr lang="ko-KR" altLang="en-US"/>
          </a:p>
          <a:p>
            <a:pPr lvl="1"/>
            <a:r>
              <a:rPr lang="ko-KR" altLang="en-US"/>
              <a:t>지속적변화</a:t>
            </a:r>
            <a:endParaRPr lang="ko-KR" altLang="en-US"/>
          </a:p>
          <a:p>
            <a:pPr lvl="1"/>
            <a:r>
              <a:rPr lang="ko-KR" altLang="en-US"/>
              <a:t>동시공유</a:t>
            </a:r>
            <a:endParaRPr lang="ko-KR" altLang="en-US"/>
          </a:p>
          <a:p>
            <a:pPr lvl="1"/>
            <a:r>
              <a:rPr lang="ko-KR" altLang="en-US"/>
              <a:t>내용에 의한 참조</a:t>
            </a:r>
            <a:endParaRPr lang="ko-KR" altLang="en-US"/>
          </a:p>
          <a:p>
            <a:pPr lvl="1"/>
            <a:r>
              <a:rPr lang="ko-KR" altLang="en-US"/>
              <a:t>데이터의 물리</a:t>
            </a:r>
            <a:r>
              <a:rPr lang="en-US" altLang="ko-KR"/>
              <a:t>, </a:t>
            </a:r>
            <a:r>
              <a:rPr lang="ko-KR" altLang="en-US"/>
              <a:t>논리적 독립성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/>
            <a:r>
              <a:rPr lang="en-US" altLang="ko-KR"/>
              <a:t>DB </a:t>
            </a:r>
            <a:r>
              <a:rPr lang="ko-KR" altLang="en-US"/>
              <a:t>란</a:t>
            </a:r>
            <a:r>
              <a:rPr lang="en-US" altLang="ko-KR"/>
              <a:t>?</a:t>
            </a:r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0"/>
          </a:bodyPr>
          <a:lstStyle/>
          <a:p>
            <a:pPr lvl="0">
              <a:lnSpc>
                <a:spcPct val="80000"/>
              </a:lnSpc>
            </a:pPr>
            <a:r>
              <a:rPr lang="ko-KR" altLang="en-US"/>
              <a:t>장점</a:t>
            </a:r>
            <a:endParaRPr lang="ko-KR" altLang="en-US"/>
          </a:p>
          <a:p>
            <a:pPr lvl="1">
              <a:lnSpc>
                <a:spcPct val="80000"/>
              </a:lnSpc>
            </a:pPr>
            <a:r>
              <a:rPr lang="ko-KR" altLang="en-US"/>
              <a:t>데이터 중복 최소화</a:t>
            </a:r>
            <a:endParaRPr lang="ko-KR" altLang="en-US"/>
          </a:p>
          <a:p>
            <a:pPr lvl="1">
              <a:lnSpc>
                <a:spcPct val="80000"/>
              </a:lnSpc>
            </a:pPr>
            <a:r>
              <a:rPr lang="ko-KR" altLang="en-US"/>
              <a:t>데이터 공유</a:t>
            </a:r>
            <a:endParaRPr lang="ko-KR" altLang="en-US"/>
          </a:p>
          <a:p>
            <a:pPr lvl="1">
              <a:lnSpc>
                <a:spcPct val="80000"/>
              </a:lnSpc>
            </a:pPr>
            <a:r>
              <a:rPr lang="ko-KR" altLang="en-US"/>
              <a:t>일관성</a:t>
            </a:r>
            <a:r>
              <a:rPr lang="en-US" altLang="ko-KR"/>
              <a:t>, </a:t>
            </a:r>
            <a:r>
              <a:rPr lang="ko-KR" altLang="en-US"/>
              <a:t>무결성</a:t>
            </a:r>
            <a:r>
              <a:rPr lang="en-US" altLang="ko-KR"/>
              <a:t>, </a:t>
            </a:r>
            <a:r>
              <a:rPr lang="ko-KR" altLang="en-US"/>
              <a:t>보안성 유지</a:t>
            </a:r>
            <a:endParaRPr lang="ko-KR" altLang="en-US"/>
          </a:p>
          <a:p>
            <a:pPr lvl="1">
              <a:lnSpc>
                <a:spcPct val="80000"/>
              </a:lnSpc>
            </a:pPr>
            <a:r>
              <a:rPr lang="ko-KR" altLang="en-US"/>
              <a:t>최신의 데이터 유지</a:t>
            </a:r>
            <a:endParaRPr lang="ko-KR" altLang="en-US"/>
          </a:p>
          <a:p>
            <a:pPr lvl="1">
              <a:lnSpc>
                <a:spcPct val="80000"/>
              </a:lnSpc>
            </a:pPr>
            <a:r>
              <a:rPr lang="ko-KR" altLang="en-US"/>
              <a:t>데이터 표준화 가능</a:t>
            </a:r>
            <a:endParaRPr lang="ko-KR" altLang="en-US"/>
          </a:p>
          <a:p>
            <a:pPr lvl="1">
              <a:lnSpc>
                <a:spcPct val="80000"/>
              </a:lnSpc>
            </a:pPr>
            <a:r>
              <a:rPr lang="ko-KR" altLang="en-US"/>
              <a:t>데이터 저장 공간 절약</a:t>
            </a:r>
            <a:endParaRPr lang="ko-KR" altLang="en-US"/>
          </a:p>
          <a:p>
            <a:pPr lvl="4">
              <a:lnSpc>
                <a:spcPct val="80000"/>
              </a:lnSpc>
            </a:pPr>
            <a:endParaRPr lang="en-US" altLang="ko-KR"/>
          </a:p>
          <a:p>
            <a:pPr lvl="4">
              <a:lnSpc>
                <a:spcPct val="80000"/>
              </a:lnSpc>
            </a:pPr>
            <a:endParaRPr lang="en-US" altLang="ko-KR"/>
          </a:p>
          <a:p>
            <a:pPr lvl="4">
              <a:lnSpc>
                <a:spcPct val="80000"/>
              </a:lnSpc>
            </a:pPr>
            <a:endParaRPr lang="en-US" altLang="ko-KR"/>
          </a:p>
          <a:p>
            <a:pPr lvl="4">
              <a:lnSpc>
                <a:spcPct val="80000"/>
              </a:lnSpc>
            </a:pPr>
            <a:r>
              <a:rPr lang="ko-KR" altLang="en-US"/>
              <a:t>출처 </a:t>
            </a:r>
            <a:r>
              <a:rPr lang="en-US" altLang="ko-KR"/>
              <a:t>https://ko.wikipedia.org/wiki/%EB%8D%B0%EC%9D%B4%ED%84%B0%EB%B2%A0%EC%9D%B4%EC%8A%A4</a:t>
            </a: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/>
            <a:r>
              <a:rPr lang="en-US" altLang="ko-KR"/>
              <a:t>DB </a:t>
            </a:r>
            <a:r>
              <a:rPr lang="ko-KR" altLang="en-US"/>
              <a:t>란</a:t>
            </a:r>
            <a:r>
              <a:rPr lang="en-US" altLang="ko-KR"/>
              <a:t>?</a:t>
            </a:r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0"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latin typeface="맑은 고딕"/>
                <a:ea typeface="맑은 고딕"/>
                <a:cs typeface="+mn-cs"/>
              </a:rPr>
              <a:t>Normal Form </a:t>
            </a:r>
            <a:endParaRPr lang="en-US" altLang="ko-KR">
              <a:latin typeface="맑은 고딕"/>
              <a:ea typeface="맑은 고딕"/>
              <a:cs typeface="+mn-cs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맑은 고딕"/>
                <a:ea typeface="맑은 고딕"/>
                <a:cs typeface="+mn-cs"/>
              </a:rPr>
              <a:t>관계형 데이터베이스의 설계에서 </a:t>
            </a:r>
            <a:r>
              <a:rPr lang="ko-KR" altLang="en-US">
                <a:solidFill>
                  <a:srgbClr val="ff0000"/>
                </a:solidFill>
                <a:latin typeface="맑은 고딕"/>
                <a:ea typeface="맑은 고딕"/>
                <a:cs typeface="+mn-cs"/>
              </a:rPr>
              <a:t>중복을 최소화</a:t>
            </a:r>
            <a:r>
              <a:rPr lang="ko-KR" altLang="en-US">
                <a:latin typeface="맑은 고딕"/>
                <a:ea typeface="맑은 고딕"/>
                <a:cs typeface="+mn-cs"/>
              </a:rPr>
              <a:t>하게 데이터를 구조화 하는 프로세스</a:t>
            </a:r>
            <a:endParaRPr lang="ko-KR" altLang="en-US">
              <a:latin typeface="맑은 고딕"/>
              <a:ea typeface="맑은 고딕"/>
              <a:cs typeface="+mn-cs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맑은 고딕"/>
                <a:ea typeface="맑은 고딕"/>
                <a:cs typeface="+mn-cs"/>
              </a:rPr>
              <a:t>정규화의 목표는 이상이 있는 관계를 재구성하여 작고 잘 조직된 관계를 생성</a:t>
            </a:r>
            <a:endParaRPr lang="ko-KR" altLang="en-US">
              <a:latin typeface="맑은 고딕"/>
              <a:ea typeface="맑은 고딕"/>
              <a:cs typeface="+mn-cs"/>
            </a:endParaRPr>
          </a:p>
          <a:p>
            <a:pPr>
              <a:lnSpc>
                <a:spcPct val="150000"/>
              </a:lnSpc>
            </a:pPr>
            <a:r>
              <a:rPr lang="ko-KR" altLang="en-US"/>
              <a:t>데이터 무결성 유지 및 안정성 최대화</a:t>
            </a:r>
            <a:endParaRPr lang="ko-KR" altLang="en-US"/>
          </a:p>
          <a:p>
            <a:pPr>
              <a:lnSpc>
                <a:spcPct val="150000"/>
              </a:lnSpc>
            </a:pPr>
            <a:r>
              <a:rPr lang="ko-KR" altLang="en-US">
                <a:latin typeface="맑은 고딕"/>
                <a:ea typeface="맑은 고딕"/>
                <a:cs typeface="+mn-cs"/>
              </a:rPr>
              <a:t>제 </a:t>
            </a:r>
            <a:r>
              <a:rPr lang="en-US" altLang="ko-KR">
                <a:latin typeface="맑은 고딕"/>
                <a:ea typeface="맑은 고딕"/>
                <a:cs typeface="+mn-cs"/>
              </a:rPr>
              <a:t>1</a:t>
            </a:r>
            <a:r>
              <a:rPr lang="ko-KR" altLang="en-US">
                <a:latin typeface="맑은 고딕"/>
                <a:ea typeface="맑은 고딕"/>
                <a:cs typeface="+mn-cs"/>
              </a:rPr>
              <a:t>정규화</a:t>
            </a:r>
            <a:r>
              <a:rPr lang="en-US" altLang="ko-KR">
                <a:latin typeface="맑은 고딕"/>
                <a:ea typeface="맑은 고딕"/>
                <a:cs typeface="+mn-cs"/>
              </a:rPr>
              <a:t>, 2</a:t>
            </a:r>
            <a:r>
              <a:rPr lang="ko-KR" altLang="en-US">
                <a:latin typeface="맑은 고딕"/>
                <a:ea typeface="맑은 고딕"/>
                <a:cs typeface="+mn-cs"/>
              </a:rPr>
              <a:t>정규화</a:t>
            </a:r>
            <a:r>
              <a:rPr lang="en-US" altLang="ko-KR">
                <a:latin typeface="맑은 고딕"/>
                <a:ea typeface="맑은 고딕"/>
                <a:cs typeface="+mn-cs"/>
              </a:rPr>
              <a:t>, 3</a:t>
            </a:r>
            <a:r>
              <a:rPr lang="ko-KR" altLang="en-US">
                <a:latin typeface="맑은 고딕"/>
                <a:ea typeface="맑은 고딕"/>
                <a:cs typeface="+mn-cs"/>
              </a:rPr>
              <a:t>정규화 </a:t>
            </a:r>
            <a:r>
              <a:rPr lang="en-US" altLang="ko-KR">
                <a:latin typeface="맑은 고딕"/>
                <a:ea typeface="맑은 고딕"/>
                <a:cs typeface="+mn-cs"/>
              </a:rPr>
              <a:t>,BCNF</a:t>
            </a:r>
            <a:r>
              <a:rPr lang="ko-KR" altLang="en-US">
                <a:latin typeface="맑은 고딕"/>
                <a:ea typeface="맑은 고딕"/>
                <a:cs typeface="+mn-cs"/>
              </a:rPr>
              <a:t>등이 있음</a:t>
            </a:r>
            <a:endParaRPr lang="ko-KR" altLang="en-US">
              <a:latin typeface="맑은 고딕"/>
              <a:ea typeface="맑은 고딕"/>
              <a:cs typeface="+mn-cs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/>
              <a:t>(</a:t>
            </a:r>
            <a:r>
              <a:rPr lang="ko-KR" altLang="en-US" sz="1600"/>
              <a:t>나머지는 잘 안 쓰인다고 함</a:t>
            </a:r>
            <a:r>
              <a:rPr lang="en-US" altLang="ko-KR" sz="1600"/>
              <a:t>)</a:t>
            </a:r>
            <a:endParaRPr lang="ko-KR" altLang="en-US" sz="1600"/>
          </a:p>
        </p:txBody>
      </p:sp>
      <p:sp>
        <p:nvSpPr>
          <p:cNvPr id="3" name="제목 2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/>
            <a:r>
              <a:rPr lang="ko-KR" altLang="en-US" b="0"/>
              <a:t>정규화란</a:t>
            </a:r>
            <a:r>
              <a:rPr lang="en-US" altLang="ko-KR" b="0"/>
              <a:t>?</a:t>
            </a:r>
            <a:endParaRPr lang="ko-KR" altLang="en-US" b="0"/>
          </a:p>
        </p:txBody>
      </p:sp>
    </p:spTree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테이블에 있는 모든 속성의 도메인이 원자값</a:t>
            </a:r>
            <a:r>
              <a:rPr lang="en-US" altLang="ko-KR"/>
              <a:t>(Atomic Value)</a:t>
            </a:r>
            <a:r>
              <a:rPr lang="ko-KR" altLang="en-US"/>
              <a:t>만으로 되어있는 정규형</a:t>
            </a:r>
            <a:endParaRPr lang="ko-KR" altLang="en-US"/>
          </a:p>
          <a:p>
            <a:pPr lvl="0"/>
            <a:r>
              <a:rPr lang="ko-KR" altLang="en-US"/>
              <a:t>반복되는 그룹 속성이 존재할 경우 그 그룹을 분리하여 새로운 </a:t>
            </a:r>
            <a:r>
              <a:rPr lang="en-US" altLang="ko-KR"/>
              <a:t>Entity </a:t>
            </a:r>
            <a:r>
              <a:rPr lang="ko-KR" altLang="en-US"/>
              <a:t>타입을 추가한 후 기존의 실체와 </a:t>
            </a:r>
            <a:r>
              <a:rPr lang="en-US" altLang="ko-KR"/>
              <a:t>1:N</a:t>
            </a:r>
            <a:r>
              <a:rPr lang="ko-KR" altLang="en-US"/>
              <a:t> 관계를 형성해줌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/>
            <a:r>
              <a:rPr lang="en-US" altLang="ko-KR"/>
              <a:t>1 </a:t>
            </a:r>
            <a:r>
              <a:rPr lang="ko-KR" altLang="en-US"/>
              <a:t>정규화</a:t>
            </a:r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/>
          <a:srcRect l="2300" t="16070" r="4460" b="20130"/>
          <a:stretch>
            <a:fillRect/>
          </a:stretch>
        </p:blipFill>
        <p:spPr>
          <a:xfrm>
            <a:off x="1550486" y="2852936"/>
            <a:ext cx="7015135" cy="25200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아래쪽 화살표 4"/>
          <p:cNvSpPr/>
          <p:nvPr/>
        </p:nvSpPr>
        <p:spPr>
          <a:xfrm>
            <a:off x="4788024" y="5733256"/>
            <a:ext cx="540060" cy="504056"/>
          </a:xfrm>
          <a:prstGeom prst="downArrow">
            <a:avLst>
              <a:gd name="adj1" fmla="val 50000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533321" y="5854479"/>
            <a:ext cx="10081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100">
                <a:solidFill>
                  <a:srgbClr val="ff0000"/>
                </a:solidFill>
              </a:rPr>
              <a:t>중복제거</a:t>
            </a:r>
            <a:endParaRPr lang="ko-KR" altLang="en-US" sz="1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/>
            <a:r>
              <a:rPr lang="en-US" altLang="ko-KR"/>
              <a:t>1 </a:t>
            </a:r>
            <a:r>
              <a:rPr lang="ko-KR" altLang="en-US"/>
              <a:t>정규화</a:t>
            </a:r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/>
          <a:srcRect l="2700" t="10040" r="4330" b="60320"/>
          <a:stretch>
            <a:fillRect/>
          </a:stretch>
        </p:blipFill>
        <p:spPr>
          <a:xfrm>
            <a:off x="1806599" y="898526"/>
            <a:ext cx="6502909" cy="25200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2"/>
          <a:srcRect l="2700" t="41520" r="4330" b="11200"/>
          <a:stretch>
            <a:fillRect/>
          </a:stretch>
        </p:blipFill>
        <p:spPr>
          <a:xfrm>
            <a:off x="1806599" y="3824576"/>
            <a:ext cx="6502909" cy="25200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9" name="아래쪽 화살표 8"/>
          <p:cNvSpPr/>
          <p:nvPr/>
        </p:nvSpPr>
        <p:spPr>
          <a:xfrm>
            <a:off x="4788024" y="620688"/>
            <a:ext cx="540060" cy="504056"/>
          </a:xfrm>
          <a:prstGeom prst="downArrow">
            <a:avLst>
              <a:gd name="adj1" fmla="val 50000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기본키 </a:t>
            </a:r>
            <a:r>
              <a:rPr lang="en-US" altLang="ko-KR"/>
              <a:t>2</a:t>
            </a:r>
            <a:r>
              <a:rPr lang="ko-KR" altLang="en-US"/>
              <a:t>개 이상으로 구성되는 테이블에서 일부 속성에 대해서만 부분적으로 함수 종속적인 것을 분리</a:t>
            </a:r>
            <a:endParaRPr lang="ko-KR" altLang="en-US"/>
          </a:p>
          <a:p>
            <a:pPr lvl="0"/>
            <a:r>
              <a:rPr lang="ko-KR" altLang="en-US"/>
              <a:t>즉</a:t>
            </a:r>
            <a:r>
              <a:rPr lang="en-US" altLang="ko-KR"/>
              <a:t>, </a:t>
            </a:r>
            <a:r>
              <a:rPr lang="ko-KR" altLang="en-US"/>
              <a:t>부분함수 종속성을 제거해줌</a:t>
            </a:r>
            <a:endParaRPr lang="ko-KR" altLang="en-US"/>
          </a:p>
          <a:p>
            <a:pPr marL="457200" lvl="1" indent="0">
              <a:buNone/>
            </a:pPr>
            <a:r>
              <a:rPr lang="en-US" altLang="ko-KR" sz="1600"/>
              <a:t>(</a:t>
            </a:r>
            <a:r>
              <a:rPr lang="ko-KR" altLang="en-US" sz="1600"/>
              <a:t>만약 기본키가 하나인 경우 제 </a:t>
            </a:r>
            <a:r>
              <a:rPr lang="en-US" altLang="ko-KR" sz="1600"/>
              <a:t>2</a:t>
            </a:r>
            <a:r>
              <a:rPr lang="ko-KR" altLang="en-US" sz="1600"/>
              <a:t>정규화는 하지 않음</a:t>
            </a:r>
            <a:r>
              <a:rPr lang="en-US" altLang="ko-KR" sz="1600"/>
              <a:t>)</a:t>
            </a:r>
            <a:endParaRPr lang="en-US" altLang="ko-KR" sz="1600"/>
          </a:p>
          <a:p>
            <a:pPr lvl="0"/>
            <a:endParaRPr lang="en-US" altLang="ko-KR"/>
          </a:p>
          <a:p>
            <a:pPr lvl="0"/>
            <a:endParaRPr lang="en-US" altLang="ko-KR"/>
          </a:p>
          <a:p>
            <a:pPr lvl="0"/>
            <a:r>
              <a:rPr lang="ko-KR" altLang="en-US"/>
              <a:t>위의 </a:t>
            </a:r>
            <a:r>
              <a:rPr lang="en-US" altLang="ko-KR"/>
              <a:t>1</a:t>
            </a:r>
            <a:r>
              <a:rPr lang="ko-KR" altLang="en-US"/>
              <a:t>정규화에서 했던 테이블을 살펴보면 제품</a:t>
            </a:r>
            <a:r>
              <a:rPr lang="en-US" altLang="ko-KR"/>
              <a:t>Table</a:t>
            </a:r>
            <a:r>
              <a:rPr lang="ko-KR" altLang="en-US"/>
              <a:t>에서는 제품번호 하나만이 유일한 고유 키값을 가지기 때문에 해당사항이 없음</a:t>
            </a:r>
            <a:endParaRPr lang="ko-KR" altLang="en-US"/>
          </a:p>
          <a:p>
            <a:pPr lvl="0"/>
            <a:r>
              <a:rPr lang="ko-KR" altLang="en-US"/>
              <a:t>제품주문</a:t>
            </a:r>
            <a:r>
              <a:rPr lang="en-US" altLang="ko-KR"/>
              <a:t>Table</a:t>
            </a:r>
            <a:r>
              <a:rPr lang="ko-KR" altLang="en-US"/>
              <a:t>을 보면 함수적 종속이 존재함</a:t>
            </a:r>
            <a:endParaRPr lang="ko-KR" altLang="en-US"/>
          </a:p>
          <a:p>
            <a:pPr lvl="1"/>
            <a:r>
              <a:rPr lang="ko-KR" altLang="en-US" sz="1600"/>
              <a:t>주문번호</a:t>
            </a:r>
            <a:r>
              <a:rPr lang="en-US" altLang="ko-KR" sz="1600"/>
              <a:t>, </a:t>
            </a:r>
            <a:r>
              <a:rPr lang="ko-KR" altLang="en-US" sz="1600"/>
              <a:t>제품번호 </a:t>
            </a:r>
            <a:r>
              <a:rPr lang="en-US" altLang="ko-KR" sz="1600">
                <a:sym typeface="Wingdings"/>
              </a:rPr>
              <a:t> </a:t>
            </a:r>
            <a:r>
              <a:rPr lang="ko-KR" altLang="en-US" sz="1600">
                <a:sym typeface="Wingdings"/>
              </a:rPr>
              <a:t>고객번호</a:t>
            </a:r>
            <a:r>
              <a:rPr lang="en-US" altLang="ko-KR" sz="1600">
                <a:sym typeface="Wingdings"/>
              </a:rPr>
              <a:t>,</a:t>
            </a:r>
            <a:r>
              <a:rPr lang="ko-KR" altLang="en-US" sz="1600">
                <a:sym typeface="Wingdings"/>
              </a:rPr>
              <a:t>주소</a:t>
            </a:r>
            <a:r>
              <a:rPr lang="en-US" altLang="ko-KR" sz="1600">
                <a:sym typeface="Wingdings"/>
              </a:rPr>
              <a:t>,</a:t>
            </a:r>
            <a:r>
              <a:rPr lang="ko-KR" altLang="en-US" sz="1600">
                <a:sym typeface="Wingdings"/>
              </a:rPr>
              <a:t>주문수량</a:t>
            </a:r>
            <a:r>
              <a:rPr lang="en-US" altLang="ko-KR" sz="1600">
                <a:sym typeface="Wingdings"/>
              </a:rPr>
              <a:t>(</a:t>
            </a:r>
            <a:r>
              <a:rPr lang="ko-KR" altLang="en-US" sz="1600">
                <a:sym typeface="Wingdings"/>
              </a:rPr>
              <a:t>위 테이블의 기본키</a:t>
            </a:r>
            <a:r>
              <a:rPr lang="en-US" altLang="ko-KR" sz="1600">
                <a:sym typeface="Wingdings"/>
              </a:rPr>
              <a:t>)</a:t>
            </a:r>
            <a:endParaRPr lang="en-US" altLang="ko-KR" sz="1600">
              <a:sym typeface="Wingdings"/>
            </a:endParaRPr>
          </a:p>
          <a:p>
            <a:pPr lvl="1"/>
            <a:r>
              <a:rPr lang="ko-KR" altLang="en-US" sz="1600">
                <a:sym typeface="Wingdings"/>
              </a:rPr>
              <a:t>주문번호 </a:t>
            </a:r>
            <a:r>
              <a:rPr lang="en-US" altLang="ko-KR" sz="1600">
                <a:sym typeface="Wingdings"/>
              </a:rPr>
              <a:t> </a:t>
            </a:r>
            <a:r>
              <a:rPr lang="ko-KR" altLang="en-US" sz="1600">
                <a:sym typeface="Wingdings"/>
              </a:rPr>
              <a:t>고객번호</a:t>
            </a:r>
            <a:r>
              <a:rPr lang="en-US" altLang="ko-KR" sz="1600">
                <a:sym typeface="Wingdings"/>
              </a:rPr>
              <a:t>, </a:t>
            </a:r>
            <a:r>
              <a:rPr lang="ko-KR" altLang="en-US" sz="1600">
                <a:sym typeface="Wingdings"/>
              </a:rPr>
              <a:t>주소</a:t>
            </a:r>
            <a:r>
              <a:rPr lang="en-US" altLang="ko-KR" sz="1600">
                <a:sym typeface="Wingdings"/>
              </a:rPr>
              <a:t>(</a:t>
            </a:r>
            <a:r>
              <a:rPr lang="ko-KR" altLang="en-US" sz="1600">
                <a:sym typeface="Wingdings"/>
              </a:rPr>
              <a:t>부분종속</a:t>
            </a:r>
            <a:r>
              <a:rPr lang="en-US" altLang="ko-KR" sz="1600">
                <a:sym typeface="Wingdings"/>
              </a:rPr>
              <a:t>)</a:t>
            </a:r>
            <a:endParaRPr lang="en-US" altLang="ko-KR" sz="1600"/>
          </a:p>
        </p:txBody>
      </p:sp>
      <p:sp>
        <p:nvSpPr>
          <p:cNvPr id="3" name="제목 2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/>
            <a:r>
              <a:rPr lang="en-US" altLang="ko-KR"/>
              <a:t>2 </a:t>
            </a:r>
            <a:r>
              <a:rPr lang="ko-KR" altLang="en-US"/>
              <a:t>정규화</a:t>
            </a:r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TotalTime>0</ep:TotalTime>
  <ep:HyperlinkBase/>
  <ep:Application>Hancom Office Hanshow 2010</ep:Application>
  <ep:AppVersion>8.5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category/>
  <cp:contentStatus/>
  <dcterms:created xsi:type="dcterms:W3CDTF">2017-06-28T11:46:30.000</dcterms:created>
  <dc:creator>pc25</dc:creator>
  <dc:description/>
  <cp:keywords/>
  <cp:lastModifiedBy>pc01</cp:lastModifiedBy>
  <dcterms:modified xsi:type="dcterms:W3CDTF">2017-06-29T02:37:05.018</dcterms:modified>
  <cp:revision>31</cp:revision>
  <dc:subject/>
  <dc:title>DA에 대해서</dc:title>
</cp:coreProperties>
</file>