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3" r:id="rId3"/>
    <p:sldId id="264" r:id="rId4"/>
    <p:sldId id="265" r:id="rId5"/>
    <p:sldId id="259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9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5"/>
    <p:restoredTop sz="94716"/>
  </p:normalViewPr>
  <p:slideViewPr>
    <p:cSldViewPr snapToGrid="0">
      <p:cViewPr varScale="1">
        <p:scale>
          <a:sx n="59" d="100"/>
          <a:sy n="59" d="100"/>
        </p:scale>
        <p:origin x="9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943D9-EB9B-F146-9540-09A54E526EC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52541-BE96-1746-BB81-79CE85C4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1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61D5-F0C3-1F5D-A873-6D0F62FC2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284" y="622828"/>
            <a:ext cx="5526849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D1E51-5567-DBD1-4968-F49ED3AA3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284" y="3102503"/>
            <a:ext cx="5526849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8A95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AB00-55B1-39AF-B6AC-9158A231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3000" y="6273799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CONFIDENTIAL</a:t>
            </a:r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9F13D16-4A08-1897-7FF9-9F9321CB88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8667" y="1626922"/>
            <a:ext cx="4919133" cy="276701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F3514F9-9551-DD02-5D70-FECF2C437F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84" y="5821361"/>
            <a:ext cx="317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0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071F-6F60-0079-F3E4-13604F434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962"/>
            <a:ext cx="10515600" cy="50487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B974-328B-7073-CE6B-6BCD0394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4A2C-FE92-C7F0-5D9B-8BEF461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0059100F-74F7-2E6D-6B22-6010F08DA4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7" y="6321425"/>
            <a:ext cx="1524000" cy="3556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3C9665-1597-B84C-D53F-47300F350131}"/>
              </a:ext>
            </a:extLst>
          </p:cNvPr>
          <p:cNvCxnSpPr/>
          <p:nvPr userDrawn="1"/>
        </p:nvCxnSpPr>
        <p:spPr>
          <a:xfrm>
            <a:off x="677333" y="829734"/>
            <a:ext cx="10837333" cy="0"/>
          </a:xfrm>
          <a:prstGeom prst="line">
            <a:avLst/>
          </a:prstGeom>
          <a:ln>
            <a:solidFill>
              <a:srgbClr val="8A9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F6E0309C-654B-A52F-2654-962660BF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0975"/>
            <a:ext cx="10515600" cy="73527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1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B0DA-8AC7-5166-E8BC-B02825492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05957"/>
            <a:ext cx="5181600" cy="4922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8147A-E505-B98A-BA03-83BC7F842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5957"/>
            <a:ext cx="5181600" cy="4922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F1D9D-A0A7-7650-89E1-17D98B57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85B14-C7F6-C718-C262-711062A0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8431D39D-55B6-CB82-9CAB-06D2773901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7" y="6321425"/>
            <a:ext cx="1524000" cy="355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DC83E5-5195-D9E1-28A5-94350A559C95}"/>
              </a:ext>
            </a:extLst>
          </p:cNvPr>
          <p:cNvCxnSpPr/>
          <p:nvPr userDrawn="1"/>
        </p:nvCxnSpPr>
        <p:spPr>
          <a:xfrm>
            <a:off x="677333" y="829734"/>
            <a:ext cx="10837333" cy="0"/>
          </a:xfrm>
          <a:prstGeom prst="line">
            <a:avLst/>
          </a:prstGeom>
          <a:ln>
            <a:solidFill>
              <a:srgbClr val="8A9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93CC447-FE00-4005-B4A4-9780C49C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0975"/>
            <a:ext cx="10515600" cy="73527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732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0B71-0A0C-11C3-61BE-B587DF31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6F0D-1448-BF65-2326-7ADE08E4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5C20C-9D5F-86B8-9025-A23A61D43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718CC-57B0-019D-35BB-D85A275AC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AF5F9-DD21-CD96-596C-CD763DE9B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4063B-D792-37C6-7050-B7A7A471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29249-6F54-15AD-ED09-504EFF6B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44A8F295-258A-F243-B7ED-9DB1C96A8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7" y="6321425"/>
            <a:ext cx="1524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CD5C8-11BC-CC8B-FCC3-A701E95D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5AC67-45C1-6F1E-3E35-BCEEA9EB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BE526DE9-7D71-0DC5-5B2C-DC7471F0C9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7" y="6321425"/>
            <a:ext cx="1524000" cy="355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6B0B496-AE21-D405-7F33-3CC311BB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0975"/>
            <a:ext cx="10515600" cy="73527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85401-1868-B049-C7FF-AFC71E525139}"/>
              </a:ext>
            </a:extLst>
          </p:cNvPr>
          <p:cNvCxnSpPr/>
          <p:nvPr userDrawn="1"/>
        </p:nvCxnSpPr>
        <p:spPr>
          <a:xfrm>
            <a:off x="677333" y="829734"/>
            <a:ext cx="10837333" cy="0"/>
          </a:xfrm>
          <a:prstGeom prst="line">
            <a:avLst/>
          </a:prstGeom>
          <a:ln>
            <a:solidFill>
              <a:srgbClr val="8A9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8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00446-BA5C-B1F5-947C-A8C1908E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BF97E-B874-72B6-E8C1-F8FFC043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465447-BC35-D466-4A8A-678CB73EBB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7" y="6321425"/>
            <a:ext cx="1524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1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9D6C-1888-4B9B-87B8-4B85AF50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AFB0A-B978-39A9-F1FA-CF600CD9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1BA11-190F-D85B-2EFD-D3E16BB0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8FE4-34DC-A3F7-53F6-3978D5BC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B1A2A-6F59-1CBF-5860-EE25AA15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2CF4C226-78BF-768B-7D66-27B25E52D0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7" y="6321425"/>
            <a:ext cx="1524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5EBA-AE67-7ECD-E8FD-05D21830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32009-2ADD-8741-AC6D-1B102B140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E1EA7-50C4-1962-93D5-F95871D56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12451-6A52-5969-7AB3-969E0F51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63F29-8D5B-4C0E-321A-E12395D4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805B9794-45EE-9B54-C3AE-336D8F5522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7" y="6321425"/>
            <a:ext cx="1524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68481-3A8C-1536-62F0-B3F728C0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617B-2F08-AF0D-4CCE-418F8C72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C68D9-39D5-B838-44A1-0324EA7F9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8A9599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4880-C75E-9847-3409-CBF111CA9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6333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5528D35D-1472-644B-AA3C-4BC40CD2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help@finfi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6C80-426C-B271-06FA-677F3CBF6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12" y="383342"/>
            <a:ext cx="7302430" cy="1249515"/>
          </a:xfrm>
        </p:spPr>
        <p:txBody>
          <a:bodyPr>
            <a:normAutofit/>
          </a:bodyPr>
          <a:lstStyle/>
          <a:p>
            <a:r>
              <a:rPr lang="en-US" sz="4400" dirty="0"/>
              <a:t>Consumer Flow - Genesis</a:t>
            </a:r>
          </a:p>
        </p:txBody>
      </p:sp>
    </p:spTree>
    <p:extLst>
      <p:ext uri="{BB962C8B-B14F-4D97-AF65-F5344CB8AC3E}">
        <p14:creationId xmlns:p14="http://schemas.microsoft.com/office/powerpoint/2010/main" val="392245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300419-343B-0E61-3844-C15A5CBA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01CBA-E0F9-244E-FDD3-7DD84453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4E9D2E-79BC-4F6E-C493-D8B8A600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 will go to the consumer for approval.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E2217-3797-1F63-96F1-A17E0212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75" y="871803"/>
            <a:ext cx="3454578" cy="2557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3E8AA-1A9D-5B24-81D6-39376237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95" y="4474528"/>
            <a:ext cx="11436938" cy="1511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F79B6-3368-D73D-7AD4-9D0BDEF49599}"/>
              </a:ext>
            </a:extLst>
          </p:cNvPr>
          <p:cNvSpPr txBox="1"/>
          <p:nvPr/>
        </p:nvSpPr>
        <p:spPr>
          <a:xfrm>
            <a:off x="492595" y="3761246"/>
            <a:ext cx="1143693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Consumer has to approve the ‘Requested Payment’.  Merchant can see the Transaction Status as ‘Pending approval by customer’ in Merchant Portal. </a:t>
            </a:r>
          </a:p>
        </p:txBody>
      </p:sp>
    </p:spTree>
    <p:extLst>
      <p:ext uri="{BB962C8B-B14F-4D97-AF65-F5344CB8AC3E}">
        <p14:creationId xmlns:p14="http://schemas.microsoft.com/office/powerpoint/2010/main" val="329110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F51FFC-7FC5-4DB7-33B5-FCF0B387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E5A7F-5812-FE19-B6E1-383FC4A9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7515EE-2B75-488F-8626-FD624BCB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Approval for the payment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5D032-C85B-3001-8F5D-0B4D684C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8" y="916253"/>
            <a:ext cx="5473981" cy="49293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C33591-BF6C-7221-000A-701F4BA9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52" y="919123"/>
            <a:ext cx="5473981" cy="31194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627ED8-D3AE-08BE-769F-8B0FA48FC28A}"/>
              </a:ext>
            </a:extLst>
          </p:cNvPr>
          <p:cNvSpPr txBox="1"/>
          <p:nvPr/>
        </p:nvSpPr>
        <p:spPr>
          <a:xfrm>
            <a:off x="6461761" y="4738548"/>
            <a:ext cx="5473981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Consumer selects the checkboxes and signs on the </a:t>
            </a:r>
            <a:r>
              <a:rPr lang="en-IN" b="1" dirty="0"/>
              <a:t>‘Certification of Completion’</a:t>
            </a:r>
          </a:p>
          <a:p>
            <a:endParaRPr lang="en-IN" b="1" dirty="0"/>
          </a:p>
          <a:p>
            <a:r>
              <a:rPr lang="en-IN" dirty="0"/>
              <a:t>Then clicks on </a:t>
            </a:r>
            <a:r>
              <a:rPr lang="en-IN" b="1" dirty="0"/>
              <a:t>‘Confirm’ </a:t>
            </a:r>
          </a:p>
        </p:txBody>
      </p:sp>
    </p:spTree>
    <p:extLst>
      <p:ext uri="{BB962C8B-B14F-4D97-AF65-F5344CB8AC3E}">
        <p14:creationId xmlns:p14="http://schemas.microsoft.com/office/powerpoint/2010/main" val="23291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1C81B3-88B3-6B82-C486-BC76F1A1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FCDC9-C266-1F67-BF8A-041D95EE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8D1ED-5A84-5DA3-48E4-5668C701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Congratulatory message- All Set for Merchant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C0800-BD49-71F7-1F22-5DEBE086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91" y="1439151"/>
            <a:ext cx="8409215" cy="232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F960CE-BE4C-524F-28F8-ABF9183B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AC256-5123-7542-EB97-2AED79E8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228419-06F5-D1A8-5381-4327D8BC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Complete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C685F-526F-0A48-439F-7412D6DE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4" y="916253"/>
            <a:ext cx="10722430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2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82AB1-60D7-C7B9-B215-D4B5EE0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FAFF0E-6800-3DC0-1621-59230A20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3EA2AE-A056-7820-1252-36FD0441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Refund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68331-D045-D381-1C6F-A2A8E507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916253"/>
            <a:ext cx="11103428" cy="1744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6B34C7-71B6-CBB4-E84B-F1039B15F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" y="3349888"/>
            <a:ext cx="11103428" cy="1449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53A2F-338B-07CD-6997-269B34403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50350"/>
            <a:ext cx="3167743" cy="2163523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1BB3F-F9BE-412E-780E-0D5F601F7488}"/>
              </a:ext>
            </a:extLst>
          </p:cNvPr>
          <p:cNvCxnSpPr>
            <a:cxnSpLocks/>
          </p:cNvCxnSpPr>
          <p:nvPr/>
        </p:nvCxnSpPr>
        <p:spPr>
          <a:xfrm flipH="1">
            <a:off x="8850086" y="2425910"/>
            <a:ext cx="2144486" cy="36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67BE5D-7776-7FAD-6B0D-157FC7AB9B81}"/>
              </a:ext>
            </a:extLst>
          </p:cNvPr>
          <p:cNvSpPr txBox="1"/>
          <p:nvPr/>
        </p:nvSpPr>
        <p:spPr>
          <a:xfrm>
            <a:off x="457198" y="4933189"/>
            <a:ext cx="11277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Merchant clicks on refund if he has some amount to refund, the above pop up appears and enters amount and describe the refund. </a:t>
            </a:r>
          </a:p>
          <a:p>
            <a:endParaRPr lang="en-IN" dirty="0"/>
          </a:p>
          <a:p>
            <a:r>
              <a:rPr lang="en-IN" dirty="0"/>
              <a:t>It gets initiated and goes for approval. </a:t>
            </a:r>
          </a:p>
        </p:txBody>
      </p:sp>
    </p:spTree>
    <p:extLst>
      <p:ext uri="{BB962C8B-B14F-4D97-AF65-F5344CB8AC3E}">
        <p14:creationId xmlns:p14="http://schemas.microsoft.com/office/powerpoint/2010/main" val="164159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F76A47-B205-669C-CDD6-2AED778C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7E519-7420-CE00-C454-C0867403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45A511-71AB-56B2-94BB-EFF9C618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241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A40AF8-71C5-FD80-16B3-94843DE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F9915-AA8D-4EB8-7386-9F73B18D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1FFC13-0A0E-8D99-EFD3-EDB71AF9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Customer receives an email from </a:t>
            </a:r>
            <a:r>
              <a:rPr lang="en-IN" dirty="0">
                <a:hlinkClick r:id="rId2"/>
              </a:rPr>
              <a:t>help@finfi.com</a:t>
            </a:r>
            <a:r>
              <a:rPr lang="en-IN" dirty="0"/>
              <a:t> </a:t>
            </a:r>
            <a:br>
              <a:rPr lang="en-IN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4B543-29C5-E1C4-6C3C-DE5F6812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0" y="1503112"/>
            <a:ext cx="5312497" cy="437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3C7A1-42D6-965E-E213-A16690F80D93}"/>
              </a:ext>
            </a:extLst>
          </p:cNvPr>
          <p:cNvSpPr txBox="1"/>
          <p:nvPr/>
        </p:nvSpPr>
        <p:spPr>
          <a:xfrm>
            <a:off x="7380699" y="3688528"/>
            <a:ext cx="215649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Consumer clicks on “Apply Now”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40247E-F89B-5417-939A-9DA7489011E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215384" y="3977640"/>
            <a:ext cx="3165315" cy="3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5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D54EF3-779C-0E72-A595-0C213F67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3294"/>
            <a:ext cx="4114800" cy="365125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81A28C-5451-F6BD-9819-443ADA2D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DBF029-503E-BF2D-0FF4-32E042CC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5" y="382143"/>
            <a:ext cx="10515600" cy="735278"/>
          </a:xfrm>
        </p:spPr>
        <p:txBody>
          <a:bodyPr>
            <a:noAutofit/>
          </a:bodyPr>
          <a:lstStyle/>
          <a:p>
            <a:r>
              <a:rPr lang="en-US" sz="3200" i="0" u="none" strike="noStrike" cap="none" spc="-60" dirty="0">
                <a:latin typeface="Arial Black" panose="020B0A04020102020204" pitchFamily="34" charset="0"/>
                <a:cs typeface="+mj-cs"/>
                <a:sym typeface="Arial"/>
              </a:rPr>
              <a:t>Billing Information</a:t>
            </a:r>
            <a:br>
              <a:rPr lang="en-US" sz="3200" i="0" u="none" strike="noStrike" cap="none" spc="-60" dirty="0">
                <a:latin typeface="+mj-lt"/>
                <a:ea typeface="+mj-ea"/>
                <a:cs typeface="+mj-cs"/>
                <a:sym typeface="Arial"/>
              </a:rPr>
            </a:br>
            <a:endParaRPr lang="en-IN" sz="3200" dirty="0"/>
          </a:p>
        </p:txBody>
      </p:sp>
      <p:sp>
        <p:nvSpPr>
          <p:cNvPr id="6" name="Google Shape;117;p8">
            <a:extLst>
              <a:ext uri="{FF2B5EF4-FFF2-40B4-BE49-F238E27FC236}">
                <a16:creationId xmlns:a16="http://schemas.microsoft.com/office/drawing/2014/main" id="{1971FF96-EEF9-9DF1-FC99-3C00E8A71CDA}"/>
              </a:ext>
            </a:extLst>
          </p:cNvPr>
          <p:cNvSpPr txBox="1"/>
          <p:nvPr/>
        </p:nvSpPr>
        <p:spPr>
          <a:xfrm>
            <a:off x="6376416" y="1171083"/>
            <a:ext cx="5157215" cy="330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defTabSz="297180"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n-GB" sz="1600" b="1" kern="1200" dirty="0">
                <a:solidFill>
                  <a:schemeClr val="dk1"/>
                </a:solidFill>
                <a:ea typeface="+mn-ea"/>
                <a:cs typeface="Arial"/>
                <a:sym typeface="Arial"/>
              </a:rPr>
              <a:t>All fields are to be filled: </a:t>
            </a:r>
          </a:p>
          <a:p>
            <a:pPr marL="185738" indent="-185738" defTabSz="297180"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kern="1200" dirty="0">
                <a:solidFill>
                  <a:schemeClr val="dk1"/>
                </a:solidFill>
                <a:ea typeface="+mn-ea"/>
                <a:cs typeface="Arial"/>
                <a:sym typeface="Arial"/>
              </a:rPr>
              <a:t>Requested loan amount (this can be edited at this time)</a:t>
            </a:r>
            <a:endParaRPr lang="en-GB" sz="2000" kern="1200" dirty="0">
              <a:solidFill>
                <a:schemeClr val="dk1"/>
              </a:solidFill>
              <a:ea typeface="+mn-ea"/>
              <a:cs typeface="Calibri"/>
              <a:sym typeface="Calibri"/>
            </a:endParaRPr>
          </a:p>
          <a:p>
            <a:pPr marL="185738" indent="-185738" defTabSz="297180"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kern="1200" dirty="0">
                <a:solidFill>
                  <a:schemeClr val="dk1"/>
                </a:solidFill>
                <a:ea typeface="+mn-ea"/>
                <a:cs typeface="Arial"/>
                <a:sym typeface="Arial"/>
              </a:rPr>
              <a:t>Legal First Name</a:t>
            </a:r>
            <a:endParaRPr lang="en-GB" sz="2000" kern="1200" dirty="0">
              <a:solidFill>
                <a:schemeClr val="dk1"/>
              </a:solidFill>
              <a:ea typeface="+mn-ea"/>
              <a:cs typeface="Calibri"/>
              <a:sym typeface="Calibri"/>
            </a:endParaRPr>
          </a:p>
          <a:p>
            <a:pPr marL="185738" indent="-185738" defTabSz="297180"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kern="1200" dirty="0">
                <a:solidFill>
                  <a:schemeClr val="dk1"/>
                </a:solidFill>
                <a:ea typeface="+mn-ea"/>
                <a:cs typeface="Arial"/>
                <a:sym typeface="Arial"/>
              </a:rPr>
              <a:t>Legal Last Name</a:t>
            </a:r>
            <a:endParaRPr lang="en-GB" sz="2000" kern="1200" dirty="0">
              <a:solidFill>
                <a:schemeClr val="dk1"/>
              </a:solidFill>
              <a:ea typeface="+mn-ea"/>
              <a:cs typeface="Calibri"/>
              <a:sym typeface="Calibri"/>
            </a:endParaRPr>
          </a:p>
          <a:p>
            <a:pPr marL="185738" indent="-185738" defTabSz="297180"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kern="1200" dirty="0">
                <a:solidFill>
                  <a:schemeClr val="dk1"/>
                </a:solidFill>
                <a:ea typeface="+mn-ea"/>
                <a:cs typeface="Arial"/>
                <a:sym typeface="Arial"/>
              </a:rPr>
              <a:t>Email Address</a:t>
            </a:r>
            <a:endParaRPr lang="en-GB" sz="3600" kern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85738" indent="-185738" defTabSz="297180"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dirty="0">
                <a:solidFill>
                  <a:schemeClr val="dk1"/>
                </a:solidFill>
                <a:cs typeface="Arial"/>
                <a:sym typeface="Arial"/>
              </a:rPr>
              <a:t>Installation Address</a:t>
            </a:r>
          </a:p>
          <a:p>
            <a:pPr marL="185738" indent="-185738" defTabSz="297180"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dirty="0">
                <a:solidFill>
                  <a:schemeClr val="dk1"/>
                </a:solidFill>
                <a:cs typeface="Arial"/>
                <a:sym typeface="Arial"/>
              </a:rPr>
              <a:t>Date of Birth</a:t>
            </a:r>
          </a:p>
          <a:p>
            <a:pPr marL="185738" indent="-185738" defTabSz="297180"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dirty="0">
                <a:solidFill>
                  <a:schemeClr val="dk1"/>
                </a:solidFill>
                <a:cs typeface="Arial"/>
                <a:sym typeface="Arial"/>
              </a:rPr>
              <a:t>Do you own this property? (Yes/No)</a:t>
            </a:r>
          </a:p>
          <a:p>
            <a:pPr marL="185738" indent="-185738" defTabSz="297180"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dirty="0">
                <a:solidFill>
                  <a:schemeClr val="dk1"/>
                </a:solidFill>
                <a:cs typeface="Arial"/>
                <a:sym typeface="Arial"/>
              </a:rPr>
              <a:t>Do you reside at this property? (Yes/No)</a:t>
            </a:r>
          </a:p>
          <a:p>
            <a:pPr marL="185738" indent="-185738" defTabSz="297180"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dirty="0">
                <a:solidFill>
                  <a:schemeClr val="dk1"/>
                </a:solidFill>
                <a:cs typeface="Arial"/>
                <a:sym typeface="Arial"/>
              </a:rPr>
              <a:t>Billing Address</a:t>
            </a:r>
          </a:p>
        </p:txBody>
      </p:sp>
      <p:sp>
        <p:nvSpPr>
          <p:cNvPr id="7" name="Google Shape;123;p8">
            <a:extLst>
              <a:ext uri="{FF2B5EF4-FFF2-40B4-BE49-F238E27FC236}">
                <a16:creationId xmlns:a16="http://schemas.microsoft.com/office/drawing/2014/main" id="{419AF919-A947-0285-7C66-079A36073A8E}"/>
              </a:ext>
            </a:extLst>
          </p:cNvPr>
          <p:cNvSpPr txBox="1"/>
          <p:nvPr/>
        </p:nvSpPr>
        <p:spPr>
          <a:xfrm>
            <a:off x="6376416" y="4903348"/>
            <a:ext cx="5405628" cy="98064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36000" tIns="36000" rIns="36000" bIns="36000" anchor="t" anchorCtr="0">
            <a:spAutoFit/>
          </a:bodyPr>
          <a:lstStyle/>
          <a:p>
            <a:pPr defTabSz="297180"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GB" b="1" kern="1200" dirty="0">
                <a:solidFill>
                  <a:srgbClr val="191919"/>
                </a:solidFill>
                <a:ea typeface="+mn-ea"/>
                <a:cs typeface="Arial"/>
                <a:sym typeface="Arial"/>
              </a:rPr>
              <a:t>Information provided should match the customer. A mismatch can trigger a fraud alert and may delay funding or cause the application to pend</a:t>
            </a:r>
            <a:r>
              <a:rPr lang="en-GB" sz="1100" b="1" kern="1200" dirty="0">
                <a:solidFill>
                  <a:srgbClr val="191919"/>
                </a:solidFill>
                <a:latin typeface="Arial"/>
                <a:ea typeface="+mn-ea"/>
                <a:cs typeface="Arial"/>
                <a:sym typeface="Arial"/>
              </a:rPr>
              <a:t>.</a:t>
            </a:r>
            <a:endParaRPr lang="en-GB" sz="2400" b="1" i="0" u="none" strike="noStrike" cap="none" dirty="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5E73D5-9F6C-E366-D10E-3A0C8FA2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9" y="914123"/>
            <a:ext cx="5157215" cy="51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5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806AF6-523C-E964-46FF-CCD7BDB8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E11DE8-6EB4-E2BF-5A48-6E08273F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E9FB48-DFF1-B028-DB2E-2861E939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08991"/>
            <a:ext cx="10515600" cy="73527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harp Sans"/>
              </a:rPr>
              <a:t>Additional Personal Information</a:t>
            </a:r>
            <a:br>
              <a:rPr lang="en-IN" b="1" i="0" dirty="0">
                <a:solidFill>
                  <a:srgbClr val="707070"/>
                </a:solidFill>
                <a:effectLst/>
                <a:latin typeface="Sharp Sans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58343-0369-A96F-2554-8D6F60658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84"/>
          <a:stretch/>
        </p:blipFill>
        <p:spPr>
          <a:xfrm>
            <a:off x="647156" y="1377097"/>
            <a:ext cx="6037108" cy="3479518"/>
          </a:xfrm>
          <a:prstGeom prst="rect">
            <a:avLst/>
          </a:prstGeom>
        </p:spPr>
      </p:pic>
      <p:sp>
        <p:nvSpPr>
          <p:cNvPr id="6" name="Google Shape;137;p10">
            <a:extLst>
              <a:ext uri="{FF2B5EF4-FFF2-40B4-BE49-F238E27FC236}">
                <a16:creationId xmlns:a16="http://schemas.microsoft.com/office/drawing/2014/main" id="{00D14854-6C2C-F425-F5B0-DFA3C38C39DD}"/>
              </a:ext>
            </a:extLst>
          </p:cNvPr>
          <p:cNvSpPr txBox="1"/>
          <p:nvPr/>
        </p:nvSpPr>
        <p:spPr>
          <a:xfrm>
            <a:off x="7362825" y="1447420"/>
            <a:ext cx="4116044" cy="284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defTabSz="297180">
              <a:spcAft>
                <a:spcPts val="600"/>
              </a:spcAft>
              <a:buClr>
                <a:srgbClr val="000000"/>
              </a:buClr>
              <a:buSzPts val="1600"/>
            </a:pPr>
            <a:r>
              <a:rPr lang="en-US" b="1" kern="1200" dirty="0">
                <a:solidFill>
                  <a:srgbClr val="191919"/>
                </a:solidFill>
                <a:ea typeface="+mn-ea"/>
                <a:cs typeface="Arial"/>
                <a:sym typeface="Arial"/>
              </a:rPr>
              <a:t>Required Personal Information</a:t>
            </a:r>
            <a:r>
              <a:rPr lang="en-US" kern="1200" dirty="0">
                <a:solidFill>
                  <a:srgbClr val="191919"/>
                </a:solidFill>
                <a:ea typeface="+mn-ea"/>
                <a:cs typeface="Arial"/>
                <a:sym typeface="Arial"/>
              </a:rPr>
              <a:t>:</a:t>
            </a:r>
            <a:endParaRPr lang="en-GB" sz="1600" kern="1200" dirty="0">
              <a:solidFill>
                <a:srgbClr val="191919"/>
              </a:solidFill>
              <a:ea typeface="+mn-ea"/>
              <a:cs typeface="Arial"/>
              <a:sym typeface="Arial"/>
            </a:endParaRPr>
          </a:p>
          <a:p>
            <a:pPr marL="185738" indent="-185738" defTabSz="297180"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kern="1200" dirty="0">
                <a:solidFill>
                  <a:srgbClr val="191919"/>
                </a:solidFill>
                <a:ea typeface="+mn-ea"/>
                <a:cs typeface="Arial"/>
                <a:sym typeface="Arial"/>
              </a:rPr>
              <a:t>Monthly Mortgage/Rent – The Amount consumer commits as EMIs on monthly basis. </a:t>
            </a:r>
            <a:endParaRPr lang="en-GB" sz="2000" kern="1200" dirty="0">
              <a:solidFill>
                <a:srgbClr val="000000"/>
              </a:solidFill>
              <a:ea typeface="+mn-ea"/>
              <a:cs typeface="Calibri"/>
              <a:sym typeface="Calibri"/>
            </a:endParaRPr>
          </a:p>
          <a:p>
            <a:pPr marL="185738" indent="-185738" defTabSz="297180"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kern="1200" dirty="0">
                <a:solidFill>
                  <a:srgbClr val="191919"/>
                </a:solidFill>
                <a:ea typeface="+mn-ea"/>
                <a:cs typeface="Arial"/>
                <a:sym typeface="Arial"/>
              </a:rPr>
              <a:t>Employment Status -  Choose one of the employment options listed. </a:t>
            </a:r>
            <a:endParaRPr lang="en-GB" sz="2000" kern="1200" dirty="0">
              <a:solidFill>
                <a:srgbClr val="000000"/>
              </a:solidFill>
              <a:ea typeface="+mn-ea"/>
              <a:cs typeface="Calibri"/>
              <a:sym typeface="Calibri"/>
            </a:endParaRPr>
          </a:p>
          <a:p>
            <a:pPr marL="185738" indent="-185738" defTabSz="297180"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kern="1200" dirty="0">
                <a:solidFill>
                  <a:srgbClr val="191919"/>
                </a:solidFill>
                <a:ea typeface="+mn-ea"/>
                <a:cs typeface="Arial"/>
                <a:sym typeface="Arial"/>
              </a:rPr>
              <a:t>Social Security Number</a:t>
            </a:r>
            <a:endParaRPr lang="en-GB" sz="2000" kern="1200" dirty="0">
              <a:solidFill>
                <a:srgbClr val="000000"/>
              </a:solidFill>
              <a:ea typeface="+mn-ea"/>
              <a:cs typeface="Calibri"/>
              <a:sym typeface="Calibri"/>
            </a:endParaRPr>
          </a:p>
          <a:p>
            <a:pPr marL="185738" indent="-185738" defTabSz="297180"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kern="1200" dirty="0">
                <a:solidFill>
                  <a:srgbClr val="191919"/>
                </a:solidFill>
                <a:ea typeface="+mn-ea"/>
                <a:cs typeface="Arial"/>
                <a:sym typeface="Arial"/>
              </a:rPr>
              <a:t>Annual Gross Income – Total Amount that a consumer earns in a year</a:t>
            </a:r>
            <a:endParaRPr lang="en-GB" sz="1600" kern="1200" dirty="0">
              <a:solidFill>
                <a:srgbClr val="000000"/>
              </a:solidFill>
              <a:ea typeface="+mn-ea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9BDFD"/>
              </a:buClr>
              <a:buSzPts val="1600"/>
              <a:buFont typeface="Arial"/>
              <a:buNone/>
            </a:pPr>
            <a:endParaRPr lang="en-GB" sz="1600" b="0" i="0" u="none" strike="noStrike" cap="none" dirty="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BFDBFD4-D36E-4BDA-E914-B9B6EE0AAA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 t="8677"/>
          <a:stretch/>
        </p:blipFill>
        <p:spPr>
          <a:xfrm>
            <a:off x="5231449" y="1664284"/>
            <a:ext cx="1452815" cy="15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A40AF8-71C5-FD80-16B3-94843DE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F9915-AA8D-4EB8-7386-9F73B18D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1FFC13-0A0E-8D99-EFD3-EDB71AF9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Lender Disclosure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88A8B-5A41-C32C-7028-7A6AFF34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2" r="1996"/>
          <a:stretch/>
        </p:blipFill>
        <p:spPr>
          <a:xfrm>
            <a:off x="707571" y="1094628"/>
            <a:ext cx="5388428" cy="4668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6D0072-2C9D-23E9-00BE-6B4E42D7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2" y="1094628"/>
            <a:ext cx="5257800" cy="48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3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CDC985-5EE7-E4CE-FCAB-1DE82137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281FC3-DE7B-D2E6-AA1C-08ED528D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B0BD2-3079-978E-10AA-00A1B221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Set!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A4FC2-0E3E-7B00-4807-1D3FB606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097" y="1080677"/>
            <a:ext cx="4499803" cy="3020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488A9-A71B-18F7-3A0F-907090021FBC}"/>
              </a:ext>
            </a:extLst>
          </p:cNvPr>
          <p:cNvSpPr txBox="1"/>
          <p:nvPr/>
        </p:nvSpPr>
        <p:spPr>
          <a:xfrm>
            <a:off x="1611087" y="4545363"/>
            <a:ext cx="9470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Genesis does both Soft pull and Hard pull at the same time and provide approval for the amount. </a:t>
            </a:r>
          </a:p>
          <a:p>
            <a:endParaRPr lang="en-IN" b="1" dirty="0"/>
          </a:p>
          <a:p>
            <a:r>
              <a:rPr lang="en-IN" b="1" dirty="0"/>
              <a:t>This amount may vary from what actually had been requested. </a:t>
            </a:r>
          </a:p>
        </p:txBody>
      </p:sp>
    </p:spTree>
    <p:extLst>
      <p:ext uri="{BB962C8B-B14F-4D97-AF65-F5344CB8AC3E}">
        <p14:creationId xmlns:p14="http://schemas.microsoft.com/office/powerpoint/2010/main" val="60652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12C653-43B9-C272-B532-EF93DFA9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47014-3B93-F782-73A6-420F8658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A01C4-0068-2BD6-23C6-21DA0FD9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Authorization Approved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76B80-D67D-8C24-CC00-A8D251F1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16253"/>
            <a:ext cx="10515600" cy="3628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96EB51-B914-7A6B-1A57-263E18D62919}"/>
              </a:ext>
            </a:extLst>
          </p:cNvPr>
          <p:cNvSpPr txBox="1"/>
          <p:nvPr/>
        </p:nvSpPr>
        <p:spPr>
          <a:xfrm>
            <a:off x="838199" y="4633515"/>
            <a:ext cx="10314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dirty="0"/>
              <a:t>After the amount gets authorized, merchant needs to ‘Add Project’. </a:t>
            </a:r>
          </a:p>
          <a:p>
            <a:pPr marL="342900" indent="-342900">
              <a:buAutoNum type="arabicPeriod"/>
            </a:pPr>
            <a:r>
              <a:rPr lang="en-IN" sz="1400" dirty="0"/>
              <a:t>That will send an SMS to the consumer. Consumer approves the amount. </a:t>
            </a:r>
          </a:p>
          <a:p>
            <a:pPr marL="342900" indent="-342900">
              <a:buAutoNum type="arabicPeriod"/>
            </a:pPr>
            <a:r>
              <a:rPr lang="en-IN" sz="1400" dirty="0"/>
              <a:t>After consumer approves, merchant will see the “Request Payment” option.</a:t>
            </a:r>
          </a:p>
          <a:p>
            <a:pPr marL="342900" indent="-342900">
              <a:buAutoNum type="arabicPeriod"/>
            </a:pPr>
            <a:r>
              <a:rPr lang="en-IN" sz="1400" dirty="0"/>
              <a:t>Merchant can ‘Update the Project’ and ‘Cancel the Project’. </a:t>
            </a:r>
          </a:p>
        </p:txBody>
      </p:sp>
    </p:spTree>
    <p:extLst>
      <p:ext uri="{BB962C8B-B14F-4D97-AF65-F5344CB8AC3E}">
        <p14:creationId xmlns:p14="http://schemas.microsoft.com/office/powerpoint/2010/main" val="117274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29618C-1CB1-137E-6BCA-6F76EF2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068ADB-85CF-3D58-7B61-FE543046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6D9461-1515-203A-F319-8C8D95CF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 Payment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946CD-91DE-5D93-02B2-25327C0A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112220"/>
            <a:ext cx="10600945" cy="1364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1D45D-B518-659A-164E-97E808C06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46" y="2898648"/>
            <a:ext cx="4695353" cy="3051714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3F02E-1887-0C34-B261-4F2EAB989FD7}"/>
              </a:ext>
            </a:extLst>
          </p:cNvPr>
          <p:cNvCxnSpPr>
            <a:cxnSpLocks/>
          </p:cNvCxnSpPr>
          <p:nvPr/>
        </p:nvCxnSpPr>
        <p:spPr>
          <a:xfrm flipH="1">
            <a:off x="10680192" y="1389888"/>
            <a:ext cx="484632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84E2E9-217B-F4EE-5FCD-925B2DF0E855}"/>
              </a:ext>
            </a:extLst>
          </p:cNvPr>
          <p:cNvSpPr txBox="1"/>
          <p:nvPr/>
        </p:nvSpPr>
        <p:spPr>
          <a:xfrm>
            <a:off x="902206" y="2865194"/>
            <a:ext cx="5059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Merchant clicks on “Request Payment”, a page pops up.  </a:t>
            </a:r>
          </a:p>
          <a:p>
            <a:endParaRPr lang="en-IN" sz="1600" dirty="0"/>
          </a:p>
          <a:p>
            <a:r>
              <a:rPr lang="en-IN" sz="1600" dirty="0"/>
              <a:t>Merchant confirms if the project is complete or not. </a:t>
            </a:r>
          </a:p>
          <a:p>
            <a:endParaRPr lang="en-IN" sz="1600" dirty="0"/>
          </a:p>
          <a:p>
            <a:r>
              <a:rPr lang="en-IN" sz="1600" dirty="0"/>
              <a:t>If the answer is ‘No’ then there would be below pop up.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96AF5E-0767-C9D4-F40B-120F6E68D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156" y="4425695"/>
            <a:ext cx="3055338" cy="1524667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30464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55FA0A-F713-B391-4186-47A80D23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6004F7-56D9-5708-0A76-A6A00DE4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5477" y="6319192"/>
            <a:ext cx="2743200" cy="365125"/>
          </a:xfrm>
        </p:spPr>
        <p:txBody>
          <a:bodyPr/>
          <a:lstStyle/>
          <a:p>
            <a:fld id="{5528D35D-1472-644B-AA3C-4BC40CD2E79F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17DB5F-AA98-1422-604D-AFE95A3F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83"/>
            <a:ext cx="10515600" cy="735278"/>
          </a:xfrm>
        </p:spPr>
        <p:txBody>
          <a:bodyPr/>
          <a:lstStyle/>
          <a:p>
            <a:r>
              <a:rPr lang="en-IN" dirty="0"/>
              <a:t>If the Project is completed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30BFF-2569-3A19-3DD8-A9AF0352F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3371"/>
            <a:ext cx="4942197" cy="5067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705C5-A846-F7A2-CB7B-15403F2A8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5527"/>
            <a:ext cx="5132832" cy="2419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CF1AA1-E8AB-8DCC-CF91-DD7DA71C6A8A}"/>
              </a:ext>
            </a:extLst>
          </p:cNvPr>
          <p:cNvSpPr txBox="1"/>
          <p:nvPr/>
        </p:nvSpPr>
        <p:spPr>
          <a:xfrm>
            <a:off x="6748272" y="4007789"/>
            <a:ext cx="4480560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dirty="0"/>
              <a:t>If the Project is completed, merchant selects ‘Yes’. 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/>
              <a:t>Then merchant selects the check points and e-sign by clicking ‘</a:t>
            </a:r>
            <a:r>
              <a:rPr lang="en-IN" sz="1600" b="1" dirty="0"/>
              <a:t>Click here to Sign</a:t>
            </a:r>
            <a:r>
              <a:rPr lang="en-IN" sz="1600" dirty="0"/>
              <a:t>’ 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/>
              <a:t>Then ‘Submit’ it. </a:t>
            </a:r>
          </a:p>
        </p:txBody>
      </p:sp>
    </p:spTree>
    <p:extLst>
      <p:ext uri="{BB962C8B-B14F-4D97-AF65-F5344CB8AC3E}">
        <p14:creationId xmlns:p14="http://schemas.microsoft.com/office/powerpoint/2010/main" val="5979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NMKT">
      <a:dk1>
        <a:srgbClr val="000000"/>
      </a:dk1>
      <a:lt1>
        <a:srgbClr val="FFFFFF"/>
      </a:lt1>
      <a:dk2>
        <a:srgbClr val="8A9599"/>
      </a:dk2>
      <a:lt2>
        <a:srgbClr val="E7E6E6"/>
      </a:lt2>
      <a:accent1>
        <a:srgbClr val="19BDFD"/>
      </a:accent1>
      <a:accent2>
        <a:srgbClr val="C14F97"/>
      </a:accent2>
      <a:accent3>
        <a:srgbClr val="33DBC3"/>
      </a:accent3>
      <a:accent4>
        <a:srgbClr val="F9E600"/>
      </a:accent4>
      <a:accent5>
        <a:srgbClr val="EF794F"/>
      </a:accent5>
      <a:accent6>
        <a:srgbClr val="5BC955"/>
      </a:accent6>
      <a:hlink>
        <a:srgbClr val="19BDFD"/>
      </a:hlink>
      <a:folHlink>
        <a:srgbClr val="954FB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458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Sharp Sans</vt:lpstr>
      <vt:lpstr>Office Theme</vt:lpstr>
      <vt:lpstr>Consumer Flow - Genesis</vt:lpstr>
      <vt:lpstr>Customer receives an email from help@finfi.com  </vt:lpstr>
      <vt:lpstr>Billing Information </vt:lpstr>
      <vt:lpstr>Additional Personal Information </vt:lpstr>
      <vt:lpstr>Lender Disclosure </vt:lpstr>
      <vt:lpstr>All Set!</vt:lpstr>
      <vt:lpstr>Authorization Approved </vt:lpstr>
      <vt:lpstr>Request Payment</vt:lpstr>
      <vt:lpstr>If the Project is completed</vt:lpstr>
      <vt:lpstr>Request will go to the consumer for approval. </vt:lpstr>
      <vt:lpstr>Consumer Approval for the payment </vt:lpstr>
      <vt:lpstr>Congratulatory message- All Set for Merchant </vt:lpstr>
      <vt:lpstr>Transaction Complete</vt:lpstr>
      <vt:lpstr>Refund Process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Jackie Bass</dc:creator>
  <cp:lastModifiedBy>Raj Puchhakayala</cp:lastModifiedBy>
  <cp:revision>5</cp:revision>
  <dcterms:created xsi:type="dcterms:W3CDTF">2023-03-16T14:36:10Z</dcterms:created>
  <dcterms:modified xsi:type="dcterms:W3CDTF">2023-03-31T08:11:11Z</dcterms:modified>
</cp:coreProperties>
</file>