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8" r:id="rId5"/>
    <p:sldId id="267" r:id="rId6"/>
    <p:sldId id="260" r:id="rId7"/>
    <p:sldId id="264" r:id="rId8"/>
    <p:sldId id="265" r:id="rId9"/>
    <p:sldId id="263" r:id="rId10"/>
    <p:sldId id="261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698-FCBE-40F0-A3BE-84BD62A2406B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BD01-D40B-4FB5-9630-7BB34CB17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8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698-FCBE-40F0-A3BE-84BD62A2406B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BD01-D40B-4FB5-9630-7BB34CB17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9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698-FCBE-40F0-A3BE-84BD62A2406B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BD01-D40B-4FB5-9630-7BB34CB17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698-FCBE-40F0-A3BE-84BD62A2406B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BD01-D40B-4FB5-9630-7BB34CB17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8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698-FCBE-40F0-A3BE-84BD62A2406B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BD01-D40B-4FB5-9630-7BB34CB17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78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698-FCBE-40F0-A3BE-84BD62A2406B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BD01-D40B-4FB5-9630-7BB34CB17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5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698-FCBE-40F0-A3BE-84BD62A2406B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BD01-D40B-4FB5-9630-7BB34CB17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1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698-FCBE-40F0-A3BE-84BD62A2406B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BD01-D40B-4FB5-9630-7BB34CB17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7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698-FCBE-40F0-A3BE-84BD62A2406B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BD01-D40B-4FB5-9630-7BB34CB17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0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698-FCBE-40F0-A3BE-84BD62A2406B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BD01-D40B-4FB5-9630-7BB34CB17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7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698-FCBE-40F0-A3BE-84BD62A2406B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BD01-D40B-4FB5-9630-7BB34CB17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F0EC698-FCBE-40F0-A3BE-84BD62A2406B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5D3BD01-D40B-4FB5-9630-7BB34CB17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38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2894-A576-86AD-314A-EEAFA628C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7" y="338328"/>
            <a:ext cx="4572871" cy="2249424"/>
          </a:xfrm>
        </p:spPr>
        <p:txBody>
          <a:bodyPr anchor="b">
            <a:normAutofit/>
          </a:bodyPr>
          <a:lstStyle/>
          <a:p>
            <a:pPr algn="l"/>
            <a:r>
              <a:rPr lang="en-IN" sz="6600" b="1" dirty="0"/>
              <a:t>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E5320-73D1-15FA-B127-E2D2E41D0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33" y="2681369"/>
            <a:ext cx="4572870" cy="1155525"/>
          </a:xfrm>
        </p:spPr>
        <p:txBody>
          <a:bodyPr anchor="t">
            <a:normAutofit/>
          </a:bodyPr>
          <a:lstStyle/>
          <a:p>
            <a:pPr algn="l"/>
            <a:r>
              <a:rPr lang="en-IN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'Direct to Consumer Product'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EB257-463E-E94A-8B4E-263D81DC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319" y="1702177"/>
            <a:ext cx="2916025" cy="1556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D191C-D043-8EA7-E8BD-7D20DDFCB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319" y="3662407"/>
            <a:ext cx="2922681" cy="161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1C4B-0740-D36F-8B56-1B0581F0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016" y="3496651"/>
            <a:ext cx="3703320" cy="7004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Types of Loans and Benefits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34A46-5AA0-15B3-8777-D61837962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6" r="4080" b="3"/>
          <a:stretch/>
        </p:blipFill>
        <p:spPr>
          <a:xfrm>
            <a:off x="4134444" y="873251"/>
            <a:ext cx="6463452" cy="321411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C148F-182B-C71B-3FB7-5228C0AE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681728"/>
            <a:ext cx="7315200" cy="13030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i="0" dirty="0">
                <a:solidFill>
                  <a:srgbClr val="1A1A1A"/>
                </a:solidFill>
                <a:effectLst/>
                <a:latin typeface="Sharp Sans"/>
              </a:rPr>
              <a:t>Benefits:</a:t>
            </a:r>
          </a:p>
          <a:p>
            <a:r>
              <a:rPr lang="en-GB" b="1" i="0" dirty="0">
                <a:solidFill>
                  <a:srgbClr val="1A1A1A"/>
                </a:solidFill>
                <a:effectLst/>
                <a:latin typeface="Sharp Sans"/>
              </a:rPr>
              <a:t>One Platform, Many Lending Partners</a:t>
            </a:r>
          </a:p>
          <a:p>
            <a:r>
              <a:rPr lang="en-IN" b="1" i="0" dirty="0">
                <a:solidFill>
                  <a:srgbClr val="1A1A1A"/>
                </a:solidFill>
                <a:effectLst/>
                <a:latin typeface="Sharp Sans"/>
              </a:rPr>
              <a:t>Real Time Pre-qualification</a:t>
            </a:r>
          </a:p>
          <a:p>
            <a:r>
              <a:rPr lang="en-IN" b="1" i="0" dirty="0">
                <a:solidFill>
                  <a:srgbClr val="1A1A1A"/>
                </a:solidFill>
                <a:effectLst/>
                <a:latin typeface="Sharp Sans"/>
              </a:rPr>
              <a:t>Quick Funding</a:t>
            </a:r>
          </a:p>
          <a:p>
            <a:endParaRPr lang="en-IN" dirty="0"/>
          </a:p>
        </p:txBody>
      </p:sp>
      <p:pic>
        <p:nvPicPr>
          <p:cNvPr id="3" name="Picture 2" descr="Award Winning Point of Sale/BNPL Financing Technology Provider, FinMkt,  Welcomes Former Citi Executive, Joshua Wright, as Chief Product Officer |  Business Wire">
            <a:extLst>
              <a:ext uri="{FF2B5EF4-FFF2-40B4-BE49-F238E27FC236}">
                <a16:creationId xmlns:a16="http://schemas.microsoft.com/office/drawing/2014/main" id="{C6846733-0493-CBC8-0019-3C9E0949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79" y="0"/>
            <a:ext cx="1353521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9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2ECB-33C6-02A5-08F5-DAEDD03B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89580"/>
            <a:ext cx="3172968" cy="381304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342900" algn="ctr">
              <a:spcAft>
                <a:spcPts val="800"/>
              </a:spcAft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Become a Partner </a:t>
            </a: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2.1: Co- Brands- (Partners whose platform is very similar to </a:t>
            </a:r>
            <a:r>
              <a:rPr lang="en-US" sz="1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FM</a:t>
            </a:r>
            <a:r>
              <a:rPr lang="en-US" sz="1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) </a:t>
            </a:r>
            <a:br>
              <a:rPr lang="en-US" sz="1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  2.2: White Label Partner (Partner who seeks their own style of design)</a:t>
            </a:r>
            <a:br>
              <a:rPr lang="en-US" sz="1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endParaRPr lang="en-US" sz="1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C7CB5-5BDB-802E-2D01-567142D25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193" y="570314"/>
            <a:ext cx="5083127" cy="5568739"/>
          </a:xfrm>
          <a:prstGeom prst="rect">
            <a:avLst/>
          </a:prstGeom>
        </p:spPr>
      </p:pic>
      <p:pic>
        <p:nvPicPr>
          <p:cNvPr id="3" name="Picture 2" descr="Award Winning Point of Sale/BNPL Financing Technology Provider, FinMkt,  Welcomes Former Citi Executive, Joshua Wright, as Chief Product Officer |  Business Wire">
            <a:extLst>
              <a:ext uri="{FF2B5EF4-FFF2-40B4-BE49-F238E27FC236}">
                <a16:creationId xmlns:a16="http://schemas.microsoft.com/office/drawing/2014/main" id="{B79AE0FA-F261-E1A5-3809-F1FFB4C5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79" y="0"/>
            <a:ext cx="1353521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6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36DF-E652-D064-C04F-D55E0951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C732-19C9-A093-1CBE-3D229C5B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ward Winning Point of Sale/BNPL Financing Technology Provider, FinMkt,  Welcomes Former Citi Executive, Joshua Wright, as Chief Product Officer |  Business Wire">
            <a:extLst>
              <a:ext uri="{FF2B5EF4-FFF2-40B4-BE49-F238E27FC236}">
                <a16:creationId xmlns:a16="http://schemas.microsoft.com/office/drawing/2014/main" id="{5E20AFD8-A2CB-4AA1-AD34-843E3F85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79" y="0"/>
            <a:ext cx="1353521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95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1CFA-9220-FCCF-F9CE-93A9A64D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FinMarket.in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85B37-E0D7-90A2-31B7-9CCD2EB4A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168"/>
          <a:stretch/>
        </p:blipFill>
        <p:spPr>
          <a:xfrm>
            <a:off x="3749040" y="1316736"/>
            <a:ext cx="7172815" cy="22461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422909-EA1B-8AD8-9A55-9DDE934733A5}"/>
              </a:ext>
            </a:extLst>
          </p:cNvPr>
          <p:cNvSpPr txBox="1"/>
          <p:nvPr/>
        </p:nvSpPr>
        <p:spPr>
          <a:xfrm>
            <a:off x="3639312" y="3666744"/>
            <a:ext cx="82555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Personal Loan- (</a:t>
            </a:r>
            <a:r>
              <a:rPr lang="en-IN" dirty="0"/>
              <a:t>Travel, Marriage, etc</a:t>
            </a:r>
            <a:r>
              <a:rPr lang="en-IN" sz="2400" dirty="0"/>
              <a:t>) - </a:t>
            </a:r>
            <a:r>
              <a:rPr lang="en-IN" sz="1600" dirty="0">
                <a:solidFill>
                  <a:srgbClr val="0070C0"/>
                </a:solidFill>
              </a:rPr>
              <a:t>https://finmarket.in/personal-loan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Home Loan (</a:t>
            </a:r>
            <a:r>
              <a:rPr lang="en-IN" dirty="0"/>
              <a:t>Purchase, Construction</a:t>
            </a:r>
            <a:r>
              <a:rPr lang="en-IN" sz="2400" dirty="0"/>
              <a:t>)- </a:t>
            </a:r>
            <a:r>
              <a:rPr lang="en-IN" sz="1600" dirty="0">
                <a:solidFill>
                  <a:srgbClr val="0070C0"/>
                </a:solidFill>
              </a:rPr>
              <a:t>https://finmarket.in/home-loan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Plot Loan - </a:t>
            </a:r>
            <a:r>
              <a:rPr lang="en-IN" dirty="0">
                <a:solidFill>
                  <a:srgbClr val="0070C0"/>
                </a:solidFill>
              </a:rPr>
              <a:t>https://finmarket.in/plot-loan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Loan Against Property - </a:t>
            </a:r>
            <a:r>
              <a:rPr lang="en-IN" dirty="0">
                <a:solidFill>
                  <a:srgbClr val="0070C0"/>
                </a:solidFill>
              </a:rPr>
              <a:t>https://finmarket.in/loan-against-property</a:t>
            </a:r>
            <a:endParaRPr lang="en-IN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Business Loan - </a:t>
            </a:r>
            <a:r>
              <a:rPr lang="en-IN" dirty="0">
                <a:solidFill>
                  <a:srgbClr val="0070C0"/>
                </a:solidFill>
              </a:rPr>
              <a:t>https://finmarket.in/business-loan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Car Loan - </a:t>
            </a:r>
            <a:r>
              <a:rPr lang="en-IN" dirty="0">
                <a:solidFill>
                  <a:srgbClr val="0070C0"/>
                </a:solidFill>
              </a:rPr>
              <a:t>https://finmarket.in/car-loan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273AA-5E54-8D30-6E2A-AD9114868FDD}"/>
              </a:ext>
            </a:extLst>
          </p:cNvPr>
          <p:cNvSpPr txBox="1"/>
          <p:nvPr/>
        </p:nvSpPr>
        <p:spPr>
          <a:xfrm>
            <a:off x="3749040" y="843552"/>
            <a:ext cx="4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https://finmarket.in</a:t>
            </a:r>
          </a:p>
        </p:txBody>
      </p:sp>
      <p:pic>
        <p:nvPicPr>
          <p:cNvPr id="6" name="Picture 5" descr="Award Winning Point of Sale/BNPL Financing Technology Provider, FinMkt,  Welcomes Former Citi Executive, Joshua Wright, as Chief Product Officer |  Business Wire">
            <a:extLst>
              <a:ext uri="{FF2B5EF4-FFF2-40B4-BE49-F238E27FC236}">
                <a16:creationId xmlns:a16="http://schemas.microsoft.com/office/drawing/2014/main" id="{E9CCC92A-E5E1-05AE-532E-1E41A30A6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79" y="0"/>
            <a:ext cx="1353521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7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F202BB-E21E-093F-69E7-F61622A5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89" y="4553712"/>
            <a:ext cx="6086372" cy="169338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1826D-3737-E358-A9CB-B4775603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9" y="2895418"/>
            <a:ext cx="6086372" cy="120944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7EEA13-7611-E423-043B-1446D6829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90" y="1115568"/>
            <a:ext cx="6086372" cy="127613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FCCDF-755E-97EC-4797-D7A31CD4DDCE}"/>
              </a:ext>
            </a:extLst>
          </p:cNvPr>
          <p:cNvSpPr txBox="1"/>
          <p:nvPr/>
        </p:nvSpPr>
        <p:spPr>
          <a:xfrm>
            <a:off x="347473" y="3059668"/>
            <a:ext cx="2724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How It Works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8E8A0-19DF-19C3-BDBD-842C81571D23}"/>
              </a:ext>
            </a:extLst>
          </p:cNvPr>
          <p:cNvSpPr txBox="1"/>
          <p:nvPr/>
        </p:nvSpPr>
        <p:spPr>
          <a:xfrm>
            <a:off x="3657600" y="2504568"/>
            <a:ext cx="545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Eligibility for Land Loan (Each Loan has its own criteria)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F4FB6-546D-1760-04B8-DC954864C578}"/>
              </a:ext>
            </a:extLst>
          </p:cNvPr>
          <p:cNvSpPr txBox="1"/>
          <p:nvPr/>
        </p:nvSpPr>
        <p:spPr>
          <a:xfrm>
            <a:off x="3698892" y="4184380"/>
            <a:ext cx="545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Different Banks/NBFCs have different interest rates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8C2D1-B5DE-EB23-9AAF-FCC3E12E3046}"/>
              </a:ext>
            </a:extLst>
          </p:cNvPr>
          <p:cNvSpPr txBox="1"/>
          <p:nvPr/>
        </p:nvSpPr>
        <p:spPr>
          <a:xfrm>
            <a:off x="3781188" y="679044"/>
            <a:ext cx="533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Loan Simplified  in four steps</a:t>
            </a:r>
          </a:p>
        </p:txBody>
      </p:sp>
      <p:pic>
        <p:nvPicPr>
          <p:cNvPr id="2" name="Picture 1" descr="Award Winning Point of Sale/BNPL Financing Technology Provider, FinMkt,  Welcomes Former Citi Executive, Joshua Wright, as Chief Product Officer |  Business Wire">
            <a:extLst>
              <a:ext uri="{FF2B5EF4-FFF2-40B4-BE49-F238E27FC236}">
                <a16:creationId xmlns:a16="http://schemas.microsoft.com/office/drawing/2014/main" id="{8CCBEABB-C19C-F405-7A23-BD70024A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79" y="0"/>
            <a:ext cx="1353521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2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4FC3-17F5-B777-46C2-965378E2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Enquiry Form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34D2006-6FED-0BEE-068B-CDAEA344B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169" y="968143"/>
            <a:ext cx="5411755" cy="5318449"/>
          </a:xfrm>
        </p:spPr>
      </p:pic>
      <p:pic>
        <p:nvPicPr>
          <p:cNvPr id="3" name="Picture 2" descr="Award Winning Point of Sale/BNPL Financing Technology Provider, FinMkt,  Welcomes Former Citi Executive, Joshua Wright, as Chief Product Officer |  Business Wire">
            <a:extLst>
              <a:ext uri="{FF2B5EF4-FFF2-40B4-BE49-F238E27FC236}">
                <a16:creationId xmlns:a16="http://schemas.microsoft.com/office/drawing/2014/main" id="{532A5F1D-12C8-276B-7F09-C02976E30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79" y="0"/>
            <a:ext cx="1353521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14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B1F0-9882-CB91-0BCF-13245274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actually Happens during the process.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8227-12DF-830C-3472-E67BE08FB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Once the customer fills the details in the Enquiry Form it gets captured in the Reporting Portal.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Loan application gets assigned to one of our sales rep.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From the Reporting Portal, one of our reps would pick the Loan application details and call the customer.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Rep would take all the required details from the customer(KYC).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Then the Rep would do the basic vetting for the eligibility of the customer.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Rep would reach out to the customer and explain the available offers.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Once the customer chooses the offer, then Rep would login the application in the loan offering bank website.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After log in the Bank will process the application and approve/decline it with in 3 to 4 days.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Then it the money gets disbursed in customer’s account. </a:t>
            </a:r>
          </a:p>
          <a:p>
            <a:endParaRPr lang="en-IN" dirty="0"/>
          </a:p>
        </p:txBody>
      </p:sp>
      <p:pic>
        <p:nvPicPr>
          <p:cNvPr id="4" name="Picture 3" descr="Award Winning Point of Sale/BNPL Financing Technology Provider, FinMkt,  Welcomes Former Citi Executive, Joshua Wright, as Chief Product Officer |  Business Wire">
            <a:extLst>
              <a:ext uri="{FF2B5EF4-FFF2-40B4-BE49-F238E27FC236}">
                <a16:creationId xmlns:a16="http://schemas.microsoft.com/office/drawing/2014/main" id="{20ACE78D-C4C1-3D18-E0E4-65646C32F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79" y="0"/>
            <a:ext cx="1353521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73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6B91-65F1-182B-0AF9-1BF58EB5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30" y="2623693"/>
            <a:ext cx="2746629" cy="93027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Lendvious</a:t>
            </a:r>
            <a:r>
              <a:rPr lang="en-GB" dirty="0"/>
              <a:t> – FinMkt’s own Partner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61392-F117-4E8E-8DB3-55225BA2412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78225" y="1472184"/>
            <a:ext cx="7522846" cy="4590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B6FBA-9F51-5173-259F-DB57B400D0B1}"/>
              </a:ext>
            </a:extLst>
          </p:cNvPr>
          <p:cNvSpPr txBox="1"/>
          <p:nvPr/>
        </p:nvSpPr>
        <p:spPr>
          <a:xfrm>
            <a:off x="4078225" y="993124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https://www.lendvious.com</a:t>
            </a:r>
          </a:p>
        </p:txBody>
      </p:sp>
      <p:pic>
        <p:nvPicPr>
          <p:cNvPr id="3" name="Picture 2" descr="Award Winning Point of Sale/BNPL Financing Technology Provider, FinMkt,  Welcomes Former Citi Executive, Joshua Wright, as Chief Product Officer |  Business Wire">
            <a:extLst>
              <a:ext uri="{FF2B5EF4-FFF2-40B4-BE49-F238E27FC236}">
                <a16:creationId xmlns:a16="http://schemas.microsoft.com/office/drawing/2014/main" id="{555D8565-A1D5-CF16-42F3-9953F0CF3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79" y="0"/>
            <a:ext cx="1353521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7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CF29-893E-3BAB-E698-876F96AE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2076994"/>
            <a:ext cx="322326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It’s Simplified in four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331D9-29BD-8186-74AA-5EB536D40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847" y="827532"/>
            <a:ext cx="6248400" cy="5202936"/>
          </a:xfrm>
          <a:prstGeom prst="rect">
            <a:avLst/>
          </a:prstGeom>
        </p:spPr>
      </p:pic>
      <p:pic>
        <p:nvPicPr>
          <p:cNvPr id="3" name="Picture 2" descr="Award Winning Point of Sale/BNPL Financing Technology Provider, FinMkt,  Welcomes Former Citi Executive, Joshua Wright, as Chief Product Officer |  Business Wire">
            <a:extLst>
              <a:ext uri="{FF2B5EF4-FFF2-40B4-BE49-F238E27FC236}">
                <a16:creationId xmlns:a16="http://schemas.microsoft.com/office/drawing/2014/main" id="{721EA7AE-241F-07DC-3308-F1FDD1894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79" y="0"/>
            <a:ext cx="1353521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49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178-B7B8-2B7F-E2AB-51BA8788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" y="1912402"/>
            <a:ext cx="310438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as you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79E813-B1EB-5AD5-E9B5-02A92345A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1077686"/>
            <a:ext cx="7138966" cy="5050971"/>
          </a:xfrm>
          <a:prstGeom prst="rect">
            <a:avLst/>
          </a:prstGeom>
        </p:spPr>
      </p:pic>
      <p:pic>
        <p:nvPicPr>
          <p:cNvPr id="3" name="Picture 2" descr="Award Winning Point of Sale/BNPL Financing Technology Provider, FinMkt,  Welcomes Former Citi Executive, Joshua Wright, as Chief Product Officer |  Business Wire">
            <a:extLst>
              <a:ext uri="{FF2B5EF4-FFF2-40B4-BE49-F238E27FC236}">
                <a16:creationId xmlns:a16="http://schemas.microsoft.com/office/drawing/2014/main" id="{C0E53FD9-F212-8E51-1B5E-07297710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79" y="0"/>
            <a:ext cx="1353521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8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99B8-5FDE-026E-6A1F-9DED4DFA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1123837"/>
            <a:ext cx="3310127" cy="4601183"/>
          </a:xfrm>
        </p:spPr>
        <p:txBody>
          <a:bodyPr/>
          <a:lstStyle/>
          <a:p>
            <a:r>
              <a:rPr lang="en-IN" b="1" dirty="0"/>
              <a:t>Get Loan Offers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D86B9-563A-C6CD-3A14-794FC7BC1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3128" y="749807"/>
            <a:ext cx="7022592" cy="2651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29CBE-B8BD-B303-C27E-DD0E1CF8F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552" y="3400933"/>
            <a:ext cx="7059169" cy="2844419"/>
          </a:xfrm>
          <a:prstGeom prst="rect">
            <a:avLst/>
          </a:prstGeom>
        </p:spPr>
      </p:pic>
      <p:pic>
        <p:nvPicPr>
          <p:cNvPr id="3" name="Picture 2" descr="Award Winning Point of Sale/BNPL Financing Technology Provider, FinMkt,  Welcomes Former Citi Executive, Joshua Wright, as Chief Product Officer |  Business Wire">
            <a:extLst>
              <a:ext uri="{FF2B5EF4-FFF2-40B4-BE49-F238E27FC236}">
                <a16:creationId xmlns:a16="http://schemas.microsoft.com/office/drawing/2014/main" id="{79EA6356-2345-D642-169A-87C9A1EB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79" y="0"/>
            <a:ext cx="1353521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1585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313</TotalTime>
  <Words>349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Sharp Sans</vt:lpstr>
      <vt:lpstr>Wingdings 2</vt:lpstr>
      <vt:lpstr>Frame</vt:lpstr>
      <vt:lpstr>1.0</vt:lpstr>
      <vt:lpstr>FinMarket.in</vt:lpstr>
      <vt:lpstr>PowerPoint Presentation</vt:lpstr>
      <vt:lpstr>Loan Enquiry Form</vt:lpstr>
      <vt:lpstr>What actually Happens during the process. </vt:lpstr>
      <vt:lpstr>Lendvious – FinMkt’s own Partner </vt:lpstr>
      <vt:lpstr>It’s Simplified in four steps</vt:lpstr>
      <vt:lpstr>Use as you like</vt:lpstr>
      <vt:lpstr>Get Loan Offers </vt:lpstr>
      <vt:lpstr>Types of Loans and Benefits</vt:lpstr>
      <vt:lpstr>Become a Partner    2.1: Co- Brands- (Partners whose platform is very similar to FM)      2.2: White Label Partner (Partner who seeks their own style of design) 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FinMkt 1.0</dc:title>
  <dc:creator>Raj Puchhakayala</dc:creator>
  <cp:lastModifiedBy>Raj Puchhakayala</cp:lastModifiedBy>
  <cp:revision>25</cp:revision>
  <dcterms:created xsi:type="dcterms:W3CDTF">2023-03-07T07:30:43Z</dcterms:created>
  <dcterms:modified xsi:type="dcterms:W3CDTF">2023-03-09T15:57:33Z</dcterms:modified>
</cp:coreProperties>
</file>