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QcFl+Bn3lfhJH6vkW23pPJMf5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ctrTitle"/>
          </p:nvPr>
        </p:nvSpPr>
        <p:spPr>
          <a:xfrm>
            <a:off x="916284" y="622828"/>
            <a:ext cx="552684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" type="subTitle"/>
          </p:nvPr>
        </p:nvSpPr>
        <p:spPr>
          <a:xfrm>
            <a:off x="916284" y="3102503"/>
            <a:ext cx="552684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9599"/>
              </a:buClr>
              <a:buSzPts val="2400"/>
              <a:buNone/>
              <a:defRPr b="0" i="0" sz="2400">
                <a:solidFill>
                  <a:srgbClr val="8A95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7493000" y="627379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Graphical user interface&#10;&#10;Description automatically generated with low confidence" id="18" name="Google Shape;1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88667" y="1626922"/>
            <a:ext cx="4919133" cy="2767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9" name="Google Shape;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684" y="5821361"/>
            <a:ext cx="317500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838200" y="1096962"/>
            <a:ext cx="10515600" cy="5048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467" y="6321425"/>
            <a:ext cx="152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28"/>
          <p:cNvCxnSpPr/>
          <p:nvPr/>
        </p:nvCxnSpPr>
        <p:spPr>
          <a:xfrm>
            <a:off x="677333" y="829734"/>
            <a:ext cx="10837333" cy="0"/>
          </a:xfrm>
          <a:prstGeom prst="straightConnector1">
            <a:avLst/>
          </a:prstGeom>
          <a:noFill/>
          <a:ln cap="flat" cmpd="sng" w="9525">
            <a:solidFill>
              <a:srgbClr val="8A95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28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Aria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838200" y="1105957"/>
            <a:ext cx="5181600" cy="4922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2" type="body"/>
          </p:nvPr>
        </p:nvSpPr>
        <p:spPr>
          <a:xfrm>
            <a:off x="6172200" y="1105957"/>
            <a:ext cx="5181600" cy="4922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38" name="Google Shape;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467" y="6321425"/>
            <a:ext cx="152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30"/>
          <p:cNvCxnSpPr/>
          <p:nvPr/>
        </p:nvCxnSpPr>
        <p:spPr>
          <a:xfrm>
            <a:off x="677333" y="829734"/>
            <a:ext cx="10837333" cy="0"/>
          </a:xfrm>
          <a:prstGeom prst="straightConnector1">
            <a:avLst/>
          </a:prstGeom>
          <a:noFill/>
          <a:ln cap="flat" cmpd="sng" w="9525">
            <a:solidFill>
              <a:srgbClr val="8A95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30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49" name="Google Shape;4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467" y="6321425"/>
            <a:ext cx="15240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53" name="Google Shape;5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467" y="6321425"/>
            <a:ext cx="152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2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32"/>
          <p:cNvCxnSpPr/>
          <p:nvPr/>
        </p:nvCxnSpPr>
        <p:spPr>
          <a:xfrm>
            <a:off x="677333" y="829734"/>
            <a:ext cx="10837333" cy="0"/>
          </a:xfrm>
          <a:prstGeom prst="straightConnector1">
            <a:avLst/>
          </a:prstGeom>
          <a:noFill/>
          <a:ln cap="flat" cmpd="sng" w="9525">
            <a:solidFill>
              <a:srgbClr val="8A9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59" name="Google Shape;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467" y="6321425"/>
            <a:ext cx="15240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66" name="Google Shape;6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467" y="6321425"/>
            <a:ext cx="15240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73" name="Google Shape;7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467" y="6321425"/>
            <a:ext cx="15240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95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5.jpg"/><Relationship Id="rId7" Type="http://schemas.openxmlformats.org/officeDocument/2006/relationships/image" Target="../media/image2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5.jpg"/><Relationship Id="rId5" Type="http://schemas.openxmlformats.org/officeDocument/2006/relationships/hyperlink" Target="https://finfi-qa.mktplacegateway.com/merchant-onboar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916284" y="622828"/>
            <a:ext cx="552684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/>
              <a:t>Merchant Onboarding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Fill in the Application 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905256" y="1123837"/>
            <a:ext cx="10260924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Business Legal Name</a:t>
            </a:r>
            <a:r>
              <a:rPr lang="en-US" sz="1800"/>
              <a:t>: The Name that is Legally registered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Federal Tax ID</a:t>
            </a:r>
            <a:r>
              <a:rPr lang="en-US" sz="1800"/>
              <a:t>: Merchant’s TIN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Business Name (DBA): </a:t>
            </a:r>
            <a:r>
              <a:rPr lang="en-US" sz="1800"/>
              <a:t> The name with Merchant </a:t>
            </a:r>
            <a:r>
              <a:rPr b="1" lang="en-US" sz="1800"/>
              <a:t>D</a:t>
            </a:r>
            <a:r>
              <a:rPr lang="en-US" sz="1800"/>
              <a:t>oing </a:t>
            </a:r>
            <a:r>
              <a:rPr b="1" lang="en-US" sz="1800"/>
              <a:t>B</a:t>
            </a:r>
            <a:r>
              <a:rPr lang="en-US" sz="1800"/>
              <a:t>usiness </a:t>
            </a:r>
            <a:r>
              <a:rPr b="1" lang="en-US" sz="1800"/>
              <a:t>A</a:t>
            </a:r>
            <a:r>
              <a:rPr lang="en-US" sz="1800"/>
              <a:t>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Business Phone: </a:t>
            </a:r>
            <a:r>
              <a:rPr lang="en-US" sz="1800"/>
              <a:t> The number that is used for the business.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Business Email: </a:t>
            </a:r>
            <a:r>
              <a:rPr lang="en-US" sz="1800"/>
              <a:t>The email that is used for the business.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Date Incorporated: </a:t>
            </a:r>
            <a:r>
              <a:rPr lang="en-US" sz="1800"/>
              <a:t>The date when the business has incorporated.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State of Incorporation: </a:t>
            </a:r>
            <a:r>
              <a:rPr lang="en-US" sz="1800"/>
              <a:t>In which state of the US the business.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Business Start Date: </a:t>
            </a:r>
            <a:r>
              <a:rPr lang="en-US" sz="1800"/>
              <a:t>The date when the business has started.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Website URL: </a:t>
            </a:r>
            <a:r>
              <a:rPr lang="en-US" sz="1800"/>
              <a:t>The URL of the company’s website.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Annual Sales Revenue: </a:t>
            </a:r>
            <a:r>
              <a:rPr lang="en-US" sz="1800"/>
              <a:t>How much does the company make annually.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Annual Finance Volume: </a:t>
            </a:r>
            <a:r>
              <a:rPr lang="en-US" sz="1800"/>
              <a:t>How much the does the company make through finance.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Average Ticket Size: </a:t>
            </a:r>
            <a:r>
              <a:rPr lang="en-US" sz="1800"/>
              <a:t>What is the average size of each deal.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Number Of Locations: </a:t>
            </a:r>
            <a:r>
              <a:rPr lang="en-US" sz="1800"/>
              <a:t>At how many locations does the merchant has business. 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Award Winning Point of Sale/BNPL Financing Technology Provider, FinMkt,  Welcomes Former Citi Executive, Joshua Wright, as Chief Product Officer |  Business Wire"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Fill in the Application </a:t>
            </a:r>
            <a:endParaRPr/>
          </a:p>
        </p:txBody>
      </p:sp>
      <p:pic>
        <p:nvPicPr>
          <p:cNvPr id="161" name="Google Shape;16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169" y="1269231"/>
            <a:ext cx="9591310" cy="18305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/>
        </p:nvSpPr>
        <p:spPr>
          <a:xfrm>
            <a:off x="1144524" y="3758185"/>
            <a:ext cx="9902951" cy="1443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Merchant fills the details of licenses.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Clicks check box if merchant doesn’t need to maintain contractor’s license as the rules vary from state to state and city to city.  </a:t>
            </a:r>
            <a:endParaRPr/>
          </a:p>
          <a:p>
            <a:pPr indent="-5587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ward Winning Point of Sale/BNPL Financing Technology Provider, FinMkt,  Welcomes Former Citi Executive, Joshua Wright, as Chief Product Officer |  Business Wire"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1819656" y="4349636"/>
            <a:ext cx="8284464" cy="104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Fill in the Billing address in the given columns.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Click on check box if the Mailing Address is same as Billing Address. </a:t>
            </a:r>
            <a:endParaRPr/>
          </a:p>
        </p:txBody>
      </p:sp>
      <p:pic>
        <p:nvPicPr>
          <p:cNvPr id="169" name="Google Shape;169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1" y="804280"/>
            <a:ext cx="8732520" cy="2972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ard Winning Point of Sale/BNPL Financing Technology Provider, FinMkt,  Welcomes Former Citi Executive, Joshua Wright, as Chief Product Officer |  Business Wire" id="170" name="Google Shape;1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1316736" y="4868527"/>
            <a:ext cx="10415016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Fill in the information in all the columns. (if merchant is the owner by clicking on the checkbox.)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Use “Add Owner” if the owner is a different person.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736" y="1069848"/>
            <a:ext cx="9878501" cy="3310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ard Winning Point of Sale/BNPL Financing Technology Provider, FinMkt,  Welcomes Former Citi Executive, Joshua Wright, as Chief Product Officer |  Business Wire" id="177" name="Google Shape;1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587262" y="1026260"/>
            <a:ext cx="3023120" cy="101075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solidFill>
                  <a:schemeClr val="dk1"/>
                </a:solidFill>
              </a:rPr>
              <a:t>Merchant needs to provide an image of a  voided check to set up direct payments to the merchant bank account. </a:t>
            </a:r>
            <a:endParaRPr/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0520" y="783771"/>
            <a:ext cx="6254121" cy="529045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/>
        </p:nvSpPr>
        <p:spPr>
          <a:xfrm>
            <a:off x="662188" y="2523062"/>
            <a:ext cx="3023120" cy="101075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Merchant needs to provide an image of the “Customer Sales Agreement” to expedite the consumer supplication process.  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662188" y="4080376"/>
            <a:ext cx="3023120" cy="14633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check box and ‘reCAPTCHA’ after carefully reading the Merchant Agreement and Disclosures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 with Make Payment and Submit. </a:t>
            </a:r>
            <a:endParaRPr/>
          </a:p>
        </p:txBody>
      </p:sp>
      <p:pic>
        <p:nvPicPr>
          <p:cNvPr descr="Award Winning Point of Sale/BNPL Financing Technology Provider, FinMkt,  Welcomes Former Citi Executive, Joshua Wright, as Chief Product Officer |  Business Wire" id="186" name="Google Shape;18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8847" y="1231071"/>
            <a:ext cx="4560528" cy="211465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15"/>
          <p:cNvSpPr txBox="1"/>
          <p:nvPr/>
        </p:nvSpPr>
        <p:spPr>
          <a:xfrm>
            <a:off x="640950" y="1231071"/>
            <a:ext cx="3643663" cy="280076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ask for card details to proceed for payment.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Merchant Fee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based on the relationship with the Referral Partner.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Merchant pays depending on a lot of other factors like coupons and discounted prices etc.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would be up to $150. </a:t>
            </a:r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8846" y="3926556"/>
            <a:ext cx="4838737" cy="242445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15"/>
          <p:cNvSpPr txBox="1"/>
          <p:nvPr/>
        </p:nvSpPr>
        <p:spPr>
          <a:xfrm>
            <a:off x="714103" y="4569396"/>
            <a:ext cx="3570514" cy="113877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successful payment there will be a ‘Thank you’ pop up appears.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Merchant then clicks on ‘Continue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 rot="10398863">
            <a:off x="4293512" y="2380142"/>
            <a:ext cx="1148436" cy="219926"/>
          </a:xfrm>
          <a:prstGeom prst="rightArrow">
            <a:avLst>
              <a:gd fmla="val 50000" name="adj1"/>
              <a:gd fmla="val 145028" name="adj2"/>
            </a:avLst>
          </a:prstGeom>
          <a:solidFill>
            <a:schemeClr val="accent1"/>
          </a:solidFill>
          <a:ln cap="flat" cmpd="sng" w="12700">
            <a:solidFill>
              <a:srgbClr val="1289B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/>
          <p:nvPr/>
        </p:nvSpPr>
        <p:spPr>
          <a:xfrm rot="10398863">
            <a:off x="4331005" y="4873160"/>
            <a:ext cx="1148436" cy="286947"/>
          </a:xfrm>
          <a:prstGeom prst="rightArrow">
            <a:avLst>
              <a:gd fmla="val 50000" name="adj1"/>
              <a:gd fmla="val 97535" name="adj2"/>
            </a:avLst>
          </a:prstGeom>
          <a:solidFill>
            <a:schemeClr val="accent1"/>
          </a:solidFill>
          <a:ln cap="flat" cmpd="sng" w="12700">
            <a:solidFill>
              <a:srgbClr val="1289B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</a:rPr>
              <a:t>Merchant Fee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1508760" y="326915"/>
            <a:ext cx="8695944" cy="761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solidFill>
                  <a:schemeClr val="dk1"/>
                </a:solidFill>
              </a:rPr>
              <a:t>After the payment merchant receives an email from Finfi. 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956" y="1261872"/>
            <a:ext cx="5790764" cy="486426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49261" y="222059"/>
            <a:ext cx="7941804" cy="8585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</a:rPr>
              <a:t>After the approval 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948089" y="1552555"/>
            <a:ext cx="3111366" cy="2256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After reviewing the merchant’s profile. An email is sent to the Merchant to ‘Complete Registration’. </a:t>
            </a:r>
            <a:endParaRPr/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4174" y="1301817"/>
            <a:ext cx="4738415" cy="501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3547872" y="5321808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>
                <a:solidFill>
                  <a:schemeClr val="dk1"/>
                </a:solidFill>
              </a:rPr>
              <a:t>Request Passcode: </a:t>
            </a:r>
            <a:r>
              <a:rPr lang="en-US">
                <a:solidFill>
                  <a:schemeClr val="dk1"/>
                </a:solidFill>
              </a:rPr>
              <a:t>This will send an OTP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895" y="1626742"/>
            <a:ext cx="7700209" cy="36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795408" y="334627"/>
            <a:ext cx="8714351" cy="844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Passcode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921860" y="272356"/>
            <a:ext cx="6897944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</a:rPr>
              <a:t>Passcode Validation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2438399" y="4765987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>
                <a:solidFill>
                  <a:schemeClr val="dk1"/>
                </a:solidFill>
              </a:rPr>
              <a:t>Passcode: </a:t>
            </a:r>
            <a:r>
              <a:rPr lang="en-US">
                <a:solidFill>
                  <a:schemeClr val="dk1"/>
                </a:solidFill>
              </a:rPr>
              <a:t>Enters OTP that is sent to the phone or email. Clicks on ‘Continue’. 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2827" y="1186756"/>
            <a:ext cx="8206345" cy="33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What’s exciting?</a:t>
            </a:r>
            <a:endParaRPr/>
          </a:p>
        </p:txBody>
      </p:sp>
      <p:pic>
        <p:nvPicPr>
          <p:cNvPr id="84" name="Google Shape;8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59" y="916253"/>
            <a:ext cx="2600184" cy="161560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59" y="2621198"/>
            <a:ext cx="2600185" cy="161560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60" y="4326143"/>
            <a:ext cx="2600183" cy="149134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ow to select the right merchant payment application and initiate merchant  onboarding easily" id="87" name="Google Shape;8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6472" y="916253"/>
            <a:ext cx="7645867" cy="4901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ard Winning Point of Sale/BNPL Financing Technology Provider, FinMkt,  Welcomes Former Citi Executive, Joshua Wright, as Chief Product Officer |  Business Wire" id="88" name="Google Shape;8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217916" y="0"/>
            <a:ext cx="5819916" cy="1059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</a:rPr>
              <a:t>Set Up Profile 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5090160" y="5409985"/>
            <a:ext cx="389534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Creates new password</a:t>
            </a:r>
            <a:r>
              <a:rPr lang="en-US"/>
              <a:t>. </a:t>
            </a:r>
            <a:endParaRPr/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664" y="1353312"/>
            <a:ext cx="8888770" cy="387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1645921" y="189615"/>
            <a:ext cx="5687568" cy="715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Registration Complete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3886200" y="4828032"/>
            <a:ext cx="507492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>
                <a:solidFill>
                  <a:schemeClr val="dk1"/>
                </a:solidFill>
              </a:rPr>
              <a:t>It gets redirected to the Merchant Portal. </a:t>
            </a:r>
            <a:endParaRPr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9425" y="1805620"/>
            <a:ext cx="7748470" cy="273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1788133" y="5185202"/>
            <a:ext cx="8374942" cy="109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</a:rPr>
              <a:t>Now the offer codes are available. Merchant creates Offers in Rate sheets.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</a:rPr>
              <a:t>Once the Rate Sheets are created he will see the ‘Send Application’ option at the right top corner.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</a:rPr>
              <a:t>He sends applications to customers. 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8132" y="1262545"/>
            <a:ext cx="8374942" cy="37026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1131450" y="220849"/>
            <a:ext cx="32230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Codes</a:t>
            </a:r>
            <a:endParaRPr/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4158" y="1772426"/>
            <a:ext cx="830660" cy="26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104" y="3429001"/>
            <a:ext cx="4928616" cy="27055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23"/>
          <p:cNvSpPr txBox="1"/>
          <p:nvPr/>
        </p:nvSpPr>
        <p:spPr>
          <a:xfrm>
            <a:off x="1191006" y="656582"/>
            <a:ext cx="39753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New Offer Code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928" y="1350659"/>
            <a:ext cx="10296144" cy="16302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3"/>
          <p:cNvCxnSpPr/>
          <p:nvPr/>
        </p:nvCxnSpPr>
        <p:spPr>
          <a:xfrm>
            <a:off x="11155680" y="1773936"/>
            <a:ext cx="0" cy="18105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1792224"/>
            <a:ext cx="11146536" cy="269728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/>
        </p:nvSpPr>
        <p:spPr>
          <a:xfrm>
            <a:off x="1191006" y="656582"/>
            <a:ext cx="39753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Sheets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1280160" y="1984248"/>
            <a:ext cx="7315200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Thank you </a:t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Why choose FinMkt?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668868" y="1252728"/>
            <a:ext cx="10515600" cy="4096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BDB"/>
              </a:buClr>
              <a:buSzPct val="100000"/>
              <a:buNone/>
            </a:pPr>
            <a:r>
              <a:rPr b="1" i="0" lang="en-US" sz="2400">
                <a:solidFill>
                  <a:srgbClr val="009BDB"/>
                </a:solidFill>
              </a:rPr>
              <a:t>Highly Customizable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400">
                <a:solidFill>
                  <a:srgbClr val="000000"/>
                </a:solidFill>
              </a:rPr>
              <a:t>We can work with merchants across industries and seamlessly integrate with a variety of POS software and ecommerce platforms.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BDB"/>
              </a:buClr>
              <a:buSzPct val="100000"/>
              <a:buNone/>
            </a:pPr>
            <a:r>
              <a:rPr b="1" i="0" lang="en-US" sz="2400">
                <a:solidFill>
                  <a:srgbClr val="009BDB"/>
                </a:solidFill>
              </a:rPr>
              <a:t>Easy  and Secure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400">
                <a:solidFill>
                  <a:srgbClr val="000000"/>
                </a:solidFill>
              </a:rPr>
              <a:t>Our underwriting process makes offering financing easy and safe. We will never sell personal data, of you or your customers.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BDB"/>
              </a:buClr>
              <a:buSzPct val="100000"/>
              <a:buNone/>
            </a:pPr>
            <a:r>
              <a:rPr b="1" i="0" lang="en-US" sz="2400">
                <a:solidFill>
                  <a:srgbClr val="009BDB"/>
                </a:solidFill>
              </a:rPr>
              <a:t>Attractive  Offers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400">
                <a:solidFill>
                  <a:srgbClr val="000000"/>
                </a:solidFill>
              </a:rPr>
              <a:t>You have the power to choose the lenders you want to work with and the best financing programs for your business and customers.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BDB"/>
              </a:buClr>
              <a:buSzPct val="100000"/>
              <a:buNone/>
            </a:pPr>
            <a:r>
              <a:rPr b="1" i="0" lang="en-US" sz="2400">
                <a:solidFill>
                  <a:srgbClr val="009BDB"/>
                </a:solidFill>
              </a:rPr>
              <a:t>Reporting &amp;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400">
                <a:solidFill>
                  <a:srgbClr val="000000"/>
                </a:solidFill>
              </a:rPr>
              <a:t>Our merchant portal provides you with data and insights you can use to improve your business.</a:t>
            </a:r>
            <a:endParaRPr sz="2400"/>
          </a:p>
        </p:txBody>
      </p:sp>
      <p:pic>
        <p:nvPicPr>
          <p:cNvPr descr="Award Winning Point of Sale/BNPL Financing Technology Provider, FinMkt,  Welcomes Former Citi Executive, Joshua Wright, as Chief Product Officer |  Business Wire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How it Works </a:t>
            </a:r>
            <a:endParaRPr/>
          </a:p>
        </p:txBody>
      </p:sp>
      <p:pic>
        <p:nvPicPr>
          <p:cNvPr descr="Award Winning Point of Sale/BNPL Financing Technology Provider, FinMkt,  Welcomes Former Citi Executive, Joshua Wright, as Chief Product Officer |  Business Wire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701525" y="1490472"/>
            <a:ext cx="1051560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95CE"/>
              </a:buClr>
              <a:buSzPct val="100000"/>
              <a:buNone/>
            </a:pPr>
            <a:r>
              <a:rPr b="1" lang="en-US">
                <a:solidFill>
                  <a:srgbClr val="0195CE"/>
                </a:solidFill>
              </a:rPr>
              <a:t>01. Customer applies</a:t>
            </a:r>
            <a:r>
              <a:rPr b="1" lang="en-US"/>
              <a:t>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At the time of sale, your customer completes one universal loan application with the ability to receive financing offers without it affecting their credit.</a:t>
            </a:r>
            <a:r>
              <a:rPr b="1"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195CE"/>
              </a:buClr>
              <a:buSzPct val="100000"/>
              <a:buNone/>
            </a:pPr>
            <a:r>
              <a:rPr b="1" lang="en-US" sz="2900">
                <a:solidFill>
                  <a:srgbClr val="0195CE"/>
                </a:solidFill>
              </a:rPr>
              <a:t>02. Customer chooses an offer.</a:t>
            </a:r>
            <a:endParaRPr b="1" sz="2900">
              <a:solidFill>
                <a:srgbClr val="0195C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real-time, your customer is presented with offers for the maximum approval amount, compares rates and terms then chooses an offer.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195CE"/>
              </a:buClr>
              <a:buSzPct val="100000"/>
              <a:buNone/>
            </a:pPr>
            <a:r>
              <a:rPr b="1" lang="en-US" sz="2900">
                <a:solidFill>
                  <a:srgbClr val="0195CE"/>
                </a:solidFill>
              </a:rPr>
              <a:t>03. You complete your sale.</a:t>
            </a:r>
            <a:endParaRPr b="1" sz="2900">
              <a:solidFill>
                <a:srgbClr val="0195CE"/>
              </a:solidFill>
            </a:endParaRPr>
          </a:p>
          <a:p>
            <a:pPr indent="0" lvl="0" marL="0" marR="71755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After selecting an offer, your customer buys with confidence knowing the financing is in place for the purchase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How to Onboard as Merchant?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3869268" y="864108"/>
            <a:ext cx="7315200" cy="6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>
                <a:solidFill>
                  <a:srgbClr val="0070C0"/>
                </a:solidFill>
              </a:rPr>
              <a:t>finfi.co/merchant-onboard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77002" l="0" r="0" t="0"/>
          <a:stretch/>
        </p:blipFill>
        <p:spPr>
          <a:xfrm>
            <a:off x="3643318" y="1629474"/>
            <a:ext cx="4905362" cy="68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ard Winning Point of Sale/BNPL Financing Technology Provider, FinMkt,  Welcomes Former Citi Executive, Joshua Wright, as Chief Product Officer |  Business Wire"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2394856" y="2394841"/>
            <a:ext cx="740228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7070"/>
                </a:solidFill>
                <a:latin typeface="Arial"/>
                <a:ea typeface="Arial"/>
                <a:cs typeface="Arial"/>
                <a:sym typeface="Arial"/>
              </a:rPr>
              <a:t>Start Growing Your Business Today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07070"/>
                </a:solidFill>
                <a:latin typeface="Arial"/>
                <a:ea typeface="Arial"/>
                <a:cs typeface="Arial"/>
                <a:sym typeface="Arial"/>
              </a:rPr>
              <a:t>Provide a few quick details below to </a:t>
            </a:r>
            <a:r>
              <a:rPr b="1" i="0" lang="en-US" sz="1800" u="none" cap="none" strike="noStrike">
                <a:solidFill>
                  <a:srgbClr val="707070"/>
                </a:solidFill>
                <a:latin typeface="Arial"/>
                <a:ea typeface="Arial"/>
                <a:cs typeface="Arial"/>
                <a:sym typeface="Arial"/>
              </a:rPr>
              <a:t>get started!</a:t>
            </a:r>
            <a:endParaRPr b="0" i="0" sz="1800" u="none" cap="none" strike="noStrike">
              <a:solidFill>
                <a:srgbClr val="70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9BDB"/>
                </a:solidFill>
                <a:latin typeface="Arial"/>
                <a:ea typeface="Arial"/>
                <a:cs typeface="Arial"/>
                <a:sym typeface="Arial"/>
              </a:rPr>
              <a:t>Before You Apply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9B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07070"/>
                </a:solidFill>
                <a:latin typeface="Calibri"/>
                <a:ea typeface="Calibri"/>
                <a:cs typeface="Calibri"/>
                <a:sym typeface="Calibri"/>
              </a:rPr>
              <a:t>We do not provide financing for legal services or home security resellers.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9BDB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r>
              <a:rPr b="0" i="0" lang="en-US" sz="1800" u="none" cap="none" strike="noStrike">
                <a:solidFill>
                  <a:srgbClr val="707070"/>
                </a:solidFill>
                <a:latin typeface="Calibri"/>
                <a:ea typeface="Calibri"/>
                <a:cs typeface="Calibri"/>
                <a:sym typeface="Calibri"/>
              </a:rPr>
              <a:t> to see what criteria we consider when reviewing merchant applications.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07070"/>
                </a:solidFill>
                <a:latin typeface="Calibri"/>
                <a:ea typeface="Calibri"/>
                <a:cs typeface="Calibri"/>
                <a:sym typeface="Calibri"/>
              </a:rPr>
              <a:t>A non-refundable merchant underwriting fee of $150 is required for all merchant applications submitted to FinMkt. This underwriting fee is payable upon application by credit card or ACH and applies regardless of whether a merchant's application is approved.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179576" y="1793214"/>
            <a:ext cx="9528049" cy="3262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Outstanding financial obligations including liens, judgments, and bankruptcy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Business license and/or trade license inactive, not in good standing, or revoked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Criminal history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Current/active lawsuits or litigation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Time in business is less than 10 months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✔"/>
            </a:pPr>
            <a:br>
              <a:rPr b="0" i="0" lang="en-US" sz="800" u="none" cap="none" strike="noStrike">
                <a:solidFill>
                  <a:schemeClr val="dk1"/>
                </a:solidFill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ard Winning Point of Sale/BNPL Financing Technology Provider, FinMkt,  Welcomes Former Citi Executive, Joshua Wright, as Chief Product Officer |  Business Wire"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Before Merchant Applies, considerables.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Fill in the Application </a:t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728" y="1307985"/>
            <a:ext cx="9829799" cy="154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1353834" y="3429000"/>
            <a:ext cx="94736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the First and Last Names as per valid ID to avoid delays.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email and Cell Numbers can avoid delays in the process. </a:t>
            </a:r>
            <a:endParaRPr/>
          </a:p>
        </p:txBody>
      </p:sp>
      <p:pic>
        <p:nvPicPr>
          <p:cNvPr descr="Award Winning Point of Sale/BNPL Financing Technology Provider, FinMkt,  Welcomes Former Citi Executive, Joshua Wright, as Chief Product Officer |  Business Wire"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Fill in the Application </a:t>
            </a:r>
            <a:endParaRPr/>
          </a:p>
        </p:txBody>
      </p:sp>
      <p:pic>
        <p:nvPicPr>
          <p:cNvPr id="133" name="Google Shape;13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2640" y="1097228"/>
            <a:ext cx="5806440" cy="484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576073" y="1318461"/>
            <a:ext cx="1646946" cy="73866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Improvement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8"/>
          <p:cNvCxnSpPr>
            <a:endCxn id="134" idx="3"/>
          </p:cNvCxnSpPr>
          <p:nvPr/>
        </p:nvCxnSpPr>
        <p:spPr>
          <a:xfrm rot="10800000">
            <a:off x="2223019" y="1687793"/>
            <a:ext cx="1114500" cy="8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8"/>
          <p:cNvSpPr txBox="1"/>
          <p:nvPr/>
        </p:nvSpPr>
        <p:spPr>
          <a:xfrm>
            <a:off x="9672195" y="1382470"/>
            <a:ext cx="1382901" cy="18158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Plumbing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HVAC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Landscaping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Roofing etc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ward Winning Point of Sale/BNPL Financing Technology Provider, FinMkt,  Welcomes Former Citi Executive, Joshua Wright, as Chief Product Officer |  Business Wire" id="137" name="Google Shape;1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470" y="0"/>
            <a:ext cx="1353521" cy="6531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8"/>
          <p:cNvCxnSpPr/>
          <p:nvPr/>
        </p:nvCxnSpPr>
        <p:spPr>
          <a:xfrm>
            <a:off x="8275320" y="1645919"/>
            <a:ext cx="13968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199" y="180975"/>
            <a:ext cx="10515600" cy="73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800"/>
              <a:t>Licenses</a:t>
            </a:r>
            <a:r>
              <a:rPr lang="en-US"/>
              <a:t> </a:t>
            </a:r>
            <a:endParaRPr/>
          </a:p>
        </p:txBody>
      </p:sp>
      <p:pic>
        <p:nvPicPr>
          <p:cNvPr id="144" name="Google Shape;14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5744" y="1599407"/>
            <a:ext cx="4680191" cy="157991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5743" y="4301846"/>
            <a:ext cx="4680191" cy="141606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9"/>
          <p:cNvSpPr txBox="1"/>
          <p:nvPr/>
        </p:nvSpPr>
        <p:spPr>
          <a:xfrm>
            <a:off x="838199" y="1456045"/>
            <a:ext cx="4053841" cy="412420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License Requirements Change based on the ‘Program’ merchant selects.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Improvement and Medical Practitioners –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improvement merchants need to provide Local contractor’s License number if the state makes it mandatory to provide one.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Illinois contractor licensing is generally handled at the local level. As long as you do not work in plumbing and roofing, you do not need to have a state-level license to work in Illinois.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6285160" y="1140087"/>
            <a:ext cx="3513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Improvement  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6385744" y="3632294"/>
            <a:ext cx="3513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FINMKT">
      <a:dk1>
        <a:srgbClr val="000000"/>
      </a:dk1>
      <a:lt1>
        <a:srgbClr val="FFFFFF"/>
      </a:lt1>
      <a:dk2>
        <a:srgbClr val="8A9599"/>
      </a:dk2>
      <a:lt2>
        <a:srgbClr val="E7E6E6"/>
      </a:lt2>
      <a:accent1>
        <a:srgbClr val="19BDFD"/>
      </a:accent1>
      <a:accent2>
        <a:srgbClr val="C14F97"/>
      </a:accent2>
      <a:accent3>
        <a:srgbClr val="33DBC3"/>
      </a:accent3>
      <a:accent4>
        <a:srgbClr val="F9E600"/>
      </a:accent4>
      <a:accent5>
        <a:srgbClr val="EF794F"/>
      </a:accent5>
      <a:accent6>
        <a:srgbClr val="5BC955"/>
      </a:accent6>
      <a:hlink>
        <a:srgbClr val="19BDFD"/>
      </a:hlink>
      <a:folHlink>
        <a:srgbClr val="954F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2023-03-16T14:36:10Z</dcterms:created>
  <dc:creator>Jackie Bass</dc:creator>
</cp:coreProperties>
</file>