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9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5"/>
    <p:restoredTop sz="94716"/>
  </p:normalViewPr>
  <p:slideViewPr>
    <p:cSldViewPr snapToGrid="0">
      <p:cViewPr varScale="1">
        <p:scale>
          <a:sx n="65" d="100"/>
          <a:sy n="65" d="100"/>
        </p:scale>
        <p:origin x="7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943D9-EB9B-F146-9540-09A54E526EC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52541-BE96-1746-BB81-79CE85C4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1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61D5-F0C3-1F5D-A873-6D0F62FC2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284" y="622828"/>
            <a:ext cx="5526849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D1E51-5567-DBD1-4968-F49ED3AA3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284" y="3102503"/>
            <a:ext cx="5526849" cy="1655762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8A95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AB00-55B1-39AF-B6AC-9158A231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3000" y="6273799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CONFIDENTIAL</a:t>
            </a:r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9F13D16-4A08-1897-7FF9-9F9321CB88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88667" y="1626922"/>
            <a:ext cx="4919133" cy="276701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F3514F9-9551-DD02-5D70-FECF2C437F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84" y="5821361"/>
            <a:ext cx="317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0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071F-6F60-0079-F3E4-13604F434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962"/>
            <a:ext cx="10515600" cy="50487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B974-328B-7073-CE6B-6BCD0394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4A2C-FE92-C7F0-5D9B-8BEF461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0059100F-74F7-2E6D-6B22-6010F08DA4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3C9665-1597-B84C-D53F-47300F350131}"/>
              </a:ext>
            </a:extLst>
          </p:cNvPr>
          <p:cNvCxnSpPr/>
          <p:nvPr userDrawn="1"/>
        </p:nvCxnSpPr>
        <p:spPr>
          <a:xfrm>
            <a:off x="677333" y="829734"/>
            <a:ext cx="10837333" cy="0"/>
          </a:xfrm>
          <a:prstGeom prst="line">
            <a:avLst/>
          </a:prstGeom>
          <a:ln>
            <a:solidFill>
              <a:srgbClr val="8A9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F6E0309C-654B-A52F-2654-962660BF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0975"/>
            <a:ext cx="10515600" cy="73527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1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B0DA-8AC7-5166-E8BC-B02825492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05957"/>
            <a:ext cx="5181600" cy="4922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8147A-E505-B98A-BA03-83BC7F842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5957"/>
            <a:ext cx="5181600" cy="4922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F1D9D-A0A7-7650-89E1-17D98B57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85B14-C7F6-C718-C262-711062A0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8431D39D-55B6-CB82-9CAB-06D2773901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DC83E5-5195-D9E1-28A5-94350A559C95}"/>
              </a:ext>
            </a:extLst>
          </p:cNvPr>
          <p:cNvCxnSpPr/>
          <p:nvPr userDrawn="1"/>
        </p:nvCxnSpPr>
        <p:spPr>
          <a:xfrm>
            <a:off x="677333" y="829734"/>
            <a:ext cx="10837333" cy="0"/>
          </a:xfrm>
          <a:prstGeom prst="line">
            <a:avLst/>
          </a:prstGeom>
          <a:ln>
            <a:solidFill>
              <a:srgbClr val="8A9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93CC447-FE00-4005-B4A4-9780C49C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0975"/>
            <a:ext cx="10515600" cy="73527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732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0B71-0A0C-11C3-61BE-B587DF31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6F0D-1448-BF65-2326-7ADE08E4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5C20C-9D5F-86B8-9025-A23A61D43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718CC-57B0-019D-35BB-D85A275AC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AF5F9-DD21-CD96-596C-CD763DE9B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4063B-D792-37C6-7050-B7A7A471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29249-6F54-15AD-ED09-504EFF6B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44A8F295-258A-F243-B7ED-9DB1C96A8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CD5C8-11BC-CC8B-FCC3-A701E95D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5AC67-45C1-6F1E-3E35-BCEEA9EB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BE526DE9-7D71-0DC5-5B2C-DC7471F0C9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6B0B496-AE21-D405-7F33-3CC311BB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0975"/>
            <a:ext cx="10515600" cy="73527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85401-1868-B049-C7FF-AFC71E525139}"/>
              </a:ext>
            </a:extLst>
          </p:cNvPr>
          <p:cNvCxnSpPr/>
          <p:nvPr userDrawn="1"/>
        </p:nvCxnSpPr>
        <p:spPr>
          <a:xfrm>
            <a:off x="677333" y="829734"/>
            <a:ext cx="10837333" cy="0"/>
          </a:xfrm>
          <a:prstGeom prst="line">
            <a:avLst/>
          </a:prstGeom>
          <a:ln>
            <a:solidFill>
              <a:srgbClr val="8A95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8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00446-BA5C-B1F5-947C-A8C1908E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BF97E-B874-72B6-E8C1-F8FFC043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465447-BC35-D466-4A8A-678CB73EBB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1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9D6C-1888-4B9B-87B8-4B85AF50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FB0A-B978-39A9-F1FA-CF600CD97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1BA11-190F-D85B-2EFD-D3E16BB0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8FE4-34DC-A3F7-53F6-3978D5BC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B1A2A-6F59-1CBF-5860-EE25AA15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2CF4C226-78BF-768B-7D66-27B25E52D0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5EBA-AE67-7ECD-E8FD-05D21830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32009-2ADD-8741-AC6D-1B102B140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E1EA7-50C4-1962-93D5-F95871D56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12451-6A52-5969-7AB3-969E0F51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63F29-8D5B-4C0E-321A-E12395D4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805B9794-45EE-9B54-C3AE-336D8F5522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67" y="6321425"/>
            <a:ext cx="1524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0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68481-3A8C-1536-62F0-B3F728C0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617B-2F08-AF0D-4CCE-418F8C72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C68D9-39D5-B838-44A1-0324EA7F9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8A9599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4880-C75E-9847-3409-CBF111CA9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6333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5528D35D-1472-644B-AA3C-4BC40CD2E7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6C80-426C-B271-06FA-677F3CBF6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74" y="583499"/>
            <a:ext cx="5526849" cy="2387600"/>
          </a:xfrm>
        </p:spPr>
        <p:txBody>
          <a:bodyPr>
            <a:normAutofit/>
          </a:bodyPr>
          <a:lstStyle/>
          <a:p>
            <a:r>
              <a:rPr lang="en-US" sz="7200" dirty="0" err="1"/>
              <a:t>Stips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333FF-A040-BE47-C78D-C3BF34A5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664" y="3059021"/>
            <a:ext cx="6428413" cy="1655762"/>
          </a:xfrm>
        </p:spPr>
        <p:txBody>
          <a:bodyPr>
            <a:normAutofit/>
          </a:bodyPr>
          <a:lstStyle/>
          <a:p>
            <a:r>
              <a:rPr lang="en-US" sz="2800" dirty="0"/>
              <a:t>Additional Documents requirement from Lenders </a:t>
            </a:r>
          </a:p>
        </p:txBody>
      </p:sp>
    </p:spTree>
    <p:extLst>
      <p:ext uri="{BB962C8B-B14F-4D97-AF65-F5344CB8AC3E}">
        <p14:creationId xmlns:p14="http://schemas.microsoft.com/office/powerpoint/2010/main" val="392245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A40AF8-71C5-FD80-16B3-94843DE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F9915-AA8D-4EB8-7386-9F73B18D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1FFC13-0A0E-8D99-EFD3-EDB71AF9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6" y="185901"/>
            <a:ext cx="10327077" cy="735278"/>
          </a:xfrm>
        </p:spPr>
        <p:txBody>
          <a:bodyPr>
            <a:normAutofit/>
          </a:bodyPr>
          <a:lstStyle/>
          <a:p>
            <a:r>
              <a:rPr lang="en-US" sz="4400" dirty="0"/>
              <a:t> Lenders </a:t>
            </a:r>
          </a:p>
        </p:txBody>
      </p:sp>
      <p:pic>
        <p:nvPicPr>
          <p:cNvPr id="1026" name="Picture 2" descr="images.crunchbase.com/image/upload/c_lpad,h_256...">
            <a:extLst>
              <a:ext uri="{FF2B5EF4-FFF2-40B4-BE49-F238E27FC236}">
                <a16:creationId xmlns:a16="http://schemas.microsoft.com/office/drawing/2014/main" id="{91720C18-6340-2784-C96C-2F1C764CD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33" b="34113"/>
          <a:stretch/>
        </p:blipFill>
        <p:spPr bwMode="auto">
          <a:xfrm>
            <a:off x="749710" y="1619191"/>
            <a:ext cx="2795524" cy="84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A9C17D-32AE-4F08-23B3-B03E3C3D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25" y="1633830"/>
            <a:ext cx="2475298" cy="84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dleap - Sunrgy">
            <a:extLst>
              <a:ext uri="{FF2B5EF4-FFF2-40B4-BE49-F238E27FC236}">
                <a16:creationId xmlns:a16="http://schemas.microsoft.com/office/drawing/2014/main" id="{E6882A74-B89B-1306-A599-390CAE75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354" y="1456723"/>
            <a:ext cx="3183936" cy="105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pgrade - Personal Loans, Cards and Rewards Checking | Home">
            <a:extLst>
              <a:ext uri="{FF2B5EF4-FFF2-40B4-BE49-F238E27FC236}">
                <a16:creationId xmlns:a16="http://schemas.microsoft.com/office/drawing/2014/main" id="{071DBA54-38F5-33E9-A7B3-4233AE2EA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13" y="3408941"/>
            <a:ext cx="3719268" cy="84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w Rate Financing &amp; Loans for Contractors &amp; Consumers | PowerPay">
            <a:extLst>
              <a:ext uri="{FF2B5EF4-FFF2-40B4-BE49-F238E27FC236}">
                <a16:creationId xmlns:a16="http://schemas.microsoft.com/office/drawing/2014/main" id="{981A39BB-18DB-373A-C6B8-471630E7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313" y="3401530"/>
            <a:ext cx="4240119" cy="84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33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6020C-ED68-2FAD-EE12-55B295C1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942" y="1252330"/>
            <a:ext cx="8003591" cy="416246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53A7BB-304E-3FD6-823E-64A8ACD7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76BFD-1136-62A3-2861-3F8CFEF7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F8C640-0A05-4C0E-08BD-4BBA2080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Types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1BFB8-570A-5113-5843-14E0949FD846}"/>
              </a:ext>
            </a:extLst>
          </p:cNvPr>
          <p:cNvSpPr txBox="1"/>
          <p:nvPr/>
        </p:nvSpPr>
        <p:spPr>
          <a:xfrm>
            <a:off x="727587" y="2794953"/>
            <a:ext cx="5161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Income </a:t>
            </a:r>
            <a:r>
              <a:rPr lang="en-IN" sz="3200" dirty="0" err="1"/>
              <a:t>Stips</a:t>
            </a:r>
            <a:endParaRPr lang="en-IN" sz="3200" dirty="0"/>
          </a:p>
          <a:p>
            <a:pPr marL="342900" indent="-342900">
              <a:buAutoNum type="arabicPeriod"/>
            </a:pPr>
            <a:r>
              <a:rPr lang="en-IN" sz="3200" dirty="0"/>
              <a:t>Residence </a:t>
            </a:r>
            <a:r>
              <a:rPr lang="en-IN" sz="3200" dirty="0" err="1"/>
              <a:t>Stips</a:t>
            </a:r>
            <a:r>
              <a:rPr lang="en-IN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440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ECECE4-FD1A-C73C-E476-3DFF5E2E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8ABB3-D5D2-70AE-03D4-02C1B478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E5D344-0B8A-8F7D-2583-C82BC7A3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 more about </a:t>
            </a:r>
            <a:r>
              <a:rPr lang="en-IN" dirty="0" err="1"/>
              <a:t>Stips</a:t>
            </a:r>
            <a:r>
              <a:rPr lang="en-IN" dirty="0"/>
              <a:t>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7FE43-8727-537C-E2B4-7AFD1D18DFE8}"/>
              </a:ext>
            </a:extLst>
          </p:cNvPr>
          <p:cNvSpPr txBox="1"/>
          <p:nvPr/>
        </p:nvSpPr>
        <p:spPr>
          <a:xfrm>
            <a:off x="754214" y="1241267"/>
            <a:ext cx="10591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Stips</a:t>
            </a:r>
            <a:r>
              <a:rPr lang="en-IN" dirty="0"/>
              <a:t> are checked before TILA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call </a:t>
            </a:r>
            <a:r>
              <a:rPr lang="en-IN" dirty="0" err="1"/>
              <a:t>Stips</a:t>
            </a:r>
            <a:r>
              <a:rPr lang="en-IN" dirty="0"/>
              <a:t> API to check whether there are any </a:t>
            </a:r>
            <a:r>
              <a:rPr lang="en-IN" dirty="0" err="1"/>
              <a:t>Stips</a:t>
            </a:r>
            <a:r>
              <a:rPr lang="en-IN" dirty="0"/>
              <a:t> for the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Stips</a:t>
            </a:r>
            <a:r>
              <a:rPr lang="en-IN" dirty="0"/>
              <a:t> API will provide response whether a loan application has </a:t>
            </a:r>
            <a:r>
              <a:rPr lang="en-IN" dirty="0" err="1"/>
              <a:t>Stips</a:t>
            </a:r>
            <a:r>
              <a:rPr lang="en-IN" dirty="0"/>
              <a:t> or not. 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398FDC-FA10-E4DE-1A99-0587E6B9F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866"/>
              </p:ext>
            </p:extLst>
          </p:nvPr>
        </p:nvGraphicFramePr>
        <p:xfrm>
          <a:off x="754214" y="2489611"/>
          <a:ext cx="5379884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884">
                  <a:extLst>
                    <a:ext uri="{9D8B030D-6E8A-4147-A177-3AD203B41FA5}">
                      <a16:colId xmlns:a16="http://schemas.microsoft.com/office/drawing/2014/main" val="2591813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 RBA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9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We pend the loan application before TILA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Consumer must upload the </a:t>
                      </a:r>
                      <a:r>
                        <a:rPr lang="en-IN" dirty="0" err="1"/>
                        <a:t>Stips</a:t>
                      </a:r>
                      <a:r>
                        <a:rPr lang="en-IN" dirty="0"/>
                        <a:t> documents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Application will move forward only after the internal team’s clearance.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213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3E5CB6-47F1-6727-FE91-6733071B1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53131"/>
              </p:ext>
            </p:extLst>
          </p:nvPr>
        </p:nvGraphicFramePr>
        <p:xfrm>
          <a:off x="6143522" y="2489611"/>
          <a:ext cx="5617497" cy="2103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17497">
                  <a:extLst>
                    <a:ext uri="{9D8B030D-6E8A-4147-A177-3AD203B41FA5}">
                      <a16:colId xmlns:a16="http://schemas.microsoft.com/office/drawing/2014/main" val="3560813469"/>
                    </a:ext>
                  </a:extLst>
                </a:gridCol>
              </a:tblGrid>
              <a:tr h="24547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56038"/>
                  </a:ext>
                </a:extLst>
              </a:tr>
              <a:tr h="139781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RBA </a:t>
                      </a:r>
                      <a:r>
                        <a:rPr lang="en-IN" dirty="0" err="1"/>
                        <a:t>Stips</a:t>
                      </a:r>
                      <a:r>
                        <a:rPr lang="en-IN" dirty="0"/>
                        <a:t> are checked before TILA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After Consumer uploads the documents, we send TILA automatically without waiting for the clearance from the lenders.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468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20AA60-8415-41FF-7956-83E77FD20E0F}"/>
              </a:ext>
            </a:extLst>
          </p:cNvPr>
          <p:cNvSpPr txBox="1"/>
          <p:nvPr/>
        </p:nvSpPr>
        <p:spPr>
          <a:xfrm>
            <a:off x="754214" y="4718970"/>
            <a:ext cx="530532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</a:t>
            </a:r>
            <a:r>
              <a:rPr lang="en-IN" dirty="0"/>
              <a:t>: ‘</a:t>
            </a:r>
            <a:r>
              <a:rPr lang="en-IN" b="1" dirty="0"/>
              <a:t>Upgrade</a:t>
            </a:r>
            <a:r>
              <a:rPr lang="en-IN" dirty="0"/>
              <a:t>’ sends the TILA of the loan without waiting for the clearance even in Non </a:t>
            </a:r>
            <a:r>
              <a:rPr lang="en-IN" dirty="0" err="1"/>
              <a:t>RbA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21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98B938-361C-2A59-1702-3DB149EA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F24A9-6F0E-CA31-6A59-13DBFE5F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A23CB8-9303-FCE5-FF79-6F50FDF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RbA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7C14D-25C1-304B-490B-DFF8EB9BBFE5}"/>
              </a:ext>
            </a:extLst>
          </p:cNvPr>
          <p:cNvSpPr txBox="1"/>
          <p:nvPr/>
        </p:nvSpPr>
        <p:spPr>
          <a:xfrm>
            <a:off x="838199" y="1487701"/>
            <a:ext cx="31045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RbA</a:t>
            </a:r>
            <a:r>
              <a:rPr lang="en-IN" b="1" dirty="0"/>
              <a:t> DC Flow    </a:t>
            </a:r>
          </a:p>
          <a:p>
            <a:r>
              <a:rPr lang="en-IN" b="1" dirty="0"/>
              <a:t>            </a:t>
            </a:r>
          </a:p>
          <a:p>
            <a:endParaRPr lang="en-IN" b="1" dirty="0"/>
          </a:p>
          <a:p>
            <a:r>
              <a:rPr lang="en-IN" b="1" dirty="0" err="1"/>
              <a:t>Stips</a:t>
            </a:r>
            <a:r>
              <a:rPr lang="en-IN" b="1" dirty="0"/>
              <a:t> before TILA              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Offer Pends             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Manual Review             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Consumer Uploads documents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TILA sent to the Consumer </a:t>
            </a:r>
          </a:p>
          <a:p>
            <a:r>
              <a:rPr lang="en-IN" b="1" dirty="0"/>
              <a:t>          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D7474D3-586C-3F34-7E99-7514CABEB32F}"/>
              </a:ext>
            </a:extLst>
          </p:cNvPr>
          <p:cNvSpPr/>
          <p:nvPr/>
        </p:nvSpPr>
        <p:spPr>
          <a:xfrm>
            <a:off x="1415845" y="1927123"/>
            <a:ext cx="167149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CF2B892-47A5-0FD8-D360-26E1FB37F182}"/>
              </a:ext>
            </a:extLst>
          </p:cNvPr>
          <p:cNvSpPr/>
          <p:nvPr/>
        </p:nvSpPr>
        <p:spPr>
          <a:xfrm>
            <a:off x="1415845" y="2753070"/>
            <a:ext cx="167149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962D7B-51D1-68ED-237A-438382018645}"/>
              </a:ext>
            </a:extLst>
          </p:cNvPr>
          <p:cNvSpPr/>
          <p:nvPr/>
        </p:nvSpPr>
        <p:spPr>
          <a:xfrm>
            <a:off x="1415845" y="3588868"/>
            <a:ext cx="167149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319A52F-70F4-8578-2C01-8CAE806EA597}"/>
              </a:ext>
            </a:extLst>
          </p:cNvPr>
          <p:cNvSpPr/>
          <p:nvPr/>
        </p:nvSpPr>
        <p:spPr>
          <a:xfrm>
            <a:off x="1415845" y="4424648"/>
            <a:ext cx="167149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B14E95-829B-A59A-3DBB-6077889BB9F7}"/>
              </a:ext>
            </a:extLst>
          </p:cNvPr>
          <p:cNvSpPr/>
          <p:nvPr/>
        </p:nvSpPr>
        <p:spPr>
          <a:xfrm>
            <a:off x="1415845" y="5260428"/>
            <a:ext cx="167149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7B7F7-4DBA-7BE6-740E-A8D58AB297C2}"/>
              </a:ext>
            </a:extLst>
          </p:cNvPr>
          <p:cNvSpPr txBox="1"/>
          <p:nvPr/>
        </p:nvSpPr>
        <p:spPr>
          <a:xfrm>
            <a:off x="6697000" y="1487701"/>
            <a:ext cx="31045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RbA</a:t>
            </a:r>
            <a:r>
              <a:rPr lang="en-IN" b="1" dirty="0"/>
              <a:t> Send App Flow    </a:t>
            </a:r>
          </a:p>
          <a:p>
            <a:r>
              <a:rPr lang="en-IN" b="1" dirty="0"/>
              <a:t>            </a:t>
            </a:r>
          </a:p>
          <a:p>
            <a:endParaRPr lang="en-IN" b="1" dirty="0"/>
          </a:p>
          <a:p>
            <a:r>
              <a:rPr lang="en-IN" b="1" dirty="0" err="1"/>
              <a:t>Stips</a:t>
            </a:r>
            <a:r>
              <a:rPr lang="en-IN" b="1" dirty="0"/>
              <a:t> before TILA              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Offer Releases             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Consumer Uploads documents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TILA sent to the Consumer </a:t>
            </a:r>
          </a:p>
          <a:p>
            <a:r>
              <a:rPr lang="en-IN" b="1" dirty="0"/>
              <a:t>          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AC0AA25-571E-79A7-D5D4-317BC0D1DA52}"/>
              </a:ext>
            </a:extLst>
          </p:cNvPr>
          <p:cNvSpPr/>
          <p:nvPr/>
        </p:nvSpPr>
        <p:spPr>
          <a:xfrm>
            <a:off x="7447936" y="1927123"/>
            <a:ext cx="167149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6C2A572-07D6-FFAF-C730-593899F4B21D}"/>
              </a:ext>
            </a:extLst>
          </p:cNvPr>
          <p:cNvSpPr/>
          <p:nvPr/>
        </p:nvSpPr>
        <p:spPr>
          <a:xfrm>
            <a:off x="7447935" y="2753070"/>
            <a:ext cx="167149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1C5BBB7-FB18-89F6-B99F-AF7B5F7AC1AA}"/>
              </a:ext>
            </a:extLst>
          </p:cNvPr>
          <p:cNvSpPr/>
          <p:nvPr/>
        </p:nvSpPr>
        <p:spPr>
          <a:xfrm>
            <a:off x="7447934" y="3575950"/>
            <a:ext cx="167149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3E05A75-E4AE-F816-90B9-439A166604E5}"/>
              </a:ext>
            </a:extLst>
          </p:cNvPr>
          <p:cNvSpPr/>
          <p:nvPr/>
        </p:nvSpPr>
        <p:spPr>
          <a:xfrm>
            <a:off x="7447933" y="4393933"/>
            <a:ext cx="167149" cy="383458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4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82686C-C234-BEA3-25C3-8D64A7D4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D867B-6946-6C97-20F4-7D2DADA3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D35D-1472-644B-AA3C-4BC40CD2E79F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B4B8FD-D2D0-7882-B4FB-A37667DB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2" y="3061361"/>
            <a:ext cx="10515600" cy="735278"/>
          </a:xfrm>
        </p:spPr>
        <p:txBody>
          <a:bodyPr>
            <a:normAutofit/>
          </a:bodyPr>
          <a:lstStyle/>
          <a:p>
            <a:r>
              <a:rPr lang="en-IN" sz="44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2742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NMKT">
      <a:dk1>
        <a:srgbClr val="000000"/>
      </a:dk1>
      <a:lt1>
        <a:srgbClr val="FFFFFF"/>
      </a:lt1>
      <a:dk2>
        <a:srgbClr val="8A9599"/>
      </a:dk2>
      <a:lt2>
        <a:srgbClr val="E7E6E6"/>
      </a:lt2>
      <a:accent1>
        <a:srgbClr val="19BDFD"/>
      </a:accent1>
      <a:accent2>
        <a:srgbClr val="C14F97"/>
      </a:accent2>
      <a:accent3>
        <a:srgbClr val="33DBC3"/>
      </a:accent3>
      <a:accent4>
        <a:srgbClr val="F9E600"/>
      </a:accent4>
      <a:accent5>
        <a:srgbClr val="EF794F"/>
      </a:accent5>
      <a:accent6>
        <a:srgbClr val="5BC955"/>
      </a:accent6>
      <a:hlink>
        <a:srgbClr val="19BDFD"/>
      </a:hlink>
      <a:folHlink>
        <a:srgbClr val="954FB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179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Stips</vt:lpstr>
      <vt:lpstr> Lenders </vt:lpstr>
      <vt:lpstr>Types </vt:lpstr>
      <vt:lpstr>Know more about Stips..</vt:lpstr>
      <vt:lpstr>RbA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Jackie Bass</dc:creator>
  <cp:lastModifiedBy>Raj Puchhakayala</cp:lastModifiedBy>
  <cp:revision>6</cp:revision>
  <dcterms:created xsi:type="dcterms:W3CDTF">2023-03-16T14:36:10Z</dcterms:created>
  <dcterms:modified xsi:type="dcterms:W3CDTF">2023-10-05T08:09:39Z</dcterms:modified>
</cp:coreProperties>
</file>