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Arial Black"/>
      <p:regular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7w0zI8fkDlmSeD7baTlmgEy2Y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ArialBlack-regular.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a:solidFill>
                  <a:srgbClr val="212121"/>
                </a:solidFill>
                <a:latin typeface="Arial"/>
                <a:ea typeface="Arial"/>
                <a:cs typeface="Arial"/>
                <a:sym typeface="Arial"/>
              </a:rPr>
              <a:t>The escrow agreement is a financial agreement in which a third party holds the financial payment between two parties. A third party is an independent person who holds the funds to ensure the security of the transaction.</a:t>
            </a:r>
            <a:endParaRPr/>
          </a:p>
        </p:txBody>
      </p:sp>
      <p:sp>
        <p:nvSpPr>
          <p:cNvPr id="263" name="Google Shape;26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27"/>
          <p:cNvSpPr txBox="1"/>
          <p:nvPr>
            <p:ph type="ctrTitle"/>
          </p:nvPr>
        </p:nvSpPr>
        <p:spPr>
          <a:xfrm>
            <a:off x="916284" y="622828"/>
            <a:ext cx="5526849"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7"/>
          <p:cNvSpPr txBox="1"/>
          <p:nvPr>
            <p:ph idx="1" type="subTitle"/>
          </p:nvPr>
        </p:nvSpPr>
        <p:spPr>
          <a:xfrm>
            <a:off x="916284" y="3102503"/>
            <a:ext cx="5526849"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8A9599"/>
              </a:buClr>
              <a:buSzPts val="2400"/>
              <a:buNone/>
              <a:defRPr b="0" i="0" sz="2400">
                <a:solidFill>
                  <a:srgbClr val="8A9599"/>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7"/>
          <p:cNvSpPr txBox="1"/>
          <p:nvPr>
            <p:ph idx="11" type="ftr"/>
          </p:nvPr>
        </p:nvSpPr>
        <p:spPr>
          <a:xfrm>
            <a:off x="7493000" y="6273799"/>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Graphical user interface&#10;&#10;Description automatically generated with low confidence" id="18" name="Google Shape;18;p27"/>
          <p:cNvPicPr preferRelativeResize="0"/>
          <p:nvPr/>
        </p:nvPicPr>
        <p:blipFill rotWithShape="1">
          <a:blip r:embed="rId2">
            <a:alphaModFix/>
          </a:blip>
          <a:srcRect b="0" l="0" r="0" t="0"/>
          <a:stretch/>
        </p:blipFill>
        <p:spPr>
          <a:xfrm>
            <a:off x="6688667" y="1626922"/>
            <a:ext cx="4919133" cy="2767012"/>
          </a:xfrm>
          <a:prstGeom prst="rect">
            <a:avLst/>
          </a:prstGeom>
          <a:noFill/>
          <a:ln>
            <a:noFill/>
          </a:ln>
        </p:spPr>
      </p:pic>
      <p:pic>
        <p:nvPicPr>
          <p:cNvPr descr="Icon&#10;&#10;Description automatically generated" id="19" name="Google Shape;19;p27"/>
          <p:cNvPicPr preferRelativeResize="0"/>
          <p:nvPr/>
        </p:nvPicPr>
        <p:blipFill rotWithShape="1">
          <a:blip r:embed="rId3">
            <a:alphaModFix/>
          </a:blip>
          <a:srcRect b="0" l="0" r="0" t="0"/>
          <a:stretch/>
        </p:blipFill>
        <p:spPr>
          <a:xfrm>
            <a:off x="941684" y="5821361"/>
            <a:ext cx="3175000" cy="635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 name="Shape 20"/>
        <p:cNvGrpSpPr/>
        <p:nvPr/>
      </p:nvGrpSpPr>
      <p:grpSpPr>
        <a:xfrm>
          <a:off x="0" y="0"/>
          <a:ext cx="0" cy="0"/>
          <a:chOff x="0" y="0"/>
          <a:chExt cx="0" cy="0"/>
        </a:xfrm>
      </p:grpSpPr>
      <p:sp>
        <p:nvSpPr>
          <p:cNvPr id="21" name="Google Shape;2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Shape&#10;&#10;Description automatically generated with medium confidence" id="23" name="Google Shape;23;p28"/>
          <p:cNvPicPr preferRelativeResize="0"/>
          <p:nvPr/>
        </p:nvPicPr>
        <p:blipFill rotWithShape="1">
          <a:blip r:embed="rId2">
            <a:alphaModFix/>
          </a:blip>
          <a:srcRect b="0" l="0" r="0" t="0"/>
          <a:stretch/>
        </p:blipFill>
        <p:spPr>
          <a:xfrm>
            <a:off x="262467" y="6321425"/>
            <a:ext cx="1524000" cy="355600"/>
          </a:xfrm>
          <a:prstGeom prst="rect">
            <a:avLst/>
          </a:prstGeom>
          <a:noFill/>
          <a:ln>
            <a:noFill/>
          </a:ln>
        </p:spPr>
      </p:pic>
      <p:sp>
        <p:nvSpPr>
          <p:cNvPr id="24" name="Google Shape;24;p28"/>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5" name="Google Shape;25;p28"/>
          <p:cNvCxnSpPr/>
          <p:nvPr/>
        </p:nvCxnSpPr>
        <p:spPr>
          <a:xfrm>
            <a:off x="677333" y="829734"/>
            <a:ext cx="10837333" cy="0"/>
          </a:xfrm>
          <a:prstGeom prst="straightConnector1">
            <a:avLst/>
          </a:prstGeom>
          <a:noFill/>
          <a:ln cap="flat" cmpd="sng" w="9525">
            <a:solidFill>
              <a:srgbClr val="8A9599"/>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29"/>
          <p:cNvSpPr txBox="1"/>
          <p:nvPr>
            <p:ph idx="1" type="body"/>
          </p:nvPr>
        </p:nvSpPr>
        <p:spPr>
          <a:xfrm>
            <a:off x="838200" y="1096962"/>
            <a:ext cx="10515600" cy="50487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Shape&#10;&#10;Description automatically generated with medium confidence" id="30" name="Google Shape;30;p29"/>
          <p:cNvPicPr preferRelativeResize="0"/>
          <p:nvPr/>
        </p:nvPicPr>
        <p:blipFill rotWithShape="1">
          <a:blip r:embed="rId2">
            <a:alphaModFix/>
          </a:blip>
          <a:srcRect b="0" l="0" r="0" t="0"/>
          <a:stretch/>
        </p:blipFill>
        <p:spPr>
          <a:xfrm>
            <a:off x="262467" y="6321425"/>
            <a:ext cx="1524000" cy="355600"/>
          </a:xfrm>
          <a:prstGeom prst="rect">
            <a:avLst/>
          </a:prstGeom>
          <a:noFill/>
          <a:ln>
            <a:noFill/>
          </a:ln>
        </p:spPr>
      </p:pic>
      <p:cxnSp>
        <p:nvCxnSpPr>
          <p:cNvPr id="31" name="Google Shape;31;p29"/>
          <p:cNvCxnSpPr/>
          <p:nvPr/>
        </p:nvCxnSpPr>
        <p:spPr>
          <a:xfrm>
            <a:off x="677333" y="829734"/>
            <a:ext cx="10837333" cy="0"/>
          </a:xfrm>
          <a:prstGeom prst="straightConnector1">
            <a:avLst/>
          </a:prstGeom>
          <a:noFill/>
          <a:ln cap="flat" cmpd="sng" w="9525">
            <a:solidFill>
              <a:srgbClr val="8A9599"/>
            </a:solidFill>
            <a:prstDash val="solid"/>
            <a:miter lim="800000"/>
            <a:headEnd len="sm" w="sm" type="none"/>
            <a:tailEnd len="sm" w="sm" type="none"/>
          </a:ln>
        </p:spPr>
      </p:cxnSp>
      <p:sp>
        <p:nvSpPr>
          <p:cNvPr id="32" name="Google Shape;32;p29"/>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30"/>
          <p:cNvSpPr txBox="1"/>
          <p:nvPr>
            <p:ph idx="1" type="body"/>
          </p:nvPr>
        </p:nvSpPr>
        <p:spPr>
          <a:xfrm>
            <a:off x="838200" y="1105957"/>
            <a:ext cx="5181600" cy="492230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0"/>
          <p:cNvSpPr txBox="1"/>
          <p:nvPr>
            <p:ph idx="2" type="body"/>
          </p:nvPr>
        </p:nvSpPr>
        <p:spPr>
          <a:xfrm>
            <a:off x="6172200" y="1105957"/>
            <a:ext cx="5181600" cy="492230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Shape&#10;&#10;Description automatically generated with medium confidence" id="38" name="Google Shape;38;p30"/>
          <p:cNvPicPr preferRelativeResize="0"/>
          <p:nvPr/>
        </p:nvPicPr>
        <p:blipFill rotWithShape="1">
          <a:blip r:embed="rId2">
            <a:alphaModFix/>
          </a:blip>
          <a:srcRect b="0" l="0" r="0" t="0"/>
          <a:stretch/>
        </p:blipFill>
        <p:spPr>
          <a:xfrm>
            <a:off x="262467" y="6321425"/>
            <a:ext cx="1524000" cy="355600"/>
          </a:xfrm>
          <a:prstGeom prst="rect">
            <a:avLst/>
          </a:prstGeom>
          <a:noFill/>
          <a:ln>
            <a:noFill/>
          </a:ln>
        </p:spPr>
      </p:pic>
      <p:cxnSp>
        <p:nvCxnSpPr>
          <p:cNvPr id="39" name="Google Shape;39;p30"/>
          <p:cNvCxnSpPr/>
          <p:nvPr/>
        </p:nvCxnSpPr>
        <p:spPr>
          <a:xfrm>
            <a:off x="677333" y="829734"/>
            <a:ext cx="10837333" cy="0"/>
          </a:xfrm>
          <a:prstGeom prst="straightConnector1">
            <a:avLst/>
          </a:prstGeom>
          <a:noFill/>
          <a:ln cap="flat" cmpd="sng" w="9525">
            <a:solidFill>
              <a:srgbClr val="8A9599"/>
            </a:solidFill>
            <a:prstDash val="solid"/>
            <a:miter lim="800000"/>
            <a:headEnd len="sm" w="sm" type="none"/>
            <a:tailEnd len="sm" w="sm" type="none"/>
          </a:ln>
        </p:spPr>
      </p:cxnSp>
      <p:sp>
        <p:nvSpPr>
          <p:cNvPr id="40" name="Google Shape;40;p30"/>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Shape&#10;&#10;Description automatically generated with medium confidence" id="49" name="Google Shape;49;p31"/>
          <p:cNvPicPr preferRelativeResize="0"/>
          <p:nvPr/>
        </p:nvPicPr>
        <p:blipFill rotWithShape="1">
          <a:blip r:embed="rId2">
            <a:alphaModFix/>
          </a:blip>
          <a:srcRect b="0" l="0" r="0" t="0"/>
          <a:stretch/>
        </p:blipFill>
        <p:spPr>
          <a:xfrm>
            <a:off x="262467" y="6321425"/>
            <a:ext cx="1524000" cy="355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Shape&#10;&#10;Description automatically generated with medium confidence" id="53" name="Google Shape;53;p32"/>
          <p:cNvPicPr preferRelativeResize="0"/>
          <p:nvPr/>
        </p:nvPicPr>
        <p:blipFill rotWithShape="1">
          <a:blip r:embed="rId2">
            <a:alphaModFix/>
          </a:blip>
          <a:srcRect b="0" l="0" r="0" t="0"/>
          <a:stretch/>
        </p:blipFill>
        <p:spPr>
          <a:xfrm>
            <a:off x="262467" y="6321425"/>
            <a:ext cx="1524000" cy="355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Shape&#10;&#10;Description automatically generated with medium confidence" id="60" name="Google Shape;60;p33"/>
          <p:cNvPicPr preferRelativeResize="0"/>
          <p:nvPr/>
        </p:nvPicPr>
        <p:blipFill rotWithShape="1">
          <a:blip r:embed="rId2">
            <a:alphaModFix/>
          </a:blip>
          <a:srcRect b="0" l="0" r="0" t="0"/>
          <a:stretch/>
        </p:blipFill>
        <p:spPr>
          <a:xfrm>
            <a:off x="262467" y="6321425"/>
            <a:ext cx="1524000" cy="355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5183188" y="987425"/>
            <a:ext cx="6172200" cy="4873625"/>
          </a:xfrm>
          <a:prstGeom prst="rect">
            <a:avLst/>
          </a:prstGeom>
          <a:noFill/>
          <a:ln>
            <a:noFill/>
          </a:ln>
        </p:spPr>
      </p:sp>
      <p:sp>
        <p:nvSpPr>
          <p:cNvPr id="64" name="Google Shape;6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Shape&#10;&#10;Description automatically generated with medium confidence" id="67" name="Google Shape;67;p34"/>
          <p:cNvPicPr preferRelativeResize="0"/>
          <p:nvPr/>
        </p:nvPicPr>
        <p:blipFill rotWithShape="1">
          <a:blip r:embed="rId2">
            <a:alphaModFix/>
          </a:blip>
          <a:srcRect b="0" l="0" r="0" t="0"/>
          <a:stretch/>
        </p:blipFill>
        <p:spPr>
          <a:xfrm>
            <a:off x="262467" y="6321425"/>
            <a:ext cx="1524000" cy="355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A959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help@finfi.com"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916284" y="622828"/>
            <a:ext cx="5526849"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lang="en-US"/>
              <a:t>Consumer Flow- PenFed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58" name="Google Shape;158;p10"/>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10"/>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Memberise Steps</a:t>
            </a:r>
            <a:endParaRPr/>
          </a:p>
        </p:txBody>
      </p:sp>
      <p:pic>
        <p:nvPicPr>
          <p:cNvPr id="160" name="Google Shape;160;p10"/>
          <p:cNvPicPr preferRelativeResize="0"/>
          <p:nvPr/>
        </p:nvPicPr>
        <p:blipFill rotWithShape="1">
          <a:blip r:embed="rId3">
            <a:alphaModFix/>
          </a:blip>
          <a:srcRect b="0" l="0" r="0" t="0"/>
          <a:stretch/>
        </p:blipFill>
        <p:spPr>
          <a:xfrm>
            <a:off x="591693" y="1124712"/>
            <a:ext cx="5581650" cy="4901184"/>
          </a:xfrm>
          <a:prstGeom prst="rect">
            <a:avLst/>
          </a:prstGeom>
          <a:noFill/>
          <a:ln>
            <a:noFill/>
          </a:ln>
        </p:spPr>
      </p:pic>
      <p:sp>
        <p:nvSpPr>
          <p:cNvPr id="161" name="Google Shape;161;p10"/>
          <p:cNvSpPr txBox="1"/>
          <p:nvPr/>
        </p:nvSpPr>
        <p:spPr>
          <a:xfrm>
            <a:off x="6347883" y="4724660"/>
            <a:ext cx="5581649" cy="1072977"/>
          </a:xfrm>
          <a:prstGeom prst="rect">
            <a:avLst/>
          </a:prstGeom>
          <a:noFill/>
          <a:ln>
            <a:noFill/>
          </a:ln>
        </p:spPr>
        <p:txBody>
          <a:bodyPr anchorCtr="0" anchor="t" bIns="36000" lIns="36000" spcFirstLastPara="1" rIns="36000" wrap="square" tIns="36000">
            <a:spAutoFit/>
          </a:bodyPr>
          <a:lstStyle/>
          <a:p>
            <a:pPr indent="-184150" lvl="0" marL="285750" marR="0" rtl="0" algn="ctr">
              <a:lnSpc>
                <a:spcPct val="100000"/>
              </a:lnSpc>
              <a:spcBef>
                <a:spcPts val="0"/>
              </a:spcBef>
              <a:spcAft>
                <a:spcPts val="600"/>
              </a:spcAft>
              <a:buClr>
                <a:srgbClr val="19BDFD"/>
              </a:buClr>
              <a:buSzPts val="1600"/>
              <a:buFont typeface="Arial"/>
              <a:buNone/>
            </a:pPr>
            <a:r>
              <a:rPr b="0" i="0" lang="en-US" sz="2000" u="none" cap="none" strike="noStrike">
                <a:solidFill>
                  <a:srgbClr val="191919"/>
                </a:solidFill>
                <a:latin typeface="Arial"/>
                <a:ea typeface="Arial"/>
                <a:cs typeface="Arial"/>
                <a:sym typeface="Arial"/>
              </a:rPr>
              <a:t>As a Final Step, consumer clicks on the checkbox to allow PenFed to pay funds to the merchant. </a:t>
            </a:r>
            <a:endParaRPr/>
          </a:p>
        </p:txBody>
      </p:sp>
      <p:pic>
        <p:nvPicPr>
          <p:cNvPr id="162" name="Google Shape;162;p10"/>
          <p:cNvPicPr preferRelativeResize="0"/>
          <p:nvPr/>
        </p:nvPicPr>
        <p:blipFill rotWithShape="1">
          <a:blip r:embed="rId4">
            <a:alphaModFix/>
          </a:blip>
          <a:srcRect b="0" l="0" r="0" t="0"/>
          <a:stretch/>
        </p:blipFill>
        <p:spPr>
          <a:xfrm>
            <a:off x="6347883" y="1225261"/>
            <a:ext cx="5581650" cy="1371670"/>
          </a:xfrm>
          <a:prstGeom prst="rect">
            <a:avLst/>
          </a:prstGeom>
          <a:noFill/>
          <a:ln cap="flat" cmpd="sng" w="9525">
            <a:solidFill>
              <a:schemeClr val="accent1"/>
            </a:solidFill>
            <a:prstDash val="solid"/>
            <a:round/>
            <a:headEnd len="sm" w="sm" type="none"/>
            <a:tailEnd len="sm" w="sm" type="none"/>
          </a:ln>
        </p:spPr>
      </p:pic>
      <p:sp>
        <p:nvSpPr>
          <p:cNvPr id="163" name="Google Shape;163;p10"/>
          <p:cNvSpPr txBox="1"/>
          <p:nvPr/>
        </p:nvSpPr>
        <p:spPr>
          <a:xfrm>
            <a:off x="6347883" y="2666805"/>
            <a:ext cx="5581650" cy="64633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the funds need to be transferred to international account. Need to click on ‘Yes’ or ‘Maybe’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69" name="Google Shape;169;p11"/>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11"/>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Conditional Approval</a:t>
            </a:r>
            <a:endParaRPr/>
          </a:p>
        </p:txBody>
      </p:sp>
      <p:pic>
        <p:nvPicPr>
          <p:cNvPr id="171" name="Google Shape;171;p11"/>
          <p:cNvPicPr preferRelativeResize="0"/>
          <p:nvPr/>
        </p:nvPicPr>
        <p:blipFill rotWithShape="1">
          <a:blip r:embed="rId3">
            <a:alphaModFix/>
          </a:blip>
          <a:srcRect b="0" l="0" r="0" t="0"/>
          <a:stretch/>
        </p:blipFill>
        <p:spPr>
          <a:xfrm>
            <a:off x="2133396" y="819016"/>
            <a:ext cx="7925207" cy="52199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77" name="Google Shape;177;p12"/>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12"/>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Risk Base Pricing Notice.</a:t>
            </a:r>
            <a:endParaRPr/>
          </a:p>
        </p:txBody>
      </p:sp>
      <p:pic>
        <p:nvPicPr>
          <p:cNvPr id="179" name="Google Shape;179;p12"/>
          <p:cNvPicPr preferRelativeResize="0"/>
          <p:nvPr/>
        </p:nvPicPr>
        <p:blipFill rotWithShape="1">
          <a:blip r:embed="rId3">
            <a:alphaModFix/>
          </a:blip>
          <a:srcRect b="0" l="0" r="0" t="0"/>
          <a:stretch/>
        </p:blipFill>
        <p:spPr>
          <a:xfrm>
            <a:off x="509873" y="916252"/>
            <a:ext cx="6159817" cy="5116381"/>
          </a:xfrm>
          <a:prstGeom prst="rect">
            <a:avLst/>
          </a:prstGeom>
          <a:noFill/>
          <a:ln>
            <a:noFill/>
          </a:ln>
        </p:spPr>
      </p:pic>
      <p:pic>
        <p:nvPicPr>
          <p:cNvPr id="180" name="Google Shape;180;p12"/>
          <p:cNvPicPr preferRelativeResize="0"/>
          <p:nvPr/>
        </p:nvPicPr>
        <p:blipFill rotWithShape="1">
          <a:blip r:embed="rId4">
            <a:alphaModFix/>
          </a:blip>
          <a:srcRect b="0" l="0" r="0" t="0"/>
          <a:stretch/>
        </p:blipFill>
        <p:spPr>
          <a:xfrm>
            <a:off x="5555951" y="851758"/>
            <a:ext cx="5797848" cy="52453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86" name="Google Shape;186;p13"/>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13"/>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All Set</a:t>
            </a:r>
            <a:endParaRPr/>
          </a:p>
        </p:txBody>
      </p:sp>
      <p:pic>
        <p:nvPicPr>
          <p:cNvPr id="188" name="Google Shape;188;p13"/>
          <p:cNvPicPr preferRelativeResize="0"/>
          <p:nvPr/>
        </p:nvPicPr>
        <p:blipFill rotWithShape="1">
          <a:blip r:embed="rId3">
            <a:alphaModFix/>
          </a:blip>
          <a:srcRect b="0" l="0" r="0" t="0"/>
          <a:stretch/>
        </p:blipFill>
        <p:spPr>
          <a:xfrm>
            <a:off x="2558868" y="1073029"/>
            <a:ext cx="7074264" cy="47119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94" name="Google Shape;194;p14"/>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4"/>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Thank you email sent to the consumer. </a:t>
            </a:r>
            <a:endParaRPr/>
          </a:p>
        </p:txBody>
      </p:sp>
      <p:pic>
        <p:nvPicPr>
          <p:cNvPr id="196" name="Google Shape;196;p14"/>
          <p:cNvPicPr preferRelativeResize="0"/>
          <p:nvPr/>
        </p:nvPicPr>
        <p:blipFill rotWithShape="1">
          <a:blip r:embed="rId3">
            <a:alphaModFix/>
          </a:blip>
          <a:srcRect b="0" l="0" r="0" t="0"/>
          <a:stretch/>
        </p:blipFill>
        <p:spPr>
          <a:xfrm>
            <a:off x="3648074" y="1085850"/>
            <a:ext cx="4895850" cy="468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02" name="Google Shape;202;p15"/>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15"/>
          <p:cNvSpPr txBox="1"/>
          <p:nvPr/>
        </p:nvSpPr>
        <p:spPr>
          <a:xfrm>
            <a:off x="3843527" y="3061361"/>
            <a:ext cx="4568953" cy="735278"/>
          </a:xfrm>
          <a:prstGeom prst="rect">
            <a:avLst/>
          </a:prstGeom>
          <a:noFill/>
          <a:ln>
            <a:noFill/>
          </a:ln>
        </p:spPr>
        <p:txBody>
          <a:bodyPr anchorCtr="0" anchor="ctr" bIns="45700" lIns="91425" spcFirstLastPara="1" rIns="91425" wrap="square" tIns="45700">
            <a:normAutofit fontScale="92500"/>
          </a:bodyPr>
          <a:lstStyle/>
          <a:p>
            <a:pPr indent="0" lvl="0" marL="0" marR="0" rtl="0" algn="l">
              <a:lnSpc>
                <a:spcPct val="90000"/>
              </a:lnSpc>
              <a:spcBef>
                <a:spcPts val="0"/>
              </a:spcBef>
              <a:spcAft>
                <a:spcPts val="0"/>
              </a:spcAft>
              <a:buClr>
                <a:schemeClr val="dk1"/>
              </a:buClr>
              <a:buSzPct val="100000"/>
              <a:buFont typeface="Arial"/>
              <a:buNone/>
            </a:pPr>
            <a:r>
              <a:rPr b="1" lang="en-US" sz="4400">
                <a:solidFill>
                  <a:schemeClr val="dk1"/>
                </a:solidFill>
                <a:latin typeface="Arial"/>
                <a:ea typeface="Arial"/>
                <a:cs typeface="Arial"/>
                <a:sym typeface="Arial"/>
              </a:rPr>
              <a:t>Request Payment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09" name="Google Shape;209;p16"/>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16"/>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Request Payment</a:t>
            </a:r>
            <a:endParaRPr/>
          </a:p>
        </p:txBody>
      </p:sp>
      <p:pic>
        <p:nvPicPr>
          <p:cNvPr id="211" name="Google Shape;211;p16"/>
          <p:cNvPicPr preferRelativeResize="0"/>
          <p:nvPr/>
        </p:nvPicPr>
        <p:blipFill rotWithShape="1">
          <a:blip r:embed="rId3">
            <a:alphaModFix/>
          </a:blip>
          <a:srcRect b="0" l="0" r="0" t="0"/>
          <a:stretch/>
        </p:blipFill>
        <p:spPr>
          <a:xfrm>
            <a:off x="798574" y="1054495"/>
            <a:ext cx="10515601" cy="3663810"/>
          </a:xfrm>
          <a:prstGeom prst="rect">
            <a:avLst/>
          </a:prstGeom>
          <a:noFill/>
          <a:ln>
            <a:noFill/>
          </a:ln>
        </p:spPr>
      </p:pic>
      <p:pic>
        <p:nvPicPr>
          <p:cNvPr id="212" name="Google Shape;212;p16"/>
          <p:cNvPicPr preferRelativeResize="0"/>
          <p:nvPr/>
        </p:nvPicPr>
        <p:blipFill rotWithShape="1">
          <a:blip r:embed="rId4">
            <a:alphaModFix/>
          </a:blip>
          <a:srcRect b="0" l="0" r="0" t="0"/>
          <a:stretch/>
        </p:blipFill>
        <p:spPr>
          <a:xfrm>
            <a:off x="984500" y="4830992"/>
            <a:ext cx="10329675" cy="10922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18" name="Google Shape;218;p17"/>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17"/>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Certification of Completion </a:t>
            </a:r>
            <a:endParaRPr/>
          </a:p>
        </p:txBody>
      </p:sp>
      <p:pic>
        <p:nvPicPr>
          <p:cNvPr id="220" name="Google Shape;220;p17"/>
          <p:cNvPicPr preferRelativeResize="0"/>
          <p:nvPr/>
        </p:nvPicPr>
        <p:blipFill rotWithShape="1">
          <a:blip r:embed="rId3">
            <a:alphaModFix/>
          </a:blip>
          <a:srcRect b="0" l="2310" r="2339" t="6138"/>
          <a:stretch/>
        </p:blipFill>
        <p:spPr>
          <a:xfrm>
            <a:off x="682750" y="1079229"/>
            <a:ext cx="5413249" cy="2974294"/>
          </a:xfrm>
          <a:prstGeom prst="rect">
            <a:avLst/>
          </a:prstGeom>
          <a:noFill/>
          <a:ln>
            <a:noFill/>
          </a:ln>
        </p:spPr>
      </p:pic>
      <p:pic>
        <p:nvPicPr>
          <p:cNvPr id="221" name="Google Shape;221;p17"/>
          <p:cNvPicPr preferRelativeResize="0"/>
          <p:nvPr/>
        </p:nvPicPr>
        <p:blipFill rotWithShape="1">
          <a:blip r:embed="rId4">
            <a:alphaModFix/>
          </a:blip>
          <a:srcRect b="0" l="0" r="0" t="0"/>
          <a:stretch/>
        </p:blipFill>
        <p:spPr>
          <a:xfrm>
            <a:off x="6464808" y="975516"/>
            <a:ext cx="4956048" cy="5277121"/>
          </a:xfrm>
          <a:prstGeom prst="rect">
            <a:avLst/>
          </a:prstGeom>
          <a:noFill/>
          <a:ln>
            <a:noFill/>
          </a:ln>
        </p:spPr>
      </p:pic>
      <p:pic>
        <p:nvPicPr>
          <p:cNvPr id="222" name="Google Shape;222;p17"/>
          <p:cNvPicPr preferRelativeResize="0"/>
          <p:nvPr/>
        </p:nvPicPr>
        <p:blipFill rotWithShape="1">
          <a:blip r:embed="rId5">
            <a:alphaModFix/>
          </a:blip>
          <a:srcRect b="0" l="0" r="0" t="0"/>
          <a:stretch/>
        </p:blipFill>
        <p:spPr>
          <a:xfrm>
            <a:off x="8717280" y="2504039"/>
            <a:ext cx="3328416" cy="2220074"/>
          </a:xfrm>
          <a:prstGeom prst="rect">
            <a:avLst/>
          </a:prstGeom>
          <a:noFill/>
          <a:ln>
            <a:noFill/>
          </a:ln>
          <a:effectLst>
            <a:outerShdw blurRad="50800" rotWithShape="0" algn="tr" dir="8100000" dist="38100">
              <a:srgbClr val="000000">
                <a:alpha val="40000"/>
              </a:srgbClr>
            </a:outerShdw>
          </a:effectLst>
        </p:spPr>
      </p:pic>
      <p:cxnSp>
        <p:nvCxnSpPr>
          <p:cNvPr id="223" name="Google Shape;223;p17"/>
          <p:cNvCxnSpPr/>
          <p:nvPr/>
        </p:nvCxnSpPr>
        <p:spPr>
          <a:xfrm flipH="1" rot="10800000">
            <a:off x="9043416" y="4590288"/>
            <a:ext cx="713232" cy="740664"/>
          </a:xfrm>
          <a:prstGeom prst="straightConnector1">
            <a:avLst/>
          </a:prstGeom>
          <a:noFill/>
          <a:ln cap="flat" cmpd="sng" w="9525">
            <a:solidFill>
              <a:schemeClr val="accent1"/>
            </a:solidFill>
            <a:prstDash val="solid"/>
            <a:miter lim="800000"/>
            <a:headEnd len="sm" w="sm" type="none"/>
            <a:tailEnd len="med" w="med" type="triangle"/>
          </a:ln>
        </p:spPr>
      </p:cxnSp>
      <p:sp>
        <p:nvSpPr>
          <p:cNvPr id="224" name="Google Shape;224;p17"/>
          <p:cNvSpPr txBox="1"/>
          <p:nvPr/>
        </p:nvSpPr>
        <p:spPr>
          <a:xfrm>
            <a:off x="838199" y="4157236"/>
            <a:ext cx="4114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Only if the consumer ticks the check box will he see the other points to read carefully and certify. Then consumer signs.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30" name="Google Shape;230;p18"/>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18"/>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t/>
            </a:r>
            <a:endParaRPr/>
          </a:p>
        </p:txBody>
      </p:sp>
      <p:sp>
        <p:nvSpPr>
          <p:cNvPr id="232" name="Google Shape;232;p18"/>
          <p:cNvSpPr txBox="1"/>
          <p:nvPr/>
        </p:nvSpPr>
        <p:spPr>
          <a:xfrm>
            <a:off x="2928746" y="1466476"/>
            <a:ext cx="6334506" cy="43396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a:solidFill>
                  <a:srgbClr val="676A6C"/>
                </a:solidFill>
                <a:latin typeface="Open Sans"/>
                <a:ea typeface="Open Sans"/>
                <a:cs typeface="Open Sans"/>
                <a:sym typeface="Open Sans"/>
              </a:rPr>
              <a:t>BY SIGNING BELOW, I, THE REPRESENTATIVE OF THE CONTRACTOR/SELLER:</a:t>
            </a:r>
            <a:endParaRPr/>
          </a:p>
          <a:p>
            <a:pPr indent="0" lvl="0" marL="0" marR="0" rtl="0" algn="l">
              <a:spcBef>
                <a:spcPts val="0"/>
              </a:spcBef>
              <a:spcAft>
                <a:spcPts val="0"/>
              </a:spcAft>
              <a:buNone/>
            </a:pPr>
            <a:r>
              <a:t/>
            </a:r>
            <a:endParaRPr b="1" i="0" sz="1200">
              <a:solidFill>
                <a:srgbClr val="676A6C"/>
              </a:solidFill>
              <a:latin typeface="Open Sans"/>
              <a:ea typeface="Open Sans"/>
              <a:cs typeface="Open Sans"/>
              <a:sym typeface="Open Sans"/>
            </a:endParaRPr>
          </a:p>
          <a:p>
            <a:pPr indent="0" lvl="0" marL="0" marR="0" rtl="0" algn="l">
              <a:spcBef>
                <a:spcPts val="0"/>
              </a:spcBef>
              <a:spcAft>
                <a:spcPts val="0"/>
              </a:spcAft>
              <a:buNone/>
            </a:pPr>
            <a:r>
              <a:rPr b="0" i="0" lang="en-US" sz="1200">
                <a:solidFill>
                  <a:srgbClr val="676A6C"/>
                </a:solidFill>
                <a:latin typeface="Open Sans"/>
                <a:ea typeface="Open Sans"/>
                <a:cs typeface="Open Sans"/>
                <a:sym typeface="Open Sans"/>
              </a:rPr>
              <a:t>  Certify that I am an authorized representative of the Contractor/Seller listed above and am duly authorized to sign this certificate.</a:t>
            </a:r>
            <a:endParaRPr/>
          </a:p>
          <a:p>
            <a:pPr indent="0" lvl="0" marL="0" marR="0" rtl="0" algn="l">
              <a:spcBef>
                <a:spcPts val="0"/>
              </a:spcBef>
              <a:spcAft>
                <a:spcPts val="0"/>
              </a:spcAft>
              <a:buNone/>
            </a:pPr>
            <a:r>
              <a:t/>
            </a:r>
            <a:endParaRPr b="0" i="0" sz="1200">
              <a:solidFill>
                <a:srgbClr val="676A6C"/>
              </a:solidFill>
              <a:latin typeface="Open Sans"/>
              <a:ea typeface="Open Sans"/>
              <a:cs typeface="Open Sans"/>
              <a:sym typeface="Open Sans"/>
            </a:endParaRPr>
          </a:p>
          <a:p>
            <a:pPr indent="0" lvl="0" marL="0" marR="0" rtl="0" algn="l">
              <a:spcBef>
                <a:spcPts val="0"/>
              </a:spcBef>
              <a:spcAft>
                <a:spcPts val="0"/>
              </a:spcAft>
              <a:buNone/>
            </a:pPr>
            <a:r>
              <a:rPr b="0" i="0" lang="en-US" sz="1200">
                <a:solidFill>
                  <a:srgbClr val="676A6C"/>
                </a:solidFill>
                <a:latin typeface="Open Sans"/>
                <a:ea typeface="Open Sans"/>
                <a:cs typeface="Open Sans"/>
                <a:sym typeface="Open Sans"/>
              </a:rPr>
              <a:t>  Certify that the above listed Contractor has satisfactorily delivered of all equipment, goods, and/or services, and any installation included in the project has been successfully completed to the Borrower’s satisfaction.</a:t>
            </a:r>
            <a:endParaRPr/>
          </a:p>
          <a:p>
            <a:pPr indent="0" lvl="0" marL="0" marR="0" rtl="0" algn="l">
              <a:spcBef>
                <a:spcPts val="0"/>
              </a:spcBef>
              <a:spcAft>
                <a:spcPts val="0"/>
              </a:spcAft>
              <a:buNone/>
            </a:pPr>
            <a:r>
              <a:t/>
            </a:r>
            <a:endParaRPr b="0" i="0" sz="1200">
              <a:solidFill>
                <a:srgbClr val="676A6C"/>
              </a:solidFill>
              <a:latin typeface="Open Sans"/>
              <a:ea typeface="Open Sans"/>
              <a:cs typeface="Open Sans"/>
              <a:sym typeface="Open Sans"/>
            </a:endParaRPr>
          </a:p>
          <a:p>
            <a:pPr indent="0" lvl="0" marL="0" marR="0" rtl="0" algn="l">
              <a:spcBef>
                <a:spcPts val="0"/>
              </a:spcBef>
              <a:spcAft>
                <a:spcPts val="0"/>
              </a:spcAft>
              <a:buNone/>
            </a:pPr>
            <a:r>
              <a:rPr b="0" i="0" lang="en-US" sz="1200">
                <a:solidFill>
                  <a:srgbClr val="676A6C"/>
                </a:solidFill>
                <a:latin typeface="Open Sans"/>
                <a:ea typeface="Open Sans"/>
                <a:cs typeface="Open Sans"/>
                <a:sym typeface="Open Sans"/>
              </a:rPr>
              <a:t>  Certify that the above listed Contractor/Seller has the all required licensing and classifications to install the products and/or equipment on the Borrower’s property.</a:t>
            </a:r>
            <a:endParaRPr/>
          </a:p>
          <a:p>
            <a:pPr indent="0" lvl="0" marL="0" marR="0" rtl="0" algn="l">
              <a:spcBef>
                <a:spcPts val="0"/>
              </a:spcBef>
              <a:spcAft>
                <a:spcPts val="0"/>
              </a:spcAft>
              <a:buNone/>
            </a:pPr>
            <a:r>
              <a:t/>
            </a:r>
            <a:endParaRPr b="0" i="0" sz="1200">
              <a:solidFill>
                <a:srgbClr val="676A6C"/>
              </a:solidFill>
              <a:latin typeface="Open Sans"/>
              <a:ea typeface="Open Sans"/>
              <a:cs typeface="Open Sans"/>
              <a:sym typeface="Open Sans"/>
            </a:endParaRPr>
          </a:p>
          <a:p>
            <a:pPr indent="0" lvl="0" marL="0" marR="0" rtl="0" algn="l">
              <a:spcBef>
                <a:spcPts val="0"/>
              </a:spcBef>
              <a:spcAft>
                <a:spcPts val="0"/>
              </a:spcAft>
              <a:buNone/>
            </a:pPr>
            <a:r>
              <a:rPr b="0" i="0" lang="en-US" sz="1200">
                <a:solidFill>
                  <a:srgbClr val="676A6C"/>
                </a:solidFill>
                <a:latin typeface="Open Sans"/>
                <a:ea typeface="Open Sans"/>
                <a:cs typeface="Open Sans"/>
                <a:sym typeface="Open Sans"/>
              </a:rPr>
              <a:t>  I have provided the Borrower all necessary information and/or resources to obtain any necessary final permits and/or inspections required in their jurisdiction.</a:t>
            </a:r>
            <a:endParaRPr/>
          </a:p>
          <a:p>
            <a:pPr indent="0" lvl="0" marL="0" marR="0" rtl="0" algn="l">
              <a:spcBef>
                <a:spcPts val="0"/>
              </a:spcBef>
              <a:spcAft>
                <a:spcPts val="0"/>
              </a:spcAft>
              <a:buNone/>
            </a:pPr>
            <a:r>
              <a:t/>
            </a:r>
            <a:endParaRPr b="0" i="0" sz="1200">
              <a:solidFill>
                <a:srgbClr val="676A6C"/>
              </a:solidFill>
              <a:latin typeface="Open Sans"/>
              <a:ea typeface="Open Sans"/>
              <a:cs typeface="Open Sans"/>
              <a:sym typeface="Open Sans"/>
            </a:endParaRPr>
          </a:p>
          <a:p>
            <a:pPr indent="0" lvl="0" marL="0" marR="0" rtl="0" algn="l">
              <a:spcBef>
                <a:spcPts val="0"/>
              </a:spcBef>
              <a:spcAft>
                <a:spcPts val="0"/>
              </a:spcAft>
              <a:buNone/>
            </a:pPr>
            <a:r>
              <a:rPr b="0" i="0" lang="en-US" sz="1200">
                <a:solidFill>
                  <a:srgbClr val="676A6C"/>
                </a:solidFill>
                <a:latin typeface="Open Sans"/>
                <a:ea typeface="Open Sans"/>
                <a:cs typeface="Open Sans"/>
                <a:sym typeface="Open Sans"/>
              </a:rPr>
              <a:t>  Certify that the Contractor/Seller shall defend and indemnify Lender against and hold Lender harmless from and against all claims, actions, costs, expenses, losses, and damages, including attorneys’ fees, arising out of or connected with any claim, whether well founded, baseless or otherwise, relating in any way to the goods and services provided by Contractor/Seller.</a:t>
            </a:r>
            <a:endParaRPr/>
          </a:p>
          <a:p>
            <a:pPr indent="0" lvl="0" marL="0" marR="0" rtl="0" algn="l">
              <a:spcBef>
                <a:spcPts val="0"/>
              </a:spcBef>
              <a:spcAft>
                <a:spcPts val="0"/>
              </a:spcAft>
              <a:buNone/>
            </a:pPr>
            <a:r>
              <a:t/>
            </a:r>
            <a:endParaRPr b="0" i="0" sz="1200">
              <a:solidFill>
                <a:srgbClr val="676A6C"/>
              </a:solidFill>
              <a:latin typeface="Open Sans"/>
              <a:ea typeface="Open Sans"/>
              <a:cs typeface="Open Sans"/>
              <a:sym typeface="Open Sans"/>
            </a:endParaRPr>
          </a:p>
          <a:p>
            <a:pPr indent="0" lvl="0" marL="0" marR="0" rtl="0" algn="l">
              <a:spcBef>
                <a:spcPts val="0"/>
              </a:spcBef>
              <a:spcAft>
                <a:spcPts val="0"/>
              </a:spcAft>
              <a:buNone/>
            </a:pPr>
            <a:r>
              <a:rPr b="0" i="0" lang="en-US" sz="1200">
                <a:solidFill>
                  <a:srgbClr val="676A6C"/>
                </a:solidFill>
                <a:latin typeface="Open Sans"/>
                <a:ea typeface="Open Sans"/>
                <a:cs typeface="Open Sans"/>
                <a:sym typeface="Open Sans"/>
              </a:rPr>
              <a:t>  Certify that proceeds from the payment will only be used to satisfy payment for the services provided.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38" name="Google Shape;238;p19"/>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19"/>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Consumer has to approve the payment</a:t>
            </a:r>
            <a:endParaRPr/>
          </a:p>
        </p:txBody>
      </p:sp>
      <p:pic>
        <p:nvPicPr>
          <p:cNvPr id="240" name="Google Shape;240;p19"/>
          <p:cNvPicPr preferRelativeResize="0"/>
          <p:nvPr/>
        </p:nvPicPr>
        <p:blipFill rotWithShape="1">
          <a:blip r:embed="rId3">
            <a:alphaModFix/>
          </a:blip>
          <a:srcRect b="0" l="0" r="0" t="0"/>
          <a:stretch/>
        </p:blipFill>
        <p:spPr>
          <a:xfrm>
            <a:off x="3637553" y="1436366"/>
            <a:ext cx="4197566" cy="3702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78" name="Google Shape;78;p2"/>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 name="Google Shape;79;p2"/>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Customer receives an email from </a:t>
            </a:r>
            <a:r>
              <a:rPr lang="en-US" u="sng">
                <a:solidFill>
                  <a:schemeClr val="hlink"/>
                </a:solidFill>
                <a:hlinkClick r:id="rId3"/>
              </a:rPr>
              <a:t>help@finfi.com</a:t>
            </a:r>
            <a:r>
              <a:rPr lang="en-US"/>
              <a:t> </a:t>
            </a:r>
            <a:br>
              <a:rPr lang="en-US"/>
            </a:br>
            <a:endParaRPr/>
          </a:p>
        </p:txBody>
      </p:sp>
      <p:pic>
        <p:nvPicPr>
          <p:cNvPr id="80" name="Google Shape;80;p2"/>
          <p:cNvPicPr preferRelativeResize="0"/>
          <p:nvPr/>
        </p:nvPicPr>
        <p:blipFill rotWithShape="1">
          <a:blip r:embed="rId4">
            <a:alphaModFix/>
          </a:blip>
          <a:srcRect b="0" l="0" r="0" t="0"/>
          <a:stretch/>
        </p:blipFill>
        <p:spPr>
          <a:xfrm>
            <a:off x="927840" y="1503112"/>
            <a:ext cx="5312497" cy="4370832"/>
          </a:xfrm>
          <a:prstGeom prst="rect">
            <a:avLst/>
          </a:prstGeom>
          <a:solidFill>
            <a:schemeClr val="lt1"/>
          </a:solidFill>
          <a:ln cap="flat" cmpd="sng" w="12700">
            <a:solidFill>
              <a:schemeClr val="accent1"/>
            </a:solidFill>
            <a:prstDash val="solid"/>
            <a:miter lim="800000"/>
            <a:headEnd len="sm" w="sm" type="none"/>
            <a:tailEnd len="sm" w="sm" type="none"/>
          </a:ln>
        </p:spPr>
      </p:pic>
      <p:sp>
        <p:nvSpPr>
          <p:cNvPr id="81" name="Google Shape;81;p2"/>
          <p:cNvSpPr txBox="1"/>
          <p:nvPr/>
        </p:nvSpPr>
        <p:spPr>
          <a:xfrm>
            <a:off x="7380699" y="3688528"/>
            <a:ext cx="2156493" cy="646331"/>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Consumer clicks on “Apply Now” </a:t>
            </a:r>
            <a:endParaRPr/>
          </a:p>
        </p:txBody>
      </p:sp>
      <p:cxnSp>
        <p:nvCxnSpPr>
          <p:cNvPr id="82" name="Google Shape;82;p2"/>
          <p:cNvCxnSpPr>
            <a:stCxn id="81" idx="1"/>
          </p:cNvCxnSpPr>
          <p:nvPr/>
        </p:nvCxnSpPr>
        <p:spPr>
          <a:xfrm rot="10800000">
            <a:off x="4215399" y="3977494"/>
            <a:ext cx="3165300" cy="342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46" name="Google Shape;246;p20"/>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20"/>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Consumer receives an email for a payment approval. </a:t>
            </a:r>
            <a:endParaRPr/>
          </a:p>
        </p:txBody>
      </p:sp>
      <p:pic>
        <p:nvPicPr>
          <p:cNvPr id="248" name="Google Shape;248;p20"/>
          <p:cNvPicPr preferRelativeResize="0"/>
          <p:nvPr/>
        </p:nvPicPr>
        <p:blipFill rotWithShape="1">
          <a:blip r:embed="rId3">
            <a:alphaModFix/>
          </a:blip>
          <a:srcRect b="0" l="0" r="0" t="0"/>
          <a:stretch/>
        </p:blipFill>
        <p:spPr>
          <a:xfrm>
            <a:off x="3575304" y="1214766"/>
            <a:ext cx="5157215" cy="48659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54" name="Google Shape;254;p21"/>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21"/>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Consumer needs to certify the completion of the project</a:t>
            </a:r>
            <a:endParaRPr/>
          </a:p>
        </p:txBody>
      </p:sp>
      <p:pic>
        <p:nvPicPr>
          <p:cNvPr id="256" name="Google Shape;256;p21"/>
          <p:cNvPicPr preferRelativeResize="0"/>
          <p:nvPr/>
        </p:nvPicPr>
        <p:blipFill rotWithShape="1">
          <a:blip r:embed="rId3">
            <a:alphaModFix/>
          </a:blip>
          <a:srcRect b="0" l="0" r="0" t="0"/>
          <a:stretch/>
        </p:blipFill>
        <p:spPr>
          <a:xfrm>
            <a:off x="527114" y="1219086"/>
            <a:ext cx="5645440" cy="4419827"/>
          </a:xfrm>
          <a:prstGeom prst="rect">
            <a:avLst/>
          </a:prstGeom>
          <a:noFill/>
          <a:ln>
            <a:noFill/>
          </a:ln>
        </p:spPr>
      </p:pic>
      <p:pic>
        <p:nvPicPr>
          <p:cNvPr id="257" name="Google Shape;257;p21"/>
          <p:cNvPicPr preferRelativeResize="0"/>
          <p:nvPr/>
        </p:nvPicPr>
        <p:blipFill rotWithShape="1">
          <a:blip r:embed="rId4">
            <a:alphaModFix/>
          </a:blip>
          <a:srcRect b="0" l="0" r="0" t="0"/>
          <a:stretch/>
        </p:blipFill>
        <p:spPr>
          <a:xfrm>
            <a:off x="6842324" y="3565770"/>
            <a:ext cx="4981904" cy="1972560"/>
          </a:xfrm>
          <a:prstGeom prst="rect">
            <a:avLst/>
          </a:prstGeom>
          <a:noFill/>
          <a:ln>
            <a:noFill/>
          </a:ln>
        </p:spPr>
      </p:pic>
      <p:sp>
        <p:nvSpPr>
          <p:cNvPr id="258" name="Google Shape;258;p21"/>
          <p:cNvSpPr txBox="1"/>
          <p:nvPr/>
        </p:nvSpPr>
        <p:spPr>
          <a:xfrm>
            <a:off x="6970981" y="1689823"/>
            <a:ext cx="4724590" cy="1200329"/>
          </a:xfrm>
          <a:prstGeom prst="rect">
            <a:avLst/>
          </a:prstGeom>
          <a:noFill/>
          <a:ln cap="flat" cmpd="sng" w="9525">
            <a:solidFill>
              <a:schemeClr val="accent1"/>
            </a:solidFill>
            <a:prstDash val="solid"/>
            <a:round/>
            <a:headEnd len="sm" w="sm" type="none"/>
            <a:tailEnd len="sm" w="sm" type="none"/>
          </a:ln>
          <a:effectLst>
            <a:outerShdw blurRad="50800" rotWithShape="0" algn="r" dir="108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Consumer has to sign the document confirming the completion of the entire work. Without this step, Merchant will not get paid. If consumer declines here the payment will not be done. </a:t>
            </a:r>
            <a:endParaRPr/>
          </a:p>
        </p:txBody>
      </p:sp>
      <p:cxnSp>
        <p:nvCxnSpPr>
          <p:cNvPr id="259" name="Google Shape;259;p21"/>
          <p:cNvCxnSpPr/>
          <p:nvPr/>
        </p:nvCxnSpPr>
        <p:spPr>
          <a:xfrm flipH="1" rot="10800000">
            <a:off x="3877056" y="3705225"/>
            <a:ext cx="4828794" cy="1387983"/>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66" name="Google Shape;266;p22"/>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22"/>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Escrow Agreement </a:t>
            </a:r>
            <a:endParaRPr/>
          </a:p>
        </p:txBody>
      </p:sp>
      <p:pic>
        <p:nvPicPr>
          <p:cNvPr id="268" name="Google Shape;268;p22"/>
          <p:cNvPicPr preferRelativeResize="0"/>
          <p:nvPr/>
        </p:nvPicPr>
        <p:blipFill rotWithShape="1">
          <a:blip r:embed="rId3">
            <a:alphaModFix/>
          </a:blip>
          <a:srcRect b="0" l="0" r="0" t="0"/>
          <a:stretch/>
        </p:blipFill>
        <p:spPr>
          <a:xfrm>
            <a:off x="699467" y="1225296"/>
            <a:ext cx="5396534" cy="3975445"/>
          </a:xfrm>
          <a:prstGeom prst="rect">
            <a:avLst/>
          </a:prstGeom>
          <a:noFill/>
          <a:ln>
            <a:noFill/>
          </a:ln>
        </p:spPr>
      </p:pic>
      <p:pic>
        <p:nvPicPr>
          <p:cNvPr id="269" name="Google Shape;269;p22"/>
          <p:cNvPicPr preferRelativeResize="0"/>
          <p:nvPr/>
        </p:nvPicPr>
        <p:blipFill rotWithShape="1">
          <a:blip r:embed="rId4">
            <a:alphaModFix/>
          </a:blip>
          <a:srcRect b="0" l="0" r="0" t="0"/>
          <a:stretch/>
        </p:blipFill>
        <p:spPr>
          <a:xfrm>
            <a:off x="6466787" y="1657184"/>
            <a:ext cx="5213393" cy="41213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75" name="Google Shape;275;p23"/>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23"/>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TILA</a:t>
            </a:r>
            <a:endParaRPr/>
          </a:p>
        </p:txBody>
      </p:sp>
      <p:pic>
        <p:nvPicPr>
          <p:cNvPr id="277" name="Google Shape;277;p23"/>
          <p:cNvPicPr preferRelativeResize="0"/>
          <p:nvPr/>
        </p:nvPicPr>
        <p:blipFill rotWithShape="1">
          <a:blip r:embed="rId3">
            <a:alphaModFix/>
          </a:blip>
          <a:srcRect b="0" l="0" r="0" t="0"/>
          <a:stretch/>
        </p:blipFill>
        <p:spPr>
          <a:xfrm>
            <a:off x="663425" y="853942"/>
            <a:ext cx="5508775" cy="4959605"/>
          </a:xfrm>
          <a:prstGeom prst="rect">
            <a:avLst/>
          </a:prstGeom>
          <a:noFill/>
          <a:ln>
            <a:noFill/>
          </a:ln>
        </p:spPr>
      </p:pic>
      <p:pic>
        <p:nvPicPr>
          <p:cNvPr id="278" name="Google Shape;278;p23"/>
          <p:cNvPicPr preferRelativeResize="0"/>
          <p:nvPr/>
        </p:nvPicPr>
        <p:blipFill rotWithShape="1">
          <a:blip r:embed="rId4">
            <a:alphaModFix/>
          </a:blip>
          <a:srcRect b="0" l="0" r="0" t="0"/>
          <a:stretch/>
        </p:blipFill>
        <p:spPr>
          <a:xfrm>
            <a:off x="6172200" y="853942"/>
            <a:ext cx="5592084" cy="5150115"/>
          </a:xfrm>
          <a:prstGeom prst="rect">
            <a:avLst/>
          </a:prstGeom>
          <a:noFill/>
          <a:ln>
            <a:noFill/>
          </a:ln>
        </p:spPr>
      </p:pic>
      <p:cxnSp>
        <p:nvCxnSpPr>
          <p:cNvPr id="279" name="Google Shape;279;p23"/>
          <p:cNvCxnSpPr/>
          <p:nvPr/>
        </p:nvCxnSpPr>
        <p:spPr>
          <a:xfrm flipH="1" rot="10800000">
            <a:off x="3913632" y="5074920"/>
            <a:ext cx="4416552" cy="59436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85" name="Google Shape;285;p24"/>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24"/>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Thank you from FinMkt</a:t>
            </a:r>
            <a:endParaRPr/>
          </a:p>
        </p:txBody>
      </p:sp>
      <p:pic>
        <p:nvPicPr>
          <p:cNvPr id="287" name="Google Shape;287;p24"/>
          <p:cNvPicPr preferRelativeResize="0"/>
          <p:nvPr/>
        </p:nvPicPr>
        <p:blipFill rotWithShape="1">
          <a:blip r:embed="rId3">
            <a:alphaModFix/>
          </a:blip>
          <a:srcRect b="0" l="0" r="0" t="0"/>
          <a:stretch/>
        </p:blipFill>
        <p:spPr>
          <a:xfrm>
            <a:off x="2606040" y="2029968"/>
            <a:ext cx="7214616" cy="264261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293" name="Google Shape;293;p25"/>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4" name="Google Shape;294;p25"/>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b="1" lang="en-US" u="none"/>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idx="11" type="ftr"/>
          </p:nvPr>
        </p:nvSpPr>
        <p:spPr>
          <a:xfrm>
            <a:off x="4038600" y="629329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88" name="Google Shape;88;p3"/>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3"/>
          <p:cNvSpPr txBox="1"/>
          <p:nvPr>
            <p:ph type="title"/>
          </p:nvPr>
        </p:nvSpPr>
        <p:spPr>
          <a:xfrm>
            <a:off x="509015" y="382143"/>
            <a:ext cx="10515600" cy="73527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Black"/>
              <a:buNone/>
            </a:pPr>
            <a:r>
              <a:rPr i="0" lang="en-US" sz="3200" u="none" cap="none" strike="noStrike">
                <a:latin typeface="Arial Black"/>
                <a:ea typeface="Arial Black"/>
                <a:cs typeface="Arial Black"/>
                <a:sym typeface="Arial Black"/>
              </a:rPr>
              <a:t>Billing Information</a:t>
            </a:r>
            <a:br>
              <a:rPr i="0" lang="en-US" sz="3200" u="none" cap="none" strike="noStrike">
                <a:latin typeface="Calibri"/>
                <a:ea typeface="Calibri"/>
                <a:cs typeface="Calibri"/>
                <a:sym typeface="Calibri"/>
              </a:rPr>
            </a:br>
            <a:endParaRPr sz="3200"/>
          </a:p>
        </p:txBody>
      </p:sp>
      <p:sp>
        <p:nvSpPr>
          <p:cNvPr id="90" name="Google Shape;90;p3"/>
          <p:cNvSpPr txBox="1"/>
          <p:nvPr/>
        </p:nvSpPr>
        <p:spPr>
          <a:xfrm>
            <a:off x="6376416" y="1171083"/>
            <a:ext cx="5157215" cy="3304357"/>
          </a:xfrm>
          <a:prstGeom prst="rect">
            <a:avLst/>
          </a:prstGeom>
          <a:noFill/>
          <a:ln>
            <a:noFill/>
          </a:ln>
        </p:spPr>
        <p:txBody>
          <a:bodyPr anchorCtr="0" anchor="t" bIns="36000" lIns="36000" spcFirstLastPara="1" rIns="36000" wrap="square" tIns="360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All fields are to be filled: </a:t>
            </a:r>
            <a:endParaRPr/>
          </a:p>
          <a:p>
            <a:pPr indent="-185738" lvl="0" marL="185738" marR="0" rtl="0" algn="l">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Requested loan amount (this can be edited at this time)</a:t>
            </a:r>
            <a:endParaRPr sz="2000">
              <a:solidFill>
                <a:schemeClr val="dk1"/>
              </a:solidFill>
              <a:latin typeface="Calibri"/>
              <a:ea typeface="Calibri"/>
              <a:cs typeface="Calibri"/>
              <a:sym typeface="Calibri"/>
            </a:endParaRPr>
          </a:p>
          <a:p>
            <a:pPr indent="-185738" lvl="0" marL="185738" marR="0" rtl="0" algn="l">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Legal First Name</a:t>
            </a:r>
            <a:endParaRPr sz="2000">
              <a:solidFill>
                <a:schemeClr val="dk1"/>
              </a:solidFill>
              <a:latin typeface="Calibri"/>
              <a:ea typeface="Calibri"/>
              <a:cs typeface="Calibri"/>
              <a:sym typeface="Calibri"/>
            </a:endParaRPr>
          </a:p>
          <a:p>
            <a:pPr indent="-185738" lvl="0" marL="185738" marR="0" rtl="0" algn="l">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Legal Last Name</a:t>
            </a:r>
            <a:endParaRPr sz="2000">
              <a:solidFill>
                <a:schemeClr val="dk1"/>
              </a:solidFill>
              <a:latin typeface="Calibri"/>
              <a:ea typeface="Calibri"/>
              <a:cs typeface="Calibri"/>
              <a:sym typeface="Calibri"/>
            </a:endParaRPr>
          </a:p>
          <a:p>
            <a:pPr indent="-185738" lvl="0" marL="185738" marR="0" rtl="0" algn="l">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Email Address</a:t>
            </a:r>
            <a:endParaRPr sz="3600">
              <a:solidFill>
                <a:schemeClr val="dk1"/>
              </a:solidFill>
              <a:latin typeface="Calibri"/>
              <a:ea typeface="Calibri"/>
              <a:cs typeface="Calibri"/>
              <a:sym typeface="Calibri"/>
            </a:endParaRPr>
          </a:p>
          <a:p>
            <a:pPr indent="-185738" lvl="0" marL="185738" marR="0" rtl="0" algn="l">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Installation Address</a:t>
            </a:r>
            <a:endParaRPr/>
          </a:p>
          <a:p>
            <a:pPr indent="-185738" lvl="0" marL="185738" marR="0" rtl="0" algn="l">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Date of Birth</a:t>
            </a:r>
            <a:endParaRPr/>
          </a:p>
          <a:p>
            <a:pPr indent="-185738" lvl="0" marL="185738" marR="0" rtl="0" algn="l">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Do you own this property? (Yes/No)</a:t>
            </a:r>
            <a:endParaRPr/>
          </a:p>
          <a:p>
            <a:pPr indent="-185738" lvl="0" marL="185738" marR="0" rtl="0" algn="l">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Do you reside at this property? (Yes/No)</a:t>
            </a:r>
            <a:endParaRPr/>
          </a:p>
          <a:p>
            <a:pPr indent="-185738" lvl="0" marL="185738" marR="0" rtl="0" algn="l">
              <a:spcBef>
                <a:spcPts val="600"/>
              </a:spcBef>
              <a:spcAft>
                <a:spcPts val="600"/>
              </a:spcAft>
              <a:buClr>
                <a:schemeClr val="dk1"/>
              </a:buClr>
              <a:buSzPts val="1600"/>
              <a:buFont typeface="Arial"/>
              <a:buChar char="•"/>
            </a:pPr>
            <a:r>
              <a:rPr lang="en-US" sz="1600">
                <a:solidFill>
                  <a:schemeClr val="dk1"/>
                </a:solidFill>
                <a:latin typeface="Calibri"/>
                <a:ea typeface="Calibri"/>
                <a:cs typeface="Calibri"/>
                <a:sym typeface="Calibri"/>
              </a:rPr>
              <a:t>Billing Address</a:t>
            </a:r>
            <a:endParaRPr/>
          </a:p>
        </p:txBody>
      </p:sp>
      <p:sp>
        <p:nvSpPr>
          <p:cNvPr id="91" name="Google Shape;91;p3"/>
          <p:cNvSpPr txBox="1"/>
          <p:nvPr/>
        </p:nvSpPr>
        <p:spPr>
          <a:xfrm>
            <a:off x="6376416" y="4903348"/>
            <a:ext cx="5405628" cy="980644"/>
          </a:xfrm>
          <a:prstGeom prst="rect">
            <a:avLst/>
          </a:prstGeom>
          <a:solidFill>
            <a:schemeClr val="accent1"/>
          </a:solidFill>
          <a:ln cap="flat" cmpd="sng" w="12700">
            <a:solidFill>
              <a:srgbClr val="1289B8"/>
            </a:solidFill>
            <a:prstDash val="solid"/>
            <a:miter lim="800000"/>
            <a:headEnd len="sm" w="sm" type="none"/>
            <a:tailEnd len="sm" w="sm" type="none"/>
          </a:ln>
        </p:spPr>
        <p:txBody>
          <a:bodyPr anchorCtr="0" anchor="t" bIns="36000" lIns="36000" spcFirstLastPara="1" rIns="36000" wrap="square" tIns="36000">
            <a:spAutoFit/>
          </a:bodyPr>
          <a:lstStyle/>
          <a:p>
            <a:pPr indent="0" lvl="0" marL="0" marR="0" rtl="0" algn="l">
              <a:spcBef>
                <a:spcPts val="0"/>
              </a:spcBef>
              <a:spcAft>
                <a:spcPts val="600"/>
              </a:spcAft>
              <a:buNone/>
            </a:pPr>
            <a:r>
              <a:rPr b="1" lang="en-US" sz="1800">
                <a:solidFill>
                  <a:srgbClr val="191919"/>
                </a:solidFill>
                <a:latin typeface="Calibri"/>
                <a:ea typeface="Calibri"/>
                <a:cs typeface="Calibri"/>
                <a:sym typeface="Calibri"/>
              </a:rPr>
              <a:t>Information provided should match the customer. A mismatch can trigger a fraud alert and may delay funding or cause the application to pend</a:t>
            </a:r>
            <a:r>
              <a:rPr b="1" lang="en-US" sz="1100">
                <a:solidFill>
                  <a:srgbClr val="191919"/>
                </a:solidFill>
                <a:latin typeface="Arial"/>
                <a:ea typeface="Arial"/>
                <a:cs typeface="Arial"/>
                <a:sym typeface="Arial"/>
              </a:rPr>
              <a:t>.</a:t>
            </a:r>
            <a:endParaRPr b="1" i="0" sz="2400" u="none" cap="none" strike="noStrike">
              <a:solidFill>
                <a:srgbClr val="191919"/>
              </a:solidFill>
              <a:latin typeface="Arial"/>
              <a:ea typeface="Arial"/>
              <a:cs typeface="Arial"/>
              <a:sym typeface="Arial"/>
            </a:endParaRPr>
          </a:p>
        </p:txBody>
      </p:sp>
      <p:pic>
        <p:nvPicPr>
          <p:cNvPr id="92" name="Google Shape;92;p3"/>
          <p:cNvPicPr preferRelativeResize="0"/>
          <p:nvPr/>
        </p:nvPicPr>
        <p:blipFill rotWithShape="1">
          <a:blip r:embed="rId3">
            <a:alphaModFix/>
          </a:blip>
          <a:srcRect b="0" l="0" r="0" t="0"/>
          <a:stretch/>
        </p:blipFill>
        <p:spPr>
          <a:xfrm>
            <a:off x="658369" y="914123"/>
            <a:ext cx="5157215" cy="51620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98" name="Google Shape;98;p4"/>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4"/>
          <p:cNvSpPr txBox="1"/>
          <p:nvPr>
            <p:ph type="title"/>
          </p:nvPr>
        </p:nvSpPr>
        <p:spPr>
          <a:xfrm>
            <a:off x="774191" y="308991"/>
            <a:ext cx="10515600" cy="7352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i="0" lang="en-US">
                <a:latin typeface="Arial"/>
                <a:ea typeface="Arial"/>
                <a:cs typeface="Arial"/>
                <a:sym typeface="Arial"/>
              </a:rPr>
              <a:t>Additional Personal Information</a:t>
            </a:r>
            <a:br>
              <a:rPr b="1" i="0" lang="en-US">
                <a:solidFill>
                  <a:srgbClr val="707070"/>
                </a:solidFill>
                <a:latin typeface="Arial"/>
                <a:ea typeface="Arial"/>
                <a:cs typeface="Arial"/>
                <a:sym typeface="Arial"/>
              </a:rPr>
            </a:br>
            <a:endParaRPr/>
          </a:p>
        </p:txBody>
      </p:sp>
      <p:pic>
        <p:nvPicPr>
          <p:cNvPr id="100" name="Google Shape;100;p4"/>
          <p:cNvPicPr preferRelativeResize="0"/>
          <p:nvPr/>
        </p:nvPicPr>
        <p:blipFill rotWithShape="1">
          <a:blip r:embed="rId3">
            <a:alphaModFix/>
          </a:blip>
          <a:srcRect b="0" l="0" r="0" t="11584"/>
          <a:stretch/>
        </p:blipFill>
        <p:spPr>
          <a:xfrm>
            <a:off x="647156" y="1377097"/>
            <a:ext cx="6037108" cy="3479518"/>
          </a:xfrm>
          <a:prstGeom prst="rect">
            <a:avLst/>
          </a:prstGeom>
          <a:noFill/>
          <a:ln>
            <a:noFill/>
          </a:ln>
        </p:spPr>
      </p:pic>
      <p:sp>
        <p:nvSpPr>
          <p:cNvPr id="101" name="Google Shape;101;p4"/>
          <p:cNvSpPr txBox="1"/>
          <p:nvPr/>
        </p:nvSpPr>
        <p:spPr>
          <a:xfrm>
            <a:off x="7362825" y="1447420"/>
            <a:ext cx="4116044" cy="2845488"/>
          </a:xfrm>
          <a:prstGeom prst="rect">
            <a:avLst/>
          </a:prstGeom>
          <a:noFill/>
          <a:ln>
            <a:noFill/>
          </a:ln>
        </p:spPr>
        <p:txBody>
          <a:bodyPr anchorCtr="0" anchor="t" bIns="36000" lIns="36000" spcFirstLastPara="1" rIns="36000" wrap="square" tIns="36000">
            <a:spAutoFit/>
          </a:bodyPr>
          <a:lstStyle/>
          <a:p>
            <a:pPr indent="0" lvl="0" marL="0" marR="0" rtl="0" algn="l">
              <a:spcBef>
                <a:spcPts val="0"/>
              </a:spcBef>
              <a:spcAft>
                <a:spcPts val="0"/>
              </a:spcAft>
              <a:buNone/>
            </a:pPr>
            <a:r>
              <a:rPr b="1" lang="en-US" sz="1800">
                <a:solidFill>
                  <a:srgbClr val="191919"/>
                </a:solidFill>
                <a:latin typeface="Calibri"/>
                <a:ea typeface="Calibri"/>
                <a:cs typeface="Calibri"/>
                <a:sym typeface="Calibri"/>
              </a:rPr>
              <a:t>Required Personal Information</a:t>
            </a:r>
            <a:r>
              <a:rPr lang="en-US" sz="1800">
                <a:solidFill>
                  <a:srgbClr val="191919"/>
                </a:solidFill>
                <a:latin typeface="Calibri"/>
                <a:ea typeface="Calibri"/>
                <a:cs typeface="Calibri"/>
                <a:sym typeface="Calibri"/>
              </a:rPr>
              <a:t>:</a:t>
            </a:r>
            <a:endParaRPr sz="1600">
              <a:solidFill>
                <a:srgbClr val="191919"/>
              </a:solidFill>
              <a:latin typeface="Calibri"/>
              <a:ea typeface="Calibri"/>
              <a:cs typeface="Calibri"/>
              <a:sym typeface="Calibri"/>
            </a:endParaRPr>
          </a:p>
          <a:p>
            <a:pPr indent="-185738" lvl="0" marL="185738" marR="0" rtl="0" algn="l">
              <a:spcBef>
                <a:spcPts val="600"/>
              </a:spcBef>
              <a:spcAft>
                <a:spcPts val="0"/>
              </a:spcAft>
              <a:buClr>
                <a:srgbClr val="000000"/>
              </a:buClr>
              <a:buSzPts val="1600"/>
              <a:buFont typeface="Arial"/>
              <a:buChar char="•"/>
            </a:pPr>
            <a:r>
              <a:rPr lang="en-US" sz="1600">
                <a:solidFill>
                  <a:srgbClr val="191919"/>
                </a:solidFill>
                <a:latin typeface="Calibri"/>
                <a:ea typeface="Calibri"/>
                <a:cs typeface="Calibri"/>
                <a:sym typeface="Calibri"/>
              </a:rPr>
              <a:t>Monthly Mortgage/Rent – The Amount consumer commits as EMIs on monthly basis. </a:t>
            </a:r>
            <a:endParaRPr sz="2000">
              <a:solidFill>
                <a:srgbClr val="000000"/>
              </a:solidFill>
              <a:latin typeface="Calibri"/>
              <a:ea typeface="Calibri"/>
              <a:cs typeface="Calibri"/>
              <a:sym typeface="Calibri"/>
            </a:endParaRPr>
          </a:p>
          <a:p>
            <a:pPr indent="-185738" lvl="0" marL="185738" marR="0" rtl="0" algn="l">
              <a:spcBef>
                <a:spcPts val="600"/>
              </a:spcBef>
              <a:spcAft>
                <a:spcPts val="0"/>
              </a:spcAft>
              <a:buClr>
                <a:srgbClr val="000000"/>
              </a:buClr>
              <a:buSzPts val="1600"/>
              <a:buFont typeface="Arial"/>
              <a:buChar char="•"/>
            </a:pPr>
            <a:r>
              <a:rPr lang="en-US" sz="1600">
                <a:solidFill>
                  <a:srgbClr val="191919"/>
                </a:solidFill>
                <a:latin typeface="Calibri"/>
                <a:ea typeface="Calibri"/>
                <a:cs typeface="Calibri"/>
                <a:sym typeface="Calibri"/>
              </a:rPr>
              <a:t>Employment Status -  Choose one of the employment options listed. </a:t>
            </a:r>
            <a:endParaRPr sz="2000">
              <a:solidFill>
                <a:srgbClr val="000000"/>
              </a:solidFill>
              <a:latin typeface="Calibri"/>
              <a:ea typeface="Calibri"/>
              <a:cs typeface="Calibri"/>
              <a:sym typeface="Calibri"/>
            </a:endParaRPr>
          </a:p>
          <a:p>
            <a:pPr indent="-185738" lvl="0" marL="185738" marR="0" rtl="0" algn="l">
              <a:spcBef>
                <a:spcPts val="600"/>
              </a:spcBef>
              <a:spcAft>
                <a:spcPts val="0"/>
              </a:spcAft>
              <a:buClr>
                <a:srgbClr val="000000"/>
              </a:buClr>
              <a:buSzPts val="1600"/>
              <a:buFont typeface="Arial"/>
              <a:buChar char="•"/>
            </a:pPr>
            <a:r>
              <a:rPr lang="en-US" sz="1600">
                <a:solidFill>
                  <a:srgbClr val="191919"/>
                </a:solidFill>
                <a:latin typeface="Calibri"/>
                <a:ea typeface="Calibri"/>
                <a:cs typeface="Calibri"/>
                <a:sym typeface="Calibri"/>
              </a:rPr>
              <a:t>Social Security Number</a:t>
            </a:r>
            <a:endParaRPr sz="2000">
              <a:solidFill>
                <a:srgbClr val="000000"/>
              </a:solidFill>
              <a:latin typeface="Calibri"/>
              <a:ea typeface="Calibri"/>
              <a:cs typeface="Calibri"/>
              <a:sym typeface="Calibri"/>
            </a:endParaRPr>
          </a:p>
          <a:p>
            <a:pPr indent="-185738" lvl="0" marL="185738" marR="0" rtl="0" algn="l">
              <a:spcBef>
                <a:spcPts val="600"/>
              </a:spcBef>
              <a:spcAft>
                <a:spcPts val="0"/>
              </a:spcAft>
              <a:buClr>
                <a:srgbClr val="000000"/>
              </a:buClr>
              <a:buSzPts val="1600"/>
              <a:buFont typeface="Arial"/>
              <a:buChar char="•"/>
            </a:pPr>
            <a:r>
              <a:rPr lang="en-US" sz="1600">
                <a:solidFill>
                  <a:srgbClr val="191919"/>
                </a:solidFill>
                <a:latin typeface="Calibri"/>
                <a:ea typeface="Calibri"/>
                <a:cs typeface="Calibri"/>
                <a:sym typeface="Calibri"/>
              </a:rPr>
              <a:t>Annual Gross Income – Total Amount that a consumer earns in a year</a:t>
            </a:r>
            <a:endParaRPr sz="1600">
              <a:solidFill>
                <a:srgbClr val="000000"/>
              </a:solidFill>
              <a:latin typeface="Calibri"/>
              <a:ea typeface="Calibri"/>
              <a:cs typeface="Calibri"/>
              <a:sym typeface="Calibri"/>
            </a:endParaRPr>
          </a:p>
          <a:p>
            <a:pPr indent="-184150" lvl="0" marL="285750" marR="0" rtl="0" algn="l">
              <a:lnSpc>
                <a:spcPct val="100000"/>
              </a:lnSpc>
              <a:spcBef>
                <a:spcPts val="600"/>
              </a:spcBef>
              <a:spcAft>
                <a:spcPts val="600"/>
              </a:spcAft>
              <a:buClr>
                <a:srgbClr val="19BDFD"/>
              </a:buClr>
              <a:buSzPts val="1600"/>
              <a:buFont typeface="Arial"/>
              <a:buNone/>
            </a:pPr>
            <a:r>
              <a:t/>
            </a:r>
            <a:endParaRPr b="0" i="0" sz="1600" u="none" cap="none" strike="noStrike">
              <a:solidFill>
                <a:srgbClr val="191919"/>
              </a:solidFill>
              <a:latin typeface="Arial"/>
              <a:ea typeface="Arial"/>
              <a:cs typeface="Arial"/>
              <a:sym typeface="Arial"/>
            </a:endParaRPr>
          </a:p>
        </p:txBody>
      </p:sp>
      <p:pic>
        <p:nvPicPr>
          <p:cNvPr descr="Graphical user interface, text, application, chat or text message&#10;&#10;Description automatically generated" id="102" name="Google Shape;102;p4"/>
          <p:cNvPicPr preferRelativeResize="0"/>
          <p:nvPr/>
        </p:nvPicPr>
        <p:blipFill rotWithShape="1">
          <a:blip r:embed="rId4">
            <a:alphaModFix/>
          </a:blip>
          <a:srcRect b="0" l="4790" r="0" t="8677"/>
          <a:stretch/>
        </p:blipFill>
        <p:spPr>
          <a:xfrm>
            <a:off x="5231449" y="1664284"/>
            <a:ext cx="1452815" cy="1539807"/>
          </a:xfrm>
          <a:prstGeom prst="rect">
            <a:avLst/>
          </a:prstGeom>
          <a:noFill/>
          <a:ln>
            <a:noFill/>
          </a:ln>
        </p:spPr>
      </p:pic>
      <p:sp>
        <p:nvSpPr>
          <p:cNvPr id="103" name="Google Shape;103;p4"/>
          <p:cNvSpPr txBox="1"/>
          <p:nvPr/>
        </p:nvSpPr>
        <p:spPr>
          <a:xfrm>
            <a:off x="7488936" y="4133088"/>
            <a:ext cx="36758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What would happen if the annual gross income is less than 100000?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09" name="Google Shape;109;p5"/>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5"/>
          <p:cNvSpPr txBox="1"/>
          <p:nvPr>
            <p:ph type="title"/>
          </p:nvPr>
        </p:nvSpPr>
        <p:spPr>
          <a:xfrm>
            <a:off x="1313687" y="180975"/>
            <a:ext cx="8360665"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If the annual gross income is less than $100000.</a:t>
            </a:r>
            <a:endParaRPr/>
          </a:p>
        </p:txBody>
      </p:sp>
      <p:pic>
        <p:nvPicPr>
          <p:cNvPr id="111" name="Google Shape;111;p5"/>
          <p:cNvPicPr preferRelativeResize="0"/>
          <p:nvPr/>
        </p:nvPicPr>
        <p:blipFill rotWithShape="1">
          <a:blip r:embed="rId3">
            <a:alphaModFix/>
          </a:blip>
          <a:srcRect b="0" l="0" r="0" t="0"/>
          <a:stretch/>
        </p:blipFill>
        <p:spPr>
          <a:xfrm>
            <a:off x="2032479" y="1545337"/>
            <a:ext cx="8127042" cy="30266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17" name="Google Shape;117;p6"/>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6"/>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Consumer chooses the offer </a:t>
            </a:r>
            <a:endParaRPr/>
          </a:p>
        </p:txBody>
      </p:sp>
      <p:pic>
        <p:nvPicPr>
          <p:cNvPr id="119" name="Google Shape;119;p6"/>
          <p:cNvPicPr preferRelativeResize="0"/>
          <p:nvPr/>
        </p:nvPicPr>
        <p:blipFill rotWithShape="1">
          <a:blip r:embed="rId3">
            <a:alphaModFix/>
          </a:blip>
          <a:srcRect b="0" l="0" r="0" t="0"/>
          <a:stretch/>
        </p:blipFill>
        <p:spPr>
          <a:xfrm>
            <a:off x="230212" y="1055256"/>
            <a:ext cx="6464632" cy="4381725"/>
          </a:xfrm>
          <a:prstGeom prst="rect">
            <a:avLst/>
          </a:prstGeom>
          <a:noFill/>
          <a:ln>
            <a:noFill/>
          </a:ln>
        </p:spPr>
      </p:pic>
      <p:pic>
        <p:nvPicPr>
          <p:cNvPr id="120" name="Google Shape;120;p6"/>
          <p:cNvPicPr preferRelativeResize="0"/>
          <p:nvPr/>
        </p:nvPicPr>
        <p:blipFill rotWithShape="1">
          <a:blip r:embed="rId4">
            <a:alphaModFix/>
          </a:blip>
          <a:srcRect b="16902" l="0" r="0" t="7002"/>
          <a:stretch/>
        </p:blipFill>
        <p:spPr>
          <a:xfrm>
            <a:off x="1886630" y="2492614"/>
            <a:ext cx="5452873" cy="735279"/>
          </a:xfrm>
          <a:prstGeom prst="rect">
            <a:avLst/>
          </a:prstGeom>
          <a:noFill/>
          <a:ln>
            <a:noFill/>
          </a:ln>
        </p:spPr>
      </p:pic>
      <p:sp>
        <p:nvSpPr>
          <p:cNvPr id="121" name="Google Shape;121;p6"/>
          <p:cNvSpPr txBox="1"/>
          <p:nvPr/>
        </p:nvSpPr>
        <p:spPr>
          <a:xfrm>
            <a:off x="7808975" y="1055256"/>
            <a:ext cx="3825341" cy="3842966"/>
          </a:xfrm>
          <a:prstGeom prst="rect">
            <a:avLst/>
          </a:prstGeom>
          <a:noFill/>
          <a:ln>
            <a:noFill/>
          </a:ln>
        </p:spPr>
        <p:txBody>
          <a:bodyPr anchorCtr="0" anchor="t" bIns="36000" lIns="36000" spcFirstLastPara="1" rIns="36000" wrap="square" tIns="36000">
            <a:spAutoFit/>
          </a:bodyPr>
          <a:lstStyle/>
          <a:p>
            <a:pPr indent="0" lvl="0" marL="0" marR="0" rtl="0" algn="l">
              <a:spcBef>
                <a:spcPts val="0"/>
              </a:spcBef>
              <a:spcAft>
                <a:spcPts val="0"/>
              </a:spcAft>
              <a:buNone/>
            </a:pPr>
            <a:r>
              <a:rPr b="1" lang="en-US" sz="1800">
                <a:solidFill>
                  <a:srgbClr val="191919"/>
                </a:solidFill>
                <a:latin typeface="Calibri"/>
                <a:ea typeface="Calibri"/>
                <a:cs typeface="Calibri"/>
                <a:sym typeface="Calibri"/>
              </a:rPr>
              <a:t>Receives different offers</a:t>
            </a:r>
            <a:r>
              <a:rPr lang="en-US" sz="1800">
                <a:solidFill>
                  <a:srgbClr val="191919"/>
                </a:solidFill>
                <a:latin typeface="Calibri"/>
                <a:ea typeface="Calibri"/>
                <a:cs typeface="Calibri"/>
                <a:sym typeface="Calibri"/>
              </a:rPr>
              <a:t>:</a:t>
            </a:r>
            <a:endParaRPr/>
          </a:p>
          <a:p>
            <a:pPr indent="0" lvl="0" marL="0" marR="0" rtl="0" algn="l">
              <a:spcBef>
                <a:spcPts val="600"/>
              </a:spcBef>
              <a:spcAft>
                <a:spcPts val="0"/>
              </a:spcAft>
              <a:buNone/>
            </a:pPr>
            <a:r>
              <a:t/>
            </a:r>
            <a:endParaRPr sz="1400">
              <a:solidFill>
                <a:srgbClr val="000000"/>
              </a:solidFill>
              <a:latin typeface="Calibri"/>
              <a:ea typeface="Calibri"/>
              <a:cs typeface="Calibri"/>
              <a:sym typeface="Calibri"/>
            </a:endParaRPr>
          </a:p>
          <a:p>
            <a:pPr indent="0" lvl="0" marL="0" marR="0" rtl="0" algn="l">
              <a:spcBef>
                <a:spcPts val="600"/>
              </a:spcBef>
              <a:spcAft>
                <a:spcPts val="0"/>
              </a:spcAft>
              <a:buNone/>
            </a:pPr>
            <a:r>
              <a:rPr lang="en-US" sz="1800">
                <a:solidFill>
                  <a:srgbClr val="191919"/>
                </a:solidFill>
                <a:latin typeface="Calibri"/>
                <a:ea typeface="Calibri"/>
                <a:cs typeface="Calibri"/>
                <a:sym typeface="Calibri"/>
              </a:rPr>
              <a:t>Offers are presented based on a soft credit pull.</a:t>
            </a:r>
            <a:endParaRPr sz="1800">
              <a:solidFill>
                <a:srgbClr val="191919"/>
              </a:solidFill>
              <a:latin typeface="Calibri"/>
              <a:ea typeface="Calibri"/>
              <a:cs typeface="Calibri"/>
              <a:sym typeface="Calibri"/>
            </a:endParaRPr>
          </a:p>
          <a:p>
            <a:pPr indent="0" lvl="0" marL="0" marR="0" rtl="0" algn="l">
              <a:spcBef>
                <a:spcPts val="600"/>
              </a:spcBef>
              <a:spcAft>
                <a:spcPts val="0"/>
              </a:spcAft>
              <a:buNone/>
            </a:pPr>
            <a:r>
              <a:rPr b="1" lang="en-US" sz="1800">
                <a:solidFill>
                  <a:srgbClr val="191919"/>
                </a:solidFill>
                <a:latin typeface="Calibri"/>
                <a:ea typeface="Calibri"/>
                <a:cs typeface="Calibri"/>
                <a:sym typeface="Calibri"/>
              </a:rPr>
              <a:t>Soft Pull: </a:t>
            </a:r>
            <a:r>
              <a:rPr lang="en-US" sz="1200">
                <a:solidFill>
                  <a:srgbClr val="191919"/>
                </a:solidFill>
                <a:latin typeface="Calibri"/>
                <a:ea typeface="Calibri"/>
                <a:cs typeface="Calibri"/>
                <a:sym typeface="Calibri"/>
              </a:rPr>
              <a:t>It </a:t>
            </a:r>
            <a:r>
              <a:rPr i="0" lang="en-US" sz="1200">
                <a:solidFill>
                  <a:srgbClr val="111111"/>
                </a:solidFill>
                <a:latin typeface="Calibri"/>
                <a:ea typeface="Calibri"/>
                <a:cs typeface="Calibri"/>
                <a:sym typeface="Calibri"/>
              </a:rPr>
              <a:t>is an inquiry into your Credit Report to check the eligibility fo</a:t>
            </a:r>
            <a:r>
              <a:rPr lang="en-US" sz="1200">
                <a:solidFill>
                  <a:srgbClr val="111111"/>
                </a:solidFill>
                <a:latin typeface="Calibri"/>
                <a:ea typeface="Calibri"/>
                <a:cs typeface="Calibri"/>
                <a:sym typeface="Calibri"/>
              </a:rPr>
              <a:t>r the loan. It </a:t>
            </a:r>
            <a:r>
              <a:rPr i="0" lang="en-US" sz="1200">
                <a:solidFill>
                  <a:schemeClr val="dk1"/>
                </a:solidFill>
                <a:latin typeface="Calibri"/>
                <a:ea typeface="Calibri"/>
                <a:cs typeface="Calibri"/>
                <a:sym typeface="Calibri"/>
              </a:rPr>
              <a:t>allows a creditor to review your credit report and credit score to get a sense of how well you are managing your credit. </a:t>
            </a:r>
            <a:r>
              <a:rPr lang="en-US" sz="1200">
                <a:solidFill>
                  <a:schemeClr val="dk1"/>
                </a:solidFill>
                <a:latin typeface="Calibri"/>
                <a:ea typeface="Calibri"/>
                <a:cs typeface="Calibri"/>
                <a:sym typeface="Calibri"/>
              </a:rPr>
              <a:t>Credit Score does not get impacted. </a:t>
            </a:r>
            <a:endParaRPr/>
          </a:p>
          <a:p>
            <a:pPr indent="0" lvl="0" marL="0" marR="0" rtl="0" algn="l">
              <a:spcBef>
                <a:spcPts val="600"/>
              </a:spcBef>
              <a:spcAft>
                <a:spcPts val="0"/>
              </a:spcAft>
              <a:buNone/>
            </a:pPr>
            <a:r>
              <a:t/>
            </a:r>
            <a:endParaRPr sz="1800">
              <a:solidFill>
                <a:srgbClr val="191919"/>
              </a:solidFill>
              <a:latin typeface="Calibri"/>
              <a:ea typeface="Calibri"/>
              <a:cs typeface="Calibri"/>
              <a:sym typeface="Calibri"/>
            </a:endParaRPr>
          </a:p>
          <a:p>
            <a:pPr indent="0" lvl="0" marL="0" marR="0" rtl="0" algn="l">
              <a:spcBef>
                <a:spcPts val="600"/>
              </a:spcBef>
              <a:spcAft>
                <a:spcPts val="0"/>
              </a:spcAft>
              <a:buNone/>
            </a:pPr>
            <a:r>
              <a:rPr lang="en-US" sz="1800">
                <a:solidFill>
                  <a:srgbClr val="191919"/>
                </a:solidFill>
                <a:latin typeface="Calibri"/>
                <a:ea typeface="Calibri"/>
                <a:cs typeface="Calibri"/>
                <a:sym typeface="Calibri"/>
              </a:rPr>
              <a:t>Customers can click on an offer to view details of the terms</a:t>
            </a:r>
            <a:endParaRPr sz="1800">
              <a:solidFill>
                <a:schemeClr val="dk1"/>
              </a:solidFill>
              <a:latin typeface="Calibri"/>
              <a:ea typeface="Calibri"/>
              <a:cs typeface="Calibri"/>
              <a:sym typeface="Calibri"/>
            </a:endParaRPr>
          </a:p>
          <a:p>
            <a:pPr indent="-184150" lvl="0" marL="285750" marR="0" rtl="0" algn="l">
              <a:lnSpc>
                <a:spcPct val="100000"/>
              </a:lnSpc>
              <a:spcBef>
                <a:spcPts val="600"/>
              </a:spcBef>
              <a:spcAft>
                <a:spcPts val="600"/>
              </a:spcAft>
              <a:buClr>
                <a:srgbClr val="19BDFD"/>
              </a:buClr>
              <a:buSzPts val="1600"/>
              <a:buFont typeface="Arial"/>
              <a:buNone/>
            </a:pPr>
            <a:r>
              <a:t/>
            </a:r>
            <a:endParaRPr b="0" i="0" sz="1600" u="none" cap="none" strike="noStrike">
              <a:solidFill>
                <a:srgbClr val="191919"/>
              </a:solidFill>
              <a:latin typeface="Arial"/>
              <a:ea typeface="Arial"/>
              <a:cs typeface="Arial"/>
              <a:sym typeface="Arial"/>
            </a:endParaRPr>
          </a:p>
        </p:txBody>
      </p:sp>
      <p:sp>
        <p:nvSpPr>
          <p:cNvPr id="122" name="Google Shape;122;p6"/>
          <p:cNvSpPr txBox="1"/>
          <p:nvPr/>
        </p:nvSpPr>
        <p:spPr>
          <a:xfrm>
            <a:off x="7810411" y="5151110"/>
            <a:ext cx="2542032" cy="81556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600"/>
              </a:spcAft>
              <a:buNone/>
            </a:pPr>
            <a:r>
              <a:rPr lang="en-US" sz="1400">
                <a:solidFill>
                  <a:srgbClr val="191919"/>
                </a:solidFill>
                <a:latin typeface="Calibri"/>
                <a:ea typeface="Calibri"/>
                <a:cs typeface="Calibri"/>
                <a:sym typeface="Calibri"/>
              </a:rPr>
              <a:t>After clicking “Accept Offer,” the customer will be asked to </a:t>
            </a:r>
            <a:r>
              <a:rPr b="1" lang="en-US" sz="1400">
                <a:solidFill>
                  <a:srgbClr val="191919"/>
                </a:solidFill>
                <a:latin typeface="Calibri"/>
                <a:ea typeface="Calibri"/>
                <a:cs typeface="Calibri"/>
                <a:sym typeface="Calibri"/>
              </a:rPr>
              <a:t>confirm</a:t>
            </a:r>
            <a:r>
              <a:rPr lang="en-US" sz="1400">
                <a:solidFill>
                  <a:srgbClr val="191919"/>
                </a:solidFill>
                <a:latin typeface="Calibri"/>
                <a:ea typeface="Calibri"/>
                <a:cs typeface="Calibri"/>
                <a:sym typeface="Calibri"/>
              </a:rPr>
              <a:t> their loan selection</a:t>
            </a:r>
            <a:r>
              <a:rPr lang="en-US" sz="1100">
                <a:solidFill>
                  <a:srgbClr val="191919"/>
                </a:solidFill>
                <a:latin typeface="Calibri"/>
                <a:ea typeface="Calibri"/>
                <a:cs typeface="Calibri"/>
                <a:sym typeface="Calibri"/>
              </a:rPr>
              <a:t>.</a:t>
            </a:r>
            <a:endParaRPr b="0" i="0" sz="3200" u="none" cap="none" strike="noStrike">
              <a:solidFill>
                <a:schemeClr val="dk1"/>
              </a:solidFill>
              <a:latin typeface="Calibri"/>
              <a:ea typeface="Calibri"/>
              <a:cs typeface="Calibri"/>
              <a:sym typeface="Calibri"/>
            </a:endParaRPr>
          </a:p>
        </p:txBody>
      </p:sp>
      <p:cxnSp>
        <p:nvCxnSpPr>
          <p:cNvPr id="123" name="Google Shape;123;p6"/>
          <p:cNvCxnSpPr/>
          <p:nvPr/>
        </p:nvCxnSpPr>
        <p:spPr>
          <a:xfrm>
            <a:off x="6221582" y="5331815"/>
            <a:ext cx="1587393" cy="26145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29" name="Google Shape;129;p7"/>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 name="Google Shape;130;p7"/>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Confirm Loan and Check out</a:t>
            </a:r>
            <a:endParaRPr/>
          </a:p>
        </p:txBody>
      </p:sp>
      <p:pic>
        <p:nvPicPr>
          <p:cNvPr id="131" name="Google Shape;131;p7"/>
          <p:cNvPicPr preferRelativeResize="0"/>
          <p:nvPr/>
        </p:nvPicPr>
        <p:blipFill rotWithShape="1">
          <a:blip r:embed="rId3">
            <a:alphaModFix/>
          </a:blip>
          <a:srcRect b="0" l="0" r="0" t="0"/>
          <a:stretch/>
        </p:blipFill>
        <p:spPr>
          <a:xfrm>
            <a:off x="2535155" y="897809"/>
            <a:ext cx="7121688" cy="4429740"/>
          </a:xfrm>
          <a:prstGeom prst="rect">
            <a:avLst/>
          </a:prstGeom>
          <a:noFill/>
          <a:ln>
            <a:noFill/>
          </a:ln>
        </p:spPr>
      </p:pic>
      <p:sp>
        <p:nvSpPr>
          <p:cNvPr id="132" name="Google Shape;132;p7"/>
          <p:cNvSpPr txBox="1"/>
          <p:nvPr/>
        </p:nvSpPr>
        <p:spPr>
          <a:xfrm>
            <a:off x="2943225" y="4841048"/>
            <a:ext cx="3933825" cy="1119143"/>
          </a:xfrm>
          <a:prstGeom prst="rect">
            <a:avLst/>
          </a:prstGeom>
          <a:noFill/>
          <a:ln cap="flat" cmpd="sng" w="9525">
            <a:solidFill>
              <a:schemeClr val="accent1"/>
            </a:solidFill>
            <a:prstDash val="solid"/>
            <a:round/>
            <a:headEnd len="sm" w="sm" type="none"/>
            <a:tailEnd len="sm" w="sm" type="none"/>
          </a:ln>
        </p:spPr>
        <p:txBody>
          <a:bodyPr anchorCtr="0" anchor="t" bIns="36000" lIns="36000" spcFirstLastPara="1" rIns="36000" wrap="square" tIns="36000">
            <a:spAutoFit/>
          </a:bodyPr>
          <a:lstStyle/>
          <a:p>
            <a:pPr indent="0" lvl="0" marL="0" marR="0" rtl="0" algn="l">
              <a:spcBef>
                <a:spcPts val="0"/>
              </a:spcBef>
              <a:spcAft>
                <a:spcPts val="0"/>
              </a:spcAft>
              <a:buNone/>
            </a:pPr>
            <a:r>
              <a:rPr lang="en-US" sz="1400">
                <a:solidFill>
                  <a:srgbClr val="191919"/>
                </a:solidFill>
                <a:latin typeface="Calibri"/>
                <a:ea typeface="Calibri"/>
                <a:cs typeface="Calibri"/>
                <a:sym typeface="Calibri"/>
              </a:rPr>
              <a:t>By clicking the ‘Check box’ consumer authorizes PenFed to go for the ‘Hard pull’ as that will impact the credit score of the consumer. </a:t>
            </a:r>
            <a:endParaRPr sz="1400">
              <a:solidFill>
                <a:srgbClr val="000000"/>
              </a:solidFill>
              <a:latin typeface="Calibri"/>
              <a:ea typeface="Calibri"/>
              <a:cs typeface="Calibri"/>
              <a:sym typeface="Calibri"/>
            </a:endParaRPr>
          </a:p>
          <a:p>
            <a:pPr indent="-184150" lvl="0" marL="285750" marR="0" rtl="0" algn="l">
              <a:lnSpc>
                <a:spcPct val="100000"/>
              </a:lnSpc>
              <a:spcBef>
                <a:spcPts val="600"/>
              </a:spcBef>
              <a:spcAft>
                <a:spcPts val="600"/>
              </a:spcAft>
              <a:buClr>
                <a:srgbClr val="19BDFD"/>
              </a:buClr>
              <a:buSzPts val="1600"/>
              <a:buFont typeface="Arial"/>
              <a:buNone/>
            </a:pPr>
            <a:r>
              <a:t/>
            </a:r>
            <a:endParaRPr b="0" i="0" sz="1600" u="none" cap="none" strike="noStrike">
              <a:solidFill>
                <a:srgbClr val="191919"/>
              </a:solidFill>
              <a:latin typeface="Arial"/>
              <a:ea typeface="Arial"/>
              <a:cs typeface="Arial"/>
              <a:sym typeface="Arial"/>
            </a:endParaRPr>
          </a:p>
        </p:txBody>
      </p:sp>
      <p:cxnSp>
        <p:nvCxnSpPr>
          <p:cNvPr id="133" name="Google Shape;133;p7"/>
          <p:cNvCxnSpPr/>
          <p:nvPr/>
        </p:nvCxnSpPr>
        <p:spPr>
          <a:xfrm>
            <a:off x="2830450" y="4372233"/>
            <a:ext cx="112775" cy="468815"/>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8"/>
          <p:cNvPicPr preferRelativeResize="0"/>
          <p:nvPr/>
        </p:nvPicPr>
        <p:blipFill rotWithShape="1">
          <a:blip r:embed="rId3">
            <a:alphaModFix/>
          </a:blip>
          <a:srcRect b="0" l="0" r="0" t="0"/>
          <a:stretch/>
        </p:blipFill>
        <p:spPr>
          <a:xfrm>
            <a:off x="732672" y="2361347"/>
            <a:ext cx="5868910" cy="3193642"/>
          </a:xfrm>
          <a:prstGeom prst="rect">
            <a:avLst/>
          </a:prstGeom>
          <a:noFill/>
          <a:ln>
            <a:noFill/>
          </a:ln>
        </p:spPr>
      </p:pic>
      <p:sp>
        <p:nvSpPr>
          <p:cNvPr id="139" name="Google Shape;13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40" name="Google Shape;140;p8"/>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8"/>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Verify Device</a:t>
            </a:r>
            <a:endParaRPr/>
          </a:p>
        </p:txBody>
      </p:sp>
      <p:pic>
        <p:nvPicPr>
          <p:cNvPr id="142" name="Google Shape;142;p8"/>
          <p:cNvPicPr preferRelativeResize="0"/>
          <p:nvPr/>
        </p:nvPicPr>
        <p:blipFill rotWithShape="1">
          <a:blip r:embed="rId4">
            <a:alphaModFix/>
          </a:blip>
          <a:srcRect b="0" l="0" r="0" t="0"/>
          <a:stretch/>
        </p:blipFill>
        <p:spPr>
          <a:xfrm>
            <a:off x="838199" y="979389"/>
            <a:ext cx="5427645" cy="1318822"/>
          </a:xfrm>
          <a:prstGeom prst="rect">
            <a:avLst/>
          </a:prstGeom>
          <a:noFill/>
          <a:ln>
            <a:noFill/>
          </a:ln>
        </p:spPr>
      </p:pic>
      <p:sp>
        <p:nvSpPr>
          <p:cNvPr id="143" name="Google Shape;143;p8"/>
          <p:cNvSpPr txBox="1"/>
          <p:nvPr/>
        </p:nvSpPr>
        <p:spPr>
          <a:xfrm>
            <a:off x="7277914" y="1457046"/>
            <a:ext cx="4181414" cy="2134806"/>
          </a:xfrm>
          <a:prstGeom prst="rect">
            <a:avLst/>
          </a:prstGeom>
          <a:noFill/>
          <a:ln>
            <a:noFill/>
          </a:ln>
        </p:spPr>
        <p:txBody>
          <a:bodyPr anchorCtr="0" anchor="t" bIns="36000" lIns="36000" spcFirstLastPara="1" rIns="36000" wrap="square" tIns="36000">
            <a:spAutoFit/>
          </a:bodyPr>
          <a:lstStyle/>
          <a:p>
            <a:pPr indent="0" lvl="0" marL="0" marR="0" rtl="0" algn="l">
              <a:spcBef>
                <a:spcPts val="0"/>
              </a:spcBef>
              <a:spcAft>
                <a:spcPts val="0"/>
              </a:spcAft>
              <a:buNone/>
            </a:pPr>
            <a:r>
              <a:rPr b="1" lang="en-US" sz="1800">
                <a:solidFill>
                  <a:srgbClr val="191919"/>
                </a:solidFill>
                <a:latin typeface="Calibri"/>
                <a:ea typeface="Calibri"/>
                <a:cs typeface="Calibri"/>
                <a:sym typeface="Calibri"/>
              </a:rPr>
              <a:t>After clicking ‘continue’. </a:t>
            </a:r>
            <a:endParaRPr/>
          </a:p>
          <a:p>
            <a:pPr indent="0" lvl="0" marL="0" marR="0" rtl="0" algn="l">
              <a:spcBef>
                <a:spcPts val="600"/>
              </a:spcBef>
              <a:spcAft>
                <a:spcPts val="0"/>
              </a:spcAft>
              <a:buNone/>
            </a:pPr>
            <a:r>
              <a:t/>
            </a:r>
            <a:endParaRPr b="1" sz="1800">
              <a:solidFill>
                <a:srgbClr val="191919"/>
              </a:solidFill>
              <a:latin typeface="Calibri"/>
              <a:ea typeface="Calibri"/>
              <a:cs typeface="Calibri"/>
              <a:sym typeface="Calibri"/>
            </a:endParaRPr>
          </a:p>
          <a:p>
            <a:pPr indent="0" lvl="0" marL="0" marR="0" rtl="0" algn="l">
              <a:spcBef>
                <a:spcPts val="600"/>
              </a:spcBef>
              <a:spcAft>
                <a:spcPts val="0"/>
              </a:spcAft>
              <a:buNone/>
            </a:pPr>
            <a:r>
              <a:rPr b="1" lang="en-US" sz="1800">
                <a:solidFill>
                  <a:srgbClr val="191919"/>
                </a:solidFill>
                <a:latin typeface="Calibri"/>
                <a:ea typeface="Calibri"/>
                <a:cs typeface="Calibri"/>
                <a:sym typeface="Calibri"/>
              </a:rPr>
              <a:t>Consumer receives an OTP for verification. </a:t>
            </a:r>
            <a:endParaRPr/>
          </a:p>
          <a:p>
            <a:pPr indent="0" lvl="0" marL="0" marR="0" rtl="0" algn="l">
              <a:spcBef>
                <a:spcPts val="600"/>
              </a:spcBef>
              <a:spcAft>
                <a:spcPts val="0"/>
              </a:spcAft>
              <a:buNone/>
            </a:pPr>
            <a:r>
              <a:rPr b="1" lang="en-US" sz="1800">
                <a:solidFill>
                  <a:srgbClr val="191919"/>
                </a:solidFill>
                <a:latin typeface="Calibri"/>
                <a:ea typeface="Calibri"/>
                <a:cs typeface="Calibri"/>
                <a:sym typeface="Calibri"/>
              </a:rPr>
              <a:t>Consumer fills the OTP and clicks on verify. </a:t>
            </a:r>
            <a:endParaRPr sz="1800">
              <a:solidFill>
                <a:srgbClr val="191919"/>
              </a:solidFill>
              <a:latin typeface="Calibri"/>
              <a:ea typeface="Calibri"/>
              <a:cs typeface="Calibri"/>
              <a:sym typeface="Calibri"/>
            </a:endParaRPr>
          </a:p>
          <a:p>
            <a:pPr indent="0" lvl="0" marL="0" marR="0" rtl="0" algn="l">
              <a:spcBef>
                <a:spcPts val="600"/>
              </a:spcBef>
              <a:spcAft>
                <a:spcPts val="0"/>
              </a:spcAft>
              <a:buNone/>
            </a:pPr>
            <a:r>
              <a:t/>
            </a:r>
            <a:endParaRPr sz="1600">
              <a:solidFill>
                <a:srgbClr val="000000"/>
              </a:solidFill>
              <a:latin typeface="Calibri"/>
              <a:ea typeface="Calibri"/>
              <a:cs typeface="Calibri"/>
              <a:sym typeface="Calibri"/>
            </a:endParaRPr>
          </a:p>
          <a:p>
            <a:pPr indent="-184150" lvl="0" marL="285750" marR="0" rtl="0" algn="l">
              <a:lnSpc>
                <a:spcPct val="100000"/>
              </a:lnSpc>
              <a:spcBef>
                <a:spcPts val="600"/>
              </a:spcBef>
              <a:spcAft>
                <a:spcPts val="600"/>
              </a:spcAft>
              <a:buClr>
                <a:srgbClr val="19BDFD"/>
              </a:buClr>
              <a:buSzPts val="1600"/>
              <a:buFont typeface="Arial"/>
              <a:buNone/>
            </a:pPr>
            <a:r>
              <a:t/>
            </a:r>
            <a:endParaRPr b="0" i="0" sz="1600" u="none" cap="none" strike="noStrike">
              <a:solidFill>
                <a:srgbClr val="191919"/>
              </a:solidFill>
              <a:latin typeface="Arial"/>
              <a:ea typeface="Arial"/>
              <a:cs typeface="Arial"/>
              <a:sym typeface="Arial"/>
            </a:endParaRPr>
          </a:p>
        </p:txBody>
      </p:sp>
      <p:pic>
        <p:nvPicPr>
          <p:cNvPr id="144" name="Google Shape;144;p8"/>
          <p:cNvPicPr preferRelativeResize="0"/>
          <p:nvPr/>
        </p:nvPicPr>
        <p:blipFill rotWithShape="1">
          <a:blip r:embed="rId5">
            <a:alphaModFix/>
          </a:blip>
          <a:srcRect b="4252" l="3770" r="0" t="25251"/>
          <a:stretch/>
        </p:blipFill>
        <p:spPr>
          <a:xfrm>
            <a:off x="7048560" y="3719839"/>
            <a:ext cx="4880973" cy="183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a:t>
            </a:r>
            <a:endParaRPr/>
          </a:p>
        </p:txBody>
      </p:sp>
      <p:sp>
        <p:nvSpPr>
          <p:cNvPr id="150" name="Google Shape;150;p9"/>
          <p:cNvSpPr txBox="1"/>
          <p:nvPr>
            <p:ph idx="12" type="sldNum"/>
          </p:nvPr>
        </p:nvSpPr>
        <p:spPr>
          <a:xfrm>
            <a:off x="9186333" y="6311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9"/>
          <p:cNvSpPr txBox="1"/>
          <p:nvPr>
            <p:ph type="title"/>
          </p:nvPr>
        </p:nvSpPr>
        <p:spPr>
          <a:xfrm>
            <a:off x="838199" y="180975"/>
            <a:ext cx="10515600" cy="7352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If consumer skips OTP, consumer has to complete this verification. </a:t>
            </a:r>
            <a:endParaRPr/>
          </a:p>
        </p:txBody>
      </p:sp>
      <p:pic>
        <p:nvPicPr>
          <p:cNvPr id="152" name="Google Shape;152;p9"/>
          <p:cNvPicPr preferRelativeResize="0"/>
          <p:nvPr/>
        </p:nvPicPr>
        <p:blipFill rotWithShape="1">
          <a:blip r:embed="rId3">
            <a:alphaModFix/>
          </a:blip>
          <a:srcRect b="0" l="0" r="0" t="0"/>
          <a:stretch/>
        </p:blipFill>
        <p:spPr>
          <a:xfrm>
            <a:off x="3441651" y="1076272"/>
            <a:ext cx="5308695" cy="47054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FINMKT">
      <a:dk1>
        <a:srgbClr val="000000"/>
      </a:dk1>
      <a:lt1>
        <a:srgbClr val="FFFFFF"/>
      </a:lt1>
      <a:dk2>
        <a:srgbClr val="8A9599"/>
      </a:dk2>
      <a:lt2>
        <a:srgbClr val="E7E6E6"/>
      </a:lt2>
      <a:accent1>
        <a:srgbClr val="19BDFD"/>
      </a:accent1>
      <a:accent2>
        <a:srgbClr val="C14F97"/>
      </a:accent2>
      <a:accent3>
        <a:srgbClr val="33DBC3"/>
      </a:accent3>
      <a:accent4>
        <a:srgbClr val="F9E600"/>
      </a:accent4>
      <a:accent5>
        <a:srgbClr val="EF794F"/>
      </a:accent5>
      <a:accent6>
        <a:srgbClr val="5BC955"/>
      </a:accent6>
      <a:hlink>
        <a:srgbClr val="19BDFD"/>
      </a:hlink>
      <a:folHlink>
        <a:srgbClr val="954F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2023-03-16T14:36:10Z</dcterms:created>
  <dc:creator>Jackie Bass</dc:creator>
</cp:coreProperties>
</file>