
<file path=[Content_Types].xml><?xml version="1.0" encoding="utf-8"?>
<Types xmlns="http://schemas.openxmlformats.org/package/2006/content-types">
  <Default Extension="jfif"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9"/>
  </p:notesMasterIdLst>
  <p:handoutMasterIdLst>
    <p:handoutMasterId r:id="rId20"/>
  </p:handoutMasterIdLst>
  <p:sldIdLst>
    <p:sldId id="338" r:id="rId5"/>
    <p:sldId id="327" r:id="rId6"/>
    <p:sldId id="315" r:id="rId7"/>
    <p:sldId id="346" r:id="rId8"/>
    <p:sldId id="329" r:id="rId9"/>
    <p:sldId id="302" r:id="rId10"/>
    <p:sldId id="339" r:id="rId11"/>
    <p:sldId id="340" r:id="rId12"/>
    <p:sldId id="341" r:id="rId13"/>
    <p:sldId id="347" r:id="rId14"/>
    <p:sldId id="344" r:id="rId15"/>
    <p:sldId id="342" r:id="rId16"/>
    <p:sldId id="343" r:id="rId17"/>
    <p:sldId id="304" r:id="rId1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1651" autoAdjust="0"/>
    <p:restoredTop sz="95033" autoAdjust="0"/>
  </p:normalViewPr>
  <p:slideViewPr>
    <p:cSldViewPr snapToGrid="0">
      <p:cViewPr>
        <p:scale>
          <a:sx n="100" d="100"/>
          <a:sy n="100" d="100"/>
        </p:scale>
        <p:origin x="168" y="-134"/>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10/12/2025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10/12/2025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6</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10/12/2025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10/12/2025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10/12/2025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10/12/2025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10/12/2025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10/12/2025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10/12/2025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10/12/2025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20.png"/><Relationship Id="rId4" Type="http://schemas.openxmlformats.org/officeDocument/2006/relationships/image" Target="../media/image19.png"/></Relationships>
</file>

<file path=ppt/slides/_rels/slide1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3.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4.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9.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4.png"/></Relationships>
</file>

<file path=ppt/slides/_rels/slide7.xml.rels><?xml version="1.0" encoding="UTF-8" standalone="yes"?>
<Relationships xmlns="http://schemas.openxmlformats.org/package/2006/relationships"><Relationship Id="rId8" Type="http://schemas.openxmlformats.org/officeDocument/2006/relationships/image" Target="../media/image10.png"/><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jfif"/><Relationship Id="rId1" Type="http://schemas.openxmlformats.org/officeDocument/2006/relationships/slideLayout" Target="../slideLayouts/slideLayout19.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jfif"/><Relationship Id="rId1" Type="http://schemas.openxmlformats.org/officeDocument/2006/relationships/slideLayout" Target="../slideLayouts/slideLayout19.xml"/><Relationship Id="rId5" Type="http://schemas.openxmlformats.org/officeDocument/2006/relationships/image" Target="../media/image17.png"/><Relationship Id="rId4" Type="http://schemas.openxmlformats.org/officeDocument/2006/relationships/image" Target="../media/image16.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5962261" y="4142000"/>
            <a:ext cx="3750699" cy="861496"/>
          </a:xfrm>
        </p:spPr>
        <p:txBody>
          <a:bodyPr>
            <a:normAutofit fontScale="77500" lnSpcReduction="20000"/>
          </a:bodyPr>
          <a:lstStyle/>
          <a:p>
            <a:pPr algn="r"/>
            <a:r>
              <a:rPr lang="en-US" sz="4200" dirty="0">
                <a:solidFill>
                  <a:schemeClr val="tx1"/>
                </a:solidFill>
              </a:rPr>
              <a:t>Md Tarik Anvar</a:t>
            </a:r>
          </a:p>
          <a:p>
            <a:pPr algn="r"/>
            <a:r>
              <a:rPr lang="en-US" dirty="0"/>
              <a:t>APPLY_175605418868ab42ac82f7c</a:t>
            </a:r>
            <a:endParaRPr lang="en-IN" b="0" dirty="0">
              <a:solidFill>
                <a:schemeClr val="tx1"/>
              </a:solidFill>
            </a:endParaRP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281127" y="2035140"/>
            <a:ext cx="6668277" cy="861497"/>
          </a:xfrm>
        </p:spPr>
        <p:txBody>
          <a:bodyPr>
            <a:normAutofit fontScale="90000"/>
          </a:bodyPr>
          <a:lstStyle/>
          <a:p>
            <a:r>
              <a:rPr lang="en-GB" sz="3200" dirty="0"/>
              <a:t>Project Title – Netflix Dataset Analysis</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6CE1FF-8661-AA87-BB47-A73437FAD37D}"/>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66B5D81E-65BB-D9F1-E56D-C5DE5C1323CD}"/>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F3864F85-B8CA-8357-84D2-318B46C035EB}"/>
              </a:ext>
            </a:extLst>
          </p:cNvPr>
          <p:cNvSpPr>
            <a:spLocks noGrp="1"/>
          </p:cNvSpPr>
          <p:nvPr>
            <p:ph type="title"/>
          </p:nvPr>
        </p:nvSpPr>
        <p:spPr>
          <a:xfrm>
            <a:off x="675957" y="370589"/>
            <a:ext cx="2981643" cy="830997"/>
          </a:xfrm>
        </p:spPr>
        <p:txBody>
          <a:bodyPr>
            <a:normAutofit/>
          </a:bodyPr>
          <a:lstStyle/>
          <a:p>
            <a:r>
              <a:rPr lang="en-GB" dirty="0"/>
              <a:t>RESULTS4 </a:t>
            </a:r>
            <a:endParaRPr lang="en-IN" dirty="0"/>
          </a:p>
        </p:txBody>
      </p:sp>
      <p:sp>
        <p:nvSpPr>
          <p:cNvPr id="7" name="Text Placeholder 30">
            <a:extLst>
              <a:ext uri="{FF2B5EF4-FFF2-40B4-BE49-F238E27FC236}">
                <a16:creationId xmlns:a16="http://schemas.microsoft.com/office/drawing/2014/main" id="{4F376C3B-565C-3A67-7452-8310D96892B1}"/>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7B6390F2-2BFF-356C-693D-7B857C7B2649}"/>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32C10828-11A8-2291-B346-86E7C5A514D5}"/>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C0D3E9A2-AB62-81DC-00F9-F37BAC41952A}"/>
              </a:ext>
            </a:extLst>
          </p:cNvPr>
          <p:cNvPicPr>
            <a:picLocks noChangeAspect="1"/>
          </p:cNvPicPr>
          <p:nvPr/>
        </p:nvPicPr>
        <p:blipFill>
          <a:blip r:embed="rId3"/>
          <a:stretch>
            <a:fillRect/>
          </a:stretch>
        </p:blipFill>
        <p:spPr>
          <a:xfrm>
            <a:off x="405158" y="1201586"/>
            <a:ext cx="3467046" cy="4850240"/>
          </a:xfrm>
          <a:prstGeom prst="rect">
            <a:avLst/>
          </a:prstGeom>
        </p:spPr>
      </p:pic>
      <p:pic>
        <p:nvPicPr>
          <p:cNvPr id="9" name="Picture 8">
            <a:extLst>
              <a:ext uri="{FF2B5EF4-FFF2-40B4-BE49-F238E27FC236}">
                <a16:creationId xmlns:a16="http://schemas.microsoft.com/office/drawing/2014/main" id="{8690FEB2-9E16-2976-7841-AA4F1ACD78CF}"/>
              </a:ext>
            </a:extLst>
          </p:cNvPr>
          <p:cNvPicPr>
            <a:picLocks noChangeAspect="1"/>
          </p:cNvPicPr>
          <p:nvPr/>
        </p:nvPicPr>
        <p:blipFill>
          <a:blip r:embed="rId4"/>
          <a:stretch>
            <a:fillRect/>
          </a:stretch>
        </p:blipFill>
        <p:spPr>
          <a:xfrm>
            <a:off x="3872204" y="1201586"/>
            <a:ext cx="4217437" cy="5180553"/>
          </a:xfrm>
          <a:prstGeom prst="rect">
            <a:avLst/>
          </a:prstGeom>
        </p:spPr>
      </p:pic>
      <p:pic>
        <p:nvPicPr>
          <p:cNvPr id="12" name="Picture 11">
            <a:extLst>
              <a:ext uri="{FF2B5EF4-FFF2-40B4-BE49-F238E27FC236}">
                <a16:creationId xmlns:a16="http://schemas.microsoft.com/office/drawing/2014/main" id="{3BC15ADE-CBE0-8C80-2878-D7F45519E4C9}"/>
              </a:ext>
            </a:extLst>
          </p:cNvPr>
          <p:cNvPicPr>
            <a:picLocks noChangeAspect="1"/>
          </p:cNvPicPr>
          <p:nvPr/>
        </p:nvPicPr>
        <p:blipFill>
          <a:blip r:embed="rId5"/>
          <a:stretch>
            <a:fillRect/>
          </a:stretch>
        </p:blipFill>
        <p:spPr>
          <a:xfrm>
            <a:off x="8089642" y="1201586"/>
            <a:ext cx="4015428" cy="4770005"/>
          </a:xfrm>
          <a:prstGeom prst="rect">
            <a:avLst/>
          </a:prstGeom>
        </p:spPr>
      </p:pic>
    </p:spTree>
    <p:extLst>
      <p:ext uri="{BB962C8B-B14F-4D97-AF65-F5344CB8AC3E}">
        <p14:creationId xmlns:p14="http://schemas.microsoft.com/office/powerpoint/2010/main" val="41754845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2286000"/>
            <a:ext cx="11063854" cy="1699663"/>
          </a:xfrm>
        </p:spPr>
        <p:txBody>
          <a:bodyPr vert="horz" lIns="91440" tIns="45720" rIns="91440" bIns="45720" rtlCol="0" anchor="t">
            <a:normAutofit/>
          </a:bodyPr>
          <a:lstStyle/>
          <a:p>
            <a:pPr marL="0" indent="0">
              <a:buNone/>
            </a:pPr>
            <a:r>
              <a:rPr lang="en-US" dirty="0"/>
              <a:t>https://github.com/git-tarik/VOIS_AICTE_Oct2025_MajorProject_Md_Tarik_Anvar</a:t>
            </a:r>
          </a:p>
          <a:p>
            <a:pPr marL="0" indent="0">
              <a:buNone/>
            </a:pP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675957" y="370589"/>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95710422-D63B-5E44-3B35-0BA4F79C630A}"/>
              </a:ext>
            </a:extLst>
          </p:cNvPr>
          <p:cNvPicPr>
            <a:picLocks noChangeAspect="1"/>
          </p:cNvPicPr>
          <p:nvPr/>
        </p:nvPicPr>
        <p:blipFill>
          <a:blip r:embed="rId3"/>
          <a:stretch>
            <a:fillRect/>
          </a:stretch>
        </p:blipFill>
        <p:spPr>
          <a:xfrm>
            <a:off x="833044" y="1035103"/>
            <a:ext cx="8180328" cy="5708100"/>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FB499D92-3B7D-EC9C-DE2D-B4D50C10FDBD}"/>
              </a:ext>
            </a:extLst>
          </p:cNvPr>
          <p:cNvPicPr>
            <a:picLocks noChangeAspect="1"/>
          </p:cNvPicPr>
          <p:nvPr/>
        </p:nvPicPr>
        <p:blipFill>
          <a:blip r:embed="rId3"/>
          <a:stretch>
            <a:fillRect/>
          </a:stretch>
        </p:blipFill>
        <p:spPr>
          <a:xfrm>
            <a:off x="653152" y="933063"/>
            <a:ext cx="8217297" cy="5831631"/>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735580" y="6141720"/>
            <a:ext cx="1630680" cy="586739"/>
          </a:xfrm>
        </p:spPr>
        <p:txBody>
          <a:bodyPr>
            <a:normAutofit/>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47869" y="1268963"/>
            <a:ext cx="7893698" cy="5589037"/>
          </a:xfrm>
        </p:spPr>
        <p:txBody>
          <a:bodyPr>
            <a:normAutofit fontScale="47500" lnSpcReduction="20000"/>
          </a:bodyPr>
          <a:lstStyle/>
          <a:p>
            <a:pPr marL="0" indent="0">
              <a:buNone/>
            </a:pPr>
            <a:r>
              <a:rPr lang="en-US" b="1" dirty="0"/>
              <a:t>Major Project Proposal: Netflix Dataset Analysis</a:t>
            </a:r>
          </a:p>
          <a:p>
            <a:pPr marL="0" indent="0">
              <a:buNone/>
            </a:pPr>
            <a:r>
              <a:rPr lang="en-US" b="1" dirty="0"/>
              <a:t>1. Introduction to Dataset</a:t>
            </a:r>
          </a:p>
          <a:p>
            <a:pPr marL="0" indent="0">
              <a:buNone/>
            </a:pPr>
            <a:r>
              <a:rPr lang="en-US" dirty="0"/>
              <a:t>The dataset under consideration is a Netflix dataset containing 7,789 records and 11 columns. It includes important details about Movies and TV Shows available on the platform. Key attributes include the title, director, cast, country of origin, release date, rating, duration, and type (genres). The dataset spans multiple years, with entries ranging from 2008 to 2021, covering content across diverse countries and genres.</a:t>
            </a:r>
          </a:p>
          <a:p>
            <a:pPr marL="0" indent="0">
              <a:buNone/>
            </a:pPr>
            <a:r>
              <a:rPr lang="en-US" b="1" dirty="0"/>
              <a:t>2. Problem Statement</a:t>
            </a:r>
          </a:p>
          <a:p>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a:t>
            </a:r>
          </a:p>
          <a:p>
            <a:pPr marL="0" indent="0">
              <a:buNone/>
            </a:pPr>
            <a:r>
              <a:rPr lang="en-US" b="1" dirty="0"/>
              <a:t>3. Importance of the Problem Statement</a:t>
            </a:r>
          </a:p>
          <a:p>
            <a:r>
              <a:rPr lang="en-US" dirty="0"/>
              <a:t>Understanding Netflix’s content trends is crucial for making data-driven business decisions. The analysis not only highlights the balance between Movies and TV Shows but also reveals popular genres and underrepresented categories. For a platform that serves diverse international audiences, country-wise contributions provide valuable insights into global representation and market penetration. </a:t>
            </a:r>
          </a:p>
          <a:p>
            <a:r>
              <a:rPr lang="en-US" dirty="0"/>
              <a:t>By focusing on these content trends, Netflix can refine its strategy for content acquisition and production, ensuring that it caters to the right audience segments while staying competitive in the global OTT industry.</a:t>
            </a:r>
          </a:p>
          <a:p>
            <a:pPr marL="0" indent="0">
              <a:buNone/>
            </a:pPr>
            <a:r>
              <a:rPr lang="en-US" b="1" dirty="0"/>
              <a:t>4. Objectives</a:t>
            </a:r>
          </a:p>
          <a:p>
            <a:pPr marL="0" indent="0">
              <a:buNone/>
            </a:pPr>
            <a:r>
              <a:rPr lang="en-US" dirty="0"/>
              <a:t>- Analyze the distribution of Movies vs. TV Shows over the years.</a:t>
            </a:r>
            <a:br>
              <a:rPr lang="en-US" dirty="0"/>
            </a:br>
            <a:r>
              <a:rPr lang="en-US" dirty="0"/>
              <a:t>- Identify the most common genres and how their popularity has changed.</a:t>
            </a:r>
            <a:br>
              <a:rPr lang="en-US" dirty="0"/>
            </a:br>
            <a:r>
              <a:rPr lang="en-US" dirty="0"/>
              <a:t>- Compare country-wise contributions to Netflix’s catalog.</a:t>
            </a:r>
          </a:p>
          <a:p>
            <a:pPr marL="0" indent="0">
              <a:buNone/>
            </a:pPr>
            <a:r>
              <a:rPr lang="en-US" b="1" dirty="0"/>
              <a:t>5. Expected Outcomes</a:t>
            </a:r>
          </a:p>
          <a:p>
            <a:pPr marL="0" indent="0">
              <a:buNone/>
            </a:pPr>
            <a:r>
              <a:rPr lang="en-US" dirty="0"/>
              <a:t>- A clear understanding of how Netflix’s content strategy has evolved.</a:t>
            </a:r>
            <a:br>
              <a:rPr lang="en-US" dirty="0"/>
            </a:br>
            <a:r>
              <a:rPr lang="en-US" dirty="0"/>
              <a:t>- Identification of top-performing genres and categories.</a:t>
            </a:r>
            <a:br>
              <a:rPr lang="en-US" dirty="0"/>
            </a:br>
            <a:r>
              <a:rPr lang="en-US" dirty="0"/>
              <a:t>- Strategic recommendations on which content types Netflix should focus on in the future.</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grpId="0" nodeType="clickEffect">
                                  <p:stCondLst>
                                    <p:cond delay="0"/>
                                  </p:stCondLst>
                                  <p:childTnLst>
                                    <p:set>
                                      <p:cBhvr>
                                        <p:cTn id="69" dur="1" fill="hold">
                                          <p:stCondLst>
                                            <p:cond delay="0"/>
                                          </p:stCondLst>
                                        </p:cTn>
                                        <p:tgtEl>
                                          <p:spTgt spid="2">
                                            <p:txEl>
                                              <p:pRg st="8" end="8"/>
                                            </p:txEl>
                                          </p:spTgt>
                                        </p:tgtEl>
                                        <p:attrNameLst>
                                          <p:attrName>style.visibility</p:attrName>
                                        </p:attrNameLst>
                                      </p:cBhvr>
                                      <p:to>
                                        <p:strVal val="visible"/>
                                      </p:to>
                                    </p:set>
                                    <p:animEffect transition="in" filter="fade">
                                      <p:cBhvr>
                                        <p:cTn id="70" dur="1000"/>
                                        <p:tgtEl>
                                          <p:spTgt spid="2">
                                            <p:txEl>
                                              <p:pRg st="8" end="8"/>
                                            </p:txEl>
                                          </p:spTgt>
                                        </p:tgtEl>
                                      </p:cBhvr>
                                    </p:animEffect>
                                    <p:anim calcmode="lin" valueType="num">
                                      <p:cBhvr>
                                        <p:cTn id="71" dur="1000" fill="hold"/>
                                        <p:tgtEl>
                                          <p:spTgt spid="2">
                                            <p:txEl>
                                              <p:pRg st="8" end="8"/>
                                            </p:txEl>
                                          </p:spTgt>
                                        </p:tgtEl>
                                        <p:attrNameLst>
                                          <p:attrName>ppt_x</p:attrName>
                                        </p:attrNameLst>
                                      </p:cBhvr>
                                      <p:tavLst>
                                        <p:tav tm="0">
                                          <p:val>
                                            <p:strVal val="#ppt_x"/>
                                          </p:val>
                                        </p:tav>
                                        <p:tav tm="100000">
                                          <p:val>
                                            <p:strVal val="#ppt_x"/>
                                          </p:val>
                                        </p:tav>
                                      </p:tavLst>
                                    </p:anim>
                                    <p:anim calcmode="lin" valueType="num">
                                      <p:cBhvr>
                                        <p:cTn id="72" dur="1000" fill="hold"/>
                                        <p:tgtEl>
                                          <p:spTgt spid="2">
                                            <p:txEl>
                                              <p:pRg st="8" end="8"/>
                                            </p:txEl>
                                          </p:spTgt>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2">
                                            <p:txEl>
                                              <p:pRg st="9" end="9"/>
                                            </p:txEl>
                                          </p:spTgt>
                                        </p:tgtEl>
                                        <p:attrNameLst>
                                          <p:attrName>style.visibility</p:attrName>
                                        </p:attrNameLst>
                                      </p:cBhvr>
                                      <p:to>
                                        <p:strVal val="visible"/>
                                      </p:to>
                                    </p:set>
                                    <p:animEffect transition="in" filter="fade">
                                      <p:cBhvr>
                                        <p:cTn id="77" dur="1000"/>
                                        <p:tgtEl>
                                          <p:spTgt spid="2">
                                            <p:txEl>
                                              <p:pRg st="9" end="9"/>
                                            </p:txEl>
                                          </p:spTgt>
                                        </p:tgtEl>
                                      </p:cBhvr>
                                    </p:animEffect>
                                    <p:anim calcmode="lin" valueType="num">
                                      <p:cBhvr>
                                        <p:cTn id="78" dur="1000" fill="hold"/>
                                        <p:tgtEl>
                                          <p:spTgt spid="2">
                                            <p:txEl>
                                              <p:pRg st="9" end="9"/>
                                            </p:txEl>
                                          </p:spTgt>
                                        </p:tgtEl>
                                        <p:attrNameLst>
                                          <p:attrName>ppt_x</p:attrName>
                                        </p:attrNameLst>
                                      </p:cBhvr>
                                      <p:tavLst>
                                        <p:tav tm="0">
                                          <p:val>
                                            <p:strVal val="#ppt_x"/>
                                          </p:val>
                                        </p:tav>
                                        <p:tav tm="100000">
                                          <p:val>
                                            <p:strVal val="#ppt_x"/>
                                          </p:val>
                                        </p:tav>
                                      </p:tavLst>
                                    </p:anim>
                                    <p:anim calcmode="lin" valueType="num">
                                      <p:cBhvr>
                                        <p:cTn id="79" dur="1000" fill="hold"/>
                                        <p:tgtEl>
                                          <p:spTgt spid="2">
                                            <p:txEl>
                                              <p:pRg st="9" end="9"/>
                                            </p:txEl>
                                          </p:spTgt>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grpId="0" nodeType="clickEffect">
                                  <p:stCondLst>
                                    <p:cond delay="0"/>
                                  </p:stCondLst>
                                  <p:childTnLst>
                                    <p:set>
                                      <p:cBhvr>
                                        <p:cTn id="83" dur="1" fill="hold">
                                          <p:stCondLst>
                                            <p:cond delay="0"/>
                                          </p:stCondLst>
                                        </p:cTn>
                                        <p:tgtEl>
                                          <p:spTgt spid="2">
                                            <p:txEl>
                                              <p:pRg st="10" end="10"/>
                                            </p:txEl>
                                          </p:spTgt>
                                        </p:tgtEl>
                                        <p:attrNameLst>
                                          <p:attrName>style.visibility</p:attrName>
                                        </p:attrNameLst>
                                      </p:cBhvr>
                                      <p:to>
                                        <p:strVal val="visible"/>
                                      </p:to>
                                    </p:set>
                                    <p:animEffect transition="in" filter="fade">
                                      <p:cBhvr>
                                        <p:cTn id="84" dur="1000"/>
                                        <p:tgtEl>
                                          <p:spTgt spid="2">
                                            <p:txEl>
                                              <p:pRg st="10" end="10"/>
                                            </p:txEl>
                                          </p:spTgt>
                                        </p:tgtEl>
                                      </p:cBhvr>
                                    </p:animEffect>
                                    <p:anim calcmode="lin" valueType="num">
                                      <p:cBhvr>
                                        <p:cTn id="85" dur="1000" fill="hold"/>
                                        <p:tgtEl>
                                          <p:spTgt spid="2">
                                            <p:txEl>
                                              <p:pRg st="10" end="10"/>
                                            </p:txEl>
                                          </p:spTgt>
                                        </p:tgtEl>
                                        <p:attrNameLst>
                                          <p:attrName>ppt_x</p:attrName>
                                        </p:attrNameLst>
                                      </p:cBhvr>
                                      <p:tavLst>
                                        <p:tav tm="0">
                                          <p:val>
                                            <p:strVal val="#ppt_x"/>
                                          </p:val>
                                        </p:tav>
                                        <p:tav tm="100000">
                                          <p:val>
                                            <p:strVal val="#ppt_x"/>
                                          </p:val>
                                        </p:tav>
                                      </p:tavLst>
                                    </p:anim>
                                    <p:anim calcmode="lin" valueType="num">
                                      <p:cBhvr>
                                        <p:cTn id="86" dur="1000" fill="hold"/>
                                        <p:tgtEl>
                                          <p:spTgt spid="2">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87" fill="hold">
                      <p:stCondLst>
                        <p:cond delay="indefinite"/>
                      </p:stCondLst>
                      <p:childTnLst>
                        <p:par>
                          <p:cTn id="88" fill="hold">
                            <p:stCondLst>
                              <p:cond delay="0"/>
                            </p:stCondLst>
                            <p:childTnLst>
                              <p:par>
                                <p:cTn id="89" presetID="42" presetClass="entr" presetSubtype="0" fill="hold" grpId="0" nodeType="clickEffect">
                                  <p:stCondLst>
                                    <p:cond delay="0"/>
                                  </p:stCondLst>
                                  <p:childTnLst>
                                    <p:set>
                                      <p:cBhvr>
                                        <p:cTn id="90" dur="1" fill="hold">
                                          <p:stCondLst>
                                            <p:cond delay="0"/>
                                          </p:stCondLst>
                                        </p:cTn>
                                        <p:tgtEl>
                                          <p:spTgt spid="2">
                                            <p:txEl>
                                              <p:pRg st="11" end="11"/>
                                            </p:txEl>
                                          </p:spTgt>
                                        </p:tgtEl>
                                        <p:attrNameLst>
                                          <p:attrName>style.visibility</p:attrName>
                                        </p:attrNameLst>
                                      </p:cBhvr>
                                      <p:to>
                                        <p:strVal val="visible"/>
                                      </p:to>
                                    </p:set>
                                    <p:animEffect transition="in" filter="fade">
                                      <p:cBhvr>
                                        <p:cTn id="91" dur="1000"/>
                                        <p:tgtEl>
                                          <p:spTgt spid="2">
                                            <p:txEl>
                                              <p:pRg st="11" end="11"/>
                                            </p:txEl>
                                          </p:spTgt>
                                        </p:tgtEl>
                                      </p:cBhvr>
                                    </p:animEffect>
                                    <p:anim calcmode="lin" valueType="num">
                                      <p:cBhvr>
                                        <p:cTn id="92" dur="1000" fill="hold"/>
                                        <p:tgtEl>
                                          <p:spTgt spid="2">
                                            <p:txEl>
                                              <p:pRg st="11" end="11"/>
                                            </p:txEl>
                                          </p:spTgt>
                                        </p:tgtEl>
                                        <p:attrNameLst>
                                          <p:attrName>ppt_x</p:attrName>
                                        </p:attrNameLst>
                                      </p:cBhvr>
                                      <p:tavLst>
                                        <p:tav tm="0">
                                          <p:val>
                                            <p:strVal val="#ppt_x"/>
                                          </p:val>
                                        </p:tav>
                                        <p:tav tm="100000">
                                          <p:val>
                                            <p:strVal val="#ppt_x"/>
                                          </p:val>
                                        </p:tav>
                                      </p:tavLst>
                                    </p:anim>
                                    <p:anim calcmode="lin" valueType="num">
                                      <p:cBhvr>
                                        <p:cTn id="93" dur="1000" fill="hold"/>
                                        <p:tgtEl>
                                          <p:spTgt spid="2">
                                            <p:txEl>
                                              <p:pRg st="11" end="11"/>
                                            </p:txEl>
                                          </p:spTgt>
                                        </p:tgtEl>
                                        <p:attrNameLst>
                                          <p:attrName>ppt_y</p:attrName>
                                        </p:attrNameLst>
                                      </p:cBhvr>
                                      <p:tavLst>
                                        <p:tav tm="0">
                                          <p:val>
                                            <p:strVal val="#ppt_y+.1"/>
                                          </p:val>
                                        </p:tav>
                                        <p:tav tm="100000">
                                          <p:val>
                                            <p:strVal val="#ppt_y"/>
                                          </p:val>
                                        </p:tav>
                                      </p:tavLst>
                                    </p:anim>
                                  </p:childTnLst>
                                </p:cTn>
                              </p:par>
                            </p:childTnLst>
                          </p:cTn>
                        </p:par>
                      </p:childTnLst>
                    </p:cTn>
                  </p:par>
                  <p:par>
                    <p:cTn id="94" fill="hold">
                      <p:stCondLst>
                        <p:cond delay="indefinite"/>
                      </p:stCondLst>
                      <p:childTnLst>
                        <p:par>
                          <p:cTn id="95" fill="hold">
                            <p:stCondLst>
                              <p:cond delay="0"/>
                            </p:stCondLst>
                            <p:childTnLst>
                              <p:par>
                                <p:cTn id="96" presetID="42" presetClass="entr" presetSubtype="0" fill="hold" grpId="0" nodeType="clickEffect">
                                  <p:stCondLst>
                                    <p:cond delay="0"/>
                                  </p:stCondLst>
                                  <p:childTnLst>
                                    <p:set>
                                      <p:cBhvr>
                                        <p:cTn id="97" dur="1" fill="hold">
                                          <p:stCondLst>
                                            <p:cond delay="0"/>
                                          </p:stCondLst>
                                        </p:cTn>
                                        <p:tgtEl>
                                          <p:spTgt spid="2">
                                            <p:txEl>
                                              <p:pRg st="12" end="12"/>
                                            </p:txEl>
                                          </p:spTgt>
                                        </p:tgtEl>
                                        <p:attrNameLst>
                                          <p:attrName>style.visibility</p:attrName>
                                        </p:attrNameLst>
                                      </p:cBhvr>
                                      <p:to>
                                        <p:strVal val="visible"/>
                                      </p:to>
                                    </p:set>
                                    <p:animEffect transition="in" filter="fade">
                                      <p:cBhvr>
                                        <p:cTn id="98" dur="1000"/>
                                        <p:tgtEl>
                                          <p:spTgt spid="2">
                                            <p:txEl>
                                              <p:pRg st="12" end="12"/>
                                            </p:txEl>
                                          </p:spTgt>
                                        </p:tgtEl>
                                      </p:cBhvr>
                                    </p:animEffect>
                                    <p:anim calcmode="lin" valueType="num">
                                      <p:cBhvr>
                                        <p:cTn id="99" dur="1000" fill="hold"/>
                                        <p:tgtEl>
                                          <p:spTgt spid="2">
                                            <p:txEl>
                                              <p:pRg st="12" end="12"/>
                                            </p:txEl>
                                          </p:spTgt>
                                        </p:tgtEl>
                                        <p:attrNameLst>
                                          <p:attrName>ppt_x</p:attrName>
                                        </p:attrNameLst>
                                      </p:cBhvr>
                                      <p:tavLst>
                                        <p:tav tm="0">
                                          <p:val>
                                            <p:strVal val="#ppt_x"/>
                                          </p:val>
                                        </p:tav>
                                        <p:tav tm="100000">
                                          <p:val>
                                            <p:strVal val="#ppt_x"/>
                                          </p:val>
                                        </p:tav>
                                      </p:tavLst>
                                    </p:anim>
                                    <p:anim calcmode="lin" valueType="num">
                                      <p:cBhvr>
                                        <p:cTn id="100" dur="1000" fill="hold"/>
                                        <p:tgtEl>
                                          <p:spTgt spid="2">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0" y="730568"/>
            <a:ext cx="6276109" cy="830997"/>
          </a:xfrm>
        </p:spPr>
        <p:txBody>
          <a:bodyPr>
            <a:normAutofit fontScale="90000"/>
          </a:bodyPr>
          <a:lstStyle/>
          <a:p>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293A22C3-CF91-2CE6-8EF0-8CAB9823744C}"/>
              </a:ext>
            </a:extLst>
          </p:cNvPr>
          <p:cNvSpPr txBox="1"/>
          <p:nvPr/>
        </p:nvSpPr>
        <p:spPr>
          <a:xfrm>
            <a:off x="93307" y="345230"/>
            <a:ext cx="10170366" cy="5532284"/>
          </a:xfrm>
          <a:prstGeom prst="rect">
            <a:avLst/>
          </a:prstGeom>
          <a:noFill/>
        </p:spPr>
        <p:txBody>
          <a:bodyPr wrap="square">
            <a:spAutoFit/>
          </a:bodyPr>
          <a:lstStyle/>
          <a:p>
            <a:pPr algn="ctr">
              <a:buNone/>
            </a:pPr>
            <a:r>
              <a:rPr lang="en-US" sz="2800" b="1" i="0" dirty="0">
                <a:solidFill>
                  <a:srgbClr val="1A1C1E"/>
                </a:solidFill>
                <a:effectLst/>
                <a:latin typeface="Inter"/>
              </a:rPr>
              <a:t>Project Description: Netflix </a:t>
            </a:r>
            <a:r>
              <a:rPr lang="en-US" sz="2800" b="1" dirty="0">
                <a:solidFill>
                  <a:srgbClr val="1A1C1E"/>
                </a:solidFill>
                <a:latin typeface="Inter"/>
              </a:rPr>
              <a:t>Data</a:t>
            </a:r>
            <a:r>
              <a:rPr lang="en-US" sz="2800" b="1" i="0" dirty="0">
                <a:solidFill>
                  <a:srgbClr val="1A1C1E"/>
                </a:solidFill>
                <a:effectLst/>
                <a:latin typeface="Inter"/>
              </a:rPr>
              <a:t> Analysis</a:t>
            </a:r>
          </a:p>
          <a:p>
            <a:pPr algn="l">
              <a:buNone/>
            </a:pPr>
            <a:endParaRPr lang="en-US" b="1" i="0" dirty="0">
              <a:solidFill>
                <a:srgbClr val="1A1C1E"/>
              </a:solidFill>
              <a:effectLst/>
              <a:latin typeface="Inter"/>
            </a:endParaRPr>
          </a:p>
          <a:p>
            <a:pPr algn="l">
              <a:lnSpc>
                <a:spcPts val="1500"/>
              </a:lnSpc>
              <a:spcAft>
                <a:spcPts val="1350"/>
              </a:spcAft>
              <a:buNone/>
            </a:pPr>
            <a:r>
              <a:rPr lang="en-US" b="1" i="0" dirty="0">
                <a:solidFill>
                  <a:srgbClr val="1A1C1E"/>
                </a:solidFill>
                <a:effectLst/>
                <a:latin typeface="Inter"/>
              </a:rPr>
              <a:t>Our Goal:</a:t>
            </a:r>
          </a:p>
          <a:p>
            <a:pPr algn="l">
              <a:lnSpc>
                <a:spcPts val="1500"/>
              </a:lnSpc>
              <a:spcAft>
                <a:spcPts val="1350"/>
              </a:spcAft>
              <a:buNone/>
            </a:pPr>
            <a:br>
              <a:rPr lang="en-US" b="0" i="0" dirty="0">
                <a:solidFill>
                  <a:srgbClr val="1A1C1E"/>
                </a:solidFill>
                <a:effectLst/>
                <a:latin typeface="Inter"/>
              </a:rPr>
            </a:br>
            <a:r>
              <a:rPr lang="en-US" b="0" i="0" dirty="0">
                <a:solidFill>
                  <a:srgbClr val="1A1C1E"/>
                </a:solidFill>
                <a:effectLst/>
                <a:latin typeface="Inter"/>
              </a:rPr>
              <a:t>To explore the Netflix dataset to understand its content strategy, identify key trends, and provide actionable recommendations for future growth.</a:t>
            </a:r>
          </a:p>
          <a:p>
            <a:pPr algn="l">
              <a:lnSpc>
                <a:spcPts val="1500"/>
              </a:lnSpc>
              <a:spcAft>
                <a:spcPts val="1350"/>
              </a:spcAft>
              <a:buNone/>
            </a:pPr>
            <a:r>
              <a:rPr lang="en-US" b="1" i="0" dirty="0">
                <a:solidFill>
                  <a:srgbClr val="1A1C1E"/>
                </a:solidFill>
                <a:effectLst/>
                <a:latin typeface="Inter"/>
              </a:rPr>
              <a:t>Our Process:</a:t>
            </a:r>
            <a:endParaRPr lang="en-US" b="0" i="0" dirty="0">
              <a:solidFill>
                <a:srgbClr val="1A1C1E"/>
              </a:solidFill>
              <a:effectLst/>
              <a:latin typeface="Inter"/>
            </a:endParaRPr>
          </a:p>
          <a:p>
            <a:pPr algn="l">
              <a:lnSpc>
                <a:spcPts val="1500"/>
              </a:lnSpc>
              <a:spcAft>
                <a:spcPts val="225"/>
              </a:spcAft>
              <a:buFont typeface="+mj-lt"/>
              <a:buAutoNum type="arabicPeriod"/>
            </a:pPr>
            <a:r>
              <a:rPr lang="en-US" b="1" i="0" dirty="0">
                <a:solidFill>
                  <a:srgbClr val="1A1C1E"/>
                </a:solidFill>
                <a:effectLst/>
                <a:latin typeface="Inter"/>
              </a:rPr>
              <a:t>Loaded &amp; Inspected the Data:</a:t>
            </a:r>
            <a:endParaRPr lang="en-US" b="1" dirty="0">
              <a:solidFill>
                <a:srgbClr val="1A1C1E"/>
              </a:solidFill>
              <a:latin typeface="Inter"/>
            </a:endParaRPr>
          </a:p>
          <a:p>
            <a:pPr algn="l">
              <a:lnSpc>
                <a:spcPts val="1500"/>
              </a:lnSpc>
              <a:spcAft>
                <a:spcPts val="225"/>
              </a:spcAft>
            </a:pPr>
            <a:r>
              <a:rPr lang="en-US" b="0" i="0" dirty="0">
                <a:solidFill>
                  <a:srgbClr val="1A1C1E"/>
                </a:solidFill>
                <a:effectLst/>
                <a:latin typeface="Inter"/>
              </a:rPr>
              <a:t> We started by loading the dataset with 7,789 records and took a first look to understand its structure.</a:t>
            </a:r>
          </a:p>
          <a:p>
            <a:pPr algn="l">
              <a:lnSpc>
                <a:spcPts val="1500"/>
              </a:lnSpc>
              <a:spcAft>
                <a:spcPts val="225"/>
              </a:spcAft>
            </a:pPr>
            <a:endParaRPr lang="en-US" b="0" i="0" dirty="0">
              <a:solidFill>
                <a:srgbClr val="1A1C1E"/>
              </a:solidFill>
              <a:effectLst/>
              <a:latin typeface="Inter"/>
            </a:endParaRPr>
          </a:p>
          <a:p>
            <a:pPr algn="l">
              <a:lnSpc>
                <a:spcPts val="1500"/>
              </a:lnSpc>
              <a:spcAft>
                <a:spcPts val="225"/>
              </a:spcAft>
            </a:pPr>
            <a:r>
              <a:rPr lang="en-US" b="1" i="0" dirty="0">
                <a:solidFill>
                  <a:srgbClr val="1A1C1E"/>
                </a:solidFill>
                <a:effectLst/>
                <a:latin typeface="Inter"/>
              </a:rPr>
              <a:t>2.Cleaned the Data:</a:t>
            </a:r>
            <a:r>
              <a:rPr lang="en-US" b="0" i="0" dirty="0">
                <a:solidFill>
                  <a:srgbClr val="1A1C1E"/>
                </a:solidFill>
                <a:effectLst/>
                <a:latin typeface="Inter"/>
              </a:rPr>
              <a:t> </a:t>
            </a:r>
            <a:endParaRPr lang="en-US" dirty="0">
              <a:solidFill>
                <a:srgbClr val="1A1C1E"/>
              </a:solidFill>
              <a:latin typeface="Inter"/>
            </a:endParaRPr>
          </a:p>
          <a:p>
            <a:pPr algn="l">
              <a:lnSpc>
                <a:spcPts val="1500"/>
              </a:lnSpc>
              <a:spcAft>
                <a:spcPts val="225"/>
              </a:spcAft>
            </a:pPr>
            <a:r>
              <a:rPr lang="en-US" b="0" i="0" dirty="0">
                <a:solidFill>
                  <a:srgbClr val="1A1C1E"/>
                </a:solidFill>
                <a:effectLst/>
                <a:latin typeface="Inter"/>
              </a:rPr>
              <a:t>We prepared the data for analysis by:</a:t>
            </a:r>
          </a:p>
          <a:p>
            <a:pPr marL="742950" lvl="1" indent="-285750">
              <a:lnSpc>
                <a:spcPts val="1500"/>
              </a:lnSpc>
              <a:spcAft>
                <a:spcPts val="225"/>
              </a:spcAft>
              <a:buFont typeface="+mj-lt"/>
              <a:buAutoNum type="arabicPeriod"/>
            </a:pPr>
            <a:r>
              <a:rPr lang="en-US" b="0" i="0" dirty="0">
                <a:solidFill>
                  <a:srgbClr val="1A1C1E"/>
                </a:solidFill>
                <a:effectLst/>
                <a:latin typeface="Inter"/>
              </a:rPr>
              <a:t>Handling </a:t>
            </a:r>
            <a:r>
              <a:rPr lang="en-US" b="1" i="0" dirty="0">
                <a:solidFill>
                  <a:srgbClr val="1A1C1E"/>
                </a:solidFill>
                <a:effectLst/>
                <a:latin typeface="Inter"/>
              </a:rPr>
              <a:t>missing</a:t>
            </a:r>
            <a:r>
              <a:rPr lang="en-US" b="0" i="0" dirty="0">
                <a:solidFill>
                  <a:srgbClr val="1A1C1E"/>
                </a:solidFill>
                <a:effectLst/>
                <a:latin typeface="Inter"/>
              </a:rPr>
              <a:t> information for directors, cast, and countries.</a:t>
            </a:r>
          </a:p>
          <a:p>
            <a:pPr marL="742950" lvl="1" indent="-285750" algn="l">
              <a:lnSpc>
                <a:spcPts val="1500"/>
              </a:lnSpc>
              <a:spcAft>
                <a:spcPts val="225"/>
              </a:spcAft>
              <a:buFont typeface="+mj-lt"/>
              <a:buAutoNum type="arabicPeriod"/>
            </a:pPr>
            <a:r>
              <a:rPr lang="en-US" b="0" i="0" dirty="0">
                <a:solidFill>
                  <a:srgbClr val="1A1C1E"/>
                </a:solidFill>
                <a:effectLst/>
                <a:latin typeface="Inter"/>
              </a:rPr>
              <a:t>Converting dates into a usable format to track when content was added.</a:t>
            </a:r>
          </a:p>
          <a:p>
            <a:pPr marL="742950" lvl="1" indent="-285750" algn="l">
              <a:lnSpc>
                <a:spcPts val="1500"/>
              </a:lnSpc>
              <a:spcAft>
                <a:spcPts val="225"/>
              </a:spcAft>
              <a:buFont typeface="+mj-lt"/>
              <a:buAutoNum type="arabicPeriod"/>
            </a:pPr>
            <a:r>
              <a:rPr lang="en-US" b="0" i="0" dirty="0">
                <a:solidFill>
                  <a:srgbClr val="1A1C1E"/>
                </a:solidFill>
                <a:effectLst/>
                <a:latin typeface="Inter"/>
              </a:rPr>
              <a:t>Standardizing the </a:t>
            </a:r>
            <a:r>
              <a:rPr lang="en-US" b="0" i="0" dirty="0">
                <a:solidFill>
                  <a:srgbClr val="1A1C1E"/>
                </a:solidFill>
                <a:effectLst/>
                <a:latin typeface="DM Mono" panose="020B0509040201040103" pitchFamily="49" charset="0"/>
              </a:rPr>
              <a:t>Duration</a:t>
            </a:r>
            <a:r>
              <a:rPr lang="en-US" b="0" i="0" dirty="0">
                <a:solidFill>
                  <a:srgbClr val="1A1C1E"/>
                </a:solidFill>
                <a:effectLst/>
                <a:latin typeface="Inter"/>
              </a:rPr>
              <a:t> column, converting both movie runtimes and TV show seasons into a single unit (minutes).</a:t>
            </a:r>
          </a:p>
          <a:p>
            <a:pPr algn="l">
              <a:lnSpc>
                <a:spcPts val="1500"/>
              </a:lnSpc>
              <a:spcAft>
                <a:spcPts val="225"/>
              </a:spcAft>
            </a:pPr>
            <a:r>
              <a:rPr lang="en-US" b="1" i="0" dirty="0">
                <a:solidFill>
                  <a:srgbClr val="1A1C1E"/>
                </a:solidFill>
                <a:effectLst/>
                <a:latin typeface="Inter"/>
              </a:rPr>
              <a:t>3.Analyzed Key Trends:</a:t>
            </a:r>
            <a:r>
              <a:rPr lang="en-US" b="0" i="0" dirty="0">
                <a:solidFill>
                  <a:srgbClr val="1A1C1E"/>
                </a:solidFill>
                <a:effectLst/>
                <a:latin typeface="Inter"/>
              </a:rPr>
              <a:t> </a:t>
            </a:r>
          </a:p>
          <a:p>
            <a:pPr algn="l">
              <a:lnSpc>
                <a:spcPts val="1500"/>
              </a:lnSpc>
              <a:spcAft>
                <a:spcPts val="225"/>
              </a:spcAft>
            </a:pPr>
            <a:r>
              <a:rPr lang="en-US" b="0" i="0" dirty="0">
                <a:solidFill>
                  <a:srgbClr val="1A1C1E"/>
                </a:solidFill>
                <a:effectLst/>
                <a:latin typeface="Inter"/>
              </a:rPr>
              <a:t>Using plots and charts, we visualized the data to answer key questions about:</a:t>
            </a:r>
          </a:p>
          <a:p>
            <a:pPr marL="742950" lvl="1" indent="-285750" algn="l">
              <a:lnSpc>
                <a:spcPts val="1500"/>
              </a:lnSpc>
              <a:spcAft>
                <a:spcPts val="225"/>
              </a:spcAft>
              <a:buFont typeface="+mj-lt"/>
              <a:buAutoNum type="arabicPeriod"/>
            </a:pPr>
            <a:r>
              <a:rPr lang="en-US" b="0" i="0" dirty="0">
                <a:solidFill>
                  <a:srgbClr val="1A1C1E"/>
                </a:solidFill>
                <a:effectLst/>
                <a:latin typeface="Inter"/>
              </a:rPr>
              <a:t>The balance between Movies and TV Shows.</a:t>
            </a:r>
          </a:p>
          <a:p>
            <a:pPr marL="742950" lvl="1" indent="-285750" algn="l">
              <a:lnSpc>
                <a:spcPts val="1500"/>
              </a:lnSpc>
              <a:spcAft>
                <a:spcPts val="225"/>
              </a:spcAft>
              <a:buFont typeface="+mj-lt"/>
              <a:buAutoNum type="arabicPeriod"/>
            </a:pPr>
            <a:r>
              <a:rPr lang="en-US" b="0" i="0" dirty="0">
                <a:solidFill>
                  <a:srgbClr val="1A1C1E"/>
                </a:solidFill>
                <a:effectLst/>
                <a:latin typeface="Inter"/>
              </a:rPr>
              <a:t>The top countries and actors featured on the platform.</a:t>
            </a:r>
          </a:p>
          <a:p>
            <a:pPr marL="742950" lvl="1" indent="-285750" algn="l">
              <a:lnSpc>
                <a:spcPts val="1500"/>
              </a:lnSpc>
              <a:spcAft>
                <a:spcPts val="225"/>
              </a:spcAft>
              <a:buFont typeface="+mj-lt"/>
              <a:buAutoNum type="arabicPeriod"/>
            </a:pPr>
            <a:r>
              <a:rPr lang="en-US" b="0" i="0" dirty="0">
                <a:solidFill>
                  <a:srgbClr val="1A1C1E"/>
                </a:solidFill>
                <a:effectLst/>
                <a:latin typeface="Inter"/>
              </a:rPr>
              <a:t>The most popular genres.</a:t>
            </a:r>
          </a:p>
          <a:p>
            <a:pPr marL="742950" lvl="1" indent="-285750" algn="l">
              <a:lnSpc>
                <a:spcPts val="1500"/>
              </a:lnSpc>
              <a:spcAft>
                <a:spcPts val="225"/>
              </a:spcAft>
              <a:buFont typeface="+mj-lt"/>
              <a:buAutoNum type="arabicPeriod"/>
            </a:pPr>
            <a:r>
              <a:rPr lang="en-US" b="0" i="0" dirty="0">
                <a:solidFill>
                  <a:srgbClr val="1A1C1E"/>
                </a:solidFill>
                <a:effectLst/>
                <a:latin typeface="Inter"/>
              </a:rPr>
              <a:t>How the Netflix library has grown over the years.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a:extLst>
            <a:ext uri="{FF2B5EF4-FFF2-40B4-BE49-F238E27FC236}">
              <a16:creationId xmlns:a16="http://schemas.microsoft.com/office/drawing/2014/main" id="{23941ACD-F466-9331-102B-FA01E1027D2D}"/>
            </a:ext>
          </a:extLst>
        </p:cNvPr>
        <p:cNvGrpSpPr/>
        <p:nvPr/>
      </p:nvGrpSpPr>
      <p:grpSpPr>
        <a:xfrm>
          <a:off x="0" y="0"/>
          <a:ext cx="0" cy="0"/>
          <a:chOff x="0" y="0"/>
          <a:chExt cx="0" cy="0"/>
        </a:xfrm>
      </p:grpSpPr>
      <p:sp>
        <p:nvSpPr>
          <p:cNvPr id="3" name="Title 2">
            <a:extLst>
              <a:ext uri="{FF2B5EF4-FFF2-40B4-BE49-F238E27FC236}">
                <a16:creationId xmlns:a16="http://schemas.microsoft.com/office/drawing/2014/main" id="{6A038BDC-F8B6-7D77-7A14-D2BCCF3881A7}"/>
              </a:ext>
            </a:extLst>
          </p:cNvPr>
          <p:cNvSpPr>
            <a:spLocks noGrp="1"/>
          </p:cNvSpPr>
          <p:nvPr>
            <p:ph type="title"/>
          </p:nvPr>
        </p:nvSpPr>
        <p:spPr>
          <a:xfrm>
            <a:off x="0" y="730568"/>
            <a:ext cx="6276109" cy="830997"/>
          </a:xfrm>
        </p:spPr>
        <p:txBody>
          <a:bodyPr>
            <a:normAutofit fontScale="90000"/>
          </a:bodyPr>
          <a:lstStyle/>
          <a:p>
            <a:br>
              <a:rPr lang="en-GB" dirty="0"/>
            </a:br>
            <a:endParaRPr lang="en-IN" dirty="0"/>
          </a:p>
        </p:txBody>
      </p:sp>
      <p:pic>
        <p:nvPicPr>
          <p:cNvPr id="5" name="Picture 4">
            <a:extLst>
              <a:ext uri="{FF2B5EF4-FFF2-40B4-BE49-F238E27FC236}">
                <a16:creationId xmlns:a16="http://schemas.microsoft.com/office/drawing/2014/main" id="{02E62BF4-4F7D-D8E9-A65A-607DE78AEEC9}"/>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48CDA28-D6F9-EDCA-EA94-822DBE4B7D29}"/>
              </a:ext>
            </a:extLst>
          </p:cNvPr>
          <p:cNvPicPr>
            <a:picLocks noChangeAspect="1"/>
          </p:cNvPicPr>
          <p:nvPr/>
        </p:nvPicPr>
        <p:blipFill>
          <a:blip r:embed="rId3"/>
          <a:stretch>
            <a:fillRect/>
          </a:stretch>
        </p:blipFill>
        <p:spPr>
          <a:xfrm>
            <a:off x="467359" y="6410461"/>
            <a:ext cx="3706253" cy="296092"/>
          </a:xfrm>
          <a:prstGeom prst="rect">
            <a:avLst/>
          </a:prstGeom>
        </p:spPr>
      </p:pic>
      <p:sp>
        <p:nvSpPr>
          <p:cNvPr id="8" name="TextBox 7">
            <a:extLst>
              <a:ext uri="{FF2B5EF4-FFF2-40B4-BE49-F238E27FC236}">
                <a16:creationId xmlns:a16="http://schemas.microsoft.com/office/drawing/2014/main" id="{641CDA26-28DB-CE32-C109-4BC82E0F59CB}"/>
              </a:ext>
            </a:extLst>
          </p:cNvPr>
          <p:cNvSpPr txBox="1"/>
          <p:nvPr/>
        </p:nvSpPr>
        <p:spPr>
          <a:xfrm>
            <a:off x="675957" y="513182"/>
            <a:ext cx="10082239" cy="6311984"/>
          </a:xfrm>
          <a:prstGeom prst="rect">
            <a:avLst/>
          </a:prstGeom>
          <a:noFill/>
        </p:spPr>
        <p:txBody>
          <a:bodyPr wrap="square">
            <a:spAutoFit/>
          </a:bodyPr>
          <a:lstStyle/>
          <a:p>
            <a:pPr algn="l">
              <a:lnSpc>
                <a:spcPts val="1500"/>
              </a:lnSpc>
              <a:spcAft>
                <a:spcPts val="1350"/>
              </a:spcAft>
              <a:buNone/>
            </a:pPr>
            <a:r>
              <a:rPr lang="en-US" sz="2800" b="1" i="0" dirty="0">
                <a:solidFill>
                  <a:srgbClr val="1A1C1E"/>
                </a:solidFill>
                <a:effectLst/>
                <a:latin typeface="Inter"/>
              </a:rPr>
              <a:t>Key Findings:</a:t>
            </a:r>
            <a:endParaRPr lang="en-US" sz="2800" b="0" i="0" dirty="0">
              <a:solidFill>
                <a:srgbClr val="1A1C1E"/>
              </a:solidFill>
              <a:effectLst/>
              <a:latin typeface="Inter"/>
            </a:endParaRPr>
          </a:p>
          <a:p>
            <a:pPr algn="l">
              <a:lnSpc>
                <a:spcPts val="1500"/>
              </a:lnSpc>
              <a:spcAft>
                <a:spcPts val="225"/>
              </a:spcAft>
              <a:buFont typeface="Arial" panose="020B0604020202020204" pitchFamily="34" charset="0"/>
              <a:buChar char="•"/>
            </a:pPr>
            <a:r>
              <a:rPr lang="en-US" b="1" i="0" dirty="0">
                <a:solidFill>
                  <a:srgbClr val="1A1C1E"/>
                </a:solidFill>
                <a:effectLst/>
                <a:latin typeface="Inter"/>
              </a:rPr>
              <a:t>Movies Dominate:</a:t>
            </a:r>
            <a:r>
              <a:rPr lang="en-US" b="0" i="0" dirty="0">
                <a:solidFill>
                  <a:srgbClr val="1A1C1E"/>
                </a:solidFill>
                <a:effectLst/>
                <a:latin typeface="Inter"/>
              </a:rPr>
              <a:t> </a:t>
            </a:r>
          </a:p>
          <a:p>
            <a:pPr algn="l">
              <a:lnSpc>
                <a:spcPts val="1500"/>
              </a:lnSpc>
              <a:spcAft>
                <a:spcPts val="225"/>
              </a:spcAft>
            </a:pPr>
            <a:r>
              <a:rPr lang="en-US" b="0" i="0" dirty="0">
                <a:solidFill>
                  <a:srgbClr val="1A1C1E"/>
                </a:solidFill>
                <a:effectLst/>
                <a:latin typeface="Inter"/>
              </a:rPr>
              <a:t>The Netflix library contains more than double the number of movies compared to TV shows.</a:t>
            </a:r>
          </a:p>
          <a:p>
            <a:pPr algn="l">
              <a:lnSpc>
                <a:spcPts val="1500"/>
              </a:lnSpc>
              <a:spcAft>
                <a:spcPts val="225"/>
              </a:spcAft>
            </a:pPr>
            <a:endParaRPr lang="en-US" b="0" i="0" dirty="0">
              <a:solidFill>
                <a:srgbClr val="1A1C1E"/>
              </a:solidFill>
              <a:effectLst/>
              <a:latin typeface="Inter"/>
            </a:endParaRPr>
          </a:p>
          <a:p>
            <a:pPr algn="l">
              <a:lnSpc>
                <a:spcPts val="1500"/>
              </a:lnSpc>
              <a:spcAft>
                <a:spcPts val="225"/>
              </a:spcAft>
              <a:buFont typeface="Arial" panose="020B0604020202020204" pitchFamily="34" charset="0"/>
              <a:buChar char="•"/>
            </a:pPr>
            <a:r>
              <a:rPr lang="en-US" b="1" i="0" dirty="0">
                <a:solidFill>
                  <a:srgbClr val="1A1C1E"/>
                </a:solidFill>
                <a:effectLst/>
                <a:latin typeface="Inter"/>
              </a:rPr>
              <a:t>Rapid Content Growth:</a:t>
            </a:r>
            <a:r>
              <a:rPr lang="en-US" b="0" i="0" dirty="0">
                <a:solidFill>
                  <a:srgbClr val="1A1C1E"/>
                </a:solidFill>
                <a:effectLst/>
                <a:latin typeface="Inter"/>
              </a:rPr>
              <a:t> </a:t>
            </a:r>
          </a:p>
          <a:p>
            <a:pPr algn="l">
              <a:lnSpc>
                <a:spcPts val="1500"/>
              </a:lnSpc>
              <a:spcAft>
                <a:spcPts val="225"/>
              </a:spcAft>
            </a:pPr>
            <a:r>
              <a:rPr lang="en-US" b="0" i="0" dirty="0">
                <a:solidFill>
                  <a:srgbClr val="1A1C1E"/>
                </a:solidFill>
                <a:effectLst/>
                <a:latin typeface="Inter"/>
              </a:rPr>
              <a:t>Netflix significantly ramped up adding new titles after 2016, with a peak in 2019.</a:t>
            </a:r>
          </a:p>
          <a:p>
            <a:pPr algn="l">
              <a:lnSpc>
                <a:spcPts val="1500"/>
              </a:lnSpc>
              <a:spcAft>
                <a:spcPts val="225"/>
              </a:spcAft>
            </a:pPr>
            <a:endParaRPr lang="en-US" b="0" i="0" dirty="0">
              <a:solidFill>
                <a:srgbClr val="1A1C1E"/>
              </a:solidFill>
              <a:effectLst/>
              <a:latin typeface="Inter"/>
            </a:endParaRPr>
          </a:p>
          <a:p>
            <a:pPr algn="l">
              <a:lnSpc>
                <a:spcPts val="1500"/>
              </a:lnSpc>
              <a:spcAft>
                <a:spcPts val="225"/>
              </a:spcAft>
              <a:buFont typeface="Arial" panose="020B0604020202020204" pitchFamily="34" charset="0"/>
              <a:buChar char="•"/>
            </a:pPr>
            <a:r>
              <a:rPr lang="en-US" b="1" i="0" dirty="0">
                <a:solidFill>
                  <a:srgbClr val="1A1C1E"/>
                </a:solidFill>
                <a:effectLst/>
                <a:latin typeface="Inter"/>
              </a:rPr>
              <a:t>Focus on Mature Audiences:</a:t>
            </a:r>
          </a:p>
          <a:p>
            <a:pPr algn="l">
              <a:lnSpc>
                <a:spcPts val="1500"/>
              </a:lnSpc>
              <a:spcAft>
                <a:spcPts val="225"/>
              </a:spcAft>
            </a:pPr>
            <a:r>
              <a:rPr lang="en-US" b="0" i="0" dirty="0">
                <a:solidFill>
                  <a:srgbClr val="1A1C1E"/>
                </a:solidFill>
                <a:effectLst/>
                <a:latin typeface="Inter"/>
              </a:rPr>
              <a:t> A large portion of the content is rated TV-MA (for Mature Audiences) and TV-14, indicating a focus on adults and older teens.</a:t>
            </a:r>
          </a:p>
          <a:p>
            <a:pPr algn="l">
              <a:lnSpc>
                <a:spcPts val="1500"/>
              </a:lnSpc>
              <a:spcAft>
                <a:spcPts val="225"/>
              </a:spcAft>
            </a:pPr>
            <a:endParaRPr lang="en-US" b="0" i="0" dirty="0">
              <a:solidFill>
                <a:srgbClr val="1A1C1E"/>
              </a:solidFill>
              <a:effectLst/>
              <a:latin typeface="Inter"/>
            </a:endParaRPr>
          </a:p>
          <a:p>
            <a:pPr algn="l">
              <a:lnSpc>
                <a:spcPts val="1500"/>
              </a:lnSpc>
              <a:spcAft>
                <a:spcPts val="225"/>
              </a:spcAft>
              <a:buFont typeface="Arial" panose="020B0604020202020204" pitchFamily="34" charset="0"/>
              <a:buChar char="•"/>
            </a:pPr>
            <a:r>
              <a:rPr lang="en-US" b="1" i="0" dirty="0">
                <a:solidFill>
                  <a:srgbClr val="1A1C1E"/>
                </a:solidFill>
                <a:effectLst/>
                <a:latin typeface="Inter"/>
              </a:rPr>
              <a:t>US &amp; India Lead Content:</a:t>
            </a:r>
            <a:r>
              <a:rPr lang="en-US" b="0" i="0" dirty="0">
                <a:solidFill>
                  <a:srgbClr val="1A1C1E"/>
                </a:solidFill>
                <a:effectLst/>
                <a:latin typeface="Inter"/>
              </a:rPr>
              <a:t> </a:t>
            </a:r>
          </a:p>
          <a:p>
            <a:pPr algn="l">
              <a:lnSpc>
                <a:spcPts val="1500"/>
              </a:lnSpc>
              <a:spcAft>
                <a:spcPts val="225"/>
              </a:spcAft>
            </a:pPr>
            <a:r>
              <a:rPr lang="en-US" b="0" i="0" dirty="0">
                <a:solidFill>
                  <a:srgbClr val="1A1C1E"/>
                </a:solidFill>
                <a:effectLst/>
                <a:latin typeface="Inter"/>
              </a:rPr>
              <a:t>The United States is the biggest contributor of content, followed closely by India, which is also reflected in the list of most frequent actors.</a:t>
            </a:r>
          </a:p>
          <a:p>
            <a:pPr algn="l">
              <a:lnSpc>
                <a:spcPts val="1500"/>
              </a:lnSpc>
              <a:spcAft>
                <a:spcPts val="225"/>
              </a:spcAft>
            </a:pPr>
            <a:endParaRPr lang="en-US" b="0" i="0" dirty="0">
              <a:solidFill>
                <a:srgbClr val="1A1C1E"/>
              </a:solidFill>
              <a:effectLst/>
              <a:latin typeface="Inter"/>
            </a:endParaRPr>
          </a:p>
          <a:p>
            <a:pPr algn="l">
              <a:lnSpc>
                <a:spcPts val="1500"/>
              </a:lnSpc>
              <a:spcAft>
                <a:spcPts val="225"/>
              </a:spcAft>
              <a:buFont typeface="Arial" panose="020B0604020202020204" pitchFamily="34" charset="0"/>
              <a:buChar char="•"/>
            </a:pPr>
            <a:r>
              <a:rPr lang="en-US" b="1" i="0" dirty="0">
                <a:solidFill>
                  <a:srgbClr val="1A1C1E"/>
                </a:solidFill>
                <a:effectLst/>
                <a:latin typeface="Inter"/>
              </a:rPr>
              <a:t>Popular Genres:</a:t>
            </a:r>
          </a:p>
          <a:p>
            <a:pPr algn="l">
              <a:lnSpc>
                <a:spcPts val="1500"/>
              </a:lnSpc>
              <a:spcAft>
                <a:spcPts val="225"/>
              </a:spcAft>
            </a:pPr>
            <a:r>
              <a:rPr lang="en-US" b="0" i="0" dirty="0">
                <a:solidFill>
                  <a:srgbClr val="1A1C1E"/>
                </a:solidFill>
                <a:effectLst/>
                <a:latin typeface="Inter"/>
              </a:rPr>
              <a:t> "International Movies," "Dramas," and "Comedies" are the most common genres, showing a focus on broad, global appeal.</a:t>
            </a:r>
            <a:endParaRPr lang="en-US" dirty="0">
              <a:solidFill>
                <a:srgbClr val="1A1C1E"/>
              </a:solidFill>
              <a:latin typeface="Inter"/>
            </a:endParaRPr>
          </a:p>
          <a:p>
            <a:pPr algn="l">
              <a:lnSpc>
                <a:spcPts val="1500"/>
              </a:lnSpc>
              <a:spcAft>
                <a:spcPts val="225"/>
              </a:spcAft>
            </a:pPr>
            <a:endParaRPr lang="en-US" b="0" i="0" dirty="0">
              <a:solidFill>
                <a:srgbClr val="1A1C1E"/>
              </a:solidFill>
              <a:effectLst/>
              <a:latin typeface="Inter"/>
            </a:endParaRPr>
          </a:p>
          <a:p>
            <a:pPr algn="l">
              <a:lnSpc>
                <a:spcPts val="1500"/>
              </a:lnSpc>
              <a:spcAft>
                <a:spcPts val="1350"/>
              </a:spcAft>
              <a:buNone/>
            </a:pPr>
            <a:r>
              <a:rPr lang="en-US" sz="2800" b="1" i="0" dirty="0">
                <a:solidFill>
                  <a:srgbClr val="1A1C1E"/>
                </a:solidFill>
                <a:effectLst/>
                <a:latin typeface="Inter"/>
              </a:rPr>
              <a:t>Our Recommendations:</a:t>
            </a:r>
            <a:endParaRPr lang="en-US" sz="2800" b="0" i="0" dirty="0">
              <a:solidFill>
                <a:srgbClr val="1A1C1E"/>
              </a:solidFill>
              <a:effectLst/>
              <a:latin typeface="Inter"/>
            </a:endParaRPr>
          </a:p>
          <a:p>
            <a:pPr algn="l">
              <a:lnSpc>
                <a:spcPts val="1500"/>
              </a:lnSpc>
              <a:spcAft>
                <a:spcPts val="225"/>
              </a:spcAft>
              <a:buFont typeface="Arial" panose="020B0604020202020204" pitchFamily="34" charset="0"/>
              <a:buChar char="•"/>
            </a:pPr>
            <a:r>
              <a:rPr lang="en-US" b="1" i="0" dirty="0">
                <a:solidFill>
                  <a:srgbClr val="1A1C1E"/>
                </a:solidFill>
                <a:effectLst/>
                <a:latin typeface="Inter"/>
              </a:rPr>
              <a:t>Invest More in TV Shows:</a:t>
            </a:r>
            <a:r>
              <a:rPr lang="en-US" b="0" i="0" dirty="0">
                <a:solidFill>
                  <a:srgbClr val="1A1C1E"/>
                </a:solidFill>
                <a:effectLst/>
                <a:latin typeface="Inter"/>
              </a:rPr>
              <a:t> </a:t>
            </a:r>
          </a:p>
          <a:p>
            <a:pPr algn="l">
              <a:lnSpc>
                <a:spcPts val="1500"/>
              </a:lnSpc>
              <a:spcAft>
                <a:spcPts val="225"/>
              </a:spcAft>
            </a:pPr>
            <a:r>
              <a:rPr lang="en-US" b="0" i="0" dirty="0">
                <a:solidFill>
                  <a:srgbClr val="1A1C1E"/>
                </a:solidFill>
                <a:effectLst/>
                <a:latin typeface="Inter"/>
              </a:rPr>
              <a:t>To improve subscriber retention, increase the volume of TV shows, especially in popular international and drama categories.</a:t>
            </a:r>
          </a:p>
          <a:p>
            <a:pPr algn="l">
              <a:lnSpc>
                <a:spcPts val="1500"/>
              </a:lnSpc>
              <a:spcAft>
                <a:spcPts val="225"/>
              </a:spcAft>
              <a:buFont typeface="Arial" panose="020B0604020202020204" pitchFamily="34" charset="0"/>
              <a:buChar char="•"/>
            </a:pPr>
            <a:r>
              <a:rPr lang="en-US" b="1" i="0" dirty="0">
                <a:solidFill>
                  <a:srgbClr val="1A1C1E"/>
                </a:solidFill>
                <a:effectLst/>
                <a:latin typeface="Inter"/>
              </a:rPr>
              <a:t>Target Family Audiences:</a:t>
            </a:r>
            <a:r>
              <a:rPr lang="en-US" b="0" i="0" dirty="0">
                <a:solidFill>
                  <a:srgbClr val="1A1C1E"/>
                </a:solidFill>
                <a:effectLst/>
                <a:latin typeface="Inter"/>
              </a:rPr>
              <a:t> </a:t>
            </a:r>
          </a:p>
          <a:p>
            <a:pPr algn="l">
              <a:lnSpc>
                <a:spcPts val="1500"/>
              </a:lnSpc>
              <a:spcAft>
                <a:spcPts val="225"/>
              </a:spcAft>
            </a:pPr>
            <a:r>
              <a:rPr lang="en-US" b="0" i="0" dirty="0">
                <a:solidFill>
                  <a:srgbClr val="1A1C1E"/>
                </a:solidFill>
                <a:effectLst/>
                <a:latin typeface="Inter"/>
              </a:rPr>
              <a:t>Create more family-friendly content (rated TV-G/PG) to better compete with platforms like Disney+.</a:t>
            </a:r>
          </a:p>
          <a:p>
            <a:pPr algn="l">
              <a:lnSpc>
                <a:spcPts val="1500"/>
              </a:lnSpc>
              <a:spcAft>
                <a:spcPts val="225"/>
              </a:spcAft>
              <a:buFont typeface="Arial" panose="020B0604020202020204" pitchFamily="34" charset="0"/>
              <a:buChar char="•"/>
            </a:pPr>
            <a:r>
              <a:rPr lang="en-US" b="1" i="0" dirty="0">
                <a:solidFill>
                  <a:srgbClr val="1A1C1E"/>
                </a:solidFill>
                <a:effectLst/>
                <a:latin typeface="Inter"/>
              </a:rPr>
              <a:t>Expand Local Productions:</a:t>
            </a:r>
            <a:endParaRPr lang="en-US" b="1" dirty="0">
              <a:solidFill>
                <a:srgbClr val="1A1C1E"/>
              </a:solidFill>
              <a:latin typeface="Inter"/>
            </a:endParaRPr>
          </a:p>
          <a:p>
            <a:pPr algn="l">
              <a:lnSpc>
                <a:spcPts val="1500"/>
              </a:lnSpc>
              <a:spcAft>
                <a:spcPts val="225"/>
              </a:spcAft>
            </a:pPr>
            <a:r>
              <a:rPr lang="en-US" b="0" i="0" dirty="0">
                <a:solidFill>
                  <a:srgbClr val="1A1C1E"/>
                </a:solidFill>
                <a:effectLst/>
                <a:latin typeface="Inter"/>
              </a:rPr>
              <a:t> Continue the successful strategy of producing local content in India and expand it to other promising markets like the UK and Japan.</a:t>
            </a:r>
          </a:p>
        </p:txBody>
      </p:sp>
    </p:spTree>
    <p:extLst>
      <p:ext uri="{BB962C8B-B14F-4D97-AF65-F5344CB8AC3E}">
        <p14:creationId xmlns:p14="http://schemas.microsoft.com/office/powerpoint/2010/main" val="2711341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664E3B60-2780-459A-8583-F095D5E7463A}"/>
              </a:ext>
            </a:extLst>
          </p:cNvPr>
          <p:cNvSpPr>
            <a:spLocks noGrp="1"/>
          </p:cNvSpPr>
          <p:nvPr>
            <p:ph type="body" sz="quarter" idx="12"/>
          </p:nvPr>
        </p:nvSpPr>
        <p:spPr>
          <a:xfrm>
            <a:off x="139959" y="1502229"/>
            <a:ext cx="9731829" cy="5160350"/>
          </a:xfrm>
        </p:spPr>
        <p:txBody>
          <a:bodyPr>
            <a:normAutofit fontScale="85000" lnSpcReduction="20000"/>
          </a:bodyPr>
          <a:lstStyle/>
          <a:p>
            <a:pPr marL="0" indent="0">
              <a:buNone/>
            </a:pPr>
            <a:r>
              <a:rPr lang="en-US" sz="3300" b="1" dirty="0"/>
              <a:t>Primary Users (Inside Netflix)</a:t>
            </a:r>
            <a:endParaRPr lang="en-US" sz="3300" dirty="0"/>
          </a:p>
          <a:p>
            <a:r>
              <a:rPr lang="en-US" b="1" dirty="0"/>
              <a:t>Content Strategy &amp; Acquisition Team:</a:t>
            </a:r>
            <a:r>
              <a:rPr lang="en-US" dirty="0"/>
              <a:t> These are the people who decide what movies and TV shows to buy or create. Our report helps them see which genres are popular, which countries are big markets, and where there might be gaps in the Netflix library.</a:t>
            </a:r>
          </a:p>
          <a:p>
            <a:r>
              <a:rPr lang="en-US" b="1" dirty="0"/>
              <a:t>Marketing Team:</a:t>
            </a:r>
            <a:r>
              <a:rPr lang="en-US" dirty="0"/>
              <a:t> This team needs to know what’s popular to create effective advertising. Our analysis shows them which types of content and which actors resonate most, helping them target their campaigns to the right audience.</a:t>
            </a:r>
          </a:p>
          <a:p>
            <a:r>
              <a:rPr lang="en-US" b="1" dirty="0"/>
              <a:t>Executive Leadership (VPs, Directors):</a:t>
            </a:r>
            <a:r>
              <a:rPr lang="en-US" dirty="0"/>
              <a:t> Top leaders need a clear picture of the company's direction. Our findings give them a quick, data-backed summary of Netflix's content trends, helping them plan for future growth and competition.</a:t>
            </a:r>
          </a:p>
          <a:p>
            <a:pPr marL="0" indent="0">
              <a:buNone/>
            </a:pPr>
            <a:r>
              <a:rPr lang="en-US" sz="3300" b="1" dirty="0"/>
              <a:t>Secondary Users (Outside Netflix)</a:t>
            </a:r>
            <a:endParaRPr lang="en-US" sz="3300" dirty="0"/>
          </a:p>
          <a:p>
            <a:r>
              <a:rPr lang="en-US" b="1" dirty="0"/>
              <a:t>Competitors (like Disney+, Amazon Prime):</a:t>
            </a:r>
            <a:r>
              <a:rPr lang="en-US" dirty="0"/>
              <a:t> Rival streaming services can use this analysis to understand Netflix's strategy and find areas where they can compete more effectively.</a:t>
            </a:r>
          </a:p>
          <a:p>
            <a:r>
              <a:rPr lang="en-US" b="1" dirty="0"/>
              <a:t>Production Studios &amp; Creators:</a:t>
            </a:r>
            <a:r>
              <a:rPr lang="en-US" dirty="0"/>
              <a:t> Filmmakers and TV producers can use our insights to understand what Netflix is looking for, helping them pitch projects that are more likely to be bought.</a:t>
            </a:r>
          </a:p>
          <a:p>
            <a:r>
              <a:rPr lang="en-US" b="1" dirty="0"/>
              <a:t>Media Journalists &amp; Industry Analysts:</a:t>
            </a:r>
            <a:r>
              <a:rPr lang="en-US" dirty="0"/>
              <a:t> Reporters who cover the entertainment industry can use this data to inform their articles and reports on the "streaming wars" and content trends.</a:t>
            </a:r>
          </a:p>
          <a:p>
            <a:pPr algn="just">
              <a:lnSpc>
                <a:spcPct val="150000"/>
              </a:lnSpc>
            </a:pPr>
            <a:endParaRPr lang="en-IN" sz="3600" dirty="0"/>
          </a:p>
        </p:txBody>
      </p:sp>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2">
                                            <p:txEl>
                                              <p:pRg st="2" end="2"/>
                                            </p:txEl>
                                          </p:spTgt>
                                        </p:tgtEl>
                                        <p:attrNameLst>
                                          <p:attrName>style.visibility</p:attrName>
                                        </p:attrNameLst>
                                      </p:cBhvr>
                                      <p:to>
                                        <p:strVal val="visible"/>
                                      </p:to>
                                    </p:set>
                                    <p:animEffect transition="in" filter="fade">
                                      <p:cBhvr>
                                        <p:cTn id="28" dur="1000"/>
                                        <p:tgtEl>
                                          <p:spTgt spid="2">
                                            <p:txEl>
                                              <p:pRg st="2" end="2"/>
                                            </p:txEl>
                                          </p:spTgt>
                                        </p:tgtEl>
                                      </p:cBhvr>
                                    </p:animEffect>
                                    <p:anim calcmode="lin" valueType="num">
                                      <p:cBhvr>
                                        <p:cTn id="29" dur="1000" fill="hold"/>
                                        <p:tgtEl>
                                          <p:spTgt spid="2">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2">
                                            <p:txEl>
                                              <p:pRg st="2" end="2"/>
                                            </p:txEl>
                                          </p:spTgt>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
                                            <p:txEl>
                                              <p:pRg st="3" end="3"/>
                                            </p:txEl>
                                          </p:spTgt>
                                        </p:tgtEl>
                                        <p:attrNameLst>
                                          <p:attrName>style.visibility</p:attrName>
                                        </p:attrNameLst>
                                      </p:cBhvr>
                                      <p:to>
                                        <p:strVal val="visible"/>
                                      </p:to>
                                    </p:set>
                                    <p:animEffect transition="in" filter="fade">
                                      <p:cBhvr>
                                        <p:cTn id="35" dur="1000"/>
                                        <p:tgtEl>
                                          <p:spTgt spid="2">
                                            <p:txEl>
                                              <p:pRg st="3" end="3"/>
                                            </p:txEl>
                                          </p:spTgt>
                                        </p:tgtEl>
                                      </p:cBhvr>
                                    </p:animEffect>
                                    <p:anim calcmode="lin" valueType="num">
                                      <p:cBhvr>
                                        <p:cTn id="36" dur="1000" fill="hold"/>
                                        <p:tgtEl>
                                          <p:spTgt spid="2">
                                            <p:txEl>
                                              <p:pRg st="3" end="3"/>
                                            </p:txEl>
                                          </p:spTgt>
                                        </p:tgtEl>
                                        <p:attrNameLst>
                                          <p:attrName>ppt_x</p:attrName>
                                        </p:attrNameLst>
                                      </p:cBhvr>
                                      <p:tavLst>
                                        <p:tav tm="0">
                                          <p:val>
                                            <p:strVal val="#ppt_x"/>
                                          </p:val>
                                        </p:tav>
                                        <p:tav tm="100000">
                                          <p:val>
                                            <p:strVal val="#ppt_x"/>
                                          </p:val>
                                        </p:tav>
                                      </p:tavLst>
                                    </p:anim>
                                    <p:anim calcmode="lin" valueType="num">
                                      <p:cBhvr>
                                        <p:cTn id="37" dur="1000" fill="hold"/>
                                        <p:tgtEl>
                                          <p:spTgt spid="2">
                                            <p:txEl>
                                              <p:pRg st="3" end="3"/>
                                            </p:txEl>
                                          </p:spTgt>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2">
                                            <p:txEl>
                                              <p:pRg st="4" end="4"/>
                                            </p:txEl>
                                          </p:spTgt>
                                        </p:tgtEl>
                                        <p:attrNameLst>
                                          <p:attrName>style.visibility</p:attrName>
                                        </p:attrNameLst>
                                      </p:cBhvr>
                                      <p:to>
                                        <p:strVal val="visible"/>
                                      </p:to>
                                    </p:set>
                                    <p:animEffect transition="in" filter="fade">
                                      <p:cBhvr>
                                        <p:cTn id="42" dur="1000"/>
                                        <p:tgtEl>
                                          <p:spTgt spid="2">
                                            <p:txEl>
                                              <p:pRg st="4" end="4"/>
                                            </p:txEl>
                                          </p:spTgt>
                                        </p:tgtEl>
                                      </p:cBhvr>
                                    </p:animEffect>
                                    <p:anim calcmode="lin" valueType="num">
                                      <p:cBhvr>
                                        <p:cTn id="43" dur="1000" fill="hold"/>
                                        <p:tgtEl>
                                          <p:spTgt spid="2">
                                            <p:txEl>
                                              <p:pRg st="4" end="4"/>
                                            </p:txEl>
                                          </p:spTgt>
                                        </p:tgtEl>
                                        <p:attrNameLst>
                                          <p:attrName>ppt_x</p:attrName>
                                        </p:attrNameLst>
                                      </p:cBhvr>
                                      <p:tavLst>
                                        <p:tav tm="0">
                                          <p:val>
                                            <p:strVal val="#ppt_x"/>
                                          </p:val>
                                        </p:tav>
                                        <p:tav tm="100000">
                                          <p:val>
                                            <p:strVal val="#ppt_x"/>
                                          </p:val>
                                        </p:tav>
                                      </p:tavLst>
                                    </p:anim>
                                    <p:anim calcmode="lin" valueType="num">
                                      <p:cBhvr>
                                        <p:cTn id="44" dur="1000" fill="hold"/>
                                        <p:tgtEl>
                                          <p:spTgt spid="2">
                                            <p:txEl>
                                              <p:pRg st="4" end="4"/>
                                            </p:txEl>
                                          </p:spTgt>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2">
                                            <p:txEl>
                                              <p:pRg st="5" end="5"/>
                                            </p:txEl>
                                          </p:spTgt>
                                        </p:tgtEl>
                                        <p:attrNameLst>
                                          <p:attrName>style.visibility</p:attrName>
                                        </p:attrNameLst>
                                      </p:cBhvr>
                                      <p:to>
                                        <p:strVal val="visible"/>
                                      </p:to>
                                    </p:set>
                                    <p:animEffect transition="in" filter="fade">
                                      <p:cBhvr>
                                        <p:cTn id="49" dur="1000"/>
                                        <p:tgtEl>
                                          <p:spTgt spid="2">
                                            <p:txEl>
                                              <p:pRg st="5" end="5"/>
                                            </p:txEl>
                                          </p:spTgt>
                                        </p:tgtEl>
                                      </p:cBhvr>
                                    </p:animEffect>
                                    <p:anim calcmode="lin" valueType="num">
                                      <p:cBhvr>
                                        <p:cTn id="50" dur="1000" fill="hold"/>
                                        <p:tgtEl>
                                          <p:spTgt spid="2">
                                            <p:txEl>
                                              <p:pRg st="5" end="5"/>
                                            </p:txEl>
                                          </p:spTgt>
                                        </p:tgtEl>
                                        <p:attrNameLst>
                                          <p:attrName>ppt_x</p:attrName>
                                        </p:attrNameLst>
                                      </p:cBhvr>
                                      <p:tavLst>
                                        <p:tav tm="0">
                                          <p:val>
                                            <p:strVal val="#ppt_x"/>
                                          </p:val>
                                        </p:tav>
                                        <p:tav tm="100000">
                                          <p:val>
                                            <p:strVal val="#ppt_x"/>
                                          </p:val>
                                        </p:tav>
                                      </p:tavLst>
                                    </p:anim>
                                    <p:anim calcmode="lin" valueType="num">
                                      <p:cBhvr>
                                        <p:cTn id="51" dur="1000" fill="hold"/>
                                        <p:tgtEl>
                                          <p:spTgt spid="2">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2">
                                            <p:txEl>
                                              <p:pRg st="6" end="6"/>
                                            </p:txEl>
                                          </p:spTgt>
                                        </p:tgtEl>
                                        <p:attrNameLst>
                                          <p:attrName>style.visibility</p:attrName>
                                        </p:attrNameLst>
                                      </p:cBhvr>
                                      <p:to>
                                        <p:strVal val="visible"/>
                                      </p:to>
                                    </p:set>
                                    <p:animEffect transition="in" filter="fade">
                                      <p:cBhvr>
                                        <p:cTn id="56" dur="1000"/>
                                        <p:tgtEl>
                                          <p:spTgt spid="2">
                                            <p:txEl>
                                              <p:pRg st="6" end="6"/>
                                            </p:txEl>
                                          </p:spTgt>
                                        </p:tgtEl>
                                      </p:cBhvr>
                                    </p:animEffect>
                                    <p:anim calcmode="lin" valueType="num">
                                      <p:cBhvr>
                                        <p:cTn id="57" dur="1000" fill="hold"/>
                                        <p:tgtEl>
                                          <p:spTgt spid="2">
                                            <p:txEl>
                                              <p:pRg st="6" end="6"/>
                                            </p:txEl>
                                          </p:spTgt>
                                        </p:tgtEl>
                                        <p:attrNameLst>
                                          <p:attrName>ppt_x</p:attrName>
                                        </p:attrNameLst>
                                      </p:cBhvr>
                                      <p:tavLst>
                                        <p:tav tm="0">
                                          <p:val>
                                            <p:strVal val="#ppt_x"/>
                                          </p:val>
                                        </p:tav>
                                        <p:tav tm="100000">
                                          <p:val>
                                            <p:strVal val="#ppt_x"/>
                                          </p:val>
                                        </p:tav>
                                      </p:tavLst>
                                    </p:anim>
                                    <p:anim calcmode="lin" valueType="num">
                                      <p:cBhvr>
                                        <p:cTn id="58" dur="1000" fill="hold"/>
                                        <p:tgtEl>
                                          <p:spTgt spid="2">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2">
                                            <p:txEl>
                                              <p:pRg st="7" end="7"/>
                                            </p:txEl>
                                          </p:spTgt>
                                        </p:tgtEl>
                                        <p:attrNameLst>
                                          <p:attrName>style.visibility</p:attrName>
                                        </p:attrNameLst>
                                      </p:cBhvr>
                                      <p:to>
                                        <p:strVal val="visible"/>
                                      </p:to>
                                    </p:set>
                                    <p:animEffect transition="in" filter="fade">
                                      <p:cBhvr>
                                        <p:cTn id="63" dur="1000"/>
                                        <p:tgtEl>
                                          <p:spTgt spid="2">
                                            <p:txEl>
                                              <p:pRg st="7" end="7"/>
                                            </p:txEl>
                                          </p:spTgt>
                                        </p:tgtEl>
                                      </p:cBhvr>
                                    </p:animEffect>
                                    <p:anim calcmode="lin" valueType="num">
                                      <p:cBhvr>
                                        <p:cTn id="64" dur="1000" fill="hold"/>
                                        <p:tgtEl>
                                          <p:spTgt spid="2">
                                            <p:txEl>
                                              <p:pRg st="7" end="7"/>
                                            </p:txEl>
                                          </p:spTgt>
                                        </p:tgtEl>
                                        <p:attrNameLst>
                                          <p:attrName>ppt_x</p:attrName>
                                        </p:attrNameLst>
                                      </p:cBhvr>
                                      <p:tavLst>
                                        <p:tav tm="0">
                                          <p:val>
                                            <p:strVal val="#ppt_x"/>
                                          </p:val>
                                        </p:tav>
                                        <p:tav tm="100000">
                                          <p:val>
                                            <p:strVal val="#ppt_x"/>
                                          </p:val>
                                        </p:tav>
                                      </p:tavLst>
                                    </p:anim>
                                    <p:anim calcmode="lin" valueType="num">
                                      <p:cBhvr>
                                        <p:cTn id="65" dur="1000" fill="hold"/>
                                        <p:tgtEl>
                                          <p:spTgt spid="2">
                                            <p:txEl>
                                              <p:pRg st="7" end="7"/>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1567542" y="1278383"/>
            <a:ext cx="8752115" cy="5803551"/>
          </a:xfrm>
        </p:spPr>
        <p:txBody>
          <a:bodyPr>
            <a:normAutofit fontScale="70000" lnSpcReduction="20000"/>
          </a:bodyPr>
          <a:lstStyle/>
          <a:p>
            <a:r>
              <a:rPr lang="en-US" b="1" dirty="0"/>
              <a:t>Python:</a:t>
            </a:r>
            <a:r>
              <a:rPr lang="en-US" dirty="0"/>
              <a:t> The core programming language that powered our entire analysis. It acted as the "engine" for everything we did.</a:t>
            </a:r>
          </a:p>
          <a:p>
            <a:r>
              <a:rPr lang="en-US" b="1" dirty="0"/>
              <a:t>Google </a:t>
            </a:r>
            <a:r>
              <a:rPr lang="en-US" b="1" dirty="0" err="1"/>
              <a:t>Colab</a:t>
            </a:r>
            <a:r>
              <a:rPr lang="en-US" b="1" dirty="0"/>
              <a:t> Notebook:</a:t>
            </a:r>
            <a:r>
              <a:rPr lang="en-US" dirty="0"/>
              <a:t> Our interactive workspace. It allowed us to write code, see the results immediately, and add explanatory text and charts all in one place.</a:t>
            </a:r>
          </a:p>
          <a:p>
            <a:r>
              <a:rPr lang="en-US" b="1" dirty="0"/>
              <a:t>Pandas:</a:t>
            </a:r>
            <a:r>
              <a:rPr lang="en-US" dirty="0"/>
              <a:t> The most important library for our data work. We used it for:</a:t>
            </a:r>
          </a:p>
          <a:p>
            <a:pPr lvl="1"/>
            <a:r>
              <a:rPr lang="en-US" dirty="0"/>
              <a:t>Loading the CSV file into a structured table (a </a:t>
            </a:r>
            <a:r>
              <a:rPr lang="en-US" dirty="0" err="1"/>
              <a:t>DataFrame</a:t>
            </a:r>
            <a:r>
              <a:rPr lang="en-US" dirty="0"/>
              <a:t>).</a:t>
            </a:r>
          </a:p>
          <a:p>
            <a:pPr lvl="1"/>
            <a:r>
              <a:rPr lang="en-US" dirty="0"/>
              <a:t>Cleaning messy data (like dates and missing values).</a:t>
            </a:r>
          </a:p>
          <a:p>
            <a:pPr lvl="1"/>
            <a:r>
              <a:rPr lang="en-US" dirty="0"/>
              <a:t>Filtering, sorting, and grouping data to find key information.</a:t>
            </a:r>
          </a:p>
          <a:p>
            <a:r>
              <a:rPr lang="en-US" b="1" dirty="0"/>
              <a:t>NumPy:</a:t>
            </a:r>
            <a:r>
              <a:rPr lang="en-US" dirty="0"/>
              <a:t> A fundamental library for numerical operations in Python. We used it to set a "random seed" to ensure our analysis is reproducible.</a:t>
            </a:r>
          </a:p>
          <a:p>
            <a:r>
              <a:rPr lang="en-US" b="1" dirty="0"/>
              <a:t>Matplotlib &amp; Seaborn:</a:t>
            </a:r>
            <a:r>
              <a:rPr lang="en-US" dirty="0"/>
              <a:t> Our visualization toolkit. These two libraries worked together to create all the professional-looking plots and charts in our analysis, such as:</a:t>
            </a:r>
          </a:p>
          <a:p>
            <a:pPr lvl="1"/>
            <a:r>
              <a:rPr lang="en-US" dirty="0"/>
              <a:t>Bar charts (for Movies vs. TV Shows, Genres, Ratings).</a:t>
            </a:r>
          </a:p>
          <a:p>
            <a:pPr lvl="1"/>
            <a:r>
              <a:rPr lang="en-US" dirty="0"/>
              <a:t>Line charts (for content added over time).</a:t>
            </a:r>
          </a:p>
          <a:p>
            <a:pPr lvl="1"/>
            <a:r>
              <a:rPr lang="en-US" dirty="0"/>
              <a:t>Boxplots and Heatmaps.</a:t>
            </a:r>
          </a:p>
          <a:p>
            <a:r>
              <a:rPr lang="en-US" b="1" dirty="0"/>
              <a:t>Project Sharing Tools:</a:t>
            </a:r>
            <a:endParaRPr lang="en-US" dirty="0"/>
          </a:p>
          <a:p>
            <a:pPr lvl="1"/>
            <a:r>
              <a:rPr lang="en-US" b="1" dirty="0"/>
              <a:t>CSV format:</a:t>
            </a:r>
            <a:r>
              <a:rPr lang="en-US" dirty="0"/>
              <a:t> To save our cleaned-up dataset for future use.</a:t>
            </a:r>
          </a:p>
          <a:p>
            <a:pPr lvl="1">
              <a:lnSpc>
                <a:spcPct val="150000"/>
              </a:lnSpc>
            </a:pP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7">
                                            <p:txEl>
                                              <p:pRg st="1" end="1"/>
                                            </p:txEl>
                                          </p:spTgt>
                                        </p:tgtEl>
                                        <p:attrNameLst>
                                          <p:attrName>style.visibility</p:attrName>
                                        </p:attrNameLst>
                                      </p:cBhvr>
                                      <p:to>
                                        <p:strVal val="visible"/>
                                      </p:to>
                                    </p:set>
                                    <p:animEffect transition="in" filter="fade">
                                      <p:cBhvr>
                                        <p:cTn id="21" dur="1000"/>
                                        <p:tgtEl>
                                          <p:spTgt spid="7">
                                            <p:txEl>
                                              <p:pRg st="1" end="1"/>
                                            </p:txEl>
                                          </p:spTgt>
                                        </p:tgtEl>
                                      </p:cBhvr>
                                    </p:animEffect>
                                    <p:anim calcmode="lin" valueType="num">
                                      <p:cBhvr>
                                        <p:cTn id="22"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7">
                                            <p:txEl>
                                              <p:pRg st="1" end="1"/>
                                            </p:txEl>
                                          </p:spTgt>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7">
                                            <p:txEl>
                                              <p:pRg st="2" end="2"/>
                                            </p:txEl>
                                          </p:spTgt>
                                        </p:tgtEl>
                                        <p:attrNameLst>
                                          <p:attrName>style.visibility</p:attrName>
                                        </p:attrNameLst>
                                      </p:cBhvr>
                                      <p:to>
                                        <p:strVal val="visible"/>
                                      </p:to>
                                    </p:set>
                                    <p:animEffect transition="in" filter="fade">
                                      <p:cBhvr>
                                        <p:cTn id="28" dur="1000"/>
                                        <p:tgtEl>
                                          <p:spTgt spid="7">
                                            <p:txEl>
                                              <p:pRg st="2" end="2"/>
                                            </p:txEl>
                                          </p:spTgt>
                                        </p:tgtEl>
                                      </p:cBhvr>
                                    </p:animEffect>
                                    <p:anim calcmode="lin" valueType="num">
                                      <p:cBhvr>
                                        <p:cTn id="29"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30" dur="1000" fill="hold"/>
                                        <p:tgtEl>
                                          <p:spTgt spid="7">
                                            <p:txEl>
                                              <p:pRg st="2" end="2"/>
                                            </p:txEl>
                                          </p:spTgt>
                                        </p:tgtEl>
                                        <p:attrNameLst>
                                          <p:attrName>ppt_y</p:attrName>
                                        </p:attrNameLst>
                                      </p:cBhvr>
                                      <p:tavLst>
                                        <p:tav tm="0">
                                          <p:val>
                                            <p:strVal val="#ppt_y+.1"/>
                                          </p:val>
                                        </p:tav>
                                        <p:tav tm="100000">
                                          <p:val>
                                            <p:strVal val="#ppt_y"/>
                                          </p:val>
                                        </p:tav>
                                      </p:tavLst>
                                    </p:anim>
                                  </p:childTnLst>
                                </p:cTn>
                              </p:par>
                              <p:par>
                                <p:cTn id="31" presetID="42" presetClass="entr" presetSubtype="0" fill="hold" grpId="0" nodeType="withEffect">
                                  <p:stCondLst>
                                    <p:cond delay="0"/>
                                  </p:stCondLst>
                                  <p:childTnLst>
                                    <p:set>
                                      <p:cBhvr>
                                        <p:cTn id="32" dur="1" fill="hold">
                                          <p:stCondLst>
                                            <p:cond delay="0"/>
                                          </p:stCondLst>
                                        </p:cTn>
                                        <p:tgtEl>
                                          <p:spTgt spid="7">
                                            <p:txEl>
                                              <p:pRg st="3" end="3"/>
                                            </p:txEl>
                                          </p:spTgt>
                                        </p:tgtEl>
                                        <p:attrNameLst>
                                          <p:attrName>style.visibility</p:attrName>
                                        </p:attrNameLst>
                                      </p:cBhvr>
                                      <p:to>
                                        <p:strVal val="visible"/>
                                      </p:to>
                                    </p:set>
                                    <p:animEffect transition="in" filter="fade">
                                      <p:cBhvr>
                                        <p:cTn id="33" dur="1000"/>
                                        <p:tgtEl>
                                          <p:spTgt spid="7">
                                            <p:txEl>
                                              <p:pRg st="3" end="3"/>
                                            </p:txEl>
                                          </p:spTgt>
                                        </p:tgtEl>
                                      </p:cBhvr>
                                    </p:animEffect>
                                    <p:anim calcmode="lin" valueType="num">
                                      <p:cBhvr>
                                        <p:cTn id="34"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5"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6" presetID="42" presetClass="entr" presetSubtype="0" fill="hold" grpId="0" nodeType="withEffect">
                                  <p:stCondLst>
                                    <p:cond delay="0"/>
                                  </p:stCondLst>
                                  <p:childTnLst>
                                    <p:set>
                                      <p:cBhvr>
                                        <p:cTn id="37" dur="1" fill="hold">
                                          <p:stCondLst>
                                            <p:cond delay="0"/>
                                          </p:stCondLst>
                                        </p:cTn>
                                        <p:tgtEl>
                                          <p:spTgt spid="7">
                                            <p:txEl>
                                              <p:pRg st="4" end="4"/>
                                            </p:txEl>
                                          </p:spTgt>
                                        </p:tgtEl>
                                        <p:attrNameLst>
                                          <p:attrName>style.visibility</p:attrName>
                                        </p:attrNameLst>
                                      </p:cBhvr>
                                      <p:to>
                                        <p:strVal val="visible"/>
                                      </p:to>
                                    </p:set>
                                    <p:animEffect transition="in" filter="fade">
                                      <p:cBhvr>
                                        <p:cTn id="38" dur="1000"/>
                                        <p:tgtEl>
                                          <p:spTgt spid="7">
                                            <p:txEl>
                                              <p:pRg st="4" end="4"/>
                                            </p:txEl>
                                          </p:spTgt>
                                        </p:tgtEl>
                                      </p:cBhvr>
                                    </p:animEffect>
                                    <p:anim calcmode="lin" valueType="num">
                                      <p:cBhvr>
                                        <p:cTn id="39"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40" dur="1000" fill="hold"/>
                                        <p:tgtEl>
                                          <p:spTgt spid="7">
                                            <p:txEl>
                                              <p:pRg st="4" end="4"/>
                                            </p:tx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7">
                                            <p:txEl>
                                              <p:pRg st="5" end="5"/>
                                            </p:txEl>
                                          </p:spTgt>
                                        </p:tgtEl>
                                        <p:attrNameLst>
                                          <p:attrName>style.visibility</p:attrName>
                                        </p:attrNameLst>
                                      </p:cBhvr>
                                      <p:to>
                                        <p:strVal val="visible"/>
                                      </p:to>
                                    </p:set>
                                    <p:animEffect transition="in" filter="fade">
                                      <p:cBhvr>
                                        <p:cTn id="43" dur="1000"/>
                                        <p:tgtEl>
                                          <p:spTgt spid="7">
                                            <p:txEl>
                                              <p:pRg st="5" end="5"/>
                                            </p:txEl>
                                          </p:spTgt>
                                        </p:tgtEl>
                                      </p:cBhvr>
                                    </p:animEffect>
                                    <p:anim calcmode="lin" valueType="num">
                                      <p:cBhvr>
                                        <p:cTn id="44" dur="1000" fill="hold"/>
                                        <p:tgtEl>
                                          <p:spTgt spid="7">
                                            <p:txEl>
                                              <p:pRg st="5" end="5"/>
                                            </p:txEl>
                                          </p:spTgt>
                                        </p:tgtEl>
                                        <p:attrNameLst>
                                          <p:attrName>ppt_x</p:attrName>
                                        </p:attrNameLst>
                                      </p:cBhvr>
                                      <p:tavLst>
                                        <p:tav tm="0">
                                          <p:val>
                                            <p:strVal val="#ppt_x"/>
                                          </p:val>
                                        </p:tav>
                                        <p:tav tm="100000">
                                          <p:val>
                                            <p:strVal val="#ppt_x"/>
                                          </p:val>
                                        </p:tav>
                                      </p:tavLst>
                                    </p:anim>
                                    <p:anim calcmode="lin" valueType="num">
                                      <p:cBhvr>
                                        <p:cTn id="45" dur="1000" fill="hold"/>
                                        <p:tgtEl>
                                          <p:spTgt spid="7">
                                            <p:txEl>
                                              <p:pRg st="5" end="5"/>
                                            </p:txEl>
                                          </p:spTgt>
                                        </p:tgtEl>
                                        <p:attrNameLst>
                                          <p:attrName>ppt_y</p:attrName>
                                        </p:attrNameLst>
                                      </p:cBhvr>
                                      <p:tavLst>
                                        <p:tav tm="0">
                                          <p:val>
                                            <p:strVal val="#ppt_y+.1"/>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ID="42" presetClass="entr" presetSubtype="0" fill="hold" grpId="0" nodeType="clickEffect">
                                  <p:stCondLst>
                                    <p:cond delay="0"/>
                                  </p:stCondLst>
                                  <p:childTnLst>
                                    <p:set>
                                      <p:cBhvr>
                                        <p:cTn id="49" dur="1" fill="hold">
                                          <p:stCondLst>
                                            <p:cond delay="0"/>
                                          </p:stCondLst>
                                        </p:cTn>
                                        <p:tgtEl>
                                          <p:spTgt spid="7">
                                            <p:txEl>
                                              <p:pRg st="6" end="6"/>
                                            </p:txEl>
                                          </p:spTgt>
                                        </p:tgtEl>
                                        <p:attrNameLst>
                                          <p:attrName>style.visibility</p:attrName>
                                        </p:attrNameLst>
                                      </p:cBhvr>
                                      <p:to>
                                        <p:strVal val="visible"/>
                                      </p:to>
                                    </p:set>
                                    <p:animEffect transition="in" filter="fade">
                                      <p:cBhvr>
                                        <p:cTn id="50" dur="1000"/>
                                        <p:tgtEl>
                                          <p:spTgt spid="7">
                                            <p:txEl>
                                              <p:pRg st="6" end="6"/>
                                            </p:txEl>
                                          </p:spTgt>
                                        </p:tgtEl>
                                      </p:cBhvr>
                                    </p:animEffect>
                                    <p:anim calcmode="lin" valueType="num">
                                      <p:cBhvr>
                                        <p:cTn id="51" dur="1000" fill="hold"/>
                                        <p:tgtEl>
                                          <p:spTgt spid="7">
                                            <p:txEl>
                                              <p:pRg st="6" end="6"/>
                                            </p:txEl>
                                          </p:spTgt>
                                        </p:tgtEl>
                                        <p:attrNameLst>
                                          <p:attrName>ppt_x</p:attrName>
                                        </p:attrNameLst>
                                      </p:cBhvr>
                                      <p:tavLst>
                                        <p:tav tm="0">
                                          <p:val>
                                            <p:strVal val="#ppt_x"/>
                                          </p:val>
                                        </p:tav>
                                        <p:tav tm="100000">
                                          <p:val>
                                            <p:strVal val="#ppt_x"/>
                                          </p:val>
                                        </p:tav>
                                      </p:tavLst>
                                    </p:anim>
                                    <p:anim calcmode="lin" valueType="num">
                                      <p:cBhvr>
                                        <p:cTn id="52" dur="1000" fill="hold"/>
                                        <p:tgtEl>
                                          <p:spTgt spid="7">
                                            <p:txEl>
                                              <p:pRg st="6" end="6"/>
                                            </p:txEl>
                                          </p:spTgt>
                                        </p:tgtEl>
                                        <p:attrNameLst>
                                          <p:attrName>ppt_y</p:attrName>
                                        </p:attrNameLst>
                                      </p:cBhvr>
                                      <p:tavLst>
                                        <p:tav tm="0">
                                          <p:val>
                                            <p:strVal val="#ppt_y+.1"/>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ID="42" presetClass="entr" presetSubtype="0" fill="hold" grpId="0" nodeType="clickEffect">
                                  <p:stCondLst>
                                    <p:cond delay="0"/>
                                  </p:stCondLst>
                                  <p:childTnLst>
                                    <p:set>
                                      <p:cBhvr>
                                        <p:cTn id="56" dur="1" fill="hold">
                                          <p:stCondLst>
                                            <p:cond delay="0"/>
                                          </p:stCondLst>
                                        </p:cTn>
                                        <p:tgtEl>
                                          <p:spTgt spid="7">
                                            <p:txEl>
                                              <p:pRg st="7" end="7"/>
                                            </p:txEl>
                                          </p:spTgt>
                                        </p:tgtEl>
                                        <p:attrNameLst>
                                          <p:attrName>style.visibility</p:attrName>
                                        </p:attrNameLst>
                                      </p:cBhvr>
                                      <p:to>
                                        <p:strVal val="visible"/>
                                      </p:to>
                                    </p:set>
                                    <p:animEffect transition="in" filter="fade">
                                      <p:cBhvr>
                                        <p:cTn id="57" dur="1000"/>
                                        <p:tgtEl>
                                          <p:spTgt spid="7">
                                            <p:txEl>
                                              <p:pRg st="7" end="7"/>
                                            </p:txEl>
                                          </p:spTgt>
                                        </p:tgtEl>
                                      </p:cBhvr>
                                    </p:animEffect>
                                    <p:anim calcmode="lin" valueType="num">
                                      <p:cBhvr>
                                        <p:cTn id="58" dur="1000" fill="hold"/>
                                        <p:tgtEl>
                                          <p:spTgt spid="7">
                                            <p:txEl>
                                              <p:pRg st="7" end="7"/>
                                            </p:txEl>
                                          </p:spTgt>
                                        </p:tgtEl>
                                        <p:attrNameLst>
                                          <p:attrName>ppt_x</p:attrName>
                                        </p:attrNameLst>
                                      </p:cBhvr>
                                      <p:tavLst>
                                        <p:tav tm="0">
                                          <p:val>
                                            <p:strVal val="#ppt_x"/>
                                          </p:val>
                                        </p:tav>
                                        <p:tav tm="100000">
                                          <p:val>
                                            <p:strVal val="#ppt_x"/>
                                          </p:val>
                                        </p:tav>
                                      </p:tavLst>
                                    </p:anim>
                                    <p:anim calcmode="lin" valueType="num">
                                      <p:cBhvr>
                                        <p:cTn id="59" dur="1000" fill="hold"/>
                                        <p:tgtEl>
                                          <p:spTgt spid="7">
                                            <p:txEl>
                                              <p:pRg st="7" end="7"/>
                                            </p:txEl>
                                          </p:spTgt>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0"/>
                                  </p:stCondLst>
                                  <p:childTnLst>
                                    <p:set>
                                      <p:cBhvr>
                                        <p:cTn id="61" dur="1" fill="hold">
                                          <p:stCondLst>
                                            <p:cond delay="0"/>
                                          </p:stCondLst>
                                        </p:cTn>
                                        <p:tgtEl>
                                          <p:spTgt spid="7">
                                            <p:txEl>
                                              <p:pRg st="8" end="8"/>
                                            </p:txEl>
                                          </p:spTgt>
                                        </p:tgtEl>
                                        <p:attrNameLst>
                                          <p:attrName>style.visibility</p:attrName>
                                        </p:attrNameLst>
                                      </p:cBhvr>
                                      <p:to>
                                        <p:strVal val="visible"/>
                                      </p:to>
                                    </p:set>
                                    <p:animEffect transition="in" filter="fade">
                                      <p:cBhvr>
                                        <p:cTn id="62" dur="1000"/>
                                        <p:tgtEl>
                                          <p:spTgt spid="7">
                                            <p:txEl>
                                              <p:pRg st="8" end="8"/>
                                            </p:txEl>
                                          </p:spTgt>
                                        </p:tgtEl>
                                      </p:cBhvr>
                                    </p:animEffect>
                                    <p:anim calcmode="lin" valueType="num">
                                      <p:cBhvr>
                                        <p:cTn id="63" dur="1000" fill="hold"/>
                                        <p:tgtEl>
                                          <p:spTgt spid="7">
                                            <p:txEl>
                                              <p:pRg st="8" end="8"/>
                                            </p:txEl>
                                          </p:spTgt>
                                        </p:tgtEl>
                                        <p:attrNameLst>
                                          <p:attrName>ppt_x</p:attrName>
                                        </p:attrNameLst>
                                      </p:cBhvr>
                                      <p:tavLst>
                                        <p:tav tm="0">
                                          <p:val>
                                            <p:strVal val="#ppt_x"/>
                                          </p:val>
                                        </p:tav>
                                        <p:tav tm="100000">
                                          <p:val>
                                            <p:strVal val="#ppt_x"/>
                                          </p:val>
                                        </p:tav>
                                      </p:tavLst>
                                    </p:anim>
                                    <p:anim calcmode="lin" valueType="num">
                                      <p:cBhvr>
                                        <p:cTn id="64" dur="1000" fill="hold"/>
                                        <p:tgtEl>
                                          <p:spTgt spid="7">
                                            <p:txEl>
                                              <p:pRg st="8" end="8"/>
                                            </p:txEl>
                                          </p:spTgt>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0"/>
                                  </p:stCondLst>
                                  <p:childTnLst>
                                    <p:set>
                                      <p:cBhvr>
                                        <p:cTn id="66" dur="1" fill="hold">
                                          <p:stCondLst>
                                            <p:cond delay="0"/>
                                          </p:stCondLst>
                                        </p:cTn>
                                        <p:tgtEl>
                                          <p:spTgt spid="7">
                                            <p:txEl>
                                              <p:pRg st="9" end="9"/>
                                            </p:txEl>
                                          </p:spTgt>
                                        </p:tgtEl>
                                        <p:attrNameLst>
                                          <p:attrName>style.visibility</p:attrName>
                                        </p:attrNameLst>
                                      </p:cBhvr>
                                      <p:to>
                                        <p:strVal val="visible"/>
                                      </p:to>
                                    </p:set>
                                    <p:animEffect transition="in" filter="fade">
                                      <p:cBhvr>
                                        <p:cTn id="67" dur="1000"/>
                                        <p:tgtEl>
                                          <p:spTgt spid="7">
                                            <p:txEl>
                                              <p:pRg st="9" end="9"/>
                                            </p:txEl>
                                          </p:spTgt>
                                        </p:tgtEl>
                                      </p:cBhvr>
                                    </p:animEffect>
                                    <p:anim calcmode="lin" valueType="num">
                                      <p:cBhvr>
                                        <p:cTn id="68" dur="1000" fill="hold"/>
                                        <p:tgtEl>
                                          <p:spTgt spid="7">
                                            <p:txEl>
                                              <p:pRg st="9" end="9"/>
                                            </p:txEl>
                                          </p:spTgt>
                                        </p:tgtEl>
                                        <p:attrNameLst>
                                          <p:attrName>ppt_x</p:attrName>
                                        </p:attrNameLst>
                                      </p:cBhvr>
                                      <p:tavLst>
                                        <p:tav tm="0">
                                          <p:val>
                                            <p:strVal val="#ppt_x"/>
                                          </p:val>
                                        </p:tav>
                                        <p:tav tm="100000">
                                          <p:val>
                                            <p:strVal val="#ppt_x"/>
                                          </p:val>
                                        </p:tav>
                                      </p:tavLst>
                                    </p:anim>
                                    <p:anim calcmode="lin" valueType="num">
                                      <p:cBhvr>
                                        <p:cTn id="69" dur="1000" fill="hold"/>
                                        <p:tgtEl>
                                          <p:spTgt spid="7">
                                            <p:txEl>
                                              <p:pRg st="9" end="9"/>
                                            </p:txEl>
                                          </p:spTgt>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0"/>
                                  </p:stCondLst>
                                  <p:childTnLst>
                                    <p:set>
                                      <p:cBhvr>
                                        <p:cTn id="71" dur="1" fill="hold">
                                          <p:stCondLst>
                                            <p:cond delay="0"/>
                                          </p:stCondLst>
                                        </p:cTn>
                                        <p:tgtEl>
                                          <p:spTgt spid="7">
                                            <p:txEl>
                                              <p:pRg st="10" end="10"/>
                                            </p:txEl>
                                          </p:spTgt>
                                        </p:tgtEl>
                                        <p:attrNameLst>
                                          <p:attrName>style.visibility</p:attrName>
                                        </p:attrNameLst>
                                      </p:cBhvr>
                                      <p:to>
                                        <p:strVal val="visible"/>
                                      </p:to>
                                    </p:set>
                                    <p:animEffect transition="in" filter="fade">
                                      <p:cBhvr>
                                        <p:cTn id="72" dur="1000"/>
                                        <p:tgtEl>
                                          <p:spTgt spid="7">
                                            <p:txEl>
                                              <p:pRg st="10" end="10"/>
                                            </p:txEl>
                                          </p:spTgt>
                                        </p:tgtEl>
                                      </p:cBhvr>
                                    </p:animEffect>
                                    <p:anim calcmode="lin" valueType="num">
                                      <p:cBhvr>
                                        <p:cTn id="73" dur="1000" fill="hold"/>
                                        <p:tgtEl>
                                          <p:spTgt spid="7">
                                            <p:txEl>
                                              <p:pRg st="10" end="10"/>
                                            </p:txEl>
                                          </p:spTgt>
                                        </p:tgtEl>
                                        <p:attrNameLst>
                                          <p:attrName>ppt_x</p:attrName>
                                        </p:attrNameLst>
                                      </p:cBhvr>
                                      <p:tavLst>
                                        <p:tav tm="0">
                                          <p:val>
                                            <p:strVal val="#ppt_x"/>
                                          </p:val>
                                        </p:tav>
                                        <p:tav tm="100000">
                                          <p:val>
                                            <p:strVal val="#ppt_x"/>
                                          </p:val>
                                        </p:tav>
                                      </p:tavLst>
                                    </p:anim>
                                    <p:anim calcmode="lin" valueType="num">
                                      <p:cBhvr>
                                        <p:cTn id="74" dur="1000" fill="hold"/>
                                        <p:tgtEl>
                                          <p:spTgt spid="7">
                                            <p:txEl>
                                              <p:pRg st="10" end="10"/>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7">
                                            <p:txEl>
                                              <p:pRg st="11" end="11"/>
                                            </p:txEl>
                                          </p:spTgt>
                                        </p:tgtEl>
                                        <p:attrNameLst>
                                          <p:attrName>style.visibility</p:attrName>
                                        </p:attrNameLst>
                                      </p:cBhvr>
                                      <p:to>
                                        <p:strVal val="visible"/>
                                      </p:to>
                                    </p:set>
                                    <p:animEffect transition="in" filter="fade">
                                      <p:cBhvr>
                                        <p:cTn id="79" dur="1000"/>
                                        <p:tgtEl>
                                          <p:spTgt spid="7">
                                            <p:txEl>
                                              <p:pRg st="11" end="11"/>
                                            </p:txEl>
                                          </p:spTgt>
                                        </p:tgtEl>
                                      </p:cBhvr>
                                    </p:animEffect>
                                    <p:anim calcmode="lin" valueType="num">
                                      <p:cBhvr>
                                        <p:cTn id="80" dur="1000" fill="hold"/>
                                        <p:tgtEl>
                                          <p:spTgt spid="7">
                                            <p:txEl>
                                              <p:pRg st="11" end="11"/>
                                            </p:txEl>
                                          </p:spTgt>
                                        </p:tgtEl>
                                        <p:attrNameLst>
                                          <p:attrName>ppt_x</p:attrName>
                                        </p:attrNameLst>
                                      </p:cBhvr>
                                      <p:tavLst>
                                        <p:tav tm="0">
                                          <p:val>
                                            <p:strVal val="#ppt_x"/>
                                          </p:val>
                                        </p:tav>
                                        <p:tav tm="100000">
                                          <p:val>
                                            <p:strVal val="#ppt_x"/>
                                          </p:val>
                                        </p:tav>
                                      </p:tavLst>
                                    </p:anim>
                                    <p:anim calcmode="lin" valueType="num">
                                      <p:cBhvr>
                                        <p:cTn id="81" dur="1000" fill="hold"/>
                                        <p:tgtEl>
                                          <p:spTgt spid="7">
                                            <p:txEl>
                                              <p:pRg st="11" end="11"/>
                                            </p:txEl>
                                          </p:spTgt>
                                        </p:tgtEl>
                                        <p:attrNameLst>
                                          <p:attrName>ppt_y</p:attrName>
                                        </p:attrNameLst>
                                      </p:cBhvr>
                                      <p:tavLst>
                                        <p:tav tm="0">
                                          <p:val>
                                            <p:strVal val="#ppt_y+.1"/>
                                          </p:val>
                                        </p:tav>
                                        <p:tav tm="100000">
                                          <p:val>
                                            <p:strVal val="#ppt_y"/>
                                          </p:val>
                                        </p:tav>
                                      </p:tavLst>
                                    </p:anim>
                                  </p:childTnLst>
                                </p:cTn>
                              </p:par>
                              <p:par>
                                <p:cTn id="82" presetID="42" presetClass="entr" presetSubtype="0" fill="hold" grpId="0" nodeType="withEffect">
                                  <p:stCondLst>
                                    <p:cond delay="0"/>
                                  </p:stCondLst>
                                  <p:childTnLst>
                                    <p:set>
                                      <p:cBhvr>
                                        <p:cTn id="83" dur="1" fill="hold">
                                          <p:stCondLst>
                                            <p:cond delay="0"/>
                                          </p:stCondLst>
                                        </p:cTn>
                                        <p:tgtEl>
                                          <p:spTgt spid="7">
                                            <p:txEl>
                                              <p:pRg st="12" end="12"/>
                                            </p:txEl>
                                          </p:spTgt>
                                        </p:tgtEl>
                                        <p:attrNameLst>
                                          <p:attrName>style.visibility</p:attrName>
                                        </p:attrNameLst>
                                      </p:cBhvr>
                                      <p:to>
                                        <p:strVal val="visible"/>
                                      </p:to>
                                    </p:set>
                                    <p:animEffect transition="in" filter="fade">
                                      <p:cBhvr>
                                        <p:cTn id="84" dur="1000"/>
                                        <p:tgtEl>
                                          <p:spTgt spid="7">
                                            <p:txEl>
                                              <p:pRg st="12" end="12"/>
                                            </p:txEl>
                                          </p:spTgt>
                                        </p:tgtEl>
                                      </p:cBhvr>
                                    </p:animEffect>
                                    <p:anim calcmode="lin" valueType="num">
                                      <p:cBhvr>
                                        <p:cTn id="85" dur="1000" fill="hold"/>
                                        <p:tgtEl>
                                          <p:spTgt spid="7">
                                            <p:txEl>
                                              <p:pRg st="12" end="12"/>
                                            </p:txEl>
                                          </p:spTgt>
                                        </p:tgtEl>
                                        <p:attrNameLst>
                                          <p:attrName>ppt_x</p:attrName>
                                        </p:attrNameLst>
                                      </p:cBhvr>
                                      <p:tavLst>
                                        <p:tav tm="0">
                                          <p:val>
                                            <p:strVal val="#ppt_x"/>
                                          </p:val>
                                        </p:tav>
                                        <p:tav tm="100000">
                                          <p:val>
                                            <p:strVal val="#ppt_x"/>
                                          </p:val>
                                        </p:tav>
                                      </p:tavLst>
                                    </p:anim>
                                    <p:anim calcmode="lin" valueType="num">
                                      <p:cBhvr>
                                        <p:cTn id="86" dur="1000" fill="hold"/>
                                        <p:tgtEl>
                                          <p:spTgt spid="7">
                                            <p:txEl>
                                              <p:pRg st="12" end="12"/>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B19D8AC7-3787-4ADB-9212-0808F015C2DD}"/>
              </a:ext>
            </a:extLst>
          </p:cNvPr>
          <p:cNvSpPr>
            <a:spLocks noGrp="1"/>
          </p:cNvSpPr>
          <p:nvPr>
            <p:ph type="body" sz="quarter" idx="12"/>
          </p:nvPr>
        </p:nvSpPr>
        <p:spPr>
          <a:xfrm>
            <a:off x="807164" y="1431693"/>
            <a:ext cx="4275138" cy="477520"/>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3C2A5B72-330B-8200-5ED9-7A395DB5C0CA}"/>
              </a:ext>
            </a:extLst>
          </p:cNvPr>
          <p:cNvPicPr>
            <a:picLocks noChangeAspect="1"/>
          </p:cNvPicPr>
          <p:nvPr/>
        </p:nvPicPr>
        <p:blipFill>
          <a:blip r:embed="rId3"/>
          <a:stretch>
            <a:fillRect/>
          </a:stretch>
        </p:blipFill>
        <p:spPr>
          <a:xfrm>
            <a:off x="68324" y="1275372"/>
            <a:ext cx="3850533" cy="2165924"/>
          </a:xfrm>
          <a:prstGeom prst="rect">
            <a:avLst/>
          </a:prstGeom>
        </p:spPr>
      </p:pic>
      <p:pic>
        <p:nvPicPr>
          <p:cNvPr id="9" name="Picture 8">
            <a:extLst>
              <a:ext uri="{FF2B5EF4-FFF2-40B4-BE49-F238E27FC236}">
                <a16:creationId xmlns:a16="http://schemas.microsoft.com/office/drawing/2014/main" id="{921D1C5E-B4F7-4637-5D1D-DEE3748B2F67}"/>
              </a:ext>
            </a:extLst>
          </p:cNvPr>
          <p:cNvPicPr>
            <a:picLocks noChangeAspect="1"/>
          </p:cNvPicPr>
          <p:nvPr/>
        </p:nvPicPr>
        <p:blipFill>
          <a:blip r:embed="rId4"/>
          <a:stretch>
            <a:fillRect/>
          </a:stretch>
        </p:blipFill>
        <p:spPr>
          <a:xfrm>
            <a:off x="68326" y="3988818"/>
            <a:ext cx="3850532" cy="2165924"/>
          </a:xfrm>
          <a:prstGeom prst="rect">
            <a:avLst/>
          </a:prstGeom>
        </p:spPr>
      </p:pic>
      <p:pic>
        <p:nvPicPr>
          <p:cNvPr id="12" name="Picture 11">
            <a:extLst>
              <a:ext uri="{FF2B5EF4-FFF2-40B4-BE49-F238E27FC236}">
                <a16:creationId xmlns:a16="http://schemas.microsoft.com/office/drawing/2014/main" id="{A8312B24-7E73-31F4-3AA4-9AA0EB16E801}"/>
              </a:ext>
            </a:extLst>
          </p:cNvPr>
          <p:cNvPicPr>
            <a:picLocks noChangeAspect="1"/>
          </p:cNvPicPr>
          <p:nvPr/>
        </p:nvPicPr>
        <p:blipFill>
          <a:blip r:embed="rId5"/>
          <a:stretch>
            <a:fillRect/>
          </a:stretch>
        </p:blipFill>
        <p:spPr>
          <a:xfrm>
            <a:off x="4132275" y="1263075"/>
            <a:ext cx="3850533" cy="2165925"/>
          </a:xfrm>
          <a:prstGeom prst="rect">
            <a:avLst/>
          </a:prstGeom>
        </p:spPr>
      </p:pic>
      <p:pic>
        <p:nvPicPr>
          <p:cNvPr id="14" name="Picture 13">
            <a:extLst>
              <a:ext uri="{FF2B5EF4-FFF2-40B4-BE49-F238E27FC236}">
                <a16:creationId xmlns:a16="http://schemas.microsoft.com/office/drawing/2014/main" id="{06BD0A4A-5FDB-D4D3-7B87-5EE12CFCEC02}"/>
              </a:ext>
            </a:extLst>
          </p:cNvPr>
          <p:cNvPicPr>
            <a:picLocks noChangeAspect="1"/>
          </p:cNvPicPr>
          <p:nvPr/>
        </p:nvPicPr>
        <p:blipFill>
          <a:blip r:embed="rId6"/>
          <a:stretch>
            <a:fillRect/>
          </a:stretch>
        </p:blipFill>
        <p:spPr>
          <a:xfrm>
            <a:off x="4132276" y="3988817"/>
            <a:ext cx="3850533" cy="2165925"/>
          </a:xfrm>
          <a:prstGeom prst="rect">
            <a:avLst/>
          </a:prstGeom>
        </p:spPr>
      </p:pic>
      <p:pic>
        <p:nvPicPr>
          <p:cNvPr id="16" name="Picture 15">
            <a:extLst>
              <a:ext uri="{FF2B5EF4-FFF2-40B4-BE49-F238E27FC236}">
                <a16:creationId xmlns:a16="http://schemas.microsoft.com/office/drawing/2014/main" id="{0492D670-8027-5F18-93EB-5382188F50A0}"/>
              </a:ext>
            </a:extLst>
          </p:cNvPr>
          <p:cNvPicPr>
            <a:picLocks noChangeAspect="1"/>
          </p:cNvPicPr>
          <p:nvPr/>
        </p:nvPicPr>
        <p:blipFill>
          <a:blip r:embed="rId7"/>
          <a:stretch>
            <a:fillRect/>
          </a:stretch>
        </p:blipFill>
        <p:spPr>
          <a:xfrm>
            <a:off x="8196229" y="1275372"/>
            <a:ext cx="3850532" cy="2165924"/>
          </a:xfrm>
          <a:prstGeom prst="rect">
            <a:avLst/>
          </a:prstGeom>
        </p:spPr>
      </p:pic>
      <p:pic>
        <p:nvPicPr>
          <p:cNvPr id="18" name="Picture 17">
            <a:extLst>
              <a:ext uri="{FF2B5EF4-FFF2-40B4-BE49-F238E27FC236}">
                <a16:creationId xmlns:a16="http://schemas.microsoft.com/office/drawing/2014/main" id="{A68E3B03-40B7-A358-826F-457A5F5DACD8}"/>
              </a:ext>
            </a:extLst>
          </p:cNvPr>
          <p:cNvPicPr>
            <a:picLocks noChangeAspect="1"/>
          </p:cNvPicPr>
          <p:nvPr/>
        </p:nvPicPr>
        <p:blipFill>
          <a:blip r:embed="rId8"/>
          <a:stretch>
            <a:fillRect/>
          </a:stretch>
        </p:blipFill>
        <p:spPr>
          <a:xfrm>
            <a:off x="8196229" y="3988818"/>
            <a:ext cx="3850532" cy="2165925"/>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pic>
        <p:nvPicPr>
          <p:cNvPr id="9" name="Picture 8">
            <a:extLst>
              <a:ext uri="{FF2B5EF4-FFF2-40B4-BE49-F238E27FC236}">
                <a16:creationId xmlns:a16="http://schemas.microsoft.com/office/drawing/2014/main" id="{0273A07F-75E9-BCB1-D54E-EE9744ECE6FB}"/>
              </a:ext>
            </a:extLst>
          </p:cNvPr>
          <p:cNvPicPr>
            <a:picLocks noChangeAspect="1"/>
          </p:cNvPicPr>
          <p:nvPr/>
        </p:nvPicPr>
        <p:blipFill>
          <a:blip r:embed="rId3"/>
          <a:stretch>
            <a:fillRect/>
          </a:stretch>
        </p:blipFill>
        <p:spPr>
          <a:xfrm>
            <a:off x="271958" y="1082267"/>
            <a:ext cx="4934914" cy="2761945"/>
          </a:xfrm>
          <a:prstGeom prst="rect">
            <a:avLst/>
          </a:prstGeom>
        </p:spPr>
      </p:pic>
      <p:pic>
        <p:nvPicPr>
          <p:cNvPr id="12" name="Picture 11">
            <a:extLst>
              <a:ext uri="{FF2B5EF4-FFF2-40B4-BE49-F238E27FC236}">
                <a16:creationId xmlns:a16="http://schemas.microsoft.com/office/drawing/2014/main" id="{23D5AD1A-06FB-EA4A-2E54-78C4D17E81C3}"/>
              </a:ext>
            </a:extLst>
          </p:cNvPr>
          <p:cNvPicPr>
            <a:picLocks noChangeAspect="1"/>
          </p:cNvPicPr>
          <p:nvPr/>
        </p:nvPicPr>
        <p:blipFill>
          <a:blip r:embed="rId4"/>
          <a:stretch>
            <a:fillRect/>
          </a:stretch>
        </p:blipFill>
        <p:spPr>
          <a:xfrm>
            <a:off x="5912309" y="1082267"/>
            <a:ext cx="4037045" cy="2597506"/>
          </a:xfrm>
          <a:prstGeom prst="rect">
            <a:avLst/>
          </a:prstGeom>
        </p:spPr>
      </p:pic>
      <p:pic>
        <p:nvPicPr>
          <p:cNvPr id="14" name="Picture 13">
            <a:extLst>
              <a:ext uri="{FF2B5EF4-FFF2-40B4-BE49-F238E27FC236}">
                <a16:creationId xmlns:a16="http://schemas.microsoft.com/office/drawing/2014/main" id="{8EF34AA3-4A39-F4A7-8AAD-24D6FDC11D3A}"/>
              </a:ext>
            </a:extLst>
          </p:cNvPr>
          <p:cNvPicPr>
            <a:picLocks noChangeAspect="1"/>
          </p:cNvPicPr>
          <p:nvPr/>
        </p:nvPicPr>
        <p:blipFill>
          <a:blip r:embed="rId5"/>
          <a:stretch>
            <a:fillRect/>
          </a:stretch>
        </p:blipFill>
        <p:spPr>
          <a:xfrm>
            <a:off x="196178" y="3917997"/>
            <a:ext cx="5010693" cy="2820555"/>
          </a:xfrm>
          <a:prstGeom prst="rect">
            <a:avLst/>
          </a:prstGeom>
        </p:spPr>
      </p:pic>
      <p:pic>
        <p:nvPicPr>
          <p:cNvPr id="16" name="Picture 15">
            <a:extLst>
              <a:ext uri="{FF2B5EF4-FFF2-40B4-BE49-F238E27FC236}">
                <a16:creationId xmlns:a16="http://schemas.microsoft.com/office/drawing/2014/main" id="{000ACEF6-FAA3-6B54-0217-27B63EEF12E9}"/>
              </a:ext>
            </a:extLst>
          </p:cNvPr>
          <p:cNvPicPr>
            <a:picLocks noChangeAspect="1"/>
          </p:cNvPicPr>
          <p:nvPr/>
        </p:nvPicPr>
        <p:blipFill>
          <a:blip r:embed="rId6"/>
          <a:stretch>
            <a:fillRect/>
          </a:stretch>
        </p:blipFill>
        <p:spPr>
          <a:xfrm>
            <a:off x="5912309" y="3931780"/>
            <a:ext cx="4220736" cy="2820555"/>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F6B14C4F-1746-A8AB-D262-5A993160F568}"/>
              </a:ext>
            </a:extLst>
          </p:cNvPr>
          <p:cNvSpPr>
            <a:spLocks noGrp="1"/>
          </p:cNvSpPr>
          <p:nvPr>
            <p:ph type="body" sz="quarter" idx="12"/>
          </p:nvPr>
        </p:nvSpPr>
        <p:spPr>
          <a:xfrm flipH="1">
            <a:off x="5082301" y="3825551"/>
            <a:ext cx="814645" cy="401216"/>
          </a:xfrm>
        </p:spPr>
        <p:txBody>
          <a:bodyPr>
            <a:normAutofit/>
          </a:bodyPr>
          <a:lstStyle/>
          <a:p>
            <a:pPr marL="0" indent="0">
              <a:buNone/>
            </a:pPr>
            <a:endParaRPr lang="en-IN" dirty="0"/>
          </a:p>
        </p:txBody>
      </p:sp>
      <p:pic>
        <p:nvPicPr>
          <p:cNvPr id="3" name="Picture 2">
            <a:extLst>
              <a:ext uri="{FF2B5EF4-FFF2-40B4-BE49-F238E27FC236}">
                <a16:creationId xmlns:a16="http://schemas.microsoft.com/office/drawing/2014/main" id="{5B4E41CA-4CCF-B6A2-D8D7-53CE4E8F4001}"/>
              </a:ext>
            </a:extLst>
          </p:cNvPr>
          <p:cNvPicPr>
            <a:picLocks noChangeAspect="1"/>
          </p:cNvPicPr>
          <p:nvPr/>
        </p:nvPicPr>
        <p:blipFill>
          <a:blip r:embed="rId3"/>
          <a:stretch>
            <a:fillRect/>
          </a:stretch>
        </p:blipFill>
        <p:spPr>
          <a:xfrm>
            <a:off x="165332" y="1101487"/>
            <a:ext cx="3343561" cy="5038056"/>
          </a:xfrm>
          <a:prstGeom prst="rect">
            <a:avLst/>
          </a:prstGeom>
        </p:spPr>
      </p:pic>
      <p:pic>
        <p:nvPicPr>
          <p:cNvPr id="9" name="Picture 8">
            <a:extLst>
              <a:ext uri="{FF2B5EF4-FFF2-40B4-BE49-F238E27FC236}">
                <a16:creationId xmlns:a16="http://schemas.microsoft.com/office/drawing/2014/main" id="{345298BF-7949-935F-F50E-96BA5F907223}"/>
              </a:ext>
            </a:extLst>
          </p:cNvPr>
          <p:cNvPicPr>
            <a:picLocks noChangeAspect="1"/>
          </p:cNvPicPr>
          <p:nvPr/>
        </p:nvPicPr>
        <p:blipFill>
          <a:blip r:embed="rId4"/>
          <a:stretch>
            <a:fillRect/>
          </a:stretch>
        </p:blipFill>
        <p:spPr>
          <a:xfrm>
            <a:off x="3787827" y="1101487"/>
            <a:ext cx="3654398" cy="5215337"/>
          </a:xfrm>
          <a:prstGeom prst="rect">
            <a:avLst/>
          </a:prstGeom>
        </p:spPr>
      </p:pic>
      <p:pic>
        <p:nvPicPr>
          <p:cNvPr id="12" name="Picture 11">
            <a:extLst>
              <a:ext uri="{FF2B5EF4-FFF2-40B4-BE49-F238E27FC236}">
                <a16:creationId xmlns:a16="http://schemas.microsoft.com/office/drawing/2014/main" id="{4AF1C2C2-EAC1-6C60-5AA0-010BB9DC3C33}"/>
              </a:ext>
            </a:extLst>
          </p:cNvPr>
          <p:cNvPicPr>
            <a:picLocks noChangeAspect="1"/>
          </p:cNvPicPr>
          <p:nvPr/>
        </p:nvPicPr>
        <p:blipFill>
          <a:blip r:embed="rId5"/>
          <a:stretch>
            <a:fillRect/>
          </a:stretch>
        </p:blipFill>
        <p:spPr>
          <a:xfrm>
            <a:off x="7756264" y="1120148"/>
            <a:ext cx="4435736" cy="4907428"/>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nodePh="1">
                                  <p:stCondLst>
                                    <p:cond delay="0"/>
                                  </p:stCondLst>
                                  <p:endCondLst>
                                    <p:cond evt="begin" delay="0">
                                      <p:tn val="26"/>
                                    </p:cond>
                                  </p:end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3.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docProps/app.xml><?xml version="1.0" encoding="utf-8"?>
<Properties xmlns="http://schemas.openxmlformats.org/officeDocument/2006/extended-properties" xmlns:vt="http://schemas.openxmlformats.org/officeDocument/2006/docPropsVTypes">
  <Template>Facet</Template>
  <TotalTime>631</TotalTime>
  <Words>1303</Words>
  <Application>Microsoft Office PowerPoint</Application>
  <PresentationFormat>Widescreen</PresentationFormat>
  <Paragraphs>98</Paragraphs>
  <Slides>14</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14</vt:i4>
      </vt:variant>
    </vt:vector>
  </HeadingPairs>
  <TitlesOfParts>
    <vt:vector size="22" baseType="lpstr">
      <vt:lpstr>Arial</vt:lpstr>
      <vt:lpstr>Calibri</vt:lpstr>
      <vt:lpstr>DM Mono</vt:lpstr>
      <vt:lpstr>Inter</vt:lpstr>
      <vt:lpstr>Trebuchet MS</vt:lpstr>
      <vt:lpstr>Wingdings</vt:lpstr>
      <vt:lpstr>Wingdings 3</vt:lpstr>
      <vt:lpstr>Facet</vt:lpstr>
      <vt:lpstr>Project Title – Netflix Dataset Analysis</vt:lpstr>
      <vt:lpstr>PROBLEM  STATEMENT</vt:lpstr>
      <vt:lpstr> </vt:lpstr>
      <vt:lpstr> </vt:lpstr>
      <vt:lpstr>WHO ARE THE END USERS?</vt:lpstr>
      <vt:lpstr>Technology Used</vt:lpstr>
      <vt:lpstr>RESULTS1 </vt:lpstr>
      <vt:lpstr>RESULTS2</vt:lpstr>
      <vt:lpstr>RESULTS3 </vt:lpstr>
      <vt:lpstr>RESULTS4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Tarik Anvar</cp:lastModifiedBy>
  <cp:revision>108</cp:revision>
  <dcterms:created xsi:type="dcterms:W3CDTF">2021-07-11T13:13:15Z</dcterms:created>
  <dcterms:modified xsi:type="dcterms:W3CDTF">2025-10-12T08:24:34Z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