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4"/>
  </p:notesMasterIdLst>
  <p:handoutMasterIdLst>
    <p:handoutMasterId r:id="rId15"/>
  </p:handoutMasterIdLst>
  <p:sldIdLst>
    <p:sldId id="256" r:id="rId2"/>
    <p:sldId id="338" r:id="rId3"/>
    <p:sldId id="339" r:id="rId4"/>
    <p:sldId id="351" r:id="rId5"/>
    <p:sldId id="353" r:id="rId6"/>
    <p:sldId id="346" r:id="rId7"/>
    <p:sldId id="347" r:id="rId8"/>
    <p:sldId id="348" r:id="rId9"/>
    <p:sldId id="340" r:id="rId10"/>
    <p:sldId id="342" r:id="rId11"/>
    <p:sldId id="350" r:id="rId12"/>
    <p:sldId id="352" r:id="rId13"/>
  </p:sldIdLst>
  <p:sldSz cx="9144000" cy="6858000" type="screen4x3"/>
  <p:notesSz cx="6858000" cy="9926638"/>
  <p:defaultTextStyle>
    <a:defPPr>
      <a:defRPr lang="de-DE"/>
    </a:defPPr>
    <a:lvl1pPr algn="ctr" rtl="0" fontAlgn="base">
      <a:spcBef>
        <a:spcPct val="20000"/>
      </a:spcBef>
      <a:spcAft>
        <a:spcPct val="0"/>
      </a:spcAft>
      <a:buFont typeface="Arial" charset="0"/>
      <a:defRPr sz="1600" kern="1200">
        <a:solidFill>
          <a:schemeClr val="tx1"/>
        </a:solidFill>
        <a:latin typeface="Arial" charset="0"/>
        <a:ea typeface="+mn-ea"/>
        <a:cs typeface="+mn-cs"/>
      </a:defRPr>
    </a:lvl1pPr>
    <a:lvl2pPr marL="457200" algn="ctr" rtl="0" fontAlgn="base">
      <a:spcBef>
        <a:spcPct val="20000"/>
      </a:spcBef>
      <a:spcAft>
        <a:spcPct val="0"/>
      </a:spcAft>
      <a:buFont typeface="Arial" charset="0"/>
      <a:defRPr sz="1600" kern="1200">
        <a:solidFill>
          <a:schemeClr val="tx1"/>
        </a:solidFill>
        <a:latin typeface="Arial" charset="0"/>
        <a:ea typeface="+mn-ea"/>
        <a:cs typeface="+mn-cs"/>
      </a:defRPr>
    </a:lvl2pPr>
    <a:lvl3pPr marL="914400" algn="ctr" rtl="0" fontAlgn="base">
      <a:spcBef>
        <a:spcPct val="20000"/>
      </a:spcBef>
      <a:spcAft>
        <a:spcPct val="0"/>
      </a:spcAft>
      <a:buFont typeface="Arial" charset="0"/>
      <a:defRPr sz="1600" kern="1200">
        <a:solidFill>
          <a:schemeClr val="tx1"/>
        </a:solidFill>
        <a:latin typeface="Arial" charset="0"/>
        <a:ea typeface="+mn-ea"/>
        <a:cs typeface="+mn-cs"/>
      </a:defRPr>
    </a:lvl3pPr>
    <a:lvl4pPr marL="1371600" algn="ctr" rtl="0" fontAlgn="base">
      <a:spcBef>
        <a:spcPct val="20000"/>
      </a:spcBef>
      <a:spcAft>
        <a:spcPct val="0"/>
      </a:spcAft>
      <a:buFont typeface="Arial" charset="0"/>
      <a:defRPr sz="1600" kern="1200">
        <a:solidFill>
          <a:schemeClr val="tx1"/>
        </a:solidFill>
        <a:latin typeface="Arial" charset="0"/>
        <a:ea typeface="+mn-ea"/>
        <a:cs typeface="+mn-cs"/>
      </a:defRPr>
    </a:lvl4pPr>
    <a:lvl5pPr marL="1828800" algn="ctr" rtl="0" fontAlgn="base">
      <a:spcBef>
        <a:spcPct val="20000"/>
      </a:spcBef>
      <a:spcAft>
        <a:spcPct val="0"/>
      </a:spcAft>
      <a:buFont typeface="Arial" charset="0"/>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0">
          <p15:clr>
            <a:srgbClr val="A4A3A4"/>
          </p15:clr>
        </p15:guide>
        <p15:guide id="2" orient="horz" pos="1162">
          <p15:clr>
            <a:srgbClr val="A4A3A4"/>
          </p15:clr>
        </p15:guide>
        <p15:guide id="3" orient="horz" pos="3929">
          <p15:clr>
            <a:srgbClr val="A4A3A4"/>
          </p15:clr>
        </p15:guide>
        <p15:guide id="4" orient="horz" pos="4201">
          <p15:clr>
            <a:srgbClr val="A4A3A4"/>
          </p15:clr>
        </p15:guide>
        <p15:guide id="5" pos="249">
          <p15:clr>
            <a:srgbClr val="A4A3A4"/>
          </p15:clr>
        </p15:guide>
        <p15:guide id="6" pos="4558">
          <p15:clr>
            <a:srgbClr val="A4A3A4"/>
          </p15:clr>
        </p15:guide>
        <p15:guide id="7" pos="4649">
          <p15:clr>
            <a:srgbClr val="A4A3A4"/>
          </p15:clr>
        </p15:guide>
        <p15:guide id="8" pos="5738">
          <p15:clr>
            <a:srgbClr val="A4A3A4"/>
          </p15:clr>
        </p15:guide>
      </p15:sldGuideLst>
    </p:ext>
    <p:ext uri="{2D200454-40CA-4A62-9FC3-DE9A4176ACB9}">
      <p15:notesGuideLst xmlns:p15="http://schemas.microsoft.com/office/powerpoint/2012/main">
        <p15:guide id="1" orient="horz" pos="312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A014"/>
    <a:srgbClr val="5E7BA6"/>
    <a:srgbClr val="4F698F"/>
    <a:srgbClr val="002663"/>
    <a:srgbClr val="FFC50D"/>
    <a:srgbClr val="92D400"/>
    <a:srgbClr val="758EB3"/>
    <a:srgbClr val="506B92"/>
    <a:srgbClr val="966F00"/>
    <a:srgbClr val="644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7" autoAdjust="0"/>
    <p:restoredTop sz="95401" autoAdjust="0"/>
  </p:normalViewPr>
  <p:slideViewPr>
    <p:cSldViewPr>
      <p:cViewPr varScale="1">
        <p:scale>
          <a:sx n="86" d="100"/>
          <a:sy n="86" d="100"/>
        </p:scale>
        <p:origin x="228" y="84"/>
      </p:cViewPr>
      <p:guideLst>
        <p:guide orient="horz" pos="300"/>
        <p:guide orient="horz" pos="1162"/>
        <p:guide orient="horz" pos="3929"/>
        <p:guide orient="horz" pos="4201"/>
        <p:guide pos="249"/>
        <p:guide pos="4558"/>
        <p:guide pos="4649"/>
        <p:guide pos="57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3156" y="-96"/>
      </p:cViewPr>
      <p:guideLst>
        <p:guide orient="horz" pos="3127"/>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FontTx/>
              <a:buNone/>
              <a:defRPr sz="1200"/>
            </a:lvl1pPr>
          </a:lstStyle>
          <a:p>
            <a:endParaRPr lang="en-US" dirty="0"/>
          </a:p>
        </p:txBody>
      </p:sp>
      <p:sp>
        <p:nvSpPr>
          <p:cNvPr id="35843" name="Rectangle 3"/>
          <p:cNvSpPr>
            <a:spLocks noGrp="1" noChangeArrowheads="1"/>
          </p:cNvSpPr>
          <p:nvPr>
            <p:ph type="dt" sz="quarter" idx="1"/>
          </p:nvPr>
        </p:nvSpPr>
        <p:spPr bwMode="auto">
          <a:xfrm>
            <a:off x="3884613" y="0"/>
            <a:ext cx="297180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endParaRPr lang="en-US" dirty="0"/>
          </a:p>
        </p:txBody>
      </p:sp>
      <p:sp>
        <p:nvSpPr>
          <p:cNvPr id="35844" name="Rectangle 4"/>
          <p:cNvSpPr>
            <a:spLocks noGrp="1" noChangeArrowheads="1"/>
          </p:cNvSpPr>
          <p:nvPr>
            <p:ph type="ftr" sz="quarter" idx="2"/>
          </p:nvPr>
        </p:nvSpPr>
        <p:spPr bwMode="auto">
          <a:xfrm>
            <a:off x="0" y="9428583"/>
            <a:ext cx="297180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FontTx/>
              <a:buNone/>
              <a:defRPr sz="1200"/>
            </a:lvl1pPr>
          </a:lstStyle>
          <a:p>
            <a:endParaRPr lang="en-US" dirty="0"/>
          </a:p>
        </p:txBody>
      </p:sp>
      <p:sp>
        <p:nvSpPr>
          <p:cNvPr id="35845" name="Rectangle 5"/>
          <p:cNvSpPr>
            <a:spLocks noGrp="1" noChangeArrowheads="1"/>
          </p:cNvSpPr>
          <p:nvPr>
            <p:ph type="sldNum" sz="quarter" idx="3"/>
          </p:nvPr>
        </p:nvSpPr>
        <p:spPr bwMode="auto">
          <a:xfrm>
            <a:off x="3884613" y="9428583"/>
            <a:ext cx="297180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fld id="{112E83EE-220C-4D6A-81E0-03CBFE811682}" type="slidenum">
              <a:rPr lang="en-US"/>
              <a:pPr/>
              <a:t>‹Nr.›</a:t>
            </a:fld>
            <a:endParaRPr lang="en-US" dirty="0"/>
          </a:p>
        </p:txBody>
      </p:sp>
    </p:spTree>
    <p:extLst>
      <p:ext uri="{BB962C8B-B14F-4D97-AF65-F5344CB8AC3E}">
        <p14:creationId xmlns:p14="http://schemas.microsoft.com/office/powerpoint/2010/main" val="1415835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FontTx/>
              <a:buNone/>
              <a:defRPr sz="1200"/>
            </a:lvl1pPr>
          </a:lstStyle>
          <a:p>
            <a:endParaRPr lang="de-DE" dirty="0"/>
          </a:p>
        </p:txBody>
      </p:sp>
      <p:sp>
        <p:nvSpPr>
          <p:cNvPr id="5123" name="Rectangle 3"/>
          <p:cNvSpPr>
            <a:spLocks noGrp="1" noChangeArrowheads="1"/>
          </p:cNvSpPr>
          <p:nvPr>
            <p:ph type="dt" idx="1"/>
          </p:nvPr>
        </p:nvSpPr>
        <p:spPr bwMode="auto">
          <a:xfrm>
            <a:off x="3884613" y="0"/>
            <a:ext cx="297180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endParaRPr lang="de-DE" dirty="0"/>
          </a:p>
        </p:txBody>
      </p:sp>
      <p:sp>
        <p:nvSpPr>
          <p:cNvPr id="5124" name="Rectangle 4"/>
          <p:cNvSpPr>
            <a:spLocks noGrp="1" noRot="1" noChangeAspect="1" noChangeArrowheads="1" noTextEdit="1"/>
          </p:cNvSpPr>
          <p:nvPr>
            <p:ph type="sldImg" idx="2"/>
          </p:nvPr>
        </p:nvSpPr>
        <p:spPr bwMode="auto">
          <a:xfrm>
            <a:off x="947738"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715153"/>
            <a:ext cx="548640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5126" name="Rectangle 6"/>
          <p:cNvSpPr>
            <a:spLocks noGrp="1" noChangeArrowheads="1"/>
          </p:cNvSpPr>
          <p:nvPr>
            <p:ph type="ftr" sz="quarter" idx="4"/>
          </p:nvPr>
        </p:nvSpPr>
        <p:spPr bwMode="auto">
          <a:xfrm>
            <a:off x="0" y="9428583"/>
            <a:ext cx="297180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FontTx/>
              <a:buNone/>
              <a:defRPr sz="1200"/>
            </a:lvl1pPr>
          </a:lstStyle>
          <a:p>
            <a:endParaRPr lang="de-DE" dirty="0"/>
          </a:p>
        </p:txBody>
      </p:sp>
      <p:sp>
        <p:nvSpPr>
          <p:cNvPr id="5127" name="Rectangle 7"/>
          <p:cNvSpPr>
            <a:spLocks noGrp="1" noChangeArrowheads="1"/>
          </p:cNvSpPr>
          <p:nvPr>
            <p:ph type="sldNum" sz="quarter" idx="5"/>
          </p:nvPr>
        </p:nvSpPr>
        <p:spPr bwMode="auto">
          <a:xfrm>
            <a:off x="3884613" y="9428583"/>
            <a:ext cx="2971800"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fld id="{7B05DB4D-01B7-4689-887D-E88FFE7353E9}" type="slidenum">
              <a:rPr lang="de-DE"/>
              <a:pPr/>
              <a:t>‹Nr.›</a:t>
            </a:fld>
            <a:endParaRPr lang="de-DE" dirty="0"/>
          </a:p>
        </p:txBody>
      </p:sp>
    </p:spTree>
    <p:extLst>
      <p:ext uri="{BB962C8B-B14F-4D97-AF65-F5344CB8AC3E}">
        <p14:creationId xmlns:p14="http://schemas.microsoft.com/office/powerpoint/2010/main" val="2480425175"/>
      </p:ext>
    </p:extLst>
  </p:cSld>
  <p:clrMap bg1="lt1" tx1="dk1" bg2="lt2" tx2="dk2" accent1="accent1" accent2="accent2" accent3="accent3" accent4="accent4" accent5="accent5" accent6="accent6" hlink="hlink" folHlink="folHlink"/>
  <p:notesStyle>
    <a:lvl1pPr algn="l" rtl="0" fontAlgn="base">
      <a:spcBef>
        <a:spcPct val="20000"/>
      </a:spcBef>
      <a:spcAft>
        <a:spcPct val="0"/>
      </a:spcAft>
      <a:defRPr sz="1600" kern="1200">
        <a:solidFill>
          <a:schemeClr val="tx1"/>
        </a:solidFill>
        <a:latin typeface="Arial" charset="0"/>
        <a:ea typeface="+mn-ea"/>
        <a:cs typeface="+mn-cs"/>
      </a:defRPr>
    </a:lvl1pPr>
    <a:lvl2pPr marL="271463" indent="-269875" algn="l" rtl="0" fontAlgn="base">
      <a:spcBef>
        <a:spcPct val="20000"/>
      </a:spcBef>
      <a:spcAft>
        <a:spcPct val="0"/>
      </a:spcAft>
      <a:buFont typeface="Arial" charset="0"/>
      <a:buChar char="–"/>
      <a:defRPr sz="1600" kern="1200">
        <a:solidFill>
          <a:schemeClr val="tx1"/>
        </a:solidFill>
        <a:latin typeface="Arial" charset="0"/>
        <a:ea typeface="+mn-ea"/>
        <a:cs typeface="+mn-cs"/>
      </a:defRPr>
    </a:lvl2pPr>
    <a:lvl3pPr marL="533400" indent="-260350" algn="l" rtl="0" fontAlgn="base">
      <a:spcBef>
        <a:spcPct val="20000"/>
      </a:spcBef>
      <a:spcAft>
        <a:spcPct val="0"/>
      </a:spcAft>
      <a:buFont typeface="Arial" charset="0"/>
      <a:buChar char="–"/>
      <a:defRPr sz="1600" kern="1200">
        <a:solidFill>
          <a:schemeClr val="tx1"/>
        </a:solidFill>
        <a:latin typeface="Arial" charset="0"/>
        <a:ea typeface="+mn-ea"/>
        <a:cs typeface="+mn-cs"/>
      </a:defRPr>
    </a:lvl3pPr>
    <a:lvl4pPr marL="804863" indent="-269875" algn="l" rtl="0" fontAlgn="base">
      <a:spcBef>
        <a:spcPct val="20000"/>
      </a:spcBef>
      <a:spcAft>
        <a:spcPct val="0"/>
      </a:spcAft>
      <a:buFont typeface="Arial" charset="0"/>
      <a:buChar char="–"/>
      <a:defRPr sz="1600" kern="1200">
        <a:solidFill>
          <a:schemeClr val="tx1"/>
        </a:solidFill>
        <a:latin typeface="Arial" charset="0"/>
        <a:ea typeface="+mn-ea"/>
        <a:cs typeface="+mn-cs"/>
      </a:defRPr>
    </a:lvl4pPr>
    <a:lvl5pPr marL="1074738" indent="-268288" algn="l" rtl="0" fontAlgn="base">
      <a:spcBef>
        <a:spcPct val="20000"/>
      </a:spcBef>
      <a:spcAft>
        <a:spcPct val="0"/>
      </a:spcAft>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B05DB4D-01B7-4689-887D-E88FFE7353E9}" type="slidenum">
              <a:rPr lang="de-DE" smtClean="0"/>
              <a:pPr/>
              <a:t>1</a:t>
            </a:fld>
            <a:endParaRPr lang="de-DE" dirty="0"/>
          </a:p>
        </p:txBody>
      </p:sp>
    </p:spTree>
    <p:extLst>
      <p:ext uri="{BB962C8B-B14F-4D97-AF65-F5344CB8AC3E}">
        <p14:creationId xmlns:p14="http://schemas.microsoft.com/office/powerpoint/2010/main" val="597252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4105" name="Rectangle 9"/>
          <p:cNvSpPr>
            <a:spLocks noChangeArrowheads="1"/>
          </p:cNvSpPr>
          <p:nvPr/>
        </p:nvSpPr>
        <p:spPr bwMode="gray">
          <a:xfrm>
            <a:off x="0" y="3293858"/>
            <a:ext cx="9144000" cy="2952775"/>
          </a:xfrm>
          <a:prstGeom prst="rect">
            <a:avLst/>
          </a:prstGeom>
          <a:solidFill>
            <a:schemeClr val="accent1"/>
          </a:solidFill>
          <a:ln w="6350">
            <a:solidFill>
              <a:schemeClr val="accent1">
                <a:lumMod val="90000"/>
                <a:lumOff val="10000"/>
              </a:schemeClr>
            </a:solidFill>
            <a:miter lim="800000"/>
            <a:headEnd/>
            <a:tailEnd/>
          </a:ln>
          <a:effectLst/>
          <a:extLst/>
        </p:spPr>
        <p:txBody>
          <a:bodyPr wrap="none" lIns="90000" tIns="46800" rIns="90000" bIns="46800" anchor="ctr"/>
          <a:lstStyle/>
          <a:p>
            <a:endParaRPr lang="de-DE" dirty="0"/>
          </a:p>
        </p:txBody>
      </p:sp>
      <p:sp>
        <p:nvSpPr>
          <p:cNvPr id="7" name="Rectangle 26"/>
          <p:cNvSpPr>
            <a:spLocks noChangeArrowheads="1"/>
          </p:cNvSpPr>
          <p:nvPr userDrawn="1"/>
        </p:nvSpPr>
        <p:spPr bwMode="gray">
          <a:xfrm>
            <a:off x="5292725" y="6352045"/>
            <a:ext cx="3455988"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r">
              <a:spcBef>
                <a:spcPct val="0"/>
              </a:spcBef>
              <a:buFontTx/>
              <a:buNone/>
            </a:pPr>
            <a:r>
              <a:rPr lang="en-US" sz="800" dirty="0" smtClean="0"/>
              <a:t>Copyright © 2015 Crawler-Lib. All rights reserved</a:t>
            </a:r>
            <a:endParaRPr lang="de-DE" sz="800" dirty="0"/>
          </a:p>
        </p:txBody>
      </p:sp>
      <p:sp>
        <p:nvSpPr>
          <p:cNvPr id="4099" name="Rectangle 3"/>
          <p:cNvSpPr>
            <a:spLocks noGrp="1" noChangeArrowheads="1"/>
          </p:cNvSpPr>
          <p:nvPr>
            <p:ph type="subTitle" idx="1"/>
          </p:nvPr>
        </p:nvSpPr>
        <p:spPr>
          <a:xfrm>
            <a:off x="1259632" y="3624721"/>
            <a:ext cx="6840537" cy="2036528"/>
          </a:xfrm>
          <a:prstGeom prst="rect">
            <a:avLst/>
          </a:prstGeom>
          <a:solidFill>
            <a:srgbClr val="002663"/>
          </a:solidFill>
          <a:ln>
            <a:solidFill>
              <a:srgbClr val="002663"/>
            </a:solidFill>
          </a:ln>
        </p:spPr>
        <p:txBody>
          <a:bodyPr/>
          <a:lstStyle>
            <a:lvl1pPr algn="ctr">
              <a:defRPr sz="2400" i="0">
                <a:solidFill>
                  <a:schemeClr val="bg1"/>
                </a:solidFill>
                <a:latin typeface="Calibri" panose="020F0502020204030204" pitchFamily="34" charset="0"/>
                <a:cs typeface="Calibri" panose="020F0502020204030204" pitchFamily="34" charset="0"/>
              </a:defRPr>
            </a:lvl1pPr>
          </a:lstStyle>
          <a:p>
            <a:pPr lvl="0"/>
            <a:endParaRPr lang="de-DE" noProof="0" dirty="0" smtClean="0"/>
          </a:p>
          <a:p>
            <a:pPr lvl="0"/>
            <a:r>
              <a:rPr lang="de-DE" noProof="0" dirty="0" smtClean="0"/>
              <a:t>Firmenpräsentation </a:t>
            </a:r>
          </a:p>
          <a:p>
            <a:pPr lvl="0"/>
            <a:r>
              <a:rPr lang="de-DE" noProof="0" dirty="0" smtClean="0"/>
              <a:t>für</a:t>
            </a:r>
          </a:p>
          <a:p>
            <a:pPr lvl="0"/>
            <a:r>
              <a:rPr lang="de-DE" noProof="0" dirty="0" smtClean="0"/>
              <a:t>xxx</a:t>
            </a:r>
          </a:p>
        </p:txBody>
      </p:sp>
      <p:pic>
        <p:nvPicPr>
          <p:cNvPr id="2" name="Grafik 1"/>
          <p:cNvPicPr>
            <a:picLocks noChangeAspect="1"/>
          </p:cNvPicPr>
          <p:nvPr userDrawn="1"/>
        </p:nvPicPr>
        <p:blipFill>
          <a:blip r:embed="rId2"/>
          <a:stretch>
            <a:fillRect/>
          </a:stretch>
        </p:blipFill>
        <p:spPr>
          <a:xfrm>
            <a:off x="1457325" y="1052736"/>
            <a:ext cx="6229350" cy="12192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95289" y="260648"/>
            <a:ext cx="5976911" cy="1039813"/>
          </a:xfrm>
          <a:prstGeom prst="rect">
            <a:avLst/>
          </a:prstGeom>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a:xfrm>
            <a:off x="395288" y="1789113"/>
            <a:ext cx="6840537" cy="4448175"/>
          </a:xfrm>
          <a:prstGeom prst="rect">
            <a:avLst/>
          </a:prstGeom>
        </p:spPr>
        <p:txBody>
          <a:body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Tree>
    <p:extLst>
      <p:ext uri="{BB962C8B-B14F-4D97-AF65-F5344CB8AC3E}">
        <p14:creationId xmlns:p14="http://schemas.microsoft.com/office/powerpoint/2010/main" val="37248174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5292725" y="6352045"/>
            <a:ext cx="3455988"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r">
              <a:spcBef>
                <a:spcPct val="0"/>
              </a:spcBef>
              <a:buFontTx/>
              <a:buNone/>
            </a:pPr>
            <a:r>
              <a:rPr lang="en-US" sz="800" dirty="0" smtClean="0"/>
              <a:t>Copyright © 2015 Crawler-Lib. All rights reserved</a:t>
            </a:r>
            <a:endParaRPr lang="de-DE" sz="800" dirty="0"/>
          </a:p>
        </p:txBody>
      </p:sp>
      <p:sp>
        <p:nvSpPr>
          <p:cNvPr id="2" name="Textfeld 1"/>
          <p:cNvSpPr txBox="1"/>
          <p:nvPr/>
        </p:nvSpPr>
        <p:spPr>
          <a:xfrm>
            <a:off x="367507" y="6541672"/>
            <a:ext cx="2766783" cy="123111"/>
          </a:xfrm>
          <a:prstGeom prst="rect">
            <a:avLst/>
          </a:prstGeom>
          <a:noFill/>
        </p:spPr>
        <p:txBody>
          <a:bodyPr wrap="none" lIns="0" tIns="0" rIns="0" bIns="0" rtlCol="0" anchor="b" anchorCtr="0">
            <a:spAutoFit/>
          </a:bodyPr>
          <a:lstStyle/>
          <a:p>
            <a:pPr marL="0" marR="0" indent="0" algn="l" defTabSz="914400" rtl="0" eaLnBrk="1" fontAlgn="base" latinLnBrk="0" hangingPunct="1">
              <a:lnSpc>
                <a:spcPct val="100000"/>
              </a:lnSpc>
              <a:spcBef>
                <a:spcPct val="20000"/>
              </a:spcBef>
              <a:spcAft>
                <a:spcPct val="0"/>
              </a:spcAft>
              <a:buClrTx/>
              <a:buSzTx/>
              <a:buFont typeface="Arial" charset="0"/>
              <a:buNone/>
              <a:tabLst/>
              <a:defRPr/>
            </a:pPr>
            <a:r>
              <a:rPr lang="de-DE" sz="800" baseline="0" dirty="0" smtClean="0"/>
              <a:t>Page </a:t>
            </a:r>
            <a:fld id="{AAFCC760-8B95-453C-B3C8-D771F7ECBF1C}" type="slidenum">
              <a:rPr lang="de-DE" sz="800" baseline="0" smtClean="0"/>
              <a:pPr marL="0" marR="0" indent="0" algn="l" defTabSz="914400" rtl="0" eaLnBrk="1" fontAlgn="base" latinLnBrk="0" hangingPunct="1">
                <a:lnSpc>
                  <a:spcPct val="100000"/>
                </a:lnSpc>
                <a:spcBef>
                  <a:spcPct val="20000"/>
                </a:spcBef>
                <a:spcAft>
                  <a:spcPct val="0"/>
                </a:spcAft>
                <a:buClrTx/>
                <a:buSzTx/>
                <a:buFont typeface="Arial" charset="0"/>
                <a:buNone/>
                <a:tabLst/>
                <a:defRPr/>
              </a:pPr>
              <a:t>‹Nr.›</a:t>
            </a:fld>
            <a:r>
              <a:rPr lang="de-DE" sz="800" dirty="0" smtClean="0"/>
              <a:t> | Company</a:t>
            </a:r>
            <a:r>
              <a:rPr lang="de-DE" sz="800" baseline="0" dirty="0" smtClean="0"/>
              <a:t> </a:t>
            </a:r>
            <a:r>
              <a:rPr lang="de-DE" sz="800" baseline="0" dirty="0" err="1" smtClean="0"/>
              <a:t>Presentation</a:t>
            </a:r>
            <a:r>
              <a:rPr lang="de-DE" sz="800" dirty="0" smtClean="0"/>
              <a:t> </a:t>
            </a:r>
            <a:r>
              <a:rPr lang="de-DE" sz="800" dirty="0" err="1" smtClean="0"/>
              <a:t>Crawler-Lib</a:t>
            </a:r>
            <a:r>
              <a:rPr lang="de-DE" sz="800" baseline="0" dirty="0" smtClean="0"/>
              <a:t> </a:t>
            </a:r>
            <a:r>
              <a:rPr lang="de-DE" sz="800" dirty="0" smtClean="0"/>
              <a:t>| </a:t>
            </a:r>
            <a:fld id="{428F36F7-ACDA-45D5-A7D0-C68D8719600F}" type="datetime1">
              <a:rPr lang="de-DE" sz="800" smtClean="0"/>
              <a:pPr marL="0" marR="0" indent="0" algn="l" defTabSz="914400" rtl="0" eaLnBrk="1" fontAlgn="base" latinLnBrk="0" hangingPunct="1">
                <a:lnSpc>
                  <a:spcPct val="100000"/>
                </a:lnSpc>
                <a:spcBef>
                  <a:spcPct val="20000"/>
                </a:spcBef>
                <a:spcAft>
                  <a:spcPct val="0"/>
                </a:spcAft>
                <a:buClrTx/>
                <a:buSzTx/>
                <a:buFont typeface="Arial" charset="0"/>
                <a:buNone/>
                <a:tabLst/>
                <a:defRPr/>
              </a:pPr>
              <a:t>18.03.2015</a:t>
            </a:fld>
            <a:endParaRPr lang="de-DE" sz="800" dirty="0"/>
          </a:p>
        </p:txBody>
      </p:sp>
      <p:pic>
        <p:nvPicPr>
          <p:cNvPr id="3" name="Grafik 2"/>
          <p:cNvPicPr>
            <a:picLocks noChangeAspect="1"/>
          </p:cNvPicPr>
          <p:nvPr userDrawn="1"/>
        </p:nvPicPr>
        <p:blipFill>
          <a:blip r:embed="rId4"/>
          <a:stretch>
            <a:fillRect/>
          </a:stretch>
        </p:blipFill>
        <p:spPr>
          <a:xfrm>
            <a:off x="6217729" y="332656"/>
            <a:ext cx="2746759" cy="537592"/>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8" r:id="rId2"/>
  </p:sldLayoutIdLst>
  <p:timing>
    <p:tnLst>
      <p:par>
        <p:cTn id="1" dur="indefinite" restart="never" nodeType="tmRoot"/>
      </p:par>
    </p:tnLst>
  </p:timing>
  <p:hf sldNum="0" hdr="0" ftr="0"/>
  <p:txStyles>
    <p:title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algn="l" rtl="0" eaLnBrk="1" fontAlgn="base" hangingPunct="1">
        <a:spcBef>
          <a:spcPct val="20000"/>
        </a:spcBef>
        <a:spcAft>
          <a:spcPct val="0"/>
        </a:spcAft>
        <a:tabLst>
          <a:tab pos="266700" algn="l"/>
        </a:tabLst>
        <a:defRPr sz="1600">
          <a:solidFill>
            <a:schemeClr val="tx1"/>
          </a:solidFill>
          <a:latin typeface="+mn-lt"/>
          <a:ea typeface="+mn-ea"/>
          <a:cs typeface="+mn-cs"/>
        </a:defRPr>
      </a:lvl1pPr>
      <a:lvl2pPr marL="271463" indent="-269875" algn="l" rtl="0" eaLnBrk="1" fontAlgn="base" hangingPunct="1">
        <a:spcBef>
          <a:spcPct val="20000"/>
        </a:spcBef>
        <a:spcAft>
          <a:spcPct val="0"/>
        </a:spcAft>
        <a:buFont typeface="Arial" charset="0"/>
        <a:buChar char="–"/>
        <a:tabLst>
          <a:tab pos="266700" algn="l"/>
        </a:tabLst>
        <a:defRPr sz="1600">
          <a:solidFill>
            <a:schemeClr val="tx1"/>
          </a:solidFill>
          <a:latin typeface="+mn-lt"/>
        </a:defRPr>
      </a:lvl2pPr>
      <a:lvl3pPr marL="533400" indent="-260350" algn="l" rtl="0" eaLnBrk="1" fontAlgn="base" hangingPunct="1">
        <a:spcBef>
          <a:spcPct val="20000"/>
        </a:spcBef>
        <a:spcAft>
          <a:spcPct val="0"/>
        </a:spcAft>
        <a:buFont typeface="Arial" charset="0"/>
        <a:buChar char="–"/>
        <a:tabLst>
          <a:tab pos="266700" algn="l"/>
        </a:tabLst>
        <a:defRPr sz="1600">
          <a:solidFill>
            <a:schemeClr val="tx1"/>
          </a:solidFill>
          <a:latin typeface="+mn-lt"/>
        </a:defRPr>
      </a:lvl3pPr>
      <a:lvl4pPr marL="804863" indent="-269875" algn="l" rtl="0" eaLnBrk="1" fontAlgn="base" hangingPunct="1">
        <a:spcBef>
          <a:spcPct val="20000"/>
        </a:spcBef>
        <a:spcAft>
          <a:spcPct val="0"/>
        </a:spcAft>
        <a:buFont typeface="Arial" charset="0"/>
        <a:buChar char="–"/>
        <a:tabLst>
          <a:tab pos="266700" algn="l"/>
        </a:tabLst>
        <a:defRPr sz="1600">
          <a:solidFill>
            <a:schemeClr val="tx1"/>
          </a:solidFill>
          <a:latin typeface="+mn-lt"/>
        </a:defRPr>
      </a:lvl4pPr>
      <a:lvl5pPr marL="1074738" indent="-268288" algn="l" rtl="0" eaLnBrk="1" fontAlgn="base" hangingPunct="1">
        <a:spcBef>
          <a:spcPct val="20000"/>
        </a:spcBef>
        <a:spcAft>
          <a:spcPct val="0"/>
        </a:spcAft>
        <a:buFont typeface="Arial" charset="0"/>
        <a:buChar char="–"/>
        <a:tabLst>
          <a:tab pos="266700" algn="l"/>
        </a:tabLst>
        <a:defRPr sz="1600">
          <a:solidFill>
            <a:schemeClr val="tx1"/>
          </a:solidFill>
          <a:latin typeface="+mn-lt"/>
        </a:defRPr>
      </a:lvl5pPr>
      <a:lvl6pPr marL="1531938" indent="-268288" algn="l" rtl="0" eaLnBrk="1" fontAlgn="base" hangingPunct="1">
        <a:spcBef>
          <a:spcPct val="20000"/>
        </a:spcBef>
        <a:spcAft>
          <a:spcPct val="0"/>
        </a:spcAft>
        <a:buFont typeface="Arial" charset="0"/>
        <a:buChar char="–"/>
        <a:tabLst>
          <a:tab pos="266700" algn="l"/>
        </a:tabLst>
        <a:defRPr sz="1600">
          <a:solidFill>
            <a:schemeClr val="tx1"/>
          </a:solidFill>
          <a:latin typeface="+mn-lt"/>
        </a:defRPr>
      </a:lvl6pPr>
      <a:lvl7pPr marL="1989138" indent="-268288" algn="l" rtl="0" eaLnBrk="1" fontAlgn="base" hangingPunct="1">
        <a:spcBef>
          <a:spcPct val="20000"/>
        </a:spcBef>
        <a:spcAft>
          <a:spcPct val="0"/>
        </a:spcAft>
        <a:buFont typeface="Arial" charset="0"/>
        <a:buChar char="–"/>
        <a:tabLst>
          <a:tab pos="266700" algn="l"/>
        </a:tabLst>
        <a:defRPr sz="1600">
          <a:solidFill>
            <a:schemeClr val="tx1"/>
          </a:solidFill>
          <a:latin typeface="+mn-lt"/>
        </a:defRPr>
      </a:lvl7pPr>
      <a:lvl8pPr marL="2446338" indent="-268288" algn="l" rtl="0" eaLnBrk="1" fontAlgn="base" hangingPunct="1">
        <a:spcBef>
          <a:spcPct val="20000"/>
        </a:spcBef>
        <a:spcAft>
          <a:spcPct val="0"/>
        </a:spcAft>
        <a:buFont typeface="Arial" charset="0"/>
        <a:buChar char="–"/>
        <a:tabLst>
          <a:tab pos="266700" algn="l"/>
        </a:tabLst>
        <a:defRPr sz="1600">
          <a:solidFill>
            <a:schemeClr val="tx1"/>
          </a:solidFill>
          <a:latin typeface="+mn-lt"/>
        </a:defRPr>
      </a:lvl8pPr>
      <a:lvl9pPr marL="2903538" indent="-268288" algn="l" rtl="0" eaLnBrk="1" fontAlgn="base" hangingPunct="1">
        <a:spcBef>
          <a:spcPct val="20000"/>
        </a:spcBef>
        <a:spcAft>
          <a:spcPct val="0"/>
        </a:spcAft>
        <a:buFont typeface="Arial" charset="0"/>
        <a:buChar char="–"/>
        <a:tabLst>
          <a:tab pos="266700" algn="l"/>
        </a:tabLst>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tmaierhofer@crawler-lib.net" TargetMode="External"/><Relationship Id="rId2" Type="http://schemas.openxmlformats.org/officeDocument/2006/relationships/hyperlink" Target="mailto:info@crawler-lib.net"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www.crawler-lib.ne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plus.google.com/102488069995729942110/posts" TargetMode="External"/><Relationship Id="rId3" Type="http://schemas.openxmlformats.org/officeDocument/2006/relationships/hyperlink" Target="http://www.crawler-lib.net/blog" TargetMode="External"/><Relationship Id="rId7" Type="http://schemas.openxmlformats.org/officeDocument/2006/relationships/hyperlink" Target="http://www.youtube.com/user/CrawlerLib" TargetMode="External"/><Relationship Id="rId2" Type="http://schemas.openxmlformats.org/officeDocument/2006/relationships/hyperlink" Target="http://www.crawler-lib.net/" TargetMode="External"/><Relationship Id="rId1" Type="http://schemas.openxmlformats.org/officeDocument/2006/relationships/slideLayout" Target="../slideLayouts/slideLayout2.xml"/><Relationship Id="rId6" Type="http://schemas.openxmlformats.org/officeDocument/2006/relationships/hyperlink" Target="https://twitter.com/CrawlerLib" TargetMode="External"/><Relationship Id="rId11" Type="http://schemas.openxmlformats.org/officeDocument/2006/relationships/hyperlink" Target="http://www.crawler-lib.net/framework-storage-operation-processing" TargetMode="External"/><Relationship Id="rId5" Type="http://schemas.openxmlformats.org/officeDocument/2006/relationships/hyperlink" Target="http://help.crawler-lib.net/" TargetMode="External"/><Relationship Id="rId10" Type="http://schemas.openxmlformats.org/officeDocument/2006/relationships/hyperlink" Target="http://www.crawler-lib.net/development-consulting-service" TargetMode="External"/><Relationship Id="rId4" Type="http://schemas.openxmlformats.org/officeDocument/2006/relationships/hyperlink" Target="http://download.crawler-lib.net/" TargetMode="External"/><Relationship Id="rId9" Type="http://schemas.openxmlformats.org/officeDocument/2006/relationships/hyperlink" Target="https://www.nuget.org/profiles/crawler-lib/"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crawler-lib.net/crawler-lib-concurrency-testing" TargetMode="External"/><Relationship Id="rId2" Type="http://schemas.openxmlformats.org/officeDocument/2006/relationships/hyperlink" Target="http://www.crawler-lib.net/child-processes" TargetMode="External"/><Relationship Id="rId1" Type="http://schemas.openxmlformats.org/officeDocument/2006/relationships/slideLayout" Target="../slideLayouts/slideLayout2.xml"/><Relationship Id="rId5" Type="http://schemas.openxmlformats.org/officeDocument/2006/relationships/hyperlink" Target="http://www.crawler-lib.net/build-tools" TargetMode="External"/><Relationship Id="rId4" Type="http://schemas.openxmlformats.org/officeDocument/2006/relationships/hyperlink" Target="http://www.crawler-lib.net/nhunspe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subTitle" idx="1"/>
          </p:nvPr>
        </p:nvSpPr>
        <p:spPr>
          <a:xfrm>
            <a:off x="1115616" y="3624721"/>
            <a:ext cx="6840537" cy="2036528"/>
          </a:xfrm>
          <a:prstGeom prst="rect">
            <a:avLst/>
          </a:prstGeom>
          <a:solidFill>
            <a:srgbClr val="002663"/>
          </a:solidFill>
          <a:ln>
            <a:solidFill>
              <a:srgbClr val="002663"/>
            </a:solidFill>
          </a:ln>
        </p:spPr>
        <p:txBody>
          <a:bodyPr/>
          <a:lstStyle>
            <a:lvl1pPr algn="ctr">
              <a:defRPr sz="2400" i="0">
                <a:solidFill>
                  <a:schemeClr val="bg1"/>
                </a:solidFill>
                <a:latin typeface="Calibri" panose="020F0502020204030204" pitchFamily="34" charset="0"/>
                <a:cs typeface="Calibri" panose="020F0502020204030204" pitchFamily="34" charset="0"/>
              </a:defRPr>
            </a:lvl1pPr>
          </a:lstStyle>
          <a:p>
            <a:pPr lvl="0"/>
            <a:endParaRPr lang="en-US" noProof="0" dirty="0" smtClean="0"/>
          </a:p>
          <a:p>
            <a:pPr lvl="0"/>
            <a:r>
              <a:rPr lang="en-US" b="1" noProof="0" dirty="0" smtClean="0"/>
              <a:t>A Presentation of Our Company</a:t>
            </a:r>
          </a:p>
        </p:txBody>
      </p:sp>
      <p:sp>
        <p:nvSpPr>
          <p:cNvPr id="3" name="Textfeld 2"/>
          <p:cNvSpPr txBox="1"/>
          <p:nvPr/>
        </p:nvSpPr>
        <p:spPr>
          <a:xfrm>
            <a:off x="683568" y="2477214"/>
            <a:ext cx="7416824" cy="634020"/>
          </a:xfrm>
          <a:prstGeom prst="rect">
            <a:avLst/>
          </a:prstGeom>
          <a:noFill/>
        </p:spPr>
        <p:txBody>
          <a:bodyPr wrap="square" rtlCol="0">
            <a:spAutoFit/>
          </a:bodyPr>
          <a:lstStyle/>
          <a:p>
            <a:pPr lvl="0" algn="l"/>
            <a:endParaRPr lang="de-DE" noProof="0" dirty="0" smtClean="0">
              <a:solidFill>
                <a:schemeClr val="accent1">
                  <a:lumMod val="90000"/>
                  <a:lumOff val="10000"/>
                </a:schemeClr>
              </a:solidFill>
            </a:endParaRPr>
          </a:p>
          <a:p>
            <a:pPr lvl="0"/>
            <a:r>
              <a:rPr lang="de-DE" dirty="0" smtClean="0">
                <a:solidFill>
                  <a:schemeClr val="accent1">
                    <a:lumMod val="90000"/>
                    <a:lumOff val="10000"/>
                  </a:schemeClr>
                </a:solidFill>
              </a:rPr>
              <a:t>Bright </a:t>
            </a:r>
            <a:r>
              <a:rPr lang="de-DE" dirty="0" err="1" smtClean="0">
                <a:solidFill>
                  <a:schemeClr val="accent1">
                    <a:lumMod val="90000"/>
                    <a:lumOff val="10000"/>
                  </a:schemeClr>
                </a:solidFill>
              </a:rPr>
              <a:t>solutions</a:t>
            </a:r>
            <a:r>
              <a:rPr lang="de-DE" dirty="0" smtClean="0">
                <a:solidFill>
                  <a:schemeClr val="accent1">
                    <a:lumMod val="90000"/>
                    <a:lumOff val="10000"/>
                  </a:schemeClr>
                </a:solidFill>
              </a:rPr>
              <a:t> </a:t>
            </a:r>
            <a:r>
              <a:rPr lang="de-DE" dirty="0" err="1" smtClean="0">
                <a:solidFill>
                  <a:schemeClr val="accent1">
                    <a:lumMod val="90000"/>
                    <a:lumOff val="10000"/>
                  </a:schemeClr>
                </a:solidFill>
              </a:rPr>
              <a:t>for</a:t>
            </a:r>
            <a:r>
              <a:rPr lang="de-DE" dirty="0" smtClean="0">
                <a:solidFill>
                  <a:schemeClr val="accent1">
                    <a:lumMod val="90000"/>
                    <a:lumOff val="10000"/>
                  </a:schemeClr>
                </a:solidFill>
              </a:rPr>
              <a:t> </a:t>
            </a:r>
            <a:r>
              <a:rPr lang="de-DE" dirty="0" err="1" smtClean="0">
                <a:solidFill>
                  <a:schemeClr val="accent1">
                    <a:lumMod val="90000"/>
                    <a:lumOff val="10000"/>
                  </a:schemeClr>
                </a:solidFill>
              </a:rPr>
              <a:t>application</a:t>
            </a:r>
            <a:r>
              <a:rPr lang="de-DE" dirty="0" smtClean="0">
                <a:solidFill>
                  <a:schemeClr val="accent1">
                    <a:lumMod val="90000"/>
                    <a:lumOff val="10000"/>
                  </a:schemeClr>
                </a:solidFill>
              </a:rPr>
              <a:t> </a:t>
            </a:r>
            <a:r>
              <a:rPr lang="de-DE" dirty="0" err="1" smtClean="0">
                <a:solidFill>
                  <a:schemeClr val="accent1">
                    <a:lumMod val="90000"/>
                    <a:lumOff val="10000"/>
                  </a:schemeClr>
                </a:solidFill>
              </a:rPr>
              <a:t>and</a:t>
            </a:r>
            <a:r>
              <a:rPr lang="de-DE" dirty="0" smtClean="0">
                <a:solidFill>
                  <a:schemeClr val="accent1">
                    <a:lumMod val="90000"/>
                    <a:lumOff val="10000"/>
                  </a:schemeClr>
                </a:solidFill>
              </a:rPr>
              <a:t> </a:t>
            </a:r>
            <a:r>
              <a:rPr lang="de-DE" dirty="0" err="1" smtClean="0">
                <a:solidFill>
                  <a:schemeClr val="accent1">
                    <a:lumMod val="90000"/>
                    <a:lumOff val="10000"/>
                  </a:schemeClr>
                </a:solidFill>
              </a:rPr>
              <a:t>service</a:t>
            </a:r>
            <a:r>
              <a:rPr lang="de-DE" dirty="0" smtClean="0">
                <a:solidFill>
                  <a:schemeClr val="accent1">
                    <a:lumMod val="90000"/>
                    <a:lumOff val="10000"/>
                  </a:schemeClr>
                </a:solidFill>
              </a:rPr>
              <a:t> back-</a:t>
            </a:r>
            <a:r>
              <a:rPr lang="de-DE" dirty="0" err="1" smtClean="0">
                <a:solidFill>
                  <a:schemeClr val="accent1">
                    <a:lumMod val="90000"/>
                    <a:lumOff val="10000"/>
                  </a:schemeClr>
                </a:solidFill>
              </a:rPr>
              <a:t>ends</a:t>
            </a:r>
            <a:r>
              <a:rPr lang="de-DE" dirty="0" smtClean="0">
                <a:solidFill>
                  <a:schemeClr val="accent1">
                    <a:lumMod val="90000"/>
                    <a:lumOff val="10000"/>
                  </a:schemeClr>
                </a:solidFill>
              </a:rPr>
              <a:t>.</a:t>
            </a:r>
            <a:endParaRPr lang="de-DE" dirty="0">
              <a:solidFill>
                <a:schemeClr val="accent1">
                  <a:lumMod val="90000"/>
                  <a:lumOff val="1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539305" y="476672"/>
            <a:ext cx="5112815" cy="720080"/>
          </a:xfrm>
          <a:prstGeom prst="rect">
            <a:avLst/>
          </a:prstGeom>
          <a:ln>
            <a:solidFill>
              <a:schemeClr val="bg1"/>
            </a:solidFill>
          </a:ln>
        </p:spPr>
        <p:txBody>
          <a:bodyPr/>
          <a:lstStyle>
            <a:lvl1pPr>
              <a:defRPr lang="de-DE" sz="2500" b="1" i="0" u="none" strike="noStrike" baseline="0" smtClean="0">
                <a:solidFill>
                  <a:schemeClr val="accent1">
                    <a:lumMod val="90000"/>
                    <a:lumOff val="10000"/>
                  </a:schemeClr>
                </a:solidFill>
                <a:latin typeface="+mn-lt"/>
              </a:defRPr>
            </a:lvl1pPr>
          </a:lstStyle>
          <a:p>
            <a:r>
              <a:rPr lang="en-US" dirty="0"/>
              <a:t>5</a:t>
            </a:r>
            <a:r>
              <a:rPr lang="en-US" noProof="0" dirty="0" smtClean="0"/>
              <a:t>. Contact </a:t>
            </a:r>
            <a:endParaRPr lang="en-US" noProof="0" dirty="0"/>
          </a:p>
        </p:txBody>
      </p:sp>
      <p:cxnSp>
        <p:nvCxnSpPr>
          <p:cNvPr id="5" name="Gerade Verbindung 4"/>
          <p:cNvCxnSpPr/>
          <p:nvPr/>
        </p:nvCxnSpPr>
        <p:spPr bwMode="auto">
          <a:xfrm>
            <a:off x="467544" y="908720"/>
            <a:ext cx="5688632" cy="0"/>
          </a:xfrm>
          <a:prstGeom prst="line">
            <a:avLst/>
          </a:prstGeom>
          <a:solidFill>
            <a:schemeClr val="bg1"/>
          </a:solidFill>
          <a:ln w="12700" cap="flat" cmpd="sng" algn="ctr">
            <a:solidFill>
              <a:srgbClr val="EFA01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feld 6"/>
          <p:cNvSpPr txBox="1"/>
          <p:nvPr/>
        </p:nvSpPr>
        <p:spPr>
          <a:xfrm>
            <a:off x="706716" y="1960895"/>
            <a:ext cx="3456384" cy="2505301"/>
          </a:xfrm>
          <a:prstGeom prst="rect">
            <a:avLst/>
          </a:prstGeom>
          <a:solidFill>
            <a:schemeClr val="bg1"/>
          </a:solidFill>
          <a:ln>
            <a:solidFill>
              <a:srgbClr val="EFA014"/>
            </a:solidFill>
          </a:ln>
          <a:effectLst/>
        </p:spPr>
        <p:txBody>
          <a:bodyPr wrap="square" rtlCol="0">
            <a:spAutoFit/>
          </a:bodyPr>
          <a:lstStyle/>
          <a:p>
            <a:pPr lvl="0" algn="l"/>
            <a:r>
              <a:rPr lang="en-US" b="1" noProof="0" dirty="0" smtClean="0">
                <a:solidFill>
                  <a:schemeClr val="accent1">
                    <a:lumMod val="90000"/>
                    <a:lumOff val="10000"/>
                  </a:schemeClr>
                </a:solidFill>
              </a:rPr>
              <a:t>Crawler-Lib HQ, Sales &amp; Support:</a:t>
            </a:r>
          </a:p>
          <a:p>
            <a:pPr lvl="0" algn="l"/>
            <a:endParaRPr lang="en-US" sz="1200" b="1" noProof="0" dirty="0" smtClean="0">
              <a:solidFill>
                <a:schemeClr val="accent1">
                  <a:lumMod val="90000"/>
                  <a:lumOff val="10000"/>
                </a:schemeClr>
              </a:solidFill>
            </a:endParaRPr>
          </a:p>
          <a:p>
            <a:pPr lvl="0" algn="l"/>
            <a:endParaRPr lang="en-US" sz="1200" b="1" noProof="0" dirty="0" smtClean="0">
              <a:solidFill>
                <a:schemeClr val="accent1">
                  <a:lumMod val="90000"/>
                  <a:lumOff val="10000"/>
                </a:schemeClr>
              </a:solidFill>
            </a:endParaRPr>
          </a:p>
          <a:p>
            <a:pPr lvl="0" algn="l"/>
            <a:r>
              <a:rPr lang="en-US" dirty="0" smtClean="0">
                <a:solidFill>
                  <a:schemeClr val="accent1">
                    <a:lumMod val="90000"/>
                    <a:lumOff val="10000"/>
                  </a:schemeClr>
                </a:solidFill>
              </a:rPr>
              <a:t>Walter </a:t>
            </a:r>
            <a:r>
              <a:rPr lang="en-US" dirty="0" err="1" smtClean="0">
                <a:solidFill>
                  <a:schemeClr val="accent1">
                    <a:lumMod val="90000"/>
                    <a:lumOff val="10000"/>
                  </a:schemeClr>
                </a:solidFill>
              </a:rPr>
              <a:t>Zirn</a:t>
            </a:r>
            <a:endParaRPr lang="en-US" dirty="0" smtClean="0">
              <a:solidFill>
                <a:schemeClr val="accent1">
                  <a:lumMod val="90000"/>
                  <a:lumOff val="10000"/>
                </a:schemeClr>
              </a:solidFill>
            </a:endParaRPr>
          </a:p>
          <a:p>
            <a:pPr lvl="0" algn="l"/>
            <a:r>
              <a:rPr lang="en-US" dirty="0" err="1" smtClean="0">
                <a:solidFill>
                  <a:schemeClr val="accent1">
                    <a:lumMod val="90000"/>
                    <a:lumOff val="10000"/>
                  </a:schemeClr>
                </a:solidFill>
              </a:rPr>
              <a:t>Brückenstraße</a:t>
            </a:r>
            <a:r>
              <a:rPr lang="en-US" dirty="0" smtClean="0">
                <a:solidFill>
                  <a:schemeClr val="accent1">
                    <a:lumMod val="90000"/>
                    <a:lumOff val="10000"/>
                  </a:schemeClr>
                </a:solidFill>
              </a:rPr>
              <a:t> 1 </a:t>
            </a:r>
            <a:br>
              <a:rPr lang="en-US" dirty="0" smtClean="0">
                <a:solidFill>
                  <a:schemeClr val="accent1">
                    <a:lumMod val="90000"/>
                    <a:lumOff val="10000"/>
                  </a:schemeClr>
                </a:solidFill>
              </a:rPr>
            </a:br>
            <a:r>
              <a:rPr lang="en-US" dirty="0" smtClean="0">
                <a:solidFill>
                  <a:schemeClr val="accent1">
                    <a:lumMod val="90000"/>
                    <a:lumOff val="10000"/>
                  </a:schemeClr>
                </a:solidFill>
              </a:rPr>
              <a:t>89231 </a:t>
            </a:r>
            <a:r>
              <a:rPr lang="en-US" dirty="0" err="1" smtClean="0">
                <a:solidFill>
                  <a:schemeClr val="accent1">
                    <a:lumMod val="90000"/>
                    <a:lumOff val="10000"/>
                  </a:schemeClr>
                </a:solidFill>
              </a:rPr>
              <a:t>Neu</a:t>
            </a:r>
            <a:r>
              <a:rPr lang="en-US" dirty="0" smtClean="0">
                <a:solidFill>
                  <a:schemeClr val="accent1">
                    <a:lumMod val="90000"/>
                    <a:lumOff val="10000"/>
                  </a:schemeClr>
                </a:solidFill>
              </a:rPr>
              <a:t>-Ulm</a:t>
            </a:r>
          </a:p>
          <a:p>
            <a:pPr lvl="0" algn="l"/>
            <a:r>
              <a:rPr lang="en-US" dirty="0" smtClean="0">
                <a:solidFill>
                  <a:schemeClr val="accent1">
                    <a:lumMod val="90000"/>
                    <a:lumOff val="10000"/>
                  </a:schemeClr>
                </a:solidFill>
              </a:rPr>
              <a:t>Phone: +49 731 / 725 6728 </a:t>
            </a:r>
          </a:p>
          <a:p>
            <a:pPr algn="l"/>
            <a:r>
              <a:rPr lang="en-US" noProof="0" dirty="0" smtClean="0">
                <a:solidFill>
                  <a:schemeClr val="accent1">
                    <a:lumMod val="90000"/>
                    <a:lumOff val="10000"/>
                  </a:schemeClr>
                </a:solidFill>
              </a:rPr>
              <a:t>Mail:    </a:t>
            </a:r>
            <a:r>
              <a:rPr lang="en-US" dirty="0" smtClean="0">
                <a:latin typeface="Arial Unicode MS" pitchFamily="34" charset="-128"/>
                <a:cs typeface="Arial" pitchFamily="34" charset="0"/>
              </a:rPr>
              <a:t> </a:t>
            </a:r>
            <a:r>
              <a:rPr lang="en-US" dirty="0" smtClean="0">
                <a:latin typeface="Arial Unicode MS" pitchFamily="34" charset="-128"/>
                <a:cs typeface="Arial" pitchFamily="34" charset="0"/>
                <a:hlinkClick r:id="rId2"/>
              </a:rPr>
              <a:t>info@crawler-lib.net</a:t>
            </a:r>
            <a:endParaRPr lang="en-US" dirty="0">
              <a:latin typeface="Arial Unicode MS" pitchFamily="34" charset="-128"/>
              <a:cs typeface="Arial" pitchFamily="34" charset="0"/>
            </a:endParaRPr>
          </a:p>
          <a:p>
            <a:pPr lvl="0" algn="l"/>
            <a:r>
              <a:rPr lang="en-US" dirty="0" smtClean="0">
                <a:solidFill>
                  <a:schemeClr val="accent1">
                    <a:lumMod val="90000"/>
                    <a:lumOff val="10000"/>
                  </a:schemeClr>
                </a:solidFill>
              </a:rPr>
              <a:t>VAT-ID: DE185609315</a:t>
            </a:r>
            <a:endParaRPr lang="en-US" noProof="0" dirty="0" smtClean="0">
              <a:solidFill>
                <a:schemeClr val="accent1">
                  <a:lumMod val="90000"/>
                  <a:lumOff val="10000"/>
                </a:schemeClr>
              </a:solidFill>
            </a:endParaRPr>
          </a:p>
        </p:txBody>
      </p:sp>
      <p:sp>
        <p:nvSpPr>
          <p:cNvPr id="10" name="Textfeld 9"/>
          <p:cNvSpPr txBox="1"/>
          <p:nvPr/>
        </p:nvSpPr>
        <p:spPr>
          <a:xfrm>
            <a:off x="683568" y="1484784"/>
            <a:ext cx="7128792" cy="338554"/>
          </a:xfrm>
          <a:prstGeom prst="rect">
            <a:avLst/>
          </a:prstGeom>
          <a:noFill/>
        </p:spPr>
        <p:txBody>
          <a:bodyPr wrap="square" rtlCol="0">
            <a:spAutoFit/>
          </a:bodyPr>
          <a:lstStyle/>
          <a:p>
            <a:pPr lvl="0" algn="l"/>
            <a:r>
              <a:rPr lang="en-US" b="1" noProof="0" dirty="0" smtClean="0">
                <a:solidFill>
                  <a:schemeClr val="accent1">
                    <a:lumMod val="90000"/>
                    <a:lumOff val="10000"/>
                  </a:schemeClr>
                </a:solidFill>
              </a:rPr>
              <a:t>We are looking forward to getting in touch with you! </a:t>
            </a:r>
            <a:endParaRPr lang="en-US" dirty="0"/>
          </a:p>
        </p:txBody>
      </p:sp>
      <p:sp>
        <p:nvSpPr>
          <p:cNvPr id="12" name="Textfeld 11"/>
          <p:cNvSpPr txBox="1"/>
          <p:nvPr/>
        </p:nvSpPr>
        <p:spPr>
          <a:xfrm>
            <a:off x="4300923" y="1960895"/>
            <a:ext cx="4032448" cy="2554545"/>
          </a:xfrm>
          <a:prstGeom prst="rect">
            <a:avLst/>
          </a:prstGeom>
          <a:solidFill>
            <a:schemeClr val="bg1"/>
          </a:solidFill>
          <a:ln>
            <a:solidFill>
              <a:srgbClr val="EFA014"/>
            </a:solidFill>
          </a:ln>
          <a:effectLst/>
        </p:spPr>
        <p:txBody>
          <a:bodyPr wrap="square" rtlCol="0">
            <a:spAutoFit/>
          </a:bodyPr>
          <a:lstStyle/>
          <a:p>
            <a:pPr lvl="0" algn="l"/>
            <a:r>
              <a:rPr lang="en-US" b="1" noProof="0" dirty="0" smtClean="0">
                <a:solidFill>
                  <a:schemeClr val="accent1">
                    <a:lumMod val="90000"/>
                    <a:lumOff val="10000"/>
                  </a:schemeClr>
                </a:solidFill>
              </a:rPr>
              <a:t>Crawler-Lib Development &amp; Consulting:</a:t>
            </a:r>
          </a:p>
          <a:p>
            <a:pPr lvl="0" algn="l"/>
            <a:endParaRPr lang="en-US" sz="1200" b="1" noProof="0" dirty="0" smtClean="0">
              <a:solidFill>
                <a:schemeClr val="accent1">
                  <a:lumMod val="90000"/>
                  <a:lumOff val="10000"/>
                </a:schemeClr>
              </a:solidFill>
            </a:endParaRPr>
          </a:p>
          <a:p>
            <a:pPr lvl="0" algn="l"/>
            <a:endParaRPr lang="en-US" sz="1200" b="1" noProof="0" dirty="0" smtClean="0">
              <a:solidFill>
                <a:schemeClr val="accent1">
                  <a:lumMod val="90000"/>
                  <a:lumOff val="10000"/>
                </a:schemeClr>
              </a:solidFill>
            </a:endParaRPr>
          </a:p>
          <a:p>
            <a:pPr lvl="0" algn="l"/>
            <a:r>
              <a:rPr lang="en-US" dirty="0" smtClean="0">
                <a:solidFill>
                  <a:schemeClr val="accent1">
                    <a:lumMod val="90000"/>
                    <a:lumOff val="10000"/>
                  </a:schemeClr>
                </a:solidFill>
              </a:rPr>
              <a:t>Thomas </a:t>
            </a:r>
            <a:r>
              <a:rPr lang="en-US" dirty="0" err="1" smtClean="0">
                <a:solidFill>
                  <a:schemeClr val="accent1">
                    <a:lumMod val="90000"/>
                    <a:lumOff val="10000"/>
                  </a:schemeClr>
                </a:solidFill>
              </a:rPr>
              <a:t>Maierhofer</a:t>
            </a:r>
            <a:endParaRPr lang="en-US" dirty="0" smtClean="0">
              <a:solidFill>
                <a:schemeClr val="accent1">
                  <a:lumMod val="90000"/>
                  <a:lumOff val="10000"/>
                </a:schemeClr>
              </a:solidFill>
            </a:endParaRPr>
          </a:p>
          <a:p>
            <a:pPr lvl="0" algn="l"/>
            <a:r>
              <a:rPr lang="en-US" dirty="0" smtClean="0">
                <a:solidFill>
                  <a:schemeClr val="accent1">
                    <a:lumMod val="90000"/>
                    <a:lumOff val="10000"/>
                  </a:schemeClr>
                </a:solidFill>
              </a:rPr>
              <a:t>Phone: +49 731 / 725 6728</a:t>
            </a:r>
          </a:p>
          <a:p>
            <a:pPr algn="l"/>
            <a:r>
              <a:rPr lang="en-US" dirty="0" smtClean="0">
                <a:solidFill>
                  <a:schemeClr val="accent1">
                    <a:lumMod val="90000"/>
                    <a:lumOff val="10000"/>
                  </a:schemeClr>
                </a:solidFill>
              </a:rPr>
              <a:t>Mobile: +49 152 3353 9822</a:t>
            </a:r>
          </a:p>
          <a:p>
            <a:pPr algn="l"/>
            <a:r>
              <a:rPr lang="en-US" dirty="0" smtClean="0">
                <a:solidFill>
                  <a:schemeClr val="accent1">
                    <a:lumMod val="90000"/>
                    <a:lumOff val="10000"/>
                  </a:schemeClr>
                </a:solidFill>
              </a:rPr>
              <a:t>Home Office: +49 7504 970 9184</a:t>
            </a:r>
          </a:p>
          <a:p>
            <a:pPr lvl="0" algn="l"/>
            <a:r>
              <a:rPr lang="en-US" noProof="0" dirty="0" smtClean="0">
                <a:solidFill>
                  <a:schemeClr val="accent1">
                    <a:lumMod val="90000"/>
                    <a:lumOff val="10000"/>
                  </a:schemeClr>
                </a:solidFill>
              </a:rPr>
              <a:t>Mail: </a:t>
            </a:r>
            <a:r>
              <a:rPr lang="en-US" dirty="0" smtClean="0">
                <a:latin typeface="Arial Unicode MS" pitchFamily="34" charset="-128"/>
                <a:cs typeface="Arial" pitchFamily="34" charset="0"/>
                <a:hlinkClick r:id="rId3"/>
              </a:rPr>
              <a:t>tmaierhofer@crawler-lib.net</a:t>
            </a:r>
            <a:endParaRPr lang="en-US" dirty="0" smtClean="0">
              <a:latin typeface="Arial Unicode MS" pitchFamily="34" charset="-128"/>
              <a:cs typeface="Arial" pitchFamily="34" charset="0"/>
            </a:endParaRPr>
          </a:p>
          <a:p>
            <a:endParaRPr lang="en-US" dirty="0">
              <a:solidFill>
                <a:schemeClr val="accent1">
                  <a:lumMod val="90000"/>
                  <a:lumOff val="10000"/>
                </a:schemeClr>
              </a:solidFill>
            </a:endParaRPr>
          </a:p>
        </p:txBody>
      </p:sp>
      <p:sp>
        <p:nvSpPr>
          <p:cNvPr id="2" name="Textfeld 1"/>
          <p:cNvSpPr txBox="1"/>
          <p:nvPr/>
        </p:nvSpPr>
        <p:spPr>
          <a:xfrm>
            <a:off x="591454" y="4869160"/>
            <a:ext cx="7796970" cy="634020"/>
          </a:xfrm>
          <a:prstGeom prst="rect">
            <a:avLst/>
          </a:prstGeom>
          <a:noFill/>
        </p:spPr>
        <p:txBody>
          <a:bodyPr wrap="square" rtlCol="0">
            <a:spAutoFit/>
          </a:bodyPr>
          <a:lstStyle/>
          <a:p>
            <a:r>
              <a:rPr lang="en-US" dirty="0">
                <a:solidFill>
                  <a:schemeClr val="accent1">
                    <a:lumMod val="90000"/>
                    <a:lumOff val="10000"/>
                  </a:schemeClr>
                </a:solidFill>
              </a:rPr>
              <a:t>Homepage: </a:t>
            </a:r>
            <a:r>
              <a:rPr lang="en-US" dirty="0" smtClean="0">
                <a:hlinkClick r:id="rId4"/>
              </a:rPr>
              <a:t>http://www.crawler-lib.net/</a:t>
            </a:r>
            <a:endParaRPr lang="en-US" dirty="0" smtClean="0"/>
          </a:p>
          <a:p>
            <a:endParaRPr lang="en-US" dirty="0"/>
          </a:p>
        </p:txBody>
      </p:sp>
      <p:pic>
        <p:nvPicPr>
          <p:cNvPr id="3" name="Grafik 2"/>
          <p:cNvPicPr>
            <a:picLocks noChangeAspect="1"/>
          </p:cNvPicPr>
          <p:nvPr/>
        </p:nvPicPr>
        <p:blipFill rotWithShape="1">
          <a:blip r:embed="rId5" cstate="print">
            <a:extLst>
              <a:ext uri="{28A0092B-C50C-407E-A947-70E740481C1C}">
                <a14:useLocalDpi xmlns:a14="http://schemas.microsoft.com/office/drawing/2010/main" val="0"/>
              </a:ext>
            </a:extLst>
          </a:blip>
          <a:srcRect t="4061" b="20776"/>
          <a:stretch/>
        </p:blipFill>
        <p:spPr>
          <a:xfrm>
            <a:off x="2987824" y="2399401"/>
            <a:ext cx="989856" cy="1116000"/>
          </a:xfrm>
          <a:prstGeom prst="rect">
            <a:avLst/>
          </a:prstGeom>
        </p:spPr>
      </p:pic>
      <p:pic>
        <p:nvPicPr>
          <p:cNvPr id="6" name="Grafik 5"/>
          <p:cNvPicPr>
            <a:picLocks noChangeAspect="1"/>
          </p:cNvPicPr>
          <p:nvPr/>
        </p:nvPicPr>
        <p:blipFill rotWithShape="1">
          <a:blip r:embed="rId6" cstate="print">
            <a:extLst>
              <a:ext uri="{28A0092B-C50C-407E-A947-70E740481C1C}">
                <a14:useLocalDpi xmlns:a14="http://schemas.microsoft.com/office/drawing/2010/main" val="0"/>
              </a:ext>
            </a:extLst>
          </a:blip>
          <a:srcRect t="4901" b="19174"/>
          <a:stretch/>
        </p:blipFill>
        <p:spPr>
          <a:xfrm>
            <a:off x="7164288" y="2390624"/>
            <a:ext cx="979902" cy="1116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539305" y="476672"/>
            <a:ext cx="5112815" cy="720080"/>
          </a:xfrm>
          <a:prstGeom prst="rect">
            <a:avLst/>
          </a:prstGeom>
          <a:ln>
            <a:solidFill>
              <a:schemeClr val="bg1"/>
            </a:solidFill>
          </a:ln>
        </p:spPr>
        <p:txBody>
          <a:bodyPr/>
          <a:lstStyle>
            <a:lvl1pPr>
              <a:defRPr lang="de-DE" sz="2500" b="1" i="0" u="none" strike="noStrike" baseline="0" smtClean="0">
                <a:solidFill>
                  <a:schemeClr val="accent1">
                    <a:lumMod val="90000"/>
                    <a:lumOff val="10000"/>
                  </a:schemeClr>
                </a:solidFill>
                <a:latin typeface="+mn-lt"/>
              </a:defRPr>
            </a:lvl1pPr>
          </a:lstStyle>
          <a:p>
            <a:r>
              <a:rPr lang="en-US" dirty="0" smtClean="0"/>
              <a:t>Appendix A:</a:t>
            </a:r>
            <a:r>
              <a:rPr lang="en-US" noProof="0" dirty="0" smtClean="0"/>
              <a:t> Links</a:t>
            </a:r>
            <a:endParaRPr lang="en-US" noProof="0" dirty="0"/>
          </a:p>
        </p:txBody>
      </p:sp>
      <p:cxnSp>
        <p:nvCxnSpPr>
          <p:cNvPr id="5" name="Gerade Verbindung 4"/>
          <p:cNvCxnSpPr/>
          <p:nvPr/>
        </p:nvCxnSpPr>
        <p:spPr bwMode="auto">
          <a:xfrm>
            <a:off x="467544" y="908720"/>
            <a:ext cx="5688632" cy="0"/>
          </a:xfrm>
          <a:prstGeom prst="line">
            <a:avLst/>
          </a:prstGeom>
          <a:solidFill>
            <a:schemeClr val="bg1"/>
          </a:solidFill>
          <a:ln w="12700" cap="flat" cmpd="sng" algn="ctr">
            <a:solidFill>
              <a:srgbClr val="EFA01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Inhaltsplatzhalter 8"/>
          <p:cNvSpPr txBox="1">
            <a:spLocks noGrp="1"/>
          </p:cNvSpPr>
          <p:nvPr>
            <p:ph idx="1"/>
          </p:nvPr>
        </p:nvSpPr>
        <p:spPr>
          <a:xfrm>
            <a:off x="539304" y="1199713"/>
            <a:ext cx="8209159" cy="5312223"/>
          </a:xfrm>
          <a:prstGeom prst="rect">
            <a:avLst/>
          </a:prstGeom>
          <a:noFill/>
        </p:spPr>
        <p:txBody>
          <a:bodyPr wrap="square" rtlCol="0">
            <a:spAutoFit/>
          </a:bodyPr>
          <a:lstStyle/>
          <a:p>
            <a:pPr algn="l"/>
            <a:r>
              <a:rPr lang="en-US" b="1" noProof="0" dirty="0" smtClean="0">
                <a:solidFill>
                  <a:schemeClr val="accent1">
                    <a:lumMod val="90000"/>
                    <a:lumOff val="10000"/>
                  </a:schemeClr>
                </a:solidFill>
              </a:rPr>
              <a:t>Crawler-Lib Sites</a:t>
            </a:r>
          </a:p>
          <a:p>
            <a:pPr marL="285750" indent="-285750" algn="l">
              <a:buFont typeface="Wingdings" panose="05000000000000000000" pitchFamily="2" charset="2"/>
              <a:buChar char="§"/>
            </a:pPr>
            <a:r>
              <a:rPr lang="en-US" noProof="0" dirty="0" smtClean="0">
                <a:solidFill>
                  <a:schemeClr val="accent1">
                    <a:lumMod val="90000"/>
                    <a:lumOff val="10000"/>
                  </a:schemeClr>
                </a:solidFill>
              </a:rPr>
              <a:t>Homepage:		</a:t>
            </a:r>
            <a:r>
              <a:rPr lang="en-US" noProof="0" dirty="0" smtClean="0">
                <a:solidFill>
                  <a:schemeClr val="accent1">
                    <a:lumMod val="90000"/>
                    <a:lumOff val="10000"/>
                  </a:schemeClr>
                </a:solidFill>
                <a:hlinkClick r:id="rId2"/>
              </a:rPr>
              <a:t>http://www.crawler-Lib.net</a:t>
            </a:r>
            <a:endParaRPr lang="en-US" dirty="0">
              <a:solidFill>
                <a:schemeClr val="accent1">
                  <a:lumMod val="90000"/>
                  <a:lumOff val="10000"/>
                </a:schemeClr>
              </a:solidFill>
            </a:endParaRPr>
          </a:p>
          <a:p>
            <a:pPr marL="285750" indent="-285750" algn="l">
              <a:buFont typeface="Wingdings" panose="05000000000000000000" pitchFamily="2" charset="2"/>
              <a:buChar char="§"/>
            </a:pPr>
            <a:r>
              <a:rPr lang="en-US" dirty="0" smtClean="0">
                <a:solidFill>
                  <a:schemeClr val="accent1">
                    <a:lumMod val="90000"/>
                    <a:lumOff val="10000"/>
                  </a:schemeClr>
                </a:solidFill>
              </a:rPr>
              <a:t>Blog</a:t>
            </a:r>
            <a:r>
              <a:rPr lang="en-US" dirty="0">
                <a:solidFill>
                  <a:schemeClr val="accent1">
                    <a:lumMod val="90000"/>
                    <a:lumOff val="10000"/>
                  </a:schemeClr>
                </a:solidFill>
              </a:rPr>
              <a:t>:		</a:t>
            </a:r>
            <a:r>
              <a:rPr lang="en-US" dirty="0" smtClean="0">
                <a:solidFill>
                  <a:schemeClr val="accent1">
                    <a:lumMod val="90000"/>
                    <a:lumOff val="10000"/>
                  </a:schemeClr>
                </a:solidFill>
              </a:rPr>
              <a:t>	</a:t>
            </a:r>
            <a:r>
              <a:rPr lang="en-US" dirty="0" smtClean="0">
                <a:solidFill>
                  <a:schemeClr val="accent1">
                    <a:lumMod val="90000"/>
                    <a:lumOff val="10000"/>
                  </a:schemeClr>
                </a:solidFill>
                <a:hlinkClick r:id="rId3"/>
              </a:rPr>
              <a:t>http</a:t>
            </a:r>
            <a:r>
              <a:rPr lang="en-US" dirty="0">
                <a:solidFill>
                  <a:schemeClr val="accent1">
                    <a:lumMod val="90000"/>
                    <a:lumOff val="10000"/>
                  </a:schemeClr>
                </a:solidFill>
                <a:hlinkClick r:id="rId3"/>
              </a:rPr>
              <a:t>://</a:t>
            </a:r>
            <a:r>
              <a:rPr lang="en-US" dirty="0" smtClean="0">
                <a:solidFill>
                  <a:schemeClr val="accent1">
                    <a:lumMod val="90000"/>
                    <a:lumOff val="10000"/>
                  </a:schemeClr>
                </a:solidFill>
                <a:hlinkClick r:id="rId3"/>
              </a:rPr>
              <a:t>www.crawler-lib.net/blog</a:t>
            </a:r>
            <a:endParaRPr lang="en-US" dirty="0">
              <a:solidFill>
                <a:schemeClr val="accent1">
                  <a:lumMod val="90000"/>
                  <a:lumOff val="10000"/>
                </a:schemeClr>
              </a:solidFill>
            </a:endParaRPr>
          </a:p>
          <a:p>
            <a:pPr marL="285750" indent="-285750" algn="l">
              <a:buFont typeface="Wingdings" panose="05000000000000000000" pitchFamily="2" charset="2"/>
              <a:buChar char="§"/>
            </a:pPr>
            <a:r>
              <a:rPr lang="en-US" dirty="0" smtClean="0">
                <a:solidFill>
                  <a:schemeClr val="accent1">
                    <a:lumMod val="90000"/>
                    <a:lumOff val="10000"/>
                  </a:schemeClr>
                </a:solidFill>
              </a:rPr>
              <a:t>Downloads</a:t>
            </a:r>
            <a:r>
              <a:rPr lang="en-US" dirty="0">
                <a:solidFill>
                  <a:schemeClr val="accent1">
                    <a:lumMod val="90000"/>
                    <a:lumOff val="10000"/>
                  </a:schemeClr>
                </a:solidFill>
              </a:rPr>
              <a:t>:	</a:t>
            </a:r>
            <a:r>
              <a:rPr lang="en-US" dirty="0" smtClean="0">
                <a:solidFill>
                  <a:schemeClr val="accent1">
                    <a:lumMod val="90000"/>
                    <a:lumOff val="10000"/>
                  </a:schemeClr>
                </a:solidFill>
              </a:rPr>
              <a:t>	</a:t>
            </a:r>
            <a:r>
              <a:rPr lang="en-US" dirty="0" smtClean="0">
                <a:solidFill>
                  <a:schemeClr val="accent1">
                    <a:lumMod val="90000"/>
                    <a:lumOff val="10000"/>
                  </a:schemeClr>
                </a:solidFill>
                <a:hlinkClick r:id="rId4"/>
              </a:rPr>
              <a:t>http</a:t>
            </a:r>
            <a:r>
              <a:rPr lang="en-US" dirty="0">
                <a:solidFill>
                  <a:schemeClr val="accent1">
                    <a:lumMod val="90000"/>
                    <a:lumOff val="10000"/>
                  </a:schemeClr>
                </a:solidFill>
                <a:hlinkClick r:id="rId4"/>
              </a:rPr>
              <a:t>://</a:t>
            </a:r>
            <a:r>
              <a:rPr lang="en-US" dirty="0" smtClean="0">
                <a:solidFill>
                  <a:schemeClr val="accent1">
                    <a:lumMod val="90000"/>
                    <a:lumOff val="10000"/>
                  </a:schemeClr>
                </a:solidFill>
                <a:hlinkClick r:id="rId4"/>
              </a:rPr>
              <a:t>download.crawler-lib.net/</a:t>
            </a:r>
            <a:endParaRPr lang="en-US" dirty="0">
              <a:solidFill>
                <a:schemeClr val="accent1">
                  <a:lumMod val="90000"/>
                  <a:lumOff val="10000"/>
                </a:schemeClr>
              </a:solidFill>
            </a:endParaRPr>
          </a:p>
          <a:p>
            <a:pPr marL="285750" indent="-285750" algn="l">
              <a:buFont typeface="Wingdings" panose="05000000000000000000" pitchFamily="2" charset="2"/>
              <a:buChar char="§"/>
            </a:pPr>
            <a:r>
              <a:rPr lang="en-US" dirty="0" smtClean="0">
                <a:solidFill>
                  <a:schemeClr val="accent1">
                    <a:lumMod val="90000"/>
                    <a:lumOff val="10000"/>
                  </a:schemeClr>
                </a:solidFill>
              </a:rPr>
              <a:t>Help &amp; Reference</a:t>
            </a:r>
            <a:r>
              <a:rPr lang="en-US" dirty="0">
                <a:solidFill>
                  <a:schemeClr val="accent1">
                    <a:lumMod val="90000"/>
                    <a:lumOff val="10000"/>
                  </a:schemeClr>
                </a:solidFill>
              </a:rPr>
              <a:t>:	</a:t>
            </a:r>
            <a:r>
              <a:rPr lang="en-US" dirty="0" smtClean="0">
                <a:solidFill>
                  <a:schemeClr val="accent1">
                    <a:lumMod val="90000"/>
                    <a:lumOff val="10000"/>
                  </a:schemeClr>
                </a:solidFill>
                <a:hlinkClick r:id="rId5"/>
              </a:rPr>
              <a:t>http</a:t>
            </a:r>
            <a:r>
              <a:rPr lang="en-US" dirty="0">
                <a:solidFill>
                  <a:schemeClr val="accent1">
                    <a:lumMod val="90000"/>
                    <a:lumOff val="10000"/>
                  </a:schemeClr>
                </a:solidFill>
                <a:hlinkClick r:id="rId5"/>
              </a:rPr>
              <a:t>://</a:t>
            </a:r>
            <a:r>
              <a:rPr lang="en-US" dirty="0" smtClean="0">
                <a:solidFill>
                  <a:schemeClr val="accent1">
                    <a:lumMod val="90000"/>
                    <a:lumOff val="10000"/>
                  </a:schemeClr>
                </a:solidFill>
                <a:hlinkClick r:id="rId5"/>
              </a:rPr>
              <a:t>help.crawler-lib.net/</a:t>
            </a:r>
            <a:endParaRPr lang="en-US" dirty="0" smtClean="0">
              <a:solidFill>
                <a:schemeClr val="accent1">
                  <a:lumMod val="90000"/>
                  <a:lumOff val="10000"/>
                </a:schemeClr>
              </a:solidFill>
            </a:endParaRPr>
          </a:p>
          <a:p>
            <a:pPr marL="285750" indent="-285750" algn="l">
              <a:buFont typeface="Wingdings" panose="05000000000000000000" pitchFamily="2" charset="2"/>
              <a:buChar char="§"/>
            </a:pPr>
            <a:r>
              <a:rPr lang="en-US" dirty="0" smtClean="0">
                <a:solidFill>
                  <a:schemeClr val="accent1">
                    <a:lumMod val="90000"/>
                    <a:lumOff val="10000"/>
                  </a:schemeClr>
                </a:solidFill>
              </a:rPr>
              <a:t>Twitter</a:t>
            </a:r>
            <a:r>
              <a:rPr lang="en-US" dirty="0">
                <a:solidFill>
                  <a:schemeClr val="accent1">
                    <a:lumMod val="90000"/>
                    <a:lumOff val="10000"/>
                  </a:schemeClr>
                </a:solidFill>
              </a:rPr>
              <a:t>:		</a:t>
            </a:r>
            <a:r>
              <a:rPr lang="en-US" dirty="0" smtClean="0">
                <a:solidFill>
                  <a:schemeClr val="accent1">
                    <a:lumMod val="90000"/>
                    <a:lumOff val="10000"/>
                  </a:schemeClr>
                </a:solidFill>
                <a:hlinkClick r:id="rId6"/>
              </a:rPr>
              <a:t>https</a:t>
            </a:r>
            <a:r>
              <a:rPr lang="en-US" dirty="0">
                <a:solidFill>
                  <a:schemeClr val="accent1">
                    <a:lumMod val="90000"/>
                    <a:lumOff val="10000"/>
                  </a:schemeClr>
                </a:solidFill>
                <a:hlinkClick r:id="rId6"/>
              </a:rPr>
              <a:t>://</a:t>
            </a:r>
            <a:r>
              <a:rPr lang="en-US" dirty="0" smtClean="0">
                <a:solidFill>
                  <a:schemeClr val="accent1">
                    <a:lumMod val="90000"/>
                    <a:lumOff val="10000"/>
                  </a:schemeClr>
                </a:solidFill>
                <a:hlinkClick r:id="rId6"/>
              </a:rPr>
              <a:t>twitter.com/CrawlerLib</a:t>
            </a:r>
            <a:endParaRPr lang="en-US" dirty="0" smtClean="0">
              <a:solidFill>
                <a:schemeClr val="accent1">
                  <a:lumMod val="90000"/>
                  <a:lumOff val="10000"/>
                </a:schemeClr>
              </a:solidFill>
            </a:endParaRPr>
          </a:p>
          <a:p>
            <a:pPr marL="285750" indent="-285750" algn="l">
              <a:buFont typeface="Wingdings" panose="05000000000000000000" pitchFamily="2" charset="2"/>
              <a:buChar char="§"/>
            </a:pPr>
            <a:r>
              <a:rPr lang="en-US" dirty="0" smtClean="0">
                <a:solidFill>
                  <a:schemeClr val="accent1">
                    <a:lumMod val="90000"/>
                    <a:lumOff val="10000"/>
                  </a:schemeClr>
                </a:solidFill>
              </a:rPr>
              <a:t>YouTube</a:t>
            </a:r>
            <a:r>
              <a:rPr lang="en-US" dirty="0">
                <a:solidFill>
                  <a:schemeClr val="accent1">
                    <a:lumMod val="90000"/>
                    <a:lumOff val="10000"/>
                  </a:schemeClr>
                </a:solidFill>
              </a:rPr>
              <a:t>:		</a:t>
            </a:r>
            <a:r>
              <a:rPr lang="en-US" dirty="0" smtClean="0">
                <a:solidFill>
                  <a:schemeClr val="accent1">
                    <a:lumMod val="90000"/>
                    <a:lumOff val="10000"/>
                  </a:schemeClr>
                </a:solidFill>
                <a:hlinkClick r:id="rId7"/>
              </a:rPr>
              <a:t>http://www.youtube.com/user/CrawlerLib</a:t>
            </a:r>
            <a:endParaRPr lang="en-US" dirty="0">
              <a:solidFill>
                <a:schemeClr val="accent1">
                  <a:lumMod val="90000"/>
                  <a:lumOff val="10000"/>
                </a:schemeClr>
              </a:solidFill>
            </a:endParaRPr>
          </a:p>
          <a:p>
            <a:pPr marL="285750" indent="-285750" algn="l">
              <a:buFont typeface="Wingdings" panose="05000000000000000000" pitchFamily="2" charset="2"/>
              <a:buChar char="§"/>
            </a:pPr>
            <a:r>
              <a:rPr lang="en-US" dirty="0" smtClean="0">
                <a:solidFill>
                  <a:schemeClr val="accent1">
                    <a:lumMod val="90000"/>
                    <a:lumOff val="10000"/>
                  </a:schemeClr>
                </a:solidFill>
              </a:rPr>
              <a:t>Google</a:t>
            </a:r>
            <a:r>
              <a:rPr lang="en-US" dirty="0">
                <a:solidFill>
                  <a:schemeClr val="accent1">
                    <a:lumMod val="90000"/>
                    <a:lumOff val="10000"/>
                  </a:schemeClr>
                </a:solidFill>
              </a:rPr>
              <a:t>+:		</a:t>
            </a:r>
            <a:r>
              <a:rPr lang="en-US" dirty="0" smtClean="0">
                <a:solidFill>
                  <a:schemeClr val="accent1">
                    <a:lumMod val="90000"/>
                    <a:lumOff val="10000"/>
                  </a:schemeClr>
                </a:solidFill>
                <a:hlinkClick r:id="rId8"/>
              </a:rPr>
              <a:t>https</a:t>
            </a:r>
            <a:r>
              <a:rPr lang="en-US" dirty="0">
                <a:solidFill>
                  <a:schemeClr val="accent1">
                    <a:lumMod val="90000"/>
                    <a:lumOff val="10000"/>
                  </a:schemeClr>
                </a:solidFill>
                <a:hlinkClick r:id="rId8"/>
              </a:rPr>
              <a:t>://</a:t>
            </a:r>
            <a:r>
              <a:rPr lang="en-US" dirty="0" smtClean="0">
                <a:solidFill>
                  <a:schemeClr val="accent1">
                    <a:lumMod val="90000"/>
                    <a:lumOff val="10000"/>
                  </a:schemeClr>
                </a:solidFill>
                <a:hlinkClick r:id="rId8"/>
              </a:rPr>
              <a:t>plus.google.com/102488069995729942110/posts</a:t>
            </a:r>
            <a:endParaRPr lang="en-US" dirty="0">
              <a:solidFill>
                <a:schemeClr val="accent1">
                  <a:lumMod val="90000"/>
                  <a:lumOff val="10000"/>
                </a:schemeClr>
              </a:solidFill>
            </a:endParaRPr>
          </a:p>
          <a:p>
            <a:pPr marL="285750" indent="-285750" algn="l">
              <a:buFont typeface="Wingdings" panose="05000000000000000000" pitchFamily="2" charset="2"/>
              <a:buChar char="§"/>
            </a:pPr>
            <a:r>
              <a:rPr lang="en-US" dirty="0" err="1" smtClean="0">
                <a:solidFill>
                  <a:schemeClr val="accent1">
                    <a:lumMod val="90000"/>
                    <a:lumOff val="10000"/>
                  </a:schemeClr>
                </a:solidFill>
              </a:rPr>
              <a:t>NuGet</a:t>
            </a:r>
            <a:r>
              <a:rPr lang="en-US" dirty="0" smtClean="0">
                <a:solidFill>
                  <a:schemeClr val="accent1">
                    <a:lumMod val="90000"/>
                    <a:lumOff val="10000"/>
                  </a:schemeClr>
                </a:solidFill>
              </a:rPr>
              <a:t> </a:t>
            </a:r>
            <a:r>
              <a:rPr lang="en-US" dirty="0">
                <a:solidFill>
                  <a:schemeClr val="accent1">
                    <a:lumMod val="90000"/>
                    <a:lumOff val="10000"/>
                  </a:schemeClr>
                </a:solidFill>
              </a:rPr>
              <a:t>Gallery:	</a:t>
            </a:r>
            <a:r>
              <a:rPr lang="en-US" dirty="0" smtClean="0">
                <a:solidFill>
                  <a:schemeClr val="accent1">
                    <a:lumMod val="90000"/>
                    <a:lumOff val="10000"/>
                  </a:schemeClr>
                </a:solidFill>
              </a:rPr>
              <a:t>	</a:t>
            </a:r>
            <a:r>
              <a:rPr lang="en-US" dirty="0" smtClean="0">
                <a:solidFill>
                  <a:schemeClr val="accent1">
                    <a:lumMod val="90000"/>
                    <a:lumOff val="10000"/>
                  </a:schemeClr>
                </a:solidFill>
                <a:hlinkClick r:id="rId9"/>
              </a:rPr>
              <a:t>https</a:t>
            </a:r>
            <a:r>
              <a:rPr lang="en-US" dirty="0">
                <a:solidFill>
                  <a:schemeClr val="accent1">
                    <a:lumMod val="90000"/>
                    <a:lumOff val="10000"/>
                  </a:schemeClr>
                </a:solidFill>
                <a:hlinkClick r:id="rId9"/>
              </a:rPr>
              <a:t>://www.nuget.org/profiles/crawler-lib</a:t>
            </a:r>
            <a:r>
              <a:rPr lang="en-US" dirty="0" smtClean="0">
                <a:solidFill>
                  <a:schemeClr val="accent1">
                    <a:lumMod val="90000"/>
                    <a:lumOff val="10000"/>
                  </a:schemeClr>
                </a:solidFill>
                <a:hlinkClick r:id="rId9"/>
              </a:rPr>
              <a:t>/</a:t>
            </a:r>
            <a:endParaRPr lang="en-US" dirty="0" smtClean="0">
              <a:solidFill>
                <a:schemeClr val="accent1">
                  <a:lumMod val="90000"/>
                  <a:lumOff val="10000"/>
                </a:schemeClr>
              </a:solidFill>
            </a:endParaRPr>
          </a:p>
          <a:p>
            <a:endParaRPr lang="en-US" noProof="0" dirty="0" smtClean="0">
              <a:solidFill>
                <a:schemeClr val="accent1">
                  <a:lumMod val="90000"/>
                  <a:lumOff val="10000"/>
                </a:schemeClr>
              </a:solidFill>
            </a:endParaRPr>
          </a:p>
          <a:p>
            <a:r>
              <a:rPr lang="en-US" b="1" dirty="0" smtClean="0">
                <a:solidFill>
                  <a:schemeClr val="accent1">
                    <a:lumMod val="90000"/>
                    <a:lumOff val="10000"/>
                  </a:schemeClr>
                </a:solidFill>
              </a:rPr>
              <a:t>Crawler-Lib Development and Consulting Service</a:t>
            </a:r>
            <a:endParaRPr lang="en-US" b="1" noProof="0" dirty="0" smtClean="0">
              <a:solidFill>
                <a:schemeClr val="accent1">
                  <a:lumMod val="90000"/>
                  <a:lumOff val="10000"/>
                </a:schemeClr>
              </a:solidFill>
            </a:endParaRPr>
          </a:p>
          <a:p>
            <a:pPr marL="285750" indent="-285750">
              <a:buFont typeface="Wingdings" panose="05000000000000000000" pitchFamily="2" charset="2"/>
              <a:buChar char="§"/>
            </a:pPr>
            <a:r>
              <a:rPr lang="en-US" dirty="0" smtClean="0">
                <a:solidFill>
                  <a:schemeClr val="accent1">
                    <a:lumMod val="90000"/>
                    <a:lumOff val="10000"/>
                  </a:schemeClr>
                </a:solidFill>
                <a:hlinkClick r:id="rId10"/>
              </a:rPr>
              <a:t>http://www.crawler-lib.net/development-consulting-service</a:t>
            </a:r>
            <a:endParaRPr lang="en-US" dirty="0" smtClean="0">
              <a:solidFill>
                <a:schemeClr val="accent1">
                  <a:lumMod val="90000"/>
                  <a:lumOff val="10000"/>
                </a:schemeClr>
              </a:solidFill>
            </a:endParaRPr>
          </a:p>
          <a:p>
            <a:endParaRPr lang="en-US" noProof="0" dirty="0" smtClean="0">
              <a:solidFill>
                <a:schemeClr val="accent1">
                  <a:lumMod val="90000"/>
                  <a:lumOff val="10000"/>
                </a:schemeClr>
              </a:solidFill>
            </a:endParaRPr>
          </a:p>
          <a:p>
            <a:pPr algn="l"/>
            <a:r>
              <a:rPr lang="en-US" b="1" noProof="0" dirty="0" smtClean="0">
                <a:solidFill>
                  <a:schemeClr val="accent1">
                    <a:lumMod val="90000"/>
                    <a:lumOff val="10000"/>
                  </a:schemeClr>
                </a:solidFill>
              </a:rPr>
              <a:t>Crawler-Lib Framework</a:t>
            </a:r>
          </a:p>
          <a:p>
            <a:pPr marL="285750" indent="-285750">
              <a:buFont typeface="Wingdings" panose="05000000000000000000" pitchFamily="2" charset="2"/>
              <a:buChar char="§"/>
            </a:pPr>
            <a:r>
              <a:rPr lang="en-US" dirty="0" smtClean="0">
                <a:solidFill>
                  <a:schemeClr val="accent1">
                    <a:lumMod val="90000"/>
                    <a:lumOff val="10000"/>
                  </a:schemeClr>
                </a:solidFill>
              </a:rPr>
              <a:t>Tasks:		</a:t>
            </a:r>
            <a:r>
              <a:rPr lang="en-US" dirty="0" smtClean="0">
                <a:solidFill>
                  <a:schemeClr val="accent1">
                    <a:lumMod val="90000"/>
                    <a:lumOff val="10000"/>
                  </a:schemeClr>
                </a:solidFill>
                <a:hlinkClick r:id="rId11"/>
              </a:rPr>
              <a:t>http</a:t>
            </a:r>
            <a:r>
              <a:rPr lang="en-US" dirty="0">
                <a:solidFill>
                  <a:schemeClr val="accent1">
                    <a:lumMod val="90000"/>
                    <a:lumOff val="10000"/>
                  </a:schemeClr>
                </a:solidFill>
                <a:hlinkClick r:id="rId11"/>
              </a:rPr>
              <a:t>://www.crawler-lib.net/framework-background-task-processing</a:t>
            </a:r>
          </a:p>
          <a:p>
            <a:pPr marL="285750" indent="-285750">
              <a:buFont typeface="Wingdings" panose="05000000000000000000" pitchFamily="2" charset="2"/>
              <a:buChar char="§"/>
            </a:pPr>
            <a:r>
              <a:rPr lang="en-US" dirty="0" smtClean="0">
                <a:solidFill>
                  <a:schemeClr val="accent1">
                    <a:lumMod val="90000"/>
                    <a:lumOff val="10000"/>
                  </a:schemeClr>
                </a:solidFill>
              </a:rPr>
              <a:t>Services:	</a:t>
            </a:r>
            <a:r>
              <a:rPr lang="en-US" dirty="0" smtClean="0">
                <a:solidFill>
                  <a:schemeClr val="accent1">
                    <a:lumMod val="90000"/>
                    <a:lumOff val="10000"/>
                  </a:schemeClr>
                </a:solidFill>
                <a:hlinkClick r:id="rId11"/>
              </a:rPr>
              <a:t>http</a:t>
            </a:r>
            <a:r>
              <a:rPr lang="en-US" dirty="0">
                <a:solidFill>
                  <a:schemeClr val="accent1">
                    <a:lumMod val="90000"/>
                    <a:lumOff val="10000"/>
                  </a:schemeClr>
                </a:solidFill>
                <a:hlinkClick r:id="rId11"/>
              </a:rPr>
              <a:t>://www.crawler-lib.net/framework-back-end-service-components</a:t>
            </a:r>
          </a:p>
          <a:p>
            <a:pPr marL="285750" indent="-285750">
              <a:buFont typeface="Wingdings" panose="05000000000000000000" pitchFamily="2" charset="2"/>
              <a:buChar char="§"/>
            </a:pPr>
            <a:r>
              <a:rPr lang="en-US" dirty="0" smtClean="0">
                <a:solidFill>
                  <a:schemeClr val="accent1">
                    <a:lumMod val="90000"/>
                    <a:lumOff val="10000"/>
                  </a:schemeClr>
                </a:solidFill>
              </a:rPr>
              <a:t>Storage:	</a:t>
            </a:r>
            <a:r>
              <a:rPr lang="en-US" dirty="0" smtClean="0">
                <a:solidFill>
                  <a:schemeClr val="accent1">
                    <a:lumMod val="90000"/>
                    <a:lumOff val="10000"/>
                  </a:schemeClr>
                </a:solidFill>
                <a:hlinkClick r:id="rId11"/>
              </a:rPr>
              <a:t>http</a:t>
            </a:r>
            <a:r>
              <a:rPr lang="en-US" dirty="0">
                <a:solidFill>
                  <a:schemeClr val="accent1">
                    <a:lumMod val="90000"/>
                    <a:lumOff val="10000"/>
                  </a:schemeClr>
                </a:solidFill>
                <a:hlinkClick r:id="rId11"/>
              </a:rPr>
              <a:t>://</a:t>
            </a:r>
            <a:r>
              <a:rPr lang="en-US" dirty="0" smtClean="0">
                <a:solidFill>
                  <a:schemeClr val="accent1">
                    <a:lumMod val="90000"/>
                    <a:lumOff val="10000"/>
                  </a:schemeClr>
                </a:solidFill>
                <a:hlinkClick r:id="rId11"/>
              </a:rPr>
              <a:t>www.crawler-lib.net/framework-storage-operation-processing</a:t>
            </a:r>
            <a:r>
              <a:rPr lang="en-US" dirty="0" smtClean="0">
                <a:solidFill>
                  <a:schemeClr val="accent1">
                    <a:lumMod val="90000"/>
                    <a:lumOff val="10000"/>
                  </a:schemeClr>
                </a:solidFill>
              </a:rPr>
              <a:t/>
            </a:r>
            <a:br>
              <a:rPr lang="en-US" dirty="0" smtClean="0">
                <a:solidFill>
                  <a:schemeClr val="accent1">
                    <a:lumMod val="90000"/>
                    <a:lumOff val="10000"/>
                  </a:schemeClr>
                </a:solidFill>
              </a:rPr>
            </a:br>
            <a:endParaRPr lang="en-US" dirty="0" smtClean="0">
              <a:solidFill>
                <a:schemeClr val="accent1">
                  <a:lumMod val="90000"/>
                  <a:lumOff val="10000"/>
                </a:schemeClr>
              </a:solidFill>
            </a:endParaRPr>
          </a:p>
        </p:txBody>
      </p:sp>
    </p:spTree>
    <p:extLst>
      <p:ext uri="{BB962C8B-B14F-4D97-AF65-F5344CB8AC3E}">
        <p14:creationId xmlns:p14="http://schemas.microsoft.com/office/powerpoint/2010/main" val="2602922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539305" y="476672"/>
            <a:ext cx="5760887" cy="720080"/>
          </a:xfrm>
          <a:prstGeom prst="rect">
            <a:avLst/>
          </a:prstGeom>
          <a:ln>
            <a:solidFill>
              <a:schemeClr val="bg1"/>
            </a:solidFill>
          </a:ln>
        </p:spPr>
        <p:txBody>
          <a:bodyPr/>
          <a:lstStyle>
            <a:lvl1pPr>
              <a:defRPr lang="de-DE" sz="2500" b="1" i="0" u="none" strike="noStrike" baseline="0" smtClean="0">
                <a:solidFill>
                  <a:schemeClr val="accent1">
                    <a:lumMod val="90000"/>
                    <a:lumOff val="10000"/>
                  </a:schemeClr>
                </a:solidFill>
                <a:latin typeface="+mn-lt"/>
              </a:defRPr>
            </a:lvl1pPr>
          </a:lstStyle>
          <a:p>
            <a:r>
              <a:rPr lang="en-US" dirty="0" smtClean="0"/>
              <a:t>Appendix B: Free and Open Source</a:t>
            </a:r>
            <a:endParaRPr lang="en-US" noProof="0" dirty="0"/>
          </a:p>
        </p:txBody>
      </p:sp>
      <p:cxnSp>
        <p:nvCxnSpPr>
          <p:cNvPr id="5" name="Gerade Verbindung 4"/>
          <p:cNvCxnSpPr/>
          <p:nvPr/>
        </p:nvCxnSpPr>
        <p:spPr bwMode="auto">
          <a:xfrm>
            <a:off x="467544" y="908720"/>
            <a:ext cx="5688632" cy="0"/>
          </a:xfrm>
          <a:prstGeom prst="line">
            <a:avLst/>
          </a:prstGeom>
          <a:solidFill>
            <a:schemeClr val="bg1"/>
          </a:solidFill>
          <a:ln w="12700" cap="flat" cmpd="sng" algn="ctr">
            <a:solidFill>
              <a:srgbClr val="EFA01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Inhaltsplatzhalter 8"/>
          <p:cNvSpPr txBox="1">
            <a:spLocks noGrp="1"/>
          </p:cNvSpPr>
          <p:nvPr>
            <p:ph idx="1"/>
          </p:nvPr>
        </p:nvSpPr>
        <p:spPr>
          <a:xfrm>
            <a:off x="539304" y="1199713"/>
            <a:ext cx="8209159" cy="3391698"/>
          </a:xfrm>
          <a:prstGeom prst="rect">
            <a:avLst/>
          </a:prstGeom>
          <a:noFill/>
        </p:spPr>
        <p:txBody>
          <a:bodyPr wrap="square" rtlCol="0">
            <a:spAutoFit/>
          </a:bodyPr>
          <a:lstStyle/>
          <a:p>
            <a:pPr algn="l"/>
            <a:r>
              <a:rPr lang="en-US" b="1" noProof="0" dirty="0" smtClean="0">
                <a:solidFill>
                  <a:schemeClr val="accent1">
                    <a:lumMod val="90000"/>
                    <a:lumOff val="10000"/>
                  </a:schemeClr>
                </a:solidFill>
              </a:rPr>
              <a:t>Crawler-Lib Libraries for .NET </a:t>
            </a:r>
          </a:p>
          <a:p>
            <a:pPr marL="285750" indent="-285750">
              <a:buFont typeface="Wingdings" panose="05000000000000000000" pitchFamily="2" charset="2"/>
              <a:buChar char="§"/>
            </a:pPr>
            <a:r>
              <a:rPr lang="en-US" noProof="0" dirty="0" smtClean="0">
                <a:solidFill>
                  <a:schemeClr val="accent1">
                    <a:lumMod val="90000"/>
                    <a:lumOff val="10000"/>
                  </a:schemeClr>
                </a:solidFill>
              </a:rPr>
              <a:t>Child Processes – Child Process Management</a:t>
            </a:r>
            <a:r>
              <a:rPr lang="en-US" dirty="0">
                <a:solidFill>
                  <a:schemeClr val="accent1">
                    <a:lumMod val="90000"/>
                    <a:lumOff val="10000"/>
                  </a:schemeClr>
                </a:solidFill>
              </a:rPr>
              <a:t/>
            </a:r>
            <a:br>
              <a:rPr lang="en-US" dirty="0">
                <a:solidFill>
                  <a:schemeClr val="accent1">
                    <a:lumMod val="90000"/>
                    <a:lumOff val="10000"/>
                  </a:schemeClr>
                </a:solidFill>
              </a:rPr>
            </a:br>
            <a:r>
              <a:rPr lang="en-US" dirty="0">
                <a:solidFill>
                  <a:schemeClr val="accent1">
                    <a:lumMod val="90000"/>
                    <a:lumOff val="10000"/>
                  </a:schemeClr>
                </a:solidFill>
                <a:hlinkClick r:id="rId2"/>
              </a:rPr>
              <a:t>http://</a:t>
            </a:r>
            <a:r>
              <a:rPr lang="en-US" dirty="0" smtClean="0">
                <a:solidFill>
                  <a:schemeClr val="accent1">
                    <a:lumMod val="90000"/>
                    <a:lumOff val="10000"/>
                  </a:schemeClr>
                </a:solidFill>
                <a:hlinkClick r:id="rId2"/>
              </a:rPr>
              <a:t>www.crawler-lib.net/child-processes</a:t>
            </a:r>
            <a:endParaRPr lang="en-US" dirty="0" smtClean="0">
              <a:solidFill>
                <a:schemeClr val="accent1">
                  <a:lumMod val="90000"/>
                  <a:lumOff val="10000"/>
                </a:schemeClr>
              </a:solidFill>
            </a:endParaRPr>
          </a:p>
          <a:p>
            <a:pPr marL="285750" indent="-285750">
              <a:buFont typeface="Wingdings" panose="05000000000000000000" pitchFamily="2" charset="2"/>
              <a:buChar char="§"/>
            </a:pPr>
            <a:r>
              <a:rPr lang="en-US" dirty="0">
                <a:solidFill>
                  <a:schemeClr val="accent1">
                    <a:lumMod val="90000"/>
                    <a:lumOff val="10000"/>
                  </a:schemeClr>
                </a:solidFill>
              </a:rPr>
              <a:t>Concurrency Testing </a:t>
            </a:r>
            <a:r>
              <a:rPr lang="en-US" dirty="0" smtClean="0">
                <a:solidFill>
                  <a:schemeClr val="accent1">
                    <a:lumMod val="90000"/>
                    <a:lumOff val="10000"/>
                  </a:schemeClr>
                </a:solidFill>
              </a:rPr>
              <a:t>Helper – Multiple Threads in Unit Tests / </a:t>
            </a:r>
            <a:r>
              <a:rPr lang="en-US" dirty="0">
                <a:solidFill>
                  <a:schemeClr val="accent1">
                    <a:lumMod val="90000"/>
                    <a:lumOff val="10000"/>
                  </a:schemeClr>
                </a:solidFill>
              </a:rPr>
              <a:t>Integration Tests</a:t>
            </a:r>
            <a:br>
              <a:rPr lang="en-US" dirty="0">
                <a:solidFill>
                  <a:schemeClr val="accent1">
                    <a:lumMod val="90000"/>
                    <a:lumOff val="10000"/>
                  </a:schemeClr>
                </a:solidFill>
              </a:rPr>
            </a:br>
            <a:r>
              <a:rPr lang="en-US" dirty="0">
                <a:solidFill>
                  <a:schemeClr val="accent1">
                    <a:lumMod val="90000"/>
                    <a:lumOff val="10000"/>
                  </a:schemeClr>
                </a:solidFill>
                <a:hlinkClick r:id="rId3"/>
              </a:rPr>
              <a:t>http://</a:t>
            </a:r>
            <a:r>
              <a:rPr lang="en-US" dirty="0" smtClean="0">
                <a:solidFill>
                  <a:schemeClr val="accent1">
                    <a:lumMod val="90000"/>
                    <a:lumOff val="10000"/>
                  </a:schemeClr>
                </a:solidFill>
                <a:hlinkClick r:id="rId3"/>
              </a:rPr>
              <a:t>www.crawler-lib.net/crawler-lib-concurrency-testing</a:t>
            </a:r>
            <a:r>
              <a:rPr lang="en-US" dirty="0" smtClean="0">
                <a:solidFill>
                  <a:schemeClr val="accent1">
                    <a:lumMod val="90000"/>
                    <a:lumOff val="10000"/>
                  </a:schemeClr>
                </a:solidFill>
              </a:rPr>
              <a:t> </a:t>
            </a:r>
            <a:endParaRPr lang="en-US" dirty="0">
              <a:solidFill>
                <a:schemeClr val="accent1">
                  <a:lumMod val="90000"/>
                  <a:lumOff val="10000"/>
                </a:schemeClr>
              </a:solidFill>
            </a:endParaRPr>
          </a:p>
          <a:p>
            <a:pPr marL="285750" indent="-285750">
              <a:buFont typeface="Wingdings" panose="05000000000000000000" pitchFamily="2" charset="2"/>
              <a:buChar char="§"/>
            </a:pPr>
            <a:r>
              <a:rPr lang="en-US" dirty="0" smtClean="0">
                <a:solidFill>
                  <a:schemeClr val="accent1">
                    <a:lumMod val="90000"/>
                    <a:lumOff val="10000"/>
                  </a:schemeClr>
                </a:solidFill>
              </a:rPr>
              <a:t>NHunspell </a:t>
            </a:r>
            <a:r>
              <a:rPr lang="en-US" dirty="0">
                <a:solidFill>
                  <a:schemeClr val="accent1">
                    <a:lumMod val="90000"/>
                    <a:lumOff val="10000"/>
                  </a:schemeClr>
                </a:solidFill>
              </a:rPr>
              <a:t>– Open </a:t>
            </a:r>
            <a:r>
              <a:rPr lang="en-US" noProof="0" dirty="0" smtClean="0">
                <a:solidFill>
                  <a:schemeClr val="accent1">
                    <a:lumMod val="90000"/>
                    <a:lumOff val="10000"/>
                  </a:schemeClr>
                </a:solidFill>
              </a:rPr>
              <a:t>Office S</a:t>
            </a:r>
            <a:r>
              <a:rPr lang="en-US" dirty="0" err="1" smtClean="0">
                <a:solidFill>
                  <a:schemeClr val="accent1">
                    <a:lumMod val="90000"/>
                    <a:lumOff val="10000"/>
                  </a:schemeClr>
                </a:solidFill>
              </a:rPr>
              <a:t>pell</a:t>
            </a:r>
            <a:r>
              <a:rPr lang="en-US" dirty="0" smtClean="0">
                <a:solidFill>
                  <a:schemeClr val="accent1">
                    <a:lumMod val="90000"/>
                    <a:lumOff val="10000"/>
                  </a:schemeClr>
                </a:solidFill>
              </a:rPr>
              <a:t>-Checker Wrapper</a:t>
            </a:r>
            <a:r>
              <a:rPr lang="en-US" dirty="0">
                <a:solidFill>
                  <a:schemeClr val="accent1">
                    <a:lumMod val="90000"/>
                    <a:lumOff val="10000"/>
                  </a:schemeClr>
                </a:solidFill>
              </a:rPr>
              <a:t/>
            </a:r>
            <a:br>
              <a:rPr lang="en-US" dirty="0">
                <a:solidFill>
                  <a:schemeClr val="accent1">
                    <a:lumMod val="90000"/>
                    <a:lumOff val="10000"/>
                  </a:schemeClr>
                </a:solidFill>
              </a:rPr>
            </a:br>
            <a:r>
              <a:rPr lang="en-US" dirty="0">
                <a:solidFill>
                  <a:schemeClr val="accent1">
                    <a:lumMod val="90000"/>
                    <a:lumOff val="10000"/>
                  </a:schemeClr>
                </a:solidFill>
                <a:hlinkClick r:id="rId4"/>
              </a:rPr>
              <a:t>http://</a:t>
            </a:r>
            <a:r>
              <a:rPr lang="en-US" dirty="0" smtClean="0">
                <a:solidFill>
                  <a:schemeClr val="accent1">
                    <a:lumMod val="90000"/>
                    <a:lumOff val="10000"/>
                  </a:schemeClr>
                </a:solidFill>
                <a:hlinkClick r:id="rId4"/>
              </a:rPr>
              <a:t>www.crawler-lib.net/nhunspell</a:t>
            </a:r>
            <a:endParaRPr lang="en-US" dirty="0" smtClean="0">
              <a:solidFill>
                <a:schemeClr val="accent1">
                  <a:lumMod val="90000"/>
                  <a:lumOff val="10000"/>
                </a:schemeClr>
              </a:solidFill>
            </a:endParaRPr>
          </a:p>
          <a:p>
            <a:endParaRPr lang="en-US" dirty="0">
              <a:solidFill>
                <a:schemeClr val="accent1">
                  <a:lumMod val="90000"/>
                  <a:lumOff val="10000"/>
                </a:schemeClr>
              </a:solidFill>
            </a:endParaRPr>
          </a:p>
          <a:p>
            <a:r>
              <a:rPr lang="en-US" b="1" dirty="0" smtClean="0">
                <a:solidFill>
                  <a:schemeClr val="accent1">
                    <a:lumMod val="90000"/>
                    <a:lumOff val="10000"/>
                  </a:schemeClr>
                </a:solidFill>
              </a:rPr>
              <a:t>Build Process</a:t>
            </a:r>
          </a:p>
          <a:p>
            <a:pPr marL="285750" indent="-285750">
              <a:buFont typeface="Wingdings" pitchFamily="2" charset="2"/>
              <a:buChar char="§"/>
            </a:pPr>
            <a:r>
              <a:rPr lang="en-US" dirty="0" smtClean="0">
                <a:solidFill>
                  <a:schemeClr val="accent1">
                    <a:lumMod val="90000"/>
                    <a:lumOff val="10000"/>
                  </a:schemeClr>
                </a:solidFill>
              </a:rPr>
              <a:t>Crawler-Lib Build Tools – PowerShell based Build </a:t>
            </a:r>
            <a:r>
              <a:rPr lang="en-US" dirty="0">
                <a:solidFill>
                  <a:schemeClr val="accent1">
                    <a:lumMod val="90000"/>
                    <a:lumOff val="10000"/>
                  </a:schemeClr>
                </a:solidFill>
              </a:rPr>
              <a:t>Automation Toolbox</a:t>
            </a:r>
            <a:br>
              <a:rPr lang="en-US" dirty="0">
                <a:solidFill>
                  <a:schemeClr val="accent1">
                    <a:lumMod val="90000"/>
                    <a:lumOff val="10000"/>
                  </a:schemeClr>
                </a:solidFill>
              </a:rPr>
            </a:br>
            <a:r>
              <a:rPr lang="en-US" dirty="0">
                <a:solidFill>
                  <a:schemeClr val="accent1">
                    <a:lumMod val="90000"/>
                    <a:lumOff val="10000"/>
                  </a:schemeClr>
                </a:solidFill>
                <a:hlinkClick r:id="rId5"/>
              </a:rPr>
              <a:t>http://</a:t>
            </a:r>
            <a:r>
              <a:rPr lang="en-US" dirty="0" smtClean="0">
                <a:solidFill>
                  <a:schemeClr val="accent1">
                    <a:lumMod val="90000"/>
                    <a:lumOff val="10000"/>
                  </a:schemeClr>
                </a:solidFill>
                <a:hlinkClick r:id="rId5"/>
              </a:rPr>
              <a:t>www.crawler-lib.net/build-tools</a:t>
            </a:r>
            <a:r>
              <a:rPr lang="en-US" dirty="0" smtClean="0">
                <a:solidFill>
                  <a:schemeClr val="accent1">
                    <a:lumMod val="90000"/>
                    <a:lumOff val="10000"/>
                  </a:schemeClr>
                </a:solidFill>
              </a:rPr>
              <a:t> </a:t>
            </a:r>
          </a:p>
          <a:p>
            <a:pPr marL="285750" indent="-285750">
              <a:buFont typeface="Wingdings" pitchFamily="2" charset="2"/>
              <a:buChar char="§"/>
            </a:pPr>
            <a:endParaRPr lang="en-US" dirty="0">
              <a:solidFill>
                <a:schemeClr val="accent1">
                  <a:lumMod val="90000"/>
                  <a:lumOff val="10000"/>
                </a:schemeClr>
              </a:solidFill>
            </a:endParaRPr>
          </a:p>
        </p:txBody>
      </p:sp>
    </p:spTree>
    <p:extLst>
      <p:ext uri="{BB962C8B-B14F-4D97-AF65-F5344CB8AC3E}">
        <p14:creationId xmlns:p14="http://schemas.microsoft.com/office/powerpoint/2010/main" val="11236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539305" y="476672"/>
            <a:ext cx="5112815" cy="720080"/>
          </a:xfrm>
          <a:prstGeom prst="rect">
            <a:avLst/>
          </a:prstGeom>
          <a:ln>
            <a:solidFill>
              <a:schemeClr val="bg1"/>
            </a:solidFill>
          </a:ln>
        </p:spPr>
        <p:txBody>
          <a:bodyPr/>
          <a:lstStyle>
            <a:lvl1pPr>
              <a:defRPr lang="de-DE" sz="2500" b="1" i="0" u="none" strike="noStrike" baseline="0" smtClean="0">
                <a:solidFill>
                  <a:schemeClr val="accent1">
                    <a:lumMod val="90000"/>
                    <a:lumOff val="10000"/>
                  </a:schemeClr>
                </a:solidFill>
                <a:latin typeface="+mn-lt"/>
              </a:defRPr>
            </a:lvl1pPr>
          </a:lstStyle>
          <a:p>
            <a:r>
              <a:rPr lang="en-US" b="1" i="0" u="none" noProof="0" dirty="0" smtClean="0">
                <a:latin typeface="+mn-lt"/>
              </a:rPr>
              <a:t>Content</a:t>
            </a:r>
            <a:endParaRPr lang="en-US" noProof="0" dirty="0"/>
          </a:p>
        </p:txBody>
      </p:sp>
      <p:cxnSp>
        <p:nvCxnSpPr>
          <p:cNvPr id="5" name="Gerade Verbindung 4"/>
          <p:cNvCxnSpPr/>
          <p:nvPr/>
        </p:nvCxnSpPr>
        <p:spPr bwMode="auto">
          <a:xfrm>
            <a:off x="467544" y="908720"/>
            <a:ext cx="5688632" cy="0"/>
          </a:xfrm>
          <a:prstGeom prst="line">
            <a:avLst/>
          </a:prstGeom>
          <a:solidFill>
            <a:schemeClr val="bg1"/>
          </a:solidFill>
          <a:ln w="9525" cap="flat" cmpd="sng" algn="ctr">
            <a:solidFill>
              <a:srgbClr val="EFA01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Inhaltsplatzhalter 5"/>
          <p:cNvSpPr txBox="1">
            <a:spLocks noGrp="1"/>
          </p:cNvSpPr>
          <p:nvPr>
            <p:ph idx="1"/>
          </p:nvPr>
        </p:nvSpPr>
        <p:spPr>
          <a:xfrm>
            <a:off x="543351" y="1244928"/>
            <a:ext cx="8280920" cy="4475071"/>
          </a:xfrm>
          <a:prstGeom prst="rect">
            <a:avLst/>
          </a:prstGeom>
          <a:noFill/>
        </p:spPr>
        <p:txBody>
          <a:bodyPr wrap="square" rtlCol="0">
            <a:spAutoFit/>
          </a:bodyPr>
          <a:lstStyle/>
          <a:p>
            <a:pPr marL="342900" indent="-342900" algn="l">
              <a:lnSpc>
                <a:spcPct val="200000"/>
              </a:lnSpc>
              <a:spcBef>
                <a:spcPts val="600"/>
              </a:spcBef>
              <a:buFont typeface="+mj-lt"/>
              <a:buAutoNum type="arabicPeriod"/>
            </a:pPr>
            <a:r>
              <a:rPr lang="en-US" noProof="0" dirty="0" smtClean="0">
                <a:solidFill>
                  <a:schemeClr val="accent1">
                    <a:lumMod val="90000"/>
                    <a:lumOff val="10000"/>
                  </a:schemeClr>
                </a:solidFill>
              </a:rPr>
              <a:t>About Crawler-Lib</a:t>
            </a:r>
          </a:p>
          <a:p>
            <a:pPr marL="342900" indent="-342900" algn="l">
              <a:buFont typeface="+mj-lt"/>
              <a:buAutoNum type="arabicPeriod"/>
            </a:pPr>
            <a:r>
              <a:rPr lang="en-US" noProof="0" dirty="0" smtClean="0">
                <a:solidFill>
                  <a:schemeClr val="accent1">
                    <a:lumMod val="90000"/>
                    <a:lumOff val="10000"/>
                  </a:schemeClr>
                </a:solidFill>
              </a:rPr>
              <a:t>Our Services</a:t>
            </a:r>
          </a:p>
          <a:p>
            <a:pPr marL="614363" lvl="1" indent="-342900">
              <a:buNone/>
            </a:pPr>
            <a:endParaRPr lang="en-US" sz="800" noProof="0" dirty="0" smtClean="0">
              <a:solidFill>
                <a:schemeClr val="accent1">
                  <a:lumMod val="90000"/>
                  <a:lumOff val="10000"/>
                </a:schemeClr>
              </a:solidFill>
            </a:endParaRPr>
          </a:p>
          <a:p>
            <a:pPr marL="342900" indent="-342900" algn="l">
              <a:buFont typeface="+mj-lt"/>
              <a:buAutoNum type="arabicPeriod"/>
            </a:pPr>
            <a:r>
              <a:rPr lang="en-US" dirty="0" smtClean="0">
                <a:solidFill>
                  <a:schemeClr val="accent1">
                    <a:lumMod val="90000"/>
                    <a:lumOff val="10000"/>
                  </a:schemeClr>
                </a:solidFill>
              </a:rPr>
              <a:t>Our Products </a:t>
            </a:r>
            <a:endParaRPr lang="en-US" noProof="0" dirty="0" smtClean="0">
              <a:solidFill>
                <a:schemeClr val="accent1">
                  <a:lumMod val="90000"/>
                  <a:lumOff val="10000"/>
                </a:schemeClr>
              </a:solidFill>
            </a:endParaRPr>
          </a:p>
          <a:p>
            <a:pPr marL="614363" lvl="1" indent="-342900">
              <a:buNone/>
            </a:pPr>
            <a:r>
              <a:rPr lang="en-US" noProof="0" dirty="0" smtClean="0">
                <a:solidFill>
                  <a:schemeClr val="accent1">
                    <a:lumMod val="90000"/>
                    <a:lumOff val="10000"/>
                  </a:schemeClr>
                </a:solidFill>
              </a:rPr>
              <a:t>  3.1    Crawler-Lib Engine</a:t>
            </a:r>
            <a:endParaRPr lang="en-US" dirty="0" smtClean="0">
              <a:solidFill>
                <a:schemeClr val="accent1">
                  <a:lumMod val="90000"/>
                  <a:lumOff val="10000"/>
                </a:schemeClr>
              </a:solidFill>
            </a:endParaRPr>
          </a:p>
          <a:p>
            <a:pPr marL="614363" lvl="1" indent="-342900">
              <a:buNone/>
            </a:pPr>
            <a:r>
              <a:rPr lang="en-US" dirty="0" smtClean="0">
                <a:solidFill>
                  <a:schemeClr val="accent1">
                    <a:lumMod val="90000"/>
                    <a:lumOff val="10000"/>
                  </a:schemeClr>
                </a:solidFill>
              </a:rPr>
              <a:t>  3.2    </a:t>
            </a:r>
            <a:r>
              <a:rPr lang="en-US" noProof="0" dirty="0" smtClean="0">
                <a:solidFill>
                  <a:schemeClr val="accent1">
                    <a:lumMod val="90000"/>
                    <a:lumOff val="10000"/>
                  </a:schemeClr>
                </a:solidFill>
              </a:rPr>
              <a:t>Crawler-Lib Services</a:t>
            </a:r>
          </a:p>
          <a:p>
            <a:pPr marL="614363" lvl="1" indent="-342900">
              <a:buNone/>
            </a:pPr>
            <a:r>
              <a:rPr lang="en-US" dirty="0" smtClean="0">
                <a:solidFill>
                  <a:schemeClr val="accent1">
                    <a:lumMod val="90000"/>
                    <a:lumOff val="10000"/>
                  </a:schemeClr>
                </a:solidFill>
              </a:rPr>
              <a:t>  3.3    </a:t>
            </a:r>
            <a:r>
              <a:rPr lang="en-US" noProof="0" dirty="0" smtClean="0">
                <a:solidFill>
                  <a:schemeClr val="accent1">
                    <a:lumMod val="90000"/>
                    <a:lumOff val="10000"/>
                  </a:schemeClr>
                </a:solidFill>
              </a:rPr>
              <a:t>Crawler-Lib Storage Operation Processor</a:t>
            </a:r>
            <a:endParaRPr lang="en-US" sz="1000" noProof="0" dirty="0" smtClean="0">
              <a:solidFill>
                <a:schemeClr val="accent1">
                  <a:lumMod val="90000"/>
                  <a:lumOff val="10000"/>
                </a:schemeClr>
              </a:solidFill>
            </a:endParaRPr>
          </a:p>
          <a:p>
            <a:pPr marL="342900" indent="-342900" algn="l">
              <a:lnSpc>
                <a:spcPct val="200000"/>
              </a:lnSpc>
              <a:buFont typeface="+mj-lt"/>
              <a:buAutoNum type="arabicPeriod"/>
            </a:pPr>
            <a:r>
              <a:rPr lang="en-US" noProof="0" dirty="0" smtClean="0">
                <a:solidFill>
                  <a:schemeClr val="accent1">
                    <a:lumMod val="90000"/>
                    <a:lumOff val="10000"/>
                  </a:schemeClr>
                </a:solidFill>
              </a:rPr>
              <a:t>Our Skills &amp; Tool Set</a:t>
            </a:r>
          </a:p>
          <a:p>
            <a:pPr marL="342900" indent="-342900" algn="l">
              <a:buFont typeface="+mj-lt"/>
              <a:buAutoNum type="arabicPeriod"/>
            </a:pPr>
            <a:r>
              <a:rPr lang="en-US" noProof="0" dirty="0" smtClean="0">
                <a:solidFill>
                  <a:schemeClr val="accent1">
                    <a:lumMod val="90000"/>
                    <a:lumOff val="10000"/>
                  </a:schemeClr>
                </a:solidFill>
              </a:rPr>
              <a:t>Contact </a:t>
            </a:r>
          </a:p>
          <a:p>
            <a:pPr algn="l">
              <a:lnSpc>
                <a:spcPct val="200000"/>
              </a:lnSpc>
            </a:pPr>
            <a:r>
              <a:rPr lang="en-US" noProof="0" dirty="0" smtClean="0">
                <a:solidFill>
                  <a:schemeClr val="accent1">
                    <a:lumMod val="90000"/>
                    <a:lumOff val="10000"/>
                  </a:schemeClr>
                </a:solidFill>
              </a:rPr>
              <a:t>Appendix A: Links</a:t>
            </a:r>
          </a:p>
          <a:p>
            <a:pPr algn="l"/>
            <a:r>
              <a:rPr lang="en-US" dirty="0" smtClean="0">
                <a:solidFill>
                  <a:schemeClr val="accent1">
                    <a:lumMod val="90000"/>
                    <a:lumOff val="10000"/>
                  </a:schemeClr>
                </a:solidFill>
              </a:rPr>
              <a:t>Appendix B: Free and Open Source</a:t>
            </a:r>
            <a:endParaRPr lang="en-US" noProof="0" dirty="0" smtClean="0">
              <a:solidFill>
                <a:schemeClr val="accent1">
                  <a:lumMod val="90000"/>
                  <a:lumOff val="10000"/>
                </a:schemeClr>
              </a:solidFill>
            </a:endParaRPr>
          </a:p>
          <a:p>
            <a:pPr marL="342900" indent="-342900" algn="l">
              <a:buFont typeface="+mj-lt"/>
              <a:buAutoNum type="arabicPeriod"/>
            </a:pPr>
            <a:endParaRPr lang="en-US" noProof="0" dirty="0" smtClean="0">
              <a:solidFill>
                <a:schemeClr val="accent1">
                  <a:lumMod val="90000"/>
                  <a:lumOff val="10000"/>
                </a:schemeClr>
              </a:solidFill>
            </a:endParaRPr>
          </a:p>
          <a:p>
            <a:pPr marL="342900" indent="-342900" algn="l">
              <a:buFont typeface="+mj-lt"/>
              <a:buAutoNum type="arabicPeriod"/>
            </a:pPr>
            <a:endParaRPr lang="en-US" noProof="0" dirty="0" smtClean="0">
              <a:solidFill>
                <a:schemeClr val="accent1">
                  <a:lumMod val="90000"/>
                  <a:lumOff val="1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467544" y="476672"/>
            <a:ext cx="5112815" cy="720080"/>
          </a:xfrm>
          <a:prstGeom prst="rect">
            <a:avLst/>
          </a:prstGeom>
          <a:ln>
            <a:solidFill>
              <a:schemeClr val="bg1"/>
            </a:solidFill>
          </a:ln>
        </p:spPr>
        <p:txBody>
          <a:bodyPr/>
          <a:lstStyle>
            <a:lvl1pPr>
              <a:defRPr lang="de-DE" sz="2500" b="1" i="0" u="none" strike="noStrike" baseline="0" smtClean="0">
                <a:solidFill>
                  <a:schemeClr val="accent1">
                    <a:lumMod val="90000"/>
                    <a:lumOff val="10000"/>
                  </a:schemeClr>
                </a:solidFill>
                <a:latin typeface="+mn-lt"/>
              </a:defRPr>
            </a:lvl1pPr>
          </a:lstStyle>
          <a:p>
            <a:r>
              <a:rPr lang="en-US" b="1" i="0" u="none" noProof="0" dirty="0" smtClean="0"/>
              <a:t>1.  About Crawler-Lib</a:t>
            </a:r>
            <a:endParaRPr lang="en-US" noProof="0" dirty="0"/>
          </a:p>
        </p:txBody>
      </p:sp>
      <p:cxnSp>
        <p:nvCxnSpPr>
          <p:cNvPr id="5" name="Gerade Verbindung 4"/>
          <p:cNvCxnSpPr/>
          <p:nvPr/>
        </p:nvCxnSpPr>
        <p:spPr bwMode="auto">
          <a:xfrm>
            <a:off x="467544" y="908720"/>
            <a:ext cx="5688632" cy="0"/>
          </a:xfrm>
          <a:prstGeom prst="line">
            <a:avLst/>
          </a:prstGeom>
          <a:solidFill>
            <a:schemeClr val="bg1"/>
          </a:solidFill>
          <a:ln w="12700" cap="flat" cmpd="sng" algn="ctr">
            <a:solidFill>
              <a:srgbClr val="EFA01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Inhaltsplatzhalter 5"/>
          <p:cNvSpPr txBox="1">
            <a:spLocks noGrp="1"/>
          </p:cNvSpPr>
          <p:nvPr>
            <p:ph idx="1"/>
          </p:nvPr>
        </p:nvSpPr>
        <p:spPr>
          <a:xfrm>
            <a:off x="467544" y="1340769"/>
            <a:ext cx="8192660" cy="4844403"/>
          </a:xfrm>
          <a:prstGeom prst="rect">
            <a:avLst/>
          </a:prstGeom>
          <a:noFill/>
        </p:spPr>
        <p:txBody>
          <a:bodyPr wrap="square" rtlCol="0">
            <a:spAutoFit/>
          </a:bodyPr>
          <a:lstStyle/>
          <a:p>
            <a:pPr lvl="1">
              <a:buFont typeface="Wingdings" pitchFamily="2" charset="2"/>
              <a:buChar char="§"/>
            </a:pPr>
            <a:r>
              <a:rPr lang="en-US" noProof="0" dirty="0" smtClean="0">
                <a:solidFill>
                  <a:schemeClr val="accent1">
                    <a:lumMod val="90000"/>
                    <a:lumOff val="10000"/>
                  </a:schemeClr>
                </a:solidFill>
              </a:rPr>
              <a:t>Crawler-Lib is a startup founded in 2014 as a spin-off of a </a:t>
            </a:r>
            <a:r>
              <a:rPr lang="en-US" dirty="0" smtClean="0">
                <a:solidFill>
                  <a:schemeClr val="accent1">
                    <a:lumMod val="90000"/>
                    <a:lumOff val="10000"/>
                  </a:schemeClr>
                </a:solidFill>
              </a:rPr>
              <a:t>company producing software </a:t>
            </a:r>
            <a:r>
              <a:rPr lang="en-US" dirty="0">
                <a:solidFill>
                  <a:schemeClr val="accent1">
                    <a:lumMod val="90000"/>
                    <a:lumOff val="10000"/>
                  </a:schemeClr>
                </a:solidFill>
              </a:rPr>
              <a:t>for travel </a:t>
            </a:r>
            <a:r>
              <a:rPr lang="en-US" dirty="0" smtClean="0">
                <a:solidFill>
                  <a:schemeClr val="accent1">
                    <a:lumMod val="90000"/>
                    <a:lumOff val="10000"/>
                  </a:schemeClr>
                </a:solidFill>
              </a:rPr>
              <a:t>agencies.  </a:t>
            </a:r>
          </a:p>
          <a:p>
            <a:pPr lvl="1">
              <a:buNone/>
            </a:pPr>
            <a:endParaRPr lang="en-US" sz="400" dirty="0" smtClean="0">
              <a:solidFill>
                <a:schemeClr val="accent1">
                  <a:lumMod val="90000"/>
                  <a:lumOff val="10000"/>
                </a:schemeClr>
              </a:solidFill>
            </a:endParaRPr>
          </a:p>
          <a:p>
            <a:pPr lvl="1">
              <a:buFont typeface="Wingdings" pitchFamily="2" charset="2"/>
              <a:buChar char="§"/>
            </a:pPr>
            <a:r>
              <a:rPr lang="en-US" dirty="0" smtClean="0">
                <a:solidFill>
                  <a:schemeClr val="accent1">
                    <a:lumMod val="90000"/>
                    <a:lumOff val="10000"/>
                  </a:schemeClr>
                </a:solidFill>
              </a:rPr>
              <a:t>Much knowledge about massive data processing, web frontends and distributed computing was gained in a big project starting in 1999 for a travel agency franchise company. This project - financed by Germany’s biggest tour operator TUI AG - is written in C++ and uses the Microsoft SQL Server as database.</a:t>
            </a:r>
          </a:p>
          <a:p>
            <a:pPr lvl="1">
              <a:buFont typeface="Wingdings" pitchFamily="2" charset="2"/>
              <a:buChar char="§"/>
            </a:pPr>
            <a:endParaRPr lang="en-US" sz="400" dirty="0" smtClean="0">
              <a:solidFill>
                <a:schemeClr val="accent1">
                  <a:lumMod val="90000"/>
                  <a:lumOff val="10000"/>
                </a:schemeClr>
              </a:solidFill>
            </a:endParaRPr>
          </a:p>
          <a:p>
            <a:pPr lvl="1">
              <a:buFont typeface="Wingdings" pitchFamily="2" charset="2"/>
              <a:buChar char="§"/>
            </a:pPr>
            <a:r>
              <a:rPr lang="en-US" dirty="0" smtClean="0">
                <a:solidFill>
                  <a:schemeClr val="accent1">
                    <a:lumMod val="90000"/>
                    <a:lumOff val="10000"/>
                  </a:schemeClr>
                </a:solidFill>
              </a:rPr>
              <a:t>Based on these skills and experiences smaller data mining and information retrieval solutions were written - mainly in C# / .NET. Since similar structures and problems occurred in those back-ends, we started programming a .NET back-end framework.</a:t>
            </a:r>
          </a:p>
          <a:p>
            <a:pPr lvl="1">
              <a:buFont typeface="Wingdings" pitchFamily="2" charset="2"/>
              <a:buChar char="§"/>
            </a:pPr>
            <a:endParaRPr lang="en-US" sz="400" dirty="0" smtClean="0">
              <a:solidFill>
                <a:schemeClr val="accent1">
                  <a:lumMod val="90000"/>
                  <a:lumOff val="10000"/>
                </a:schemeClr>
              </a:solidFill>
            </a:endParaRPr>
          </a:p>
          <a:p>
            <a:pPr lvl="1">
              <a:buFont typeface="Wingdings" pitchFamily="2" charset="2"/>
              <a:buChar char="§"/>
            </a:pPr>
            <a:r>
              <a:rPr lang="en-US" dirty="0" smtClean="0">
                <a:solidFill>
                  <a:schemeClr val="accent1">
                    <a:lumMod val="90000"/>
                    <a:lumOff val="10000"/>
                  </a:schemeClr>
                </a:solidFill>
              </a:rPr>
              <a:t>During the development of this back-end framework we came across any problem with multi-threading, synchronization, performance bottlenecks, distributed computing, hosting, etc and elaborated special build processes and tools, agile methods and skills. The development of our website and licensing system, some open source software and our components on </a:t>
            </a:r>
            <a:r>
              <a:rPr lang="en-US" dirty="0" err="1" smtClean="0">
                <a:solidFill>
                  <a:schemeClr val="accent1">
                    <a:lumMod val="90000"/>
                    <a:lumOff val="10000"/>
                  </a:schemeClr>
                </a:solidFill>
              </a:rPr>
              <a:t>NuGet</a:t>
            </a:r>
            <a:r>
              <a:rPr lang="en-US" dirty="0" smtClean="0">
                <a:solidFill>
                  <a:schemeClr val="accent1">
                    <a:lumMod val="90000"/>
                    <a:lumOff val="10000"/>
                  </a:schemeClr>
                </a:solidFill>
              </a:rPr>
              <a:t> complete our package.</a:t>
            </a:r>
          </a:p>
          <a:p>
            <a:pPr lvl="1">
              <a:buFont typeface="Wingdings" pitchFamily="2" charset="2"/>
              <a:buChar char="§"/>
            </a:pPr>
            <a:endParaRPr lang="en-US" sz="400" dirty="0" smtClean="0">
              <a:solidFill>
                <a:schemeClr val="accent1">
                  <a:lumMod val="90000"/>
                  <a:lumOff val="10000"/>
                </a:schemeClr>
              </a:solidFill>
            </a:endParaRPr>
          </a:p>
          <a:p>
            <a:pPr lvl="1">
              <a:buFont typeface="Wingdings" pitchFamily="2" charset="2"/>
              <a:buChar char="§"/>
            </a:pPr>
            <a:r>
              <a:rPr lang="en-US" dirty="0" smtClean="0">
                <a:solidFill>
                  <a:schemeClr val="accent1">
                    <a:lumMod val="90000"/>
                    <a:lumOff val="10000"/>
                  </a:schemeClr>
                </a:solidFill>
              </a:rPr>
              <a:t>Crawler-Lib has new and efficient solutions. We can boost even projects that already stuck in performance issues, multi-threading and distributed computing problems. Give us a try, you won’t regret!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539305" y="476672"/>
            <a:ext cx="5112815" cy="720080"/>
          </a:xfrm>
          <a:prstGeom prst="rect">
            <a:avLst/>
          </a:prstGeom>
          <a:ln>
            <a:solidFill>
              <a:schemeClr val="bg1"/>
            </a:solidFill>
          </a:ln>
        </p:spPr>
        <p:txBody>
          <a:bodyPr/>
          <a:lstStyle>
            <a:lvl1pPr>
              <a:defRPr lang="de-DE" sz="2500" b="1" i="0" u="none" strike="noStrike" baseline="0" smtClean="0">
                <a:solidFill>
                  <a:schemeClr val="accent1">
                    <a:lumMod val="90000"/>
                    <a:lumOff val="10000"/>
                  </a:schemeClr>
                </a:solidFill>
                <a:latin typeface="+mn-lt"/>
              </a:defRPr>
            </a:lvl1pPr>
          </a:lstStyle>
          <a:p>
            <a:r>
              <a:rPr lang="en-US" dirty="0"/>
              <a:t>2</a:t>
            </a:r>
            <a:r>
              <a:rPr lang="en-US" b="1" i="0" u="none" noProof="0" dirty="0" smtClean="0"/>
              <a:t>. Our </a:t>
            </a:r>
            <a:r>
              <a:rPr lang="en-US" noProof="0" dirty="0" smtClean="0"/>
              <a:t>S</a:t>
            </a:r>
            <a:r>
              <a:rPr lang="en-US" b="1" i="0" u="none" noProof="0" dirty="0" smtClean="0"/>
              <a:t>ervices </a:t>
            </a:r>
            <a:endParaRPr lang="en-US" noProof="0" dirty="0"/>
          </a:p>
        </p:txBody>
      </p:sp>
      <p:cxnSp>
        <p:nvCxnSpPr>
          <p:cNvPr id="5" name="Gerade Verbindung 4"/>
          <p:cNvCxnSpPr/>
          <p:nvPr/>
        </p:nvCxnSpPr>
        <p:spPr bwMode="auto">
          <a:xfrm>
            <a:off x="467544" y="908720"/>
            <a:ext cx="5688632" cy="0"/>
          </a:xfrm>
          <a:prstGeom prst="line">
            <a:avLst/>
          </a:prstGeom>
          <a:solidFill>
            <a:schemeClr val="bg1"/>
          </a:solidFill>
          <a:ln w="12700" cap="flat" cmpd="sng" algn="ctr">
            <a:solidFill>
              <a:srgbClr val="EFA01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Inhaltsplatzhalter 5"/>
          <p:cNvSpPr txBox="1">
            <a:spLocks noGrp="1"/>
          </p:cNvSpPr>
          <p:nvPr>
            <p:ph idx="1"/>
          </p:nvPr>
        </p:nvSpPr>
        <p:spPr>
          <a:xfrm>
            <a:off x="539305" y="1412776"/>
            <a:ext cx="7992888" cy="3539430"/>
          </a:xfrm>
          <a:prstGeom prst="rect">
            <a:avLst/>
          </a:prstGeom>
          <a:noFill/>
        </p:spPr>
        <p:txBody>
          <a:bodyPr wrap="square" rtlCol="0">
            <a:spAutoFit/>
          </a:bodyPr>
          <a:lstStyle/>
          <a:p>
            <a:pPr marL="285750" indent="-285750" algn="l">
              <a:buFont typeface="Wingdings" panose="05000000000000000000" pitchFamily="2" charset="2"/>
              <a:buChar char="§"/>
            </a:pPr>
            <a:r>
              <a:rPr lang="en-US" b="1" noProof="0" dirty="0" smtClean="0">
                <a:solidFill>
                  <a:schemeClr val="accent1">
                    <a:lumMod val="90000"/>
                    <a:lumOff val="10000"/>
                  </a:schemeClr>
                </a:solidFill>
              </a:rPr>
              <a:t>Consulting</a:t>
            </a:r>
          </a:p>
          <a:p>
            <a:pPr>
              <a:spcBef>
                <a:spcPts val="0"/>
              </a:spcBef>
            </a:pPr>
            <a:r>
              <a:rPr lang="en-US" noProof="0" dirty="0" smtClean="0">
                <a:solidFill>
                  <a:schemeClr val="accent1">
                    <a:lumMod val="90000"/>
                    <a:lumOff val="10000"/>
                  </a:schemeClr>
                </a:solidFill>
              </a:rPr>
              <a:t>	</a:t>
            </a:r>
            <a:r>
              <a:rPr lang="en-US" dirty="0" smtClean="0">
                <a:solidFill>
                  <a:schemeClr val="accent1">
                    <a:lumMod val="90000"/>
                    <a:lumOff val="10000"/>
                  </a:schemeClr>
                </a:solidFill>
              </a:rPr>
              <a:t>We advise and support you regarding the architecture of your application </a:t>
            </a:r>
          </a:p>
          <a:p>
            <a:pPr>
              <a:spcBef>
                <a:spcPts val="0"/>
              </a:spcBef>
            </a:pPr>
            <a:r>
              <a:rPr lang="en-US" dirty="0" smtClean="0">
                <a:solidFill>
                  <a:schemeClr val="accent1">
                    <a:lumMod val="90000"/>
                    <a:lumOff val="10000"/>
                  </a:schemeClr>
                </a:solidFill>
              </a:rPr>
              <a:t>	backend - and help you to find a maintainable and performant design.     </a:t>
            </a:r>
          </a:p>
          <a:p>
            <a:pPr algn="l"/>
            <a:endParaRPr lang="en-US" noProof="0" dirty="0" smtClean="0">
              <a:solidFill>
                <a:schemeClr val="accent1">
                  <a:lumMod val="90000"/>
                  <a:lumOff val="10000"/>
                </a:schemeClr>
              </a:solidFill>
            </a:endParaRPr>
          </a:p>
          <a:p>
            <a:pPr marL="285750" indent="-285750" algn="l">
              <a:buFont typeface="Wingdings" panose="05000000000000000000" pitchFamily="2" charset="2"/>
              <a:buChar char="§"/>
            </a:pPr>
            <a:r>
              <a:rPr lang="en-US" b="1" noProof="0" dirty="0" smtClean="0">
                <a:solidFill>
                  <a:schemeClr val="accent1">
                    <a:lumMod val="90000"/>
                    <a:lumOff val="10000"/>
                  </a:schemeClr>
                </a:solidFill>
              </a:rPr>
              <a:t>Performance</a:t>
            </a:r>
            <a:r>
              <a:rPr lang="en-US" b="1" baseline="0" noProof="0" dirty="0" smtClean="0">
                <a:solidFill>
                  <a:schemeClr val="accent1">
                    <a:lumMod val="90000"/>
                    <a:lumOff val="10000"/>
                  </a:schemeClr>
                </a:solidFill>
              </a:rPr>
              <a:t> Tuning</a:t>
            </a:r>
            <a:br>
              <a:rPr lang="en-US" b="1" baseline="0" noProof="0" dirty="0" smtClean="0">
                <a:solidFill>
                  <a:schemeClr val="accent1">
                    <a:lumMod val="90000"/>
                    <a:lumOff val="10000"/>
                  </a:schemeClr>
                </a:solidFill>
              </a:rPr>
            </a:br>
            <a:r>
              <a:rPr lang="en-US" dirty="0" smtClean="0">
                <a:solidFill>
                  <a:schemeClr val="accent1">
                    <a:lumMod val="90000"/>
                    <a:lumOff val="10000"/>
                  </a:schemeClr>
                </a:solidFill>
              </a:rPr>
              <a:t>We optimize the multithreading performance and throughput of your application or service and find bottlenecks in code and design.    </a:t>
            </a:r>
          </a:p>
          <a:p>
            <a:pPr algn="l"/>
            <a:endParaRPr lang="en-US" noProof="0" dirty="0" smtClean="0">
              <a:solidFill>
                <a:schemeClr val="accent1">
                  <a:lumMod val="90000"/>
                  <a:lumOff val="10000"/>
                </a:schemeClr>
              </a:solidFill>
            </a:endParaRPr>
          </a:p>
          <a:p>
            <a:pPr marL="285750" indent="-285750" algn="l">
              <a:buFont typeface="Wingdings" panose="05000000000000000000" pitchFamily="2" charset="2"/>
              <a:buChar char="§"/>
            </a:pPr>
            <a:r>
              <a:rPr lang="en-US" b="1" noProof="0" dirty="0" smtClean="0">
                <a:solidFill>
                  <a:schemeClr val="accent1">
                    <a:lumMod val="90000"/>
                    <a:lumOff val="10000"/>
                  </a:schemeClr>
                </a:solidFill>
              </a:rPr>
              <a:t>General Development</a:t>
            </a:r>
            <a:br>
              <a:rPr lang="en-US" b="1" noProof="0" dirty="0" smtClean="0">
                <a:solidFill>
                  <a:schemeClr val="accent1">
                    <a:lumMod val="90000"/>
                    <a:lumOff val="10000"/>
                  </a:schemeClr>
                </a:solidFill>
              </a:rPr>
            </a:br>
            <a:r>
              <a:rPr lang="en-US" noProof="0" dirty="0" smtClean="0">
                <a:solidFill>
                  <a:schemeClr val="accent1">
                    <a:lumMod val="90000"/>
                    <a:lumOff val="10000"/>
                  </a:schemeClr>
                </a:solidFill>
              </a:rPr>
              <a:t>If you need additional manpower for your projects. We are very flexible. We can work with your team in-house or as teleworkers or we can do sub-projects or complete projects for you.  </a:t>
            </a:r>
          </a:p>
          <a:p>
            <a:pPr marL="285750" indent="-285750" algn="l">
              <a:buFont typeface="Wingdings" panose="05000000000000000000" pitchFamily="2" charset="2"/>
              <a:buChar char="§"/>
            </a:pPr>
            <a:endParaRPr lang="en-US" b="1" dirty="0">
              <a:solidFill>
                <a:schemeClr val="accent1">
                  <a:lumMod val="90000"/>
                  <a:lumOff val="10000"/>
                </a:schemeClr>
              </a:solidFill>
            </a:endParaRPr>
          </a:p>
        </p:txBody>
      </p:sp>
    </p:spTree>
    <p:extLst>
      <p:ext uri="{BB962C8B-B14F-4D97-AF65-F5344CB8AC3E}">
        <p14:creationId xmlns:p14="http://schemas.microsoft.com/office/powerpoint/2010/main" val="1243328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539305" y="476672"/>
            <a:ext cx="5112815" cy="720080"/>
          </a:xfrm>
          <a:prstGeom prst="rect">
            <a:avLst/>
          </a:prstGeom>
          <a:ln>
            <a:solidFill>
              <a:schemeClr val="bg1"/>
            </a:solidFill>
          </a:ln>
        </p:spPr>
        <p:txBody>
          <a:bodyPr/>
          <a:lstStyle>
            <a:lvl1pPr>
              <a:defRPr lang="de-DE" sz="2500" b="1" i="0" u="none" strike="noStrike" baseline="0" smtClean="0">
                <a:solidFill>
                  <a:schemeClr val="accent1">
                    <a:lumMod val="90000"/>
                    <a:lumOff val="10000"/>
                  </a:schemeClr>
                </a:solidFill>
                <a:latin typeface="+mn-lt"/>
              </a:defRPr>
            </a:lvl1pPr>
          </a:lstStyle>
          <a:p>
            <a:r>
              <a:rPr lang="en-US" noProof="0" dirty="0"/>
              <a:t>3</a:t>
            </a:r>
            <a:r>
              <a:rPr lang="en-US" b="1" i="0" u="none" noProof="0" dirty="0" smtClean="0"/>
              <a:t>. Our Products</a:t>
            </a:r>
            <a:endParaRPr lang="en-US" noProof="0" dirty="0"/>
          </a:p>
        </p:txBody>
      </p:sp>
      <p:cxnSp>
        <p:nvCxnSpPr>
          <p:cNvPr id="5" name="Gerade Verbindung 4"/>
          <p:cNvCxnSpPr/>
          <p:nvPr/>
        </p:nvCxnSpPr>
        <p:spPr bwMode="auto">
          <a:xfrm>
            <a:off x="467544" y="908720"/>
            <a:ext cx="5688632" cy="0"/>
          </a:xfrm>
          <a:prstGeom prst="line">
            <a:avLst/>
          </a:prstGeom>
          <a:solidFill>
            <a:schemeClr val="bg1"/>
          </a:solidFill>
          <a:ln w="12700" cap="flat" cmpd="sng" algn="ctr">
            <a:solidFill>
              <a:srgbClr val="EFA01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Inhaltsplatzhalter 5"/>
          <p:cNvSpPr txBox="1">
            <a:spLocks noGrp="1"/>
          </p:cNvSpPr>
          <p:nvPr>
            <p:ph idx="1"/>
          </p:nvPr>
        </p:nvSpPr>
        <p:spPr>
          <a:xfrm>
            <a:off x="539305" y="1484784"/>
            <a:ext cx="7992888" cy="830997"/>
          </a:xfrm>
          <a:prstGeom prst="rect">
            <a:avLst/>
          </a:prstGeom>
          <a:noFill/>
        </p:spPr>
        <p:txBody>
          <a:bodyPr wrap="square" rtlCol="0">
            <a:spAutoFit/>
          </a:bodyPr>
          <a:lstStyle/>
          <a:p>
            <a:pPr marL="285750" indent="-285750" algn="l">
              <a:buFont typeface="Wingdings" panose="05000000000000000000" pitchFamily="2" charset="2"/>
              <a:buChar char="§"/>
            </a:pPr>
            <a:r>
              <a:rPr lang="en-US" b="1" noProof="0" dirty="0" smtClean="0">
                <a:solidFill>
                  <a:schemeClr val="accent1">
                    <a:lumMod val="90000"/>
                    <a:lumOff val="10000"/>
                  </a:schemeClr>
                </a:solidFill>
              </a:rPr>
              <a:t>Back-End Development Framework</a:t>
            </a:r>
          </a:p>
          <a:p>
            <a:pPr marL="285750" indent="-285750" algn="l">
              <a:spcBef>
                <a:spcPts val="0"/>
              </a:spcBef>
            </a:pPr>
            <a:r>
              <a:rPr lang="en-US" noProof="0" dirty="0" smtClean="0">
                <a:solidFill>
                  <a:schemeClr val="accent1">
                    <a:lumMod val="90000"/>
                    <a:lumOff val="10000"/>
                  </a:schemeClr>
                </a:solidFill>
              </a:rPr>
              <a:t>	We provide an application and service backend framework for Microsoft .NET     and Mono to standardize and boost the backend development.</a:t>
            </a:r>
          </a:p>
        </p:txBody>
      </p:sp>
      <p:pic>
        <p:nvPicPr>
          <p:cNvPr id="7" name="Picture 2"/>
          <p:cNvPicPr>
            <a:picLocks noChangeAspect="1" noChangeArrowheads="1"/>
          </p:cNvPicPr>
          <p:nvPr/>
        </p:nvPicPr>
        <p:blipFill>
          <a:blip r:embed="rId2" cstate="print"/>
          <a:srcRect/>
          <a:stretch>
            <a:fillRect/>
          </a:stretch>
        </p:blipFill>
        <p:spPr bwMode="auto">
          <a:xfrm>
            <a:off x="467544" y="2574035"/>
            <a:ext cx="5391700" cy="2448272"/>
          </a:xfrm>
          <a:prstGeom prst="rect">
            <a:avLst/>
          </a:prstGeom>
          <a:noFill/>
          <a:ln w="9525">
            <a:noFill/>
            <a:miter lim="800000"/>
            <a:headEnd/>
            <a:tailEnd/>
          </a:ln>
        </p:spPr>
      </p:pic>
      <p:sp>
        <p:nvSpPr>
          <p:cNvPr id="9" name="Abgerundete rechteckige Legende 8"/>
          <p:cNvSpPr/>
          <p:nvPr/>
        </p:nvSpPr>
        <p:spPr bwMode="auto">
          <a:xfrm>
            <a:off x="4427984" y="3094625"/>
            <a:ext cx="3153050" cy="504895"/>
          </a:xfrm>
          <a:prstGeom prst="wedgeRoundRectCallout">
            <a:avLst>
              <a:gd name="adj1" fmla="val -100524"/>
              <a:gd name="adj2" fmla="val 57512"/>
              <a:gd name="adj3" fmla="val 16667"/>
            </a:avLst>
          </a:prstGeom>
          <a:solidFill>
            <a:srgbClr val="00B050"/>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r>
              <a:rPr lang="de-DE" b="1" dirty="0" smtClean="0">
                <a:solidFill>
                  <a:schemeClr val="bg1"/>
                </a:solidFill>
              </a:rPr>
              <a:t>Background Task Processing</a:t>
            </a:r>
            <a:endParaRPr kumimoji="0" lang="de-DE" sz="1600" b="0" i="0" u="none" strike="noStrike" cap="none" normalizeH="0" baseline="0" dirty="0" smtClean="0">
              <a:ln>
                <a:noFill/>
              </a:ln>
              <a:solidFill>
                <a:schemeClr val="tx1"/>
              </a:solidFill>
              <a:effectLst/>
              <a:latin typeface="Arial" charset="0"/>
            </a:endParaRPr>
          </a:p>
        </p:txBody>
      </p:sp>
      <p:sp>
        <p:nvSpPr>
          <p:cNvPr id="10" name="Abgerundete rechteckige Legende 9"/>
          <p:cNvSpPr/>
          <p:nvPr/>
        </p:nvSpPr>
        <p:spPr bwMode="auto">
          <a:xfrm>
            <a:off x="4427984" y="3796510"/>
            <a:ext cx="3384376" cy="456017"/>
          </a:xfrm>
          <a:prstGeom prst="wedgeRoundRectCallout">
            <a:avLst>
              <a:gd name="adj1" fmla="val -90975"/>
              <a:gd name="adj2" fmla="val 18852"/>
              <a:gd name="adj3" fmla="val 16667"/>
            </a:avLst>
          </a:prstGeom>
          <a:solidFill>
            <a:srgbClr val="EFA014"/>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r>
              <a:rPr lang="de-DE" b="1" dirty="0" smtClean="0">
                <a:solidFill>
                  <a:schemeClr val="bg1"/>
                </a:solidFill>
              </a:rPr>
              <a:t>Backend Hosting Infrastructure</a:t>
            </a:r>
            <a:endParaRPr kumimoji="0" lang="de-DE" sz="1600" b="0" i="0" u="none" strike="noStrike" cap="none" normalizeH="0" baseline="0" dirty="0" smtClean="0">
              <a:ln>
                <a:noFill/>
              </a:ln>
              <a:solidFill>
                <a:schemeClr val="tx1"/>
              </a:solidFill>
              <a:effectLst/>
              <a:latin typeface="Arial" charset="0"/>
            </a:endParaRPr>
          </a:p>
        </p:txBody>
      </p:sp>
      <p:sp>
        <p:nvSpPr>
          <p:cNvPr id="12" name="Abgerundete rechteckige Legende 11"/>
          <p:cNvSpPr/>
          <p:nvPr/>
        </p:nvSpPr>
        <p:spPr bwMode="auto">
          <a:xfrm>
            <a:off x="4427984" y="5036554"/>
            <a:ext cx="3312368" cy="488013"/>
          </a:xfrm>
          <a:prstGeom prst="wedgeRoundRectCallout">
            <a:avLst>
              <a:gd name="adj1" fmla="val -97269"/>
              <a:gd name="adj2" fmla="val -94080"/>
              <a:gd name="adj3" fmla="val 16667"/>
            </a:avLst>
          </a:prstGeom>
          <a:solidFill>
            <a:schemeClr val="accent1">
              <a:lumMod val="50000"/>
              <a:lumOff val="50000"/>
            </a:schemeClr>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r>
              <a:rPr lang="de-DE" b="1" dirty="0" smtClean="0">
                <a:solidFill>
                  <a:schemeClr val="bg1"/>
                </a:solidFill>
              </a:rPr>
              <a:t>Storage Operation Processing</a:t>
            </a:r>
          </a:p>
        </p:txBody>
      </p:sp>
    </p:spTree>
    <p:extLst>
      <p:ext uri="{BB962C8B-B14F-4D97-AF65-F5344CB8AC3E}">
        <p14:creationId xmlns:p14="http://schemas.microsoft.com/office/powerpoint/2010/main" val="1243328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539305" y="476672"/>
            <a:ext cx="5616871" cy="720080"/>
          </a:xfrm>
          <a:prstGeom prst="rect">
            <a:avLst/>
          </a:prstGeom>
          <a:ln>
            <a:solidFill>
              <a:schemeClr val="bg1"/>
            </a:solidFill>
          </a:ln>
        </p:spPr>
        <p:txBody>
          <a:bodyPr/>
          <a:lstStyle>
            <a:lvl1pPr>
              <a:defRPr lang="de-DE" sz="2500" b="1" i="0" u="none" strike="noStrike" baseline="0" smtClean="0">
                <a:solidFill>
                  <a:schemeClr val="accent1">
                    <a:lumMod val="90000"/>
                    <a:lumOff val="10000"/>
                  </a:schemeClr>
                </a:solidFill>
                <a:latin typeface="+mn-lt"/>
              </a:defRPr>
            </a:lvl1pPr>
          </a:lstStyle>
          <a:p>
            <a:r>
              <a:rPr lang="en-US" dirty="0" smtClean="0"/>
              <a:t>3</a:t>
            </a:r>
            <a:r>
              <a:rPr lang="en-US" b="1" i="0" u="none" noProof="0" dirty="0" smtClean="0"/>
              <a:t>.1 Crawler-Lib Engine</a:t>
            </a:r>
            <a:endParaRPr lang="en-US" noProof="0" dirty="0"/>
          </a:p>
        </p:txBody>
      </p:sp>
      <p:cxnSp>
        <p:nvCxnSpPr>
          <p:cNvPr id="5" name="Gerade Verbindung 4"/>
          <p:cNvCxnSpPr/>
          <p:nvPr/>
        </p:nvCxnSpPr>
        <p:spPr bwMode="auto">
          <a:xfrm>
            <a:off x="467544" y="908720"/>
            <a:ext cx="5688632" cy="0"/>
          </a:xfrm>
          <a:prstGeom prst="line">
            <a:avLst/>
          </a:prstGeom>
          <a:solidFill>
            <a:schemeClr val="bg1"/>
          </a:solidFill>
          <a:ln w="12700" cap="flat" cmpd="sng" algn="ctr">
            <a:solidFill>
              <a:srgbClr val="EFA01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Inhaltsplatzhalter 5"/>
          <p:cNvSpPr txBox="1">
            <a:spLocks noGrp="1"/>
          </p:cNvSpPr>
          <p:nvPr>
            <p:ph idx="1"/>
          </p:nvPr>
        </p:nvSpPr>
        <p:spPr>
          <a:xfrm>
            <a:off x="539552" y="1412776"/>
            <a:ext cx="7992888" cy="4967514"/>
          </a:xfrm>
          <a:prstGeom prst="rect">
            <a:avLst/>
          </a:prstGeom>
          <a:noFill/>
        </p:spPr>
        <p:txBody>
          <a:bodyPr wrap="square" rtlCol="0">
            <a:spAutoFit/>
          </a:bodyPr>
          <a:lstStyle/>
          <a:p>
            <a:pPr marL="285750" indent="-285750">
              <a:spcBef>
                <a:spcPts val="0"/>
              </a:spcBef>
              <a:buFont typeface="Wingdings" panose="05000000000000000000" pitchFamily="2" charset="2"/>
              <a:buChar char="§"/>
            </a:pPr>
            <a:r>
              <a:rPr lang="en-US" b="1" noProof="0" dirty="0" smtClean="0">
                <a:solidFill>
                  <a:schemeClr val="accent1">
                    <a:lumMod val="90000"/>
                    <a:lumOff val="10000"/>
                  </a:schemeClr>
                </a:solidFill>
              </a:rPr>
              <a:t>Background Task Processing</a:t>
            </a:r>
            <a:br>
              <a:rPr lang="en-US" b="1" noProof="0" dirty="0" smtClean="0">
                <a:solidFill>
                  <a:schemeClr val="accent1">
                    <a:lumMod val="90000"/>
                    <a:lumOff val="10000"/>
                  </a:schemeClr>
                </a:solidFill>
              </a:rPr>
            </a:br>
            <a:r>
              <a:rPr lang="en-US" dirty="0" smtClean="0">
                <a:solidFill>
                  <a:schemeClr val="accent1">
                    <a:lumMod val="90000"/>
                    <a:lumOff val="10000"/>
                  </a:schemeClr>
                </a:solidFill>
              </a:rPr>
              <a:t>The Crawler-Lib Engine is a component to simplify and standardize the processing of background tasks. It is the central point for any task that should be performed in the background on multiple threads with high throughput and performance.    </a:t>
            </a:r>
          </a:p>
          <a:p>
            <a:pPr marL="285750" indent="-285750" algn="l"/>
            <a:r>
              <a:rPr lang="en-US" noProof="0" dirty="0" smtClean="0">
                <a:solidFill>
                  <a:schemeClr val="accent1">
                    <a:lumMod val="90000"/>
                    <a:lumOff val="10000"/>
                  </a:schemeClr>
                </a:solidFill>
              </a:rPr>
              <a:t>  	</a:t>
            </a:r>
          </a:p>
          <a:p>
            <a:pPr marL="285750" indent="-285750">
              <a:spcBef>
                <a:spcPts val="0"/>
              </a:spcBef>
              <a:buFont typeface="Wingdings" panose="05000000000000000000" pitchFamily="2" charset="2"/>
              <a:buChar char="§"/>
            </a:pPr>
            <a:r>
              <a:rPr lang="en-US" b="1" noProof="0" dirty="0" smtClean="0">
                <a:solidFill>
                  <a:schemeClr val="accent1">
                    <a:lumMod val="90000"/>
                    <a:lumOff val="10000"/>
                  </a:schemeClr>
                </a:solidFill>
              </a:rPr>
              <a:t>General Purpose Workflow Processor</a:t>
            </a:r>
            <a:br>
              <a:rPr lang="en-US" b="1" noProof="0" dirty="0" smtClean="0">
                <a:solidFill>
                  <a:schemeClr val="accent1">
                    <a:lumMod val="90000"/>
                    <a:lumOff val="10000"/>
                  </a:schemeClr>
                </a:solidFill>
              </a:rPr>
            </a:br>
            <a:r>
              <a:rPr lang="en-US" dirty="0" smtClean="0">
                <a:solidFill>
                  <a:schemeClr val="accent1">
                    <a:lumMod val="90000"/>
                    <a:lumOff val="10000"/>
                  </a:schemeClr>
                </a:solidFill>
              </a:rPr>
              <a:t>The Engine allows the design of arbitrary background tasks with highly configurable workflows which are executed in parallel on multiple threads. Various workflow control elements like ‘Group’, ‘Retry’, ‘Cost’, ‘Limit’ and ‘Calculate’ allow to define complex workflows without worrying about synchronization issues or API limits.     </a:t>
            </a:r>
          </a:p>
          <a:p>
            <a:pPr marL="285750" indent="-285750"/>
            <a:endParaRPr lang="en-US" dirty="0" smtClean="0">
              <a:solidFill>
                <a:schemeClr val="accent1">
                  <a:lumMod val="90000"/>
                  <a:lumOff val="10000"/>
                </a:schemeClr>
              </a:solidFill>
            </a:endParaRPr>
          </a:p>
          <a:p>
            <a:pPr marL="285750" indent="-285750">
              <a:spcBef>
                <a:spcPts val="0"/>
              </a:spcBef>
              <a:buFont typeface="Wingdings" panose="05000000000000000000" pitchFamily="2" charset="2"/>
              <a:buChar char="§"/>
            </a:pPr>
            <a:r>
              <a:rPr lang="en-US" b="1" noProof="0" dirty="0" smtClean="0">
                <a:solidFill>
                  <a:schemeClr val="accent1">
                    <a:lumMod val="90000"/>
                    <a:lumOff val="10000"/>
                  </a:schemeClr>
                </a:solidFill>
              </a:rPr>
              <a:t>Open Architecture</a:t>
            </a:r>
            <a:br>
              <a:rPr lang="en-US" b="1" noProof="0" dirty="0" smtClean="0">
                <a:solidFill>
                  <a:schemeClr val="accent1">
                    <a:lumMod val="90000"/>
                    <a:lumOff val="10000"/>
                  </a:schemeClr>
                </a:solidFill>
              </a:rPr>
            </a:br>
            <a:r>
              <a:rPr lang="en-US" dirty="0" smtClean="0">
                <a:solidFill>
                  <a:schemeClr val="accent1">
                    <a:lumMod val="90000"/>
                    <a:lumOff val="10000"/>
                  </a:schemeClr>
                </a:solidFill>
              </a:rPr>
              <a:t>The Crawler-Lib Engine can be extended in several ways. Most important: it allows the creation of new workflow elements to support any kind of API or technology. </a:t>
            </a:r>
          </a:p>
          <a:p>
            <a:pPr marL="557213" lvl="1" indent="-285750">
              <a:spcBef>
                <a:spcPts val="0"/>
              </a:spcBef>
              <a:buFont typeface="Symbol" pitchFamily="18" charset="2"/>
              <a:buChar char="-"/>
            </a:pPr>
            <a:r>
              <a:rPr lang="en-US" dirty="0" smtClean="0">
                <a:solidFill>
                  <a:schemeClr val="accent1">
                    <a:lumMod val="90000"/>
                    <a:lumOff val="10000"/>
                  </a:schemeClr>
                </a:solidFill>
                <a:ea typeface="+mn-ea"/>
                <a:cs typeface="+mn-cs"/>
              </a:rPr>
              <a:t>REST/</a:t>
            </a:r>
            <a:r>
              <a:rPr lang="en-US" dirty="0" err="1" smtClean="0">
                <a:solidFill>
                  <a:schemeClr val="accent1">
                    <a:lumMod val="90000"/>
                    <a:lumOff val="10000"/>
                  </a:schemeClr>
                </a:solidFill>
                <a:ea typeface="+mn-ea"/>
                <a:cs typeface="+mn-cs"/>
              </a:rPr>
              <a:t>OpenAuth</a:t>
            </a:r>
            <a:r>
              <a:rPr lang="en-US" dirty="0" smtClean="0">
                <a:solidFill>
                  <a:schemeClr val="accent1">
                    <a:lumMod val="90000"/>
                    <a:lumOff val="10000"/>
                  </a:schemeClr>
                </a:solidFill>
                <a:ea typeface="+mn-ea"/>
                <a:cs typeface="+mn-cs"/>
              </a:rPr>
              <a:t> APIs like Facebook, Google and Twitter</a:t>
            </a:r>
          </a:p>
          <a:p>
            <a:pPr marL="557213" lvl="1" indent="-285750">
              <a:spcBef>
                <a:spcPts val="0"/>
              </a:spcBef>
              <a:buFont typeface="Symbol" pitchFamily="18" charset="2"/>
              <a:buChar char="-"/>
            </a:pPr>
            <a:r>
              <a:rPr lang="en-US" dirty="0" smtClean="0">
                <a:solidFill>
                  <a:schemeClr val="accent1">
                    <a:lumMod val="90000"/>
                    <a:lumOff val="10000"/>
                  </a:schemeClr>
                </a:solidFill>
                <a:ea typeface="+mn-ea"/>
                <a:cs typeface="+mn-cs"/>
              </a:rPr>
              <a:t>SOA / WCF based APIs</a:t>
            </a:r>
          </a:p>
          <a:p>
            <a:pPr marL="557213" lvl="1" indent="-285750">
              <a:spcBef>
                <a:spcPts val="0"/>
              </a:spcBef>
              <a:buFont typeface="Symbol" pitchFamily="18" charset="2"/>
              <a:buChar char="-"/>
            </a:pPr>
            <a:r>
              <a:rPr lang="en-US" dirty="0" smtClean="0">
                <a:solidFill>
                  <a:schemeClr val="accent1">
                    <a:lumMod val="90000"/>
                    <a:lumOff val="10000"/>
                  </a:schemeClr>
                </a:solidFill>
                <a:ea typeface="+mn-ea"/>
                <a:cs typeface="+mn-cs"/>
              </a:rPr>
              <a:t>File / Database / Data Mining Operations</a:t>
            </a:r>
          </a:p>
          <a:p>
            <a:pPr marL="557213" lvl="1" indent="-285750">
              <a:spcBef>
                <a:spcPts val="0"/>
              </a:spcBef>
              <a:buFont typeface="Symbol" pitchFamily="18" charset="2"/>
              <a:buChar char="-"/>
            </a:pPr>
            <a:r>
              <a:rPr lang="en-US" dirty="0" smtClean="0">
                <a:solidFill>
                  <a:schemeClr val="accent1">
                    <a:lumMod val="90000"/>
                    <a:lumOff val="10000"/>
                  </a:schemeClr>
                </a:solidFill>
                <a:ea typeface="+mn-ea"/>
                <a:cs typeface="+mn-cs"/>
              </a:rPr>
              <a:t>etc</a:t>
            </a:r>
          </a:p>
          <a:p>
            <a:pPr lvl="1" indent="0">
              <a:buNone/>
            </a:pPr>
            <a:endParaRPr lang="en-US" noProof="0" dirty="0">
              <a:solidFill>
                <a:schemeClr val="accent1">
                  <a:lumMod val="90000"/>
                  <a:lumOff val="10000"/>
                </a:schemeClr>
              </a:solidFill>
            </a:endParaRPr>
          </a:p>
        </p:txBody>
      </p:sp>
    </p:spTree>
    <p:extLst>
      <p:ext uri="{BB962C8B-B14F-4D97-AF65-F5344CB8AC3E}">
        <p14:creationId xmlns:p14="http://schemas.microsoft.com/office/powerpoint/2010/main" val="184187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539305" y="476672"/>
            <a:ext cx="5112815" cy="720080"/>
          </a:xfrm>
          <a:prstGeom prst="rect">
            <a:avLst/>
          </a:prstGeom>
          <a:ln>
            <a:solidFill>
              <a:schemeClr val="bg1"/>
            </a:solidFill>
          </a:ln>
        </p:spPr>
        <p:txBody>
          <a:bodyPr/>
          <a:lstStyle>
            <a:lvl1pPr>
              <a:defRPr lang="de-DE" sz="2500" b="1" i="0" u="none" strike="noStrike" baseline="0" smtClean="0">
                <a:solidFill>
                  <a:schemeClr val="accent1">
                    <a:lumMod val="90000"/>
                    <a:lumOff val="10000"/>
                  </a:schemeClr>
                </a:solidFill>
                <a:latin typeface="+mn-lt"/>
              </a:defRPr>
            </a:lvl1pPr>
          </a:lstStyle>
          <a:p>
            <a:r>
              <a:rPr lang="en-US" dirty="0"/>
              <a:t>3</a:t>
            </a:r>
            <a:r>
              <a:rPr lang="en-US" b="1" i="0" u="none" noProof="0" dirty="0" smtClean="0"/>
              <a:t>.2 Crawler-Lib Services</a:t>
            </a:r>
            <a:endParaRPr lang="en-US" noProof="0" dirty="0"/>
          </a:p>
        </p:txBody>
      </p:sp>
      <p:cxnSp>
        <p:nvCxnSpPr>
          <p:cNvPr id="5" name="Gerade Verbindung 4"/>
          <p:cNvCxnSpPr/>
          <p:nvPr/>
        </p:nvCxnSpPr>
        <p:spPr bwMode="auto">
          <a:xfrm>
            <a:off x="467544" y="908720"/>
            <a:ext cx="5688632" cy="0"/>
          </a:xfrm>
          <a:prstGeom prst="line">
            <a:avLst/>
          </a:prstGeom>
          <a:solidFill>
            <a:schemeClr val="bg1"/>
          </a:solidFill>
          <a:ln w="12700" cap="flat" cmpd="sng" algn="ctr">
            <a:solidFill>
              <a:srgbClr val="EFA01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Inhaltsplatzhalter 5"/>
          <p:cNvSpPr txBox="1">
            <a:spLocks noGrp="1"/>
          </p:cNvSpPr>
          <p:nvPr>
            <p:ph idx="1"/>
          </p:nvPr>
        </p:nvSpPr>
        <p:spPr>
          <a:xfrm>
            <a:off x="539552" y="1484784"/>
            <a:ext cx="7992888" cy="4278094"/>
          </a:xfrm>
          <a:prstGeom prst="rect">
            <a:avLst/>
          </a:prstGeom>
          <a:noFill/>
        </p:spPr>
        <p:txBody>
          <a:bodyPr wrap="square" rtlCol="0">
            <a:spAutoFit/>
          </a:bodyPr>
          <a:lstStyle/>
          <a:p>
            <a:pPr marL="285750" indent="-285750" algn="l">
              <a:spcBef>
                <a:spcPts val="0"/>
              </a:spcBef>
              <a:buFont typeface="Wingdings" panose="05000000000000000000" pitchFamily="2" charset="2"/>
              <a:buChar char="§"/>
            </a:pPr>
            <a:r>
              <a:rPr lang="en-US" b="1" noProof="0" dirty="0" smtClean="0">
                <a:solidFill>
                  <a:schemeClr val="accent1">
                    <a:lumMod val="90000"/>
                    <a:lumOff val="10000"/>
                  </a:schemeClr>
                </a:solidFill>
              </a:rPr>
              <a:t>Windows Service and Linux Daemon Development</a:t>
            </a:r>
            <a:br>
              <a:rPr lang="en-US" b="1" noProof="0" dirty="0" smtClean="0">
                <a:solidFill>
                  <a:schemeClr val="accent1">
                    <a:lumMod val="90000"/>
                    <a:lumOff val="10000"/>
                  </a:schemeClr>
                </a:solidFill>
              </a:rPr>
            </a:br>
            <a:r>
              <a:rPr lang="en-US" dirty="0" smtClean="0">
                <a:solidFill>
                  <a:schemeClr val="accent1">
                    <a:lumMod val="90000"/>
                    <a:lumOff val="10000"/>
                  </a:schemeClr>
                </a:solidFill>
              </a:rPr>
              <a:t>The Crawler-Lib Services provide a foundation for platform independent services that can be run on Windows, Linux, OSX and in the Cloud. It can also be used to integrate a backend in an application as an isolated component.   </a:t>
            </a:r>
          </a:p>
          <a:p>
            <a:pPr marL="285750" indent="-285750" algn="l">
              <a:buFont typeface="Wingdings" panose="05000000000000000000" pitchFamily="2" charset="2"/>
              <a:buChar char="§"/>
            </a:pPr>
            <a:endParaRPr lang="en-US" b="1" noProof="0" dirty="0" smtClean="0">
              <a:solidFill>
                <a:schemeClr val="accent1">
                  <a:lumMod val="90000"/>
                  <a:lumOff val="10000"/>
                </a:schemeClr>
              </a:solidFill>
            </a:endParaRPr>
          </a:p>
          <a:p>
            <a:pPr marL="285750" indent="-285750" algn="l">
              <a:spcBef>
                <a:spcPts val="0"/>
              </a:spcBef>
              <a:buFont typeface="Wingdings" panose="05000000000000000000" pitchFamily="2" charset="2"/>
              <a:buChar char="§"/>
            </a:pPr>
            <a:r>
              <a:rPr lang="en-US" b="1" noProof="0" dirty="0" smtClean="0">
                <a:solidFill>
                  <a:schemeClr val="accent1">
                    <a:lumMod val="90000"/>
                    <a:lumOff val="10000"/>
                  </a:schemeClr>
                </a:solidFill>
              </a:rPr>
              <a:t>Component based Service Architecture</a:t>
            </a:r>
            <a:br>
              <a:rPr lang="en-US" b="1" noProof="0" dirty="0" smtClean="0">
                <a:solidFill>
                  <a:schemeClr val="accent1">
                    <a:lumMod val="90000"/>
                    <a:lumOff val="10000"/>
                  </a:schemeClr>
                </a:solidFill>
              </a:rPr>
            </a:br>
            <a:r>
              <a:rPr lang="en-US" noProof="0" dirty="0" smtClean="0">
                <a:solidFill>
                  <a:schemeClr val="accent1">
                    <a:lumMod val="90000"/>
                    <a:lumOff val="10000"/>
                  </a:schemeClr>
                </a:solidFill>
              </a:rPr>
              <a:t>The Service itself can be designed </a:t>
            </a:r>
            <a:r>
              <a:rPr lang="en-US" dirty="0" smtClean="0">
                <a:solidFill>
                  <a:schemeClr val="accent1">
                    <a:lumMod val="90000"/>
                    <a:lumOff val="10000"/>
                  </a:schemeClr>
                </a:solidFill>
              </a:rPr>
              <a:t>as independent components and organized in modules. The wiring of the components is made with an </a:t>
            </a:r>
            <a:r>
              <a:rPr lang="en-US" dirty="0" err="1" smtClean="0">
                <a:solidFill>
                  <a:schemeClr val="accent1">
                    <a:lumMod val="90000"/>
                    <a:lumOff val="10000"/>
                  </a:schemeClr>
                </a:solidFill>
              </a:rPr>
              <a:t>IoC</a:t>
            </a:r>
            <a:r>
              <a:rPr lang="en-US" dirty="0" smtClean="0">
                <a:solidFill>
                  <a:schemeClr val="accent1">
                    <a:lumMod val="90000"/>
                    <a:lumOff val="10000"/>
                  </a:schemeClr>
                </a:solidFill>
              </a:rPr>
              <a:t> container. That allows the typical frontend patterns to be used to create a non-monolithic backend. </a:t>
            </a:r>
          </a:p>
          <a:p>
            <a:pPr marL="285750" indent="-285750" algn="l">
              <a:buFont typeface="Wingdings" panose="05000000000000000000" pitchFamily="2" charset="2"/>
              <a:buChar char="§"/>
            </a:pPr>
            <a:endParaRPr lang="en-US" b="1" noProof="0" dirty="0" smtClean="0">
              <a:solidFill>
                <a:schemeClr val="accent1">
                  <a:lumMod val="90000"/>
                  <a:lumOff val="10000"/>
                </a:schemeClr>
              </a:solidFill>
            </a:endParaRPr>
          </a:p>
          <a:p>
            <a:pPr marL="285750" indent="-285750" algn="l">
              <a:spcBef>
                <a:spcPts val="0"/>
              </a:spcBef>
              <a:buFont typeface="Wingdings" panose="05000000000000000000" pitchFamily="2" charset="2"/>
              <a:buChar char="§"/>
            </a:pPr>
            <a:r>
              <a:rPr lang="en-US" b="1" noProof="0" dirty="0" smtClean="0">
                <a:solidFill>
                  <a:schemeClr val="accent1">
                    <a:lumMod val="90000"/>
                    <a:lumOff val="10000"/>
                  </a:schemeClr>
                </a:solidFill>
              </a:rPr>
              <a:t>Flexible Hosting</a:t>
            </a:r>
            <a:br>
              <a:rPr lang="en-US" b="1" noProof="0" dirty="0" smtClean="0">
                <a:solidFill>
                  <a:schemeClr val="accent1">
                    <a:lumMod val="90000"/>
                    <a:lumOff val="10000"/>
                  </a:schemeClr>
                </a:solidFill>
              </a:rPr>
            </a:br>
            <a:r>
              <a:rPr lang="en-US" noProof="0" dirty="0" smtClean="0">
                <a:solidFill>
                  <a:schemeClr val="accent1">
                    <a:lumMod val="90000"/>
                    <a:lumOff val="10000"/>
                  </a:schemeClr>
                </a:solidFill>
              </a:rPr>
              <a:t>In contrast to SaaS or </a:t>
            </a:r>
            <a:r>
              <a:rPr lang="en-US" noProof="0" dirty="0" err="1" smtClean="0">
                <a:solidFill>
                  <a:schemeClr val="accent1">
                    <a:lumMod val="90000"/>
                    <a:lumOff val="10000"/>
                  </a:schemeClr>
                </a:solidFill>
              </a:rPr>
              <a:t>BaaS</a:t>
            </a:r>
            <a:r>
              <a:rPr lang="en-US" noProof="0" dirty="0" smtClean="0">
                <a:solidFill>
                  <a:schemeClr val="accent1">
                    <a:lumMod val="90000"/>
                    <a:lumOff val="10000"/>
                  </a:schemeClr>
                </a:solidFill>
              </a:rPr>
              <a:t> the Crawler-Lib Services is a framework part </a:t>
            </a:r>
            <a:r>
              <a:rPr lang="en-US" dirty="0">
                <a:solidFill>
                  <a:schemeClr val="accent1">
                    <a:lumMod val="90000"/>
                    <a:lumOff val="10000"/>
                  </a:schemeClr>
                </a:solidFill>
              </a:rPr>
              <a:t>and n</a:t>
            </a:r>
            <a:r>
              <a:rPr lang="en-US" dirty="0" err="1">
                <a:solidFill>
                  <a:schemeClr val="accent1">
                    <a:lumMod val="90000"/>
                    <a:lumOff val="10000"/>
                  </a:schemeClr>
                </a:solidFill>
              </a:rPr>
              <a:t>ot</a:t>
            </a:r>
            <a:r>
              <a:rPr lang="en-US" dirty="0">
                <a:solidFill>
                  <a:schemeClr val="accent1">
                    <a:lumMod val="90000"/>
                    <a:lumOff val="10000"/>
                  </a:schemeClr>
                </a:solidFill>
              </a:rPr>
              <a:t> </a:t>
            </a:r>
            <a:r>
              <a:rPr lang="en-US" noProof="0" dirty="0" smtClean="0">
                <a:solidFill>
                  <a:schemeClr val="accent1">
                    <a:lumMod val="90000"/>
                    <a:lumOff val="10000"/>
                  </a:schemeClr>
                </a:solidFill>
              </a:rPr>
              <a:t>a hosting provider. The finished back-end can be hosted on your own hardware or a cloud provider of your choice. </a:t>
            </a:r>
            <a:r>
              <a:rPr lang="en-US" dirty="0" smtClean="0">
                <a:solidFill>
                  <a:schemeClr val="accent1">
                    <a:lumMod val="90000"/>
                    <a:lumOff val="10000"/>
                  </a:schemeClr>
                </a:solidFill>
              </a:rPr>
              <a:t>And t</a:t>
            </a:r>
            <a:r>
              <a:rPr lang="en-US" noProof="0" dirty="0" smtClean="0">
                <a:solidFill>
                  <a:schemeClr val="accent1">
                    <a:lumMod val="90000"/>
                    <a:lumOff val="10000"/>
                  </a:schemeClr>
                </a:solidFill>
              </a:rPr>
              <a:t>he backend can be hosted even in an interactive application itself.</a:t>
            </a:r>
          </a:p>
          <a:p>
            <a:pPr marL="285750" indent="-285750" algn="l">
              <a:buFont typeface="Wingdings" panose="05000000000000000000" pitchFamily="2" charset="2"/>
              <a:buChar char="§"/>
            </a:pPr>
            <a:endParaRPr lang="en-US" b="1" noProof="0" dirty="0" smtClean="0">
              <a:solidFill>
                <a:schemeClr val="accent1">
                  <a:lumMod val="90000"/>
                  <a:lumOff val="10000"/>
                </a:schemeClr>
              </a:solidFill>
            </a:endParaRPr>
          </a:p>
        </p:txBody>
      </p:sp>
    </p:spTree>
    <p:extLst>
      <p:ext uri="{BB962C8B-B14F-4D97-AF65-F5344CB8AC3E}">
        <p14:creationId xmlns:p14="http://schemas.microsoft.com/office/powerpoint/2010/main" val="407649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539305" y="476672"/>
            <a:ext cx="5616871" cy="720080"/>
          </a:xfrm>
          <a:prstGeom prst="rect">
            <a:avLst/>
          </a:prstGeom>
          <a:ln>
            <a:solidFill>
              <a:schemeClr val="bg1"/>
            </a:solidFill>
          </a:ln>
        </p:spPr>
        <p:txBody>
          <a:bodyPr/>
          <a:lstStyle>
            <a:lvl1pPr>
              <a:defRPr lang="de-DE" sz="2500" b="1" i="0" u="none" strike="noStrike" baseline="0" smtClean="0">
                <a:solidFill>
                  <a:schemeClr val="accent1">
                    <a:lumMod val="90000"/>
                    <a:lumOff val="10000"/>
                  </a:schemeClr>
                </a:solidFill>
                <a:latin typeface="+mn-lt"/>
              </a:defRPr>
            </a:lvl1pPr>
          </a:lstStyle>
          <a:p>
            <a:r>
              <a:rPr lang="en-US" dirty="0"/>
              <a:t>3</a:t>
            </a:r>
            <a:r>
              <a:rPr lang="en-US" b="1" i="0" u="none" noProof="0" dirty="0" smtClean="0"/>
              <a:t>.3 Storage Operation Processor </a:t>
            </a:r>
            <a:endParaRPr lang="en-US" noProof="0" dirty="0"/>
          </a:p>
        </p:txBody>
      </p:sp>
      <p:cxnSp>
        <p:nvCxnSpPr>
          <p:cNvPr id="5" name="Gerade Verbindung 4"/>
          <p:cNvCxnSpPr/>
          <p:nvPr/>
        </p:nvCxnSpPr>
        <p:spPr bwMode="auto">
          <a:xfrm>
            <a:off x="467544" y="908720"/>
            <a:ext cx="5688632" cy="0"/>
          </a:xfrm>
          <a:prstGeom prst="line">
            <a:avLst/>
          </a:prstGeom>
          <a:solidFill>
            <a:schemeClr val="bg1"/>
          </a:solidFill>
          <a:ln w="12700" cap="flat" cmpd="sng" algn="ctr">
            <a:solidFill>
              <a:srgbClr val="EFA01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Inhaltsplatzhalter 5"/>
          <p:cNvSpPr txBox="1">
            <a:spLocks noGrp="1"/>
          </p:cNvSpPr>
          <p:nvPr>
            <p:ph idx="1"/>
          </p:nvPr>
        </p:nvSpPr>
        <p:spPr>
          <a:xfrm>
            <a:off x="539552" y="1391051"/>
            <a:ext cx="7992888" cy="5410712"/>
          </a:xfrm>
          <a:prstGeom prst="rect">
            <a:avLst/>
          </a:prstGeom>
          <a:noFill/>
        </p:spPr>
        <p:txBody>
          <a:bodyPr wrap="square" rtlCol="0">
            <a:spAutoFit/>
          </a:bodyPr>
          <a:lstStyle/>
          <a:p>
            <a:pPr marL="285750" indent="-285750" algn="l">
              <a:buFont typeface="Wingdings" panose="05000000000000000000" pitchFamily="2" charset="2"/>
              <a:buChar char="§"/>
            </a:pPr>
            <a:r>
              <a:rPr lang="en-US" b="1" noProof="0" dirty="0" smtClean="0">
                <a:solidFill>
                  <a:schemeClr val="accent1">
                    <a:lumMod val="90000"/>
                    <a:lumOff val="10000"/>
                  </a:schemeClr>
                </a:solidFill>
              </a:rPr>
              <a:t>Optimizing Storage Operations</a:t>
            </a:r>
            <a:br>
              <a:rPr lang="en-US" b="1" noProof="0" dirty="0" smtClean="0">
                <a:solidFill>
                  <a:schemeClr val="accent1">
                    <a:lumMod val="90000"/>
                    <a:lumOff val="10000"/>
                  </a:schemeClr>
                </a:solidFill>
              </a:rPr>
            </a:br>
            <a:r>
              <a:rPr lang="en-US" noProof="0" dirty="0" smtClean="0">
                <a:solidFill>
                  <a:schemeClr val="accent1">
                    <a:lumMod val="90000"/>
                    <a:lumOff val="10000"/>
                  </a:schemeClr>
                </a:solidFill>
              </a:rPr>
              <a:t>The Storage </a:t>
            </a:r>
            <a:r>
              <a:rPr lang="en-US" dirty="0" smtClean="0">
                <a:solidFill>
                  <a:schemeClr val="accent1">
                    <a:lumMod val="90000"/>
                    <a:lumOff val="10000"/>
                  </a:schemeClr>
                </a:solidFill>
              </a:rPr>
              <a:t>O</a:t>
            </a:r>
            <a:r>
              <a:rPr lang="en-US" noProof="0" dirty="0" err="1" smtClean="0">
                <a:solidFill>
                  <a:schemeClr val="accent1">
                    <a:lumMod val="90000"/>
                    <a:lumOff val="10000"/>
                  </a:schemeClr>
                </a:solidFill>
              </a:rPr>
              <a:t>peration</a:t>
            </a:r>
            <a:r>
              <a:rPr lang="en-US" noProof="0" dirty="0" smtClean="0">
                <a:solidFill>
                  <a:schemeClr val="accent1">
                    <a:lumMod val="90000"/>
                    <a:lumOff val="10000"/>
                  </a:schemeClr>
                </a:solidFill>
              </a:rPr>
              <a:t> </a:t>
            </a:r>
            <a:r>
              <a:rPr lang="en-US" dirty="0" smtClean="0">
                <a:solidFill>
                  <a:schemeClr val="accent1">
                    <a:lumMod val="90000"/>
                    <a:lumOff val="10000"/>
                  </a:schemeClr>
                </a:solidFill>
              </a:rPr>
              <a:t>P</a:t>
            </a:r>
            <a:r>
              <a:rPr lang="en-US" noProof="0" dirty="0" err="1" smtClean="0">
                <a:solidFill>
                  <a:schemeClr val="accent1">
                    <a:lumMod val="90000"/>
                    <a:lumOff val="10000"/>
                  </a:schemeClr>
                </a:solidFill>
              </a:rPr>
              <a:t>rocessor</a:t>
            </a:r>
            <a:r>
              <a:rPr lang="en-US" noProof="0" dirty="0" smtClean="0">
                <a:solidFill>
                  <a:schemeClr val="accent1">
                    <a:lumMod val="90000"/>
                    <a:lumOff val="10000"/>
                  </a:schemeClr>
                </a:solidFill>
              </a:rPr>
              <a:t> boots the performance of database and file operations. It can be used to make the frontend more responsive and to boost the throughput of operations. </a:t>
            </a:r>
            <a:r>
              <a:rPr lang="en-US" dirty="0" smtClean="0">
                <a:solidFill>
                  <a:schemeClr val="accent1">
                    <a:lumMod val="90000"/>
                    <a:lumOff val="10000"/>
                  </a:schemeClr>
                </a:solidFill>
              </a:rPr>
              <a:t>It is designed for multithreaded operations as in back-ends for  web servers, data warehouse, </a:t>
            </a:r>
            <a:r>
              <a:rPr lang="en-US" dirty="0" err="1" smtClean="0">
                <a:solidFill>
                  <a:schemeClr val="accent1">
                    <a:lumMod val="90000"/>
                    <a:lumOff val="10000"/>
                  </a:schemeClr>
                </a:solidFill>
              </a:rPr>
              <a:t>SoA</a:t>
            </a:r>
            <a:r>
              <a:rPr lang="en-US" dirty="0" smtClean="0">
                <a:solidFill>
                  <a:schemeClr val="accent1">
                    <a:lumMod val="90000"/>
                    <a:lumOff val="10000"/>
                  </a:schemeClr>
                </a:solidFill>
              </a:rPr>
              <a:t>, etc</a:t>
            </a:r>
          </a:p>
          <a:p>
            <a:pPr marL="285750" indent="-285750" algn="l"/>
            <a:endParaRPr lang="en-US" sz="1100" noProof="0" dirty="0" smtClean="0">
              <a:solidFill>
                <a:schemeClr val="accent1">
                  <a:lumMod val="90000"/>
                  <a:lumOff val="10000"/>
                </a:schemeClr>
              </a:solidFill>
            </a:endParaRPr>
          </a:p>
          <a:p>
            <a:pPr marL="285750" indent="-285750">
              <a:buFont typeface="Wingdings" panose="05000000000000000000" pitchFamily="2" charset="2"/>
              <a:buChar char="§"/>
            </a:pPr>
            <a:r>
              <a:rPr lang="en-US" b="1" noProof="0" dirty="0" smtClean="0">
                <a:solidFill>
                  <a:schemeClr val="accent1">
                    <a:lumMod val="90000"/>
                    <a:lumOff val="10000"/>
                  </a:schemeClr>
                </a:solidFill>
              </a:rPr>
              <a:t>Batching</a:t>
            </a:r>
            <a:br>
              <a:rPr lang="en-US" b="1" noProof="0" dirty="0" smtClean="0">
                <a:solidFill>
                  <a:schemeClr val="accent1">
                    <a:lumMod val="90000"/>
                    <a:lumOff val="10000"/>
                  </a:schemeClr>
                </a:solidFill>
              </a:rPr>
            </a:br>
            <a:r>
              <a:rPr lang="en-US" noProof="0" dirty="0" smtClean="0">
                <a:solidFill>
                  <a:schemeClr val="accent1">
                    <a:lumMod val="90000"/>
                    <a:lumOff val="10000"/>
                  </a:schemeClr>
                </a:solidFill>
              </a:rPr>
              <a:t>Modern back-ends have to deal with thousands of requests that perform very small (often read) operations. The Processor combines multiple requests and batches them to the database as one operation. </a:t>
            </a:r>
            <a:r>
              <a:rPr lang="en-US" dirty="0">
                <a:solidFill>
                  <a:schemeClr val="accent1">
                    <a:lumMod val="90000"/>
                    <a:lumOff val="10000"/>
                  </a:schemeClr>
                </a:solidFill>
              </a:rPr>
              <a:t>This </a:t>
            </a:r>
            <a:r>
              <a:rPr lang="en-US" dirty="0" smtClean="0">
                <a:solidFill>
                  <a:schemeClr val="accent1">
                    <a:lumMod val="90000"/>
                    <a:lumOff val="10000"/>
                  </a:schemeClr>
                </a:solidFill>
              </a:rPr>
              <a:t>increases </a:t>
            </a:r>
            <a:r>
              <a:rPr lang="en-US" dirty="0">
                <a:solidFill>
                  <a:schemeClr val="accent1">
                    <a:lumMod val="90000"/>
                    <a:lumOff val="10000"/>
                  </a:schemeClr>
                </a:solidFill>
              </a:rPr>
              <a:t>the throughput by factors. </a:t>
            </a:r>
            <a:endParaRPr lang="en-US" dirty="0" smtClean="0">
              <a:solidFill>
                <a:schemeClr val="accent1">
                  <a:lumMod val="90000"/>
                  <a:lumOff val="10000"/>
                </a:schemeClr>
              </a:solidFill>
            </a:endParaRPr>
          </a:p>
          <a:p>
            <a:pPr marL="285750" indent="-285750"/>
            <a:endParaRPr lang="en-US" sz="1100" noProof="0" dirty="0" smtClean="0">
              <a:solidFill>
                <a:schemeClr val="accent1">
                  <a:lumMod val="90000"/>
                  <a:lumOff val="10000"/>
                </a:schemeClr>
              </a:solidFill>
            </a:endParaRPr>
          </a:p>
          <a:p>
            <a:pPr marL="285750" indent="-285750" algn="l">
              <a:buFont typeface="Wingdings" panose="05000000000000000000" pitchFamily="2" charset="2"/>
              <a:buChar char="§"/>
            </a:pPr>
            <a:r>
              <a:rPr lang="en-US" b="1" noProof="0" dirty="0" smtClean="0">
                <a:solidFill>
                  <a:schemeClr val="accent1">
                    <a:lumMod val="90000"/>
                    <a:lumOff val="10000"/>
                  </a:schemeClr>
                </a:solidFill>
              </a:rPr>
              <a:t>Priorities and Responsiveness</a:t>
            </a:r>
            <a:br>
              <a:rPr lang="en-US" b="1" noProof="0" dirty="0" smtClean="0">
                <a:solidFill>
                  <a:schemeClr val="accent1">
                    <a:lumMod val="90000"/>
                    <a:lumOff val="10000"/>
                  </a:schemeClr>
                </a:solidFill>
              </a:rPr>
            </a:br>
            <a:r>
              <a:rPr lang="en-US" dirty="0" smtClean="0">
                <a:solidFill>
                  <a:schemeClr val="accent1">
                    <a:lumMod val="90000"/>
                    <a:lumOff val="10000"/>
                  </a:schemeClr>
                </a:solidFill>
              </a:rPr>
              <a:t>The incoming requests have a priority assigned. The frontend requests can have a higher priority. That keeps the frontend responsive even when background tasks perform heavy load on the storage.</a:t>
            </a:r>
          </a:p>
          <a:p>
            <a:pPr marL="285750" indent="-285750" algn="l"/>
            <a:endParaRPr lang="en-US" sz="1100" dirty="0" smtClean="0">
              <a:solidFill>
                <a:schemeClr val="accent1">
                  <a:lumMod val="90000"/>
                  <a:lumOff val="10000"/>
                </a:schemeClr>
              </a:solidFill>
            </a:endParaRPr>
          </a:p>
          <a:p>
            <a:pPr marL="285750" indent="-285750" algn="l">
              <a:buFont typeface="Wingdings" panose="05000000000000000000" pitchFamily="2" charset="2"/>
              <a:buChar char="§"/>
            </a:pPr>
            <a:r>
              <a:rPr lang="en-US" b="1" noProof="0" dirty="0" smtClean="0">
                <a:solidFill>
                  <a:schemeClr val="accent1">
                    <a:lumMod val="90000"/>
                    <a:lumOff val="10000"/>
                  </a:schemeClr>
                </a:solidFill>
              </a:rPr>
              <a:t>Locking</a:t>
            </a:r>
            <a:br>
              <a:rPr lang="en-US" b="1" noProof="0" dirty="0" smtClean="0">
                <a:solidFill>
                  <a:schemeClr val="accent1">
                    <a:lumMod val="90000"/>
                    <a:lumOff val="10000"/>
                  </a:schemeClr>
                </a:solidFill>
              </a:rPr>
            </a:br>
            <a:r>
              <a:rPr lang="en-US" noProof="0" dirty="0" smtClean="0">
                <a:solidFill>
                  <a:schemeClr val="accent1">
                    <a:lumMod val="90000"/>
                    <a:lumOff val="10000"/>
                  </a:schemeClr>
                </a:solidFill>
              </a:rPr>
              <a:t>Transactional write operations can’t sometimes be batched, where read operations often can. The Processor implements grouping and isolation options that can be used as a reader/writer lock.</a:t>
            </a:r>
            <a:r>
              <a:rPr lang="en-US" b="1" noProof="0" dirty="0" smtClean="0">
                <a:solidFill>
                  <a:schemeClr val="accent1">
                    <a:lumMod val="90000"/>
                    <a:lumOff val="10000"/>
                  </a:schemeClr>
                </a:solidFill>
              </a:rPr>
              <a:t/>
            </a:r>
            <a:br>
              <a:rPr lang="en-US" b="1" noProof="0" dirty="0" smtClean="0">
                <a:solidFill>
                  <a:schemeClr val="accent1">
                    <a:lumMod val="90000"/>
                    <a:lumOff val="10000"/>
                  </a:schemeClr>
                </a:solidFill>
              </a:rPr>
            </a:br>
            <a:endParaRPr lang="en-US" b="1" noProof="0" dirty="0" smtClean="0">
              <a:solidFill>
                <a:schemeClr val="accent1">
                  <a:lumMod val="90000"/>
                  <a:lumOff val="10000"/>
                </a:schemeClr>
              </a:solidFill>
            </a:endParaRPr>
          </a:p>
        </p:txBody>
      </p:sp>
    </p:spTree>
    <p:extLst>
      <p:ext uri="{BB962C8B-B14F-4D97-AF65-F5344CB8AC3E}">
        <p14:creationId xmlns:p14="http://schemas.microsoft.com/office/powerpoint/2010/main" val="1731382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539305" y="476672"/>
            <a:ext cx="5112815" cy="720080"/>
          </a:xfrm>
          <a:prstGeom prst="rect">
            <a:avLst/>
          </a:prstGeom>
          <a:ln>
            <a:solidFill>
              <a:schemeClr val="bg1"/>
            </a:solidFill>
          </a:ln>
        </p:spPr>
        <p:txBody>
          <a:bodyPr/>
          <a:lstStyle>
            <a:lvl1pPr>
              <a:defRPr lang="de-DE" sz="2500" b="1" i="0" u="none" strike="noStrike" baseline="0" smtClean="0">
                <a:solidFill>
                  <a:schemeClr val="accent1">
                    <a:lumMod val="90000"/>
                    <a:lumOff val="10000"/>
                  </a:schemeClr>
                </a:solidFill>
                <a:latin typeface="+mn-lt"/>
              </a:defRPr>
            </a:lvl1pPr>
          </a:lstStyle>
          <a:p>
            <a:r>
              <a:rPr lang="en-US" dirty="0"/>
              <a:t>4</a:t>
            </a:r>
            <a:r>
              <a:rPr lang="en-US" noProof="0" dirty="0" smtClean="0"/>
              <a:t>. Our Skills &amp; Tool Set</a:t>
            </a:r>
            <a:endParaRPr lang="en-US" noProof="0" dirty="0"/>
          </a:p>
        </p:txBody>
      </p:sp>
      <p:cxnSp>
        <p:nvCxnSpPr>
          <p:cNvPr id="5" name="Gerade Verbindung 4"/>
          <p:cNvCxnSpPr/>
          <p:nvPr/>
        </p:nvCxnSpPr>
        <p:spPr bwMode="auto">
          <a:xfrm>
            <a:off x="467544" y="908720"/>
            <a:ext cx="5688632" cy="0"/>
          </a:xfrm>
          <a:prstGeom prst="line">
            <a:avLst/>
          </a:prstGeom>
          <a:solidFill>
            <a:schemeClr val="bg1"/>
          </a:solidFill>
          <a:ln w="12700" cap="flat" cmpd="sng" algn="ctr">
            <a:solidFill>
              <a:srgbClr val="EFA01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Inhaltsplatzhalter 8"/>
          <p:cNvSpPr txBox="1">
            <a:spLocks noGrp="1"/>
          </p:cNvSpPr>
          <p:nvPr>
            <p:ph idx="1"/>
          </p:nvPr>
        </p:nvSpPr>
        <p:spPr>
          <a:xfrm>
            <a:off x="611560" y="1321481"/>
            <a:ext cx="3960440" cy="5075236"/>
          </a:xfrm>
          <a:prstGeom prst="rect">
            <a:avLst/>
          </a:prstGeom>
          <a:noFill/>
        </p:spPr>
        <p:txBody>
          <a:bodyPr wrap="square" rtlCol="0">
            <a:spAutoFit/>
          </a:bodyPr>
          <a:lstStyle/>
          <a:p>
            <a:pPr algn="l"/>
            <a:r>
              <a:rPr lang="en-US" b="1" noProof="0" dirty="0" smtClean="0">
                <a:solidFill>
                  <a:schemeClr val="accent1">
                    <a:lumMod val="90000"/>
                    <a:lumOff val="10000"/>
                  </a:schemeClr>
                </a:solidFill>
              </a:rPr>
              <a:t>Languages and Platforms</a:t>
            </a:r>
          </a:p>
          <a:p>
            <a:pPr marL="285750" indent="-285750" algn="l">
              <a:buFont typeface="Wingdings" panose="05000000000000000000" pitchFamily="2" charset="2"/>
              <a:buChar char="§"/>
            </a:pPr>
            <a:r>
              <a:rPr lang="en-US" sz="1550" noProof="0" dirty="0" smtClean="0">
                <a:solidFill>
                  <a:schemeClr val="accent1">
                    <a:lumMod val="90000"/>
                    <a:lumOff val="10000"/>
                  </a:schemeClr>
                </a:solidFill>
              </a:rPr>
              <a:t>C#, C++</a:t>
            </a:r>
          </a:p>
          <a:p>
            <a:pPr marL="285750" indent="-285750" algn="l">
              <a:buFont typeface="Wingdings" panose="05000000000000000000" pitchFamily="2" charset="2"/>
              <a:buChar char="§"/>
            </a:pPr>
            <a:r>
              <a:rPr lang="en-US" sz="1550" noProof="0" dirty="0" smtClean="0">
                <a:solidFill>
                  <a:schemeClr val="accent1">
                    <a:lumMod val="90000"/>
                    <a:lumOff val="10000"/>
                  </a:schemeClr>
                </a:solidFill>
              </a:rPr>
              <a:t>.NET Framework</a:t>
            </a:r>
          </a:p>
          <a:p>
            <a:pPr marL="285750" indent="-285750" algn="l">
              <a:buFont typeface="Wingdings" panose="05000000000000000000" pitchFamily="2" charset="2"/>
              <a:buChar char="§"/>
            </a:pPr>
            <a:r>
              <a:rPr lang="en-US" sz="1550" noProof="0" dirty="0" smtClean="0">
                <a:solidFill>
                  <a:schemeClr val="accent1">
                    <a:lumMod val="90000"/>
                    <a:lumOff val="10000"/>
                  </a:schemeClr>
                </a:solidFill>
              </a:rPr>
              <a:t>Mono / .NET Core</a:t>
            </a:r>
          </a:p>
          <a:p>
            <a:pPr marL="285750" indent="-285750">
              <a:buFont typeface="Wingdings" panose="05000000000000000000" pitchFamily="2" charset="2"/>
              <a:buChar char="§"/>
            </a:pPr>
            <a:r>
              <a:rPr lang="en-US" sz="1550" noProof="0" dirty="0" smtClean="0">
                <a:solidFill>
                  <a:schemeClr val="accent1">
                    <a:lumMod val="90000"/>
                    <a:lumOff val="10000"/>
                  </a:schemeClr>
                </a:solidFill>
              </a:rPr>
              <a:t>HTML / ASP.NET / MVC</a:t>
            </a:r>
          </a:p>
          <a:p>
            <a:pPr marL="285750" indent="-285750">
              <a:buFont typeface="Wingdings" panose="05000000000000000000" pitchFamily="2" charset="2"/>
              <a:buChar char="§"/>
            </a:pPr>
            <a:r>
              <a:rPr lang="en-US" sz="1550" noProof="0" dirty="0" smtClean="0">
                <a:solidFill>
                  <a:schemeClr val="accent1">
                    <a:lumMod val="90000"/>
                    <a:lumOff val="10000"/>
                  </a:schemeClr>
                </a:solidFill>
              </a:rPr>
              <a:t>PowerShell</a:t>
            </a:r>
          </a:p>
          <a:p>
            <a:pPr marL="285750" indent="-285750">
              <a:buFont typeface="Wingdings" panose="05000000000000000000" pitchFamily="2" charset="2"/>
              <a:buChar char="§"/>
            </a:pPr>
            <a:r>
              <a:rPr lang="en-US" sz="1550" noProof="0" dirty="0" smtClean="0">
                <a:solidFill>
                  <a:schemeClr val="accent1">
                    <a:lumMod val="90000"/>
                    <a:lumOff val="10000"/>
                  </a:schemeClr>
                </a:solidFill>
              </a:rPr>
              <a:t>XML/XLST</a:t>
            </a:r>
          </a:p>
          <a:p>
            <a:pPr marL="285750" indent="-285750">
              <a:buFont typeface="Wingdings" panose="05000000000000000000" pitchFamily="2" charset="2"/>
              <a:buChar char="§"/>
            </a:pPr>
            <a:r>
              <a:rPr lang="en-US" sz="1550" dirty="0" smtClean="0">
                <a:solidFill>
                  <a:schemeClr val="accent1">
                    <a:lumMod val="90000"/>
                    <a:lumOff val="10000"/>
                  </a:schemeClr>
                </a:solidFill>
              </a:rPr>
              <a:t>WCF, REST, ...</a:t>
            </a:r>
          </a:p>
          <a:p>
            <a:pPr marL="285750" indent="-285750">
              <a:buFont typeface="Wingdings" panose="05000000000000000000" pitchFamily="2" charset="2"/>
              <a:buChar char="§"/>
            </a:pPr>
            <a:endParaRPr lang="en-US" sz="400" dirty="0" smtClean="0">
              <a:solidFill>
                <a:schemeClr val="accent1">
                  <a:lumMod val="90000"/>
                  <a:lumOff val="10000"/>
                </a:schemeClr>
              </a:solidFill>
            </a:endParaRPr>
          </a:p>
          <a:p>
            <a:pPr marL="285750" indent="-285750">
              <a:buFont typeface="Wingdings" panose="05000000000000000000" pitchFamily="2" charset="2"/>
              <a:buChar char="§"/>
            </a:pPr>
            <a:endParaRPr lang="en-US" sz="400" noProof="0" dirty="0" smtClean="0">
              <a:solidFill>
                <a:schemeClr val="accent1">
                  <a:lumMod val="90000"/>
                  <a:lumOff val="10000"/>
                </a:schemeClr>
              </a:solidFill>
            </a:endParaRPr>
          </a:p>
          <a:p>
            <a:r>
              <a:rPr lang="en-US" b="1" noProof="0" dirty="0" smtClean="0">
                <a:solidFill>
                  <a:schemeClr val="accent1">
                    <a:lumMod val="90000"/>
                    <a:lumOff val="10000"/>
                  </a:schemeClr>
                </a:solidFill>
              </a:rPr>
              <a:t>Databases / Mappers</a:t>
            </a:r>
          </a:p>
          <a:p>
            <a:pPr marL="285750" indent="-285750">
              <a:buFont typeface="Wingdings" panose="05000000000000000000" pitchFamily="2" charset="2"/>
              <a:buChar char="§"/>
            </a:pPr>
            <a:r>
              <a:rPr lang="en-US" sz="1550" noProof="0" dirty="0" smtClean="0">
                <a:solidFill>
                  <a:schemeClr val="accent1">
                    <a:lumMod val="90000"/>
                    <a:lumOff val="10000"/>
                  </a:schemeClr>
                </a:solidFill>
              </a:rPr>
              <a:t>MS SQL Server</a:t>
            </a:r>
          </a:p>
          <a:p>
            <a:pPr marL="285750" indent="-285750">
              <a:buFont typeface="Wingdings" panose="05000000000000000000" pitchFamily="2" charset="2"/>
              <a:buChar char="§"/>
            </a:pPr>
            <a:r>
              <a:rPr lang="en-US" sz="1550" noProof="0" dirty="0" smtClean="0">
                <a:solidFill>
                  <a:schemeClr val="accent1">
                    <a:lumMod val="90000"/>
                    <a:lumOff val="10000"/>
                  </a:schemeClr>
                </a:solidFill>
              </a:rPr>
              <a:t>PostgreSQL</a:t>
            </a:r>
          </a:p>
          <a:p>
            <a:pPr marL="285750" indent="-285750">
              <a:buFont typeface="Wingdings" panose="05000000000000000000" pitchFamily="2" charset="2"/>
              <a:buChar char="§"/>
            </a:pPr>
            <a:r>
              <a:rPr lang="en-US" sz="1550" noProof="0" dirty="0" smtClean="0">
                <a:solidFill>
                  <a:schemeClr val="accent1">
                    <a:lumMod val="90000"/>
                    <a:lumOff val="10000"/>
                  </a:schemeClr>
                </a:solidFill>
              </a:rPr>
              <a:t>MySQL</a:t>
            </a:r>
          </a:p>
          <a:p>
            <a:pPr marL="285750" indent="-285750">
              <a:buFont typeface="Wingdings" panose="05000000000000000000" pitchFamily="2" charset="2"/>
              <a:buChar char="§"/>
            </a:pPr>
            <a:r>
              <a:rPr lang="en-US" sz="1550" noProof="0" dirty="0" err="1" smtClean="0">
                <a:solidFill>
                  <a:schemeClr val="accent1">
                    <a:lumMod val="90000"/>
                    <a:lumOff val="10000"/>
                  </a:schemeClr>
                </a:solidFill>
              </a:rPr>
              <a:t>MongoDB</a:t>
            </a:r>
            <a:endParaRPr lang="en-US" sz="1550" noProof="0" dirty="0" smtClean="0">
              <a:solidFill>
                <a:schemeClr val="accent1">
                  <a:lumMod val="90000"/>
                  <a:lumOff val="10000"/>
                </a:schemeClr>
              </a:solidFill>
            </a:endParaRPr>
          </a:p>
          <a:p>
            <a:pPr marL="285750" indent="-285750">
              <a:buFont typeface="Wingdings" panose="05000000000000000000" pitchFamily="2" charset="2"/>
              <a:buChar char="§"/>
            </a:pPr>
            <a:r>
              <a:rPr lang="en-US" sz="1550" noProof="0" dirty="0" smtClean="0">
                <a:solidFill>
                  <a:schemeClr val="accent1">
                    <a:lumMod val="90000"/>
                    <a:lumOff val="10000"/>
                  </a:schemeClr>
                </a:solidFill>
              </a:rPr>
              <a:t>Hadoop</a:t>
            </a:r>
          </a:p>
          <a:p>
            <a:pPr marL="285750" indent="-285750">
              <a:buFont typeface="Wingdings" panose="05000000000000000000" pitchFamily="2" charset="2"/>
              <a:buChar char="§"/>
            </a:pPr>
            <a:r>
              <a:rPr lang="en-US" sz="1550" noProof="0" dirty="0" smtClean="0">
                <a:solidFill>
                  <a:schemeClr val="accent1">
                    <a:lumMod val="90000"/>
                    <a:lumOff val="10000"/>
                  </a:schemeClr>
                </a:solidFill>
              </a:rPr>
              <a:t>DataObjects.NET</a:t>
            </a:r>
          </a:p>
          <a:p>
            <a:pPr marL="285750" indent="-285750">
              <a:buFont typeface="Wingdings" panose="05000000000000000000" pitchFamily="2" charset="2"/>
              <a:buChar char="§"/>
            </a:pPr>
            <a:r>
              <a:rPr lang="en-US" sz="1550" dirty="0" err="1">
                <a:solidFill>
                  <a:schemeClr val="accent1">
                    <a:lumMod val="90000"/>
                    <a:lumOff val="10000"/>
                  </a:schemeClr>
                </a:solidFill>
              </a:rPr>
              <a:t>NHibernate</a:t>
            </a:r>
            <a:r>
              <a:rPr lang="en-US" sz="1550" dirty="0">
                <a:solidFill>
                  <a:schemeClr val="accent1">
                    <a:lumMod val="90000"/>
                    <a:lumOff val="10000"/>
                  </a:schemeClr>
                </a:solidFill>
              </a:rPr>
              <a:t> </a:t>
            </a:r>
          </a:p>
          <a:p>
            <a:pPr marL="285750" indent="-285750">
              <a:buFont typeface="Wingdings" panose="05000000000000000000" pitchFamily="2" charset="2"/>
              <a:buChar char="§"/>
            </a:pPr>
            <a:r>
              <a:rPr lang="en-US" sz="1550" dirty="0" err="1" smtClean="0">
                <a:solidFill>
                  <a:schemeClr val="accent1">
                    <a:lumMod val="90000"/>
                    <a:lumOff val="10000"/>
                  </a:schemeClr>
                </a:solidFill>
              </a:rPr>
              <a:t>EntityFramework</a:t>
            </a:r>
            <a:endParaRPr lang="en-US" sz="1550" noProof="0" dirty="0" smtClean="0">
              <a:solidFill>
                <a:schemeClr val="accent1">
                  <a:lumMod val="90000"/>
                  <a:lumOff val="10000"/>
                </a:schemeClr>
              </a:solidFill>
            </a:endParaRPr>
          </a:p>
        </p:txBody>
      </p:sp>
      <p:sp>
        <p:nvSpPr>
          <p:cNvPr id="6" name="Inhaltsplatzhalter 8"/>
          <p:cNvSpPr txBox="1">
            <a:spLocks/>
          </p:cNvSpPr>
          <p:nvPr/>
        </p:nvSpPr>
        <p:spPr>
          <a:xfrm>
            <a:off x="4716016" y="1340768"/>
            <a:ext cx="3960440" cy="5259901"/>
          </a:xfrm>
          <a:prstGeom prst="rect">
            <a:avLst/>
          </a:prstGeom>
          <a:noFill/>
        </p:spPr>
        <p:txBody>
          <a:bodyPr wrap="square" rtlCol="0">
            <a:spAutoFit/>
          </a:bodyPr>
          <a:lstStyle/>
          <a:p>
            <a:pPr marR="0" lvl="0" algn="l" defTabSz="914400" rtl="0" eaLnBrk="1" fontAlgn="base" latinLnBrk="0" hangingPunct="1">
              <a:lnSpc>
                <a:spcPct val="100000"/>
              </a:lnSpc>
              <a:spcBef>
                <a:spcPct val="20000"/>
              </a:spcBef>
              <a:spcAft>
                <a:spcPct val="0"/>
              </a:spcAft>
              <a:buClrTx/>
              <a:buSzTx/>
              <a:tabLst>
                <a:tab pos="266700" algn="l"/>
              </a:tabLst>
              <a:defRPr/>
            </a:pPr>
            <a:r>
              <a:rPr kumimoji="0" lang="en-US" sz="1600" b="1" i="0" u="none" strike="noStrike" kern="0" cap="none" spc="0" normalizeH="0" baseline="0" noProof="0" dirty="0" smtClean="0">
                <a:ln>
                  <a:noFill/>
                </a:ln>
                <a:solidFill>
                  <a:schemeClr val="accent1">
                    <a:lumMod val="90000"/>
                    <a:lumOff val="10000"/>
                  </a:schemeClr>
                </a:solidFill>
                <a:effectLst/>
                <a:uLnTx/>
                <a:uFillTx/>
                <a:latin typeface="+mn-lt"/>
              </a:rPr>
              <a:t>Application Lifecycle Management</a:t>
            </a:r>
          </a:p>
          <a:p>
            <a:pPr marL="285750" marR="0" lvl="0"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266700" algn="l"/>
              </a:tabLst>
              <a:defRPr/>
            </a:pPr>
            <a:r>
              <a:rPr lang="en-US" sz="1550" dirty="0" smtClean="0">
                <a:solidFill>
                  <a:schemeClr val="accent1">
                    <a:lumMod val="90000"/>
                    <a:lumOff val="10000"/>
                  </a:schemeClr>
                </a:solidFill>
                <a:latin typeface="+mn-lt"/>
              </a:rPr>
              <a:t>Hudson/Jenkins</a:t>
            </a:r>
          </a:p>
          <a:p>
            <a:pPr marL="285750" lvl="0" indent="-285750" algn="l">
              <a:buFont typeface="Wingdings" panose="05000000000000000000" pitchFamily="2" charset="2"/>
              <a:buChar char="§"/>
              <a:tabLst>
                <a:tab pos="266700" algn="l"/>
              </a:tabLst>
              <a:defRPr/>
            </a:pPr>
            <a:r>
              <a:rPr lang="en-US" sz="1550" dirty="0" smtClean="0">
                <a:solidFill>
                  <a:schemeClr val="accent1">
                    <a:lumMod val="90000"/>
                    <a:lumOff val="10000"/>
                  </a:schemeClr>
                </a:solidFill>
                <a:latin typeface="+mn-lt"/>
              </a:rPr>
              <a:t>Team Foundation Server </a:t>
            </a:r>
          </a:p>
          <a:p>
            <a:pPr marL="285750" marR="0" lvl="0"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266700" algn="l"/>
              </a:tabLst>
              <a:defRPr/>
            </a:pPr>
            <a:r>
              <a:rPr lang="en-US" sz="1550" dirty="0" err="1" smtClean="0">
                <a:solidFill>
                  <a:schemeClr val="accent1">
                    <a:lumMod val="90000"/>
                    <a:lumOff val="10000"/>
                  </a:schemeClr>
                </a:solidFill>
                <a:latin typeface="+mn-lt"/>
              </a:rPr>
              <a:t>NUnit</a:t>
            </a:r>
            <a:endParaRPr lang="en-US" sz="1550" dirty="0" smtClean="0">
              <a:solidFill>
                <a:schemeClr val="accent1">
                  <a:lumMod val="90000"/>
                  <a:lumOff val="10000"/>
                </a:schemeClr>
              </a:solidFill>
              <a:latin typeface="+mn-lt"/>
            </a:endParaRPr>
          </a:p>
          <a:p>
            <a:pPr marL="285750" marR="0" lvl="0"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266700" algn="l"/>
              </a:tabLst>
              <a:defRPr/>
            </a:pPr>
            <a:r>
              <a:rPr lang="en-US" sz="1550" dirty="0" smtClean="0">
                <a:solidFill>
                  <a:schemeClr val="accent1">
                    <a:lumMod val="90000"/>
                    <a:lumOff val="10000"/>
                  </a:schemeClr>
                </a:solidFill>
                <a:latin typeface="+mn-lt"/>
              </a:rPr>
              <a:t>MS Test</a:t>
            </a:r>
          </a:p>
          <a:p>
            <a:pPr marL="285750" lvl="0" indent="-285750" algn="l">
              <a:buFont typeface="Wingdings" panose="05000000000000000000" pitchFamily="2" charset="2"/>
              <a:buChar char="§"/>
              <a:tabLst>
                <a:tab pos="266700" algn="l"/>
              </a:tabLst>
              <a:defRPr/>
            </a:pPr>
            <a:r>
              <a:rPr lang="en-US" sz="1550" dirty="0" smtClean="0">
                <a:solidFill>
                  <a:schemeClr val="accent1">
                    <a:lumMod val="90000"/>
                    <a:lumOff val="10000"/>
                  </a:schemeClr>
                </a:solidFill>
                <a:latin typeface="+mn-lt"/>
              </a:rPr>
              <a:t>SVN / </a:t>
            </a:r>
            <a:r>
              <a:rPr lang="en-US" sz="1550" dirty="0" err="1" smtClean="0">
                <a:solidFill>
                  <a:schemeClr val="accent1">
                    <a:lumMod val="90000"/>
                    <a:lumOff val="10000"/>
                  </a:schemeClr>
                </a:solidFill>
                <a:latin typeface="+mn-lt"/>
              </a:rPr>
              <a:t>Git</a:t>
            </a:r>
            <a:r>
              <a:rPr lang="en-US" sz="1550" dirty="0" smtClean="0">
                <a:solidFill>
                  <a:schemeClr val="accent1">
                    <a:lumMod val="90000"/>
                    <a:lumOff val="10000"/>
                  </a:schemeClr>
                </a:solidFill>
                <a:latin typeface="+mn-lt"/>
              </a:rPr>
              <a:t> / Mercurial</a:t>
            </a:r>
          </a:p>
          <a:p>
            <a:pPr marL="285750" lvl="0" indent="-285750" algn="l">
              <a:buFont typeface="Wingdings" panose="05000000000000000000" pitchFamily="2" charset="2"/>
              <a:buChar char="§"/>
              <a:tabLst>
                <a:tab pos="266700" algn="l"/>
              </a:tabLst>
              <a:defRPr/>
            </a:pPr>
            <a:r>
              <a:rPr lang="en-US" sz="1550" dirty="0" err="1" smtClean="0">
                <a:solidFill>
                  <a:schemeClr val="accent1">
                    <a:lumMod val="90000"/>
                    <a:lumOff val="10000"/>
                  </a:schemeClr>
                </a:solidFill>
                <a:latin typeface="+mn-lt"/>
              </a:rPr>
              <a:t>Powershell</a:t>
            </a:r>
            <a:r>
              <a:rPr lang="en-US" sz="1550" dirty="0" smtClean="0">
                <a:solidFill>
                  <a:schemeClr val="accent1">
                    <a:lumMod val="90000"/>
                    <a:lumOff val="10000"/>
                  </a:schemeClr>
                </a:solidFill>
                <a:latin typeface="+mn-lt"/>
              </a:rPr>
              <a:t> Build Tools (Crawler-Lib)</a:t>
            </a:r>
          </a:p>
          <a:p>
            <a:pPr marR="0" lvl="0" algn="l" defTabSz="914400" rtl="0" eaLnBrk="1" fontAlgn="base" latinLnBrk="0" hangingPunct="1">
              <a:lnSpc>
                <a:spcPct val="150000"/>
              </a:lnSpc>
              <a:spcBef>
                <a:spcPct val="20000"/>
              </a:spcBef>
              <a:spcAft>
                <a:spcPct val="0"/>
              </a:spcAft>
              <a:buClrTx/>
              <a:buSzTx/>
              <a:tabLst>
                <a:tab pos="266700" algn="l"/>
              </a:tabLst>
              <a:defRPr/>
            </a:pPr>
            <a:endParaRPr lang="en-US" b="1" kern="0" dirty="0" smtClean="0">
              <a:solidFill>
                <a:schemeClr val="accent1">
                  <a:lumMod val="90000"/>
                  <a:lumOff val="10000"/>
                </a:schemeClr>
              </a:solidFill>
              <a:latin typeface="+mn-lt"/>
            </a:endParaRPr>
          </a:p>
          <a:p>
            <a:pPr marR="0" lvl="0" algn="l" defTabSz="914400" rtl="0" eaLnBrk="1" fontAlgn="base" latinLnBrk="0" hangingPunct="1">
              <a:spcBef>
                <a:spcPct val="20000"/>
              </a:spcBef>
              <a:spcAft>
                <a:spcPct val="0"/>
              </a:spcAft>
              <a:buClrTx/>
              <a:buSzTx/>
              <a:tabLst>
                <a:tab pos="266700" algn="l"/>
              </a:tabLst>
              <a:defRPr/>
            </a:pPr>
            <a:r>
              <a:rPr lang="en-US" b="1" kern="0" dirty="0" smtClean="0">
                <a:solidFill>
                  <a:schemeClr val="accent1">
                    <a:lumMod val="90000"/>
                    <a:lumOff val="10000"/>
                  </a:schemeClr>
                </a:solidFill>
                <a:latin typeface="+mn-lt"/>
              </a:rPr>
              <a:t>IDE / Tools</a:t>
            </a:r>
          </a:p>
          <a:p>
            <a:pPr marL="285750" indent="-285750" algn="l">
              <a:buFont typeface="Wingdings" panose="05000000000000000000" pitchFamily="2" charset="2"/>
              <a:buChar char="§"/>
              <a:tabLst>
                <a:tab pos="266700" algn="l"/>
              </a:tabLst>
              <a:defRPr/>
            </a:pPr>
            <a:r>
              <a:rPr lang="en-US" sz="1550" dirty="0" smtClean="0">
                <a:solidFill>
                  <a:schemeClr val="accent1">
                    <a:lumMod val="90000"/>
                    <a:lumOff val="10000"/>
                  </a:schemeClr>
                </a:solidFill>
              </a:rPr>
              <a:t>MSDN Ultimate</a:t>
            </a:r>
          </a:p>
          <a:p>
            <a:pPr marL="285750" indent="-285750" algn="l">
              <a:buFont typeface="Wingdings" panose="05000000000000000000" pitchFamily="2" charset="2"/>
              <a:buChar char="§"/>
              <a:tabLst>
                <a:tab pos="266700" algn="l"/>
              </a:tabLst>
              <a:defRPr/>
            </a:pPr>
            <a:r>
              <a:rPr lang="en-US" sz="1550" dirty="0" smtClean="0">
                <a:solidFill>
                  <a:schemeClr val="accent1">
                    <a:lumMod val="90000"/>
                    <a:lumOff val="10000"/>
                  </a:schemeClr>
                </a:solidFill>
              </a:rPr>
              <a:t>Visual Studio Ultimate 2013</a:t>
            </a:r>
          </a:p>
          <a:p>
            <a:pPr marL="285750" indent="-285750" algn="l">
              <a:buFont typeface="Wingdings" panose="05000000000000000000" pitchFamily="2" charset="2"/>
              <a:buChar char="§"/>
              <a:tabLst>
                <a:tab pos="266700" algn="l"/>
              </a:tabLst>
              <a:defRPr/>
            </a:pPr>
            <a:r>
              <a:rPr lang="en-US" sz="1550" dirty="0" err="1" smtClean="0">
                <a:solidFill>
                  <a:schemeClr val="accent1">
                    <a:lumMod val="90000"/>
                    <a:lumOff val="10000"/>
                  </a:schemeClr>
                </a:solidFill>
              </a:rPr>
              <a:t>JetBrains</a:t>
            </a:r>
            <a:r>
              <a:rPr lang="en-US" sz="1550" dirty="0" smtClean="0">
                <a:solidFill>
                  <a:schemeClr val="accent1">
                    <a:lumMod val="90000"/>
                    <a:lumOff val="10000"/>
                  </a:schemeClr>
                </a:solidFill>
              </a:rPr>
              <a:t> </a:t>
            </a:r>
            <a:r>
              <a:rPr lang="en-US" sz="1550" dirty="0" err="1" smtClean="0">
                <a:solidFill>
                  <a:schemeClr val="accent1">
                    <a:lumMod val="90000"/>
                    <a:lumOff val="10000"/>
                  </a:schemeClr>
                </a:solidFill>
              </a:rPr>
              <a:t>Resharper</a:t>
            </a:r>
            <a:r>
              <a:rPr lang="en-US" sz="1550" dirty="0" smtClean="0">
                <a:solidFill>
                  <a:schemeClr val="accent1">
                    <a:lumMod val="90000"/>
                    <a:lumOff val="10000"/>
                  </a:schemeClr>
                </a:solidFill>
              </a:rPr>
              <a:t> Platform </a:t>
            </a:r>
            <a:r>
              <a:rPr lang="en-US" sz="1550" dirty="0" err="1" smtClean="0">
                <a:solidFill>
                  <a:schemeClr val="accent1">
                    <a:lumMod val="90000"/>
                    <a:lumOff val="10000"/>
                  </a:schemeClr>
                </a:solidFill>
              </a:rPr>
              <a:t>ReSharper</a:t>
            </a:r>
            <a:r>
              <a:rPr lang="en-US" sz="1550" dirty="0" smtClean="0">
                <a:solidFill>
                  <a:schemeClr val="accent1">
                    <a:lumMod val="90000"/>
                    <a:lumOff val="10000"/>
                  </a:schemeClr>
                </a:solidFill>
              </a:rPr>
              <a:t>, </a:t>
            </a:r>
            <a:r>
              <a:rPr lang="en-US" sz="1550" dirty="0" err="1" smtClean="0">
                <a:solidFill>
                  <a:schemeClr val="accent1">
                    <a:lumMod val="90000"/>
                    <a:lumOff val="10000"/>
                  </a:schemeClr>
                </a:solidFill>
              </a:rPr>
              <a:t>dotCover</a:t>
            </a:r>
            <a:r>
              <a:rPr lang="en-US" sz="1550" dirty="0" smtClean="0">
                <a:solidFill>
                  <a:schemeClr val="accent1">
                    <a:lumMod val="90000"/>
                    <a:lumOff val="10000"/>
                  </a:schemeClr>
                </a:solidFill>
              </a:rPr>
              <a:t>, </a:t>
            </a:r>
            <a:r>
              <a:rPr lang="en-US" sz="1550" dirty="0" err="1" smtClean="0">
                <a:solidFill>
                  <a:schemeClr val="accent1">
                    <a:lumMod val="90000"/>
                    <a:lumOff val="10000"/>
                  </a:schemeClr>
                </a:solidFill>
              </a:rPr>
              <a:t>dotMemory</a:t>
            </a:r>
            <a:r>
              <a:rPr lang="en-US" sz="1550" dirty="0" smtClean="0">
                <a:solidFill>
                  <a:schemeClr val="accent1">
                    <a:lumMod val="90000"/>
                    <a:lumOff val="10000"/>
                  </a:schemeClr>
                </a:solidFill>
              </a:rPr>
              <a:t>, </a:t>
            </a:r>
            <a:r>
              <a:rPr lang="en-US" sz="1550" dirty="0" err="1" smtClean="0">
                <a:solidFill>
                  <a:schemeClr val="accent1">
                    <a:lumMod val="90000"/>
                    <a:lumOff val="10000"/>
                  </a:schemeClr>
                </a:solidFill>
              </a:rPr>
              <a:t>dotTrace</a:t>
            </a:r>
            <a:endParaRPr lang="en-US" sz="1550" dirty="0" smtClean="0">
              <a:solidFill>
                <a:schemeClr val="accent1">
                  <a:lumMod val="90000"/>
                  <a:lumOff val="10000"/>
                </a:schemeClr>
              </a:solidFill>
            </a:endParaRPr>
          </a:p>
          <a:p>
            <a:pPr marL="285750" indent="-285750" algn="l">
              <a:buFont typeface="Wingdings" panose="05000000000000000000" pitchFamily="2" charset="2"/>
              <a:buChar char="§"/>
              <a:tabLst>
                <a:tab pos="266700" algn="l"/>
              </a:tabLst>
              <a:defRPr/>
            </a:pPr>
            <a:r>
              <a:rPr lang="en-US" sz="1550" dirty="0" smtClean="0">
                <a:solidFill>
                  <a:schemeClr val="accent1">
                    <a:lumMod val="90000"/>
                    <a:lumOff val="10000"/>
                  </a:schemeClr>
                </a:solidFill>
              </a:rPr>
              <a:t>Sandcastle Help File Builder</a:t>
            </a:r>
          </a:p>
          <a:p>
            <a:pPr marL="285750" indent="-285750" algn="l">
              <a:buFont typeface="Wingdings" panose="05000000000000000000" pitchFamily="2" charset="2"/>
              <a:buChar char="§"/>
              <a:tabLst>
                <a:tab pos="266700" algn="l"/>
              </a:tabLst>
              <a:defRPr/>
            </a:pPr>
            <a:r>
              <a:rPr lang="en-US" sz="1550" dirty="0" err="1" smtClean="0">
                <a:solidFill>
                  <a:schemeClr val="accent1">
                    <a:lumMod val="90000"/>
                    <a:lumOff val="10000"/>
                  </a:schemeClr>
                </a:solidFill>
              </a:rPr>
              <a:t>VSDocMan</a:t>
            </a:r>
            <a:endParaRPr lang="en-US" sz="1550" dirty="0" smtClean="0">
              <a:solidFill>
                <a:schemeClr val="accent1">
                  <a:lumMod val="90000"/>
                  <a:lumOff val="10000"/>
                </a:schemeClr>
              </a:solidFill>
            </a:endParaRPr>
          </a:p>
          <a:p>
            <a:pPr marL="285750" indent="-285750" algn="l">
              <a:buFont typeface="Wingdings" panose="05000000000000000000" pitchFamily="2" charset="2"/>
              <a:buChar char="§"/>
              <a:tabLst>
                <a:tab pos="266700" algn="l"/>
              </a:tabLst>
              <a:defRPr/>
            </a:pPr>
            <a:r>
              <a:rPr lang="en-US" sz="1550" dirty="0" smtClean="0">
                <a:solidFill>
                  <a:schemeClr val="accent1">
                    <a:lumMod val="90000"/>
                    <a:lumOff val="10000"/>
                  </a:schemeClr>
                </a:solidFill>
              </a:rPr>
              <a:t>Help &amp; Manual</a:t>
            </a:r>
          </a:p>
          <a:p>
            <a:pPr marL="285750" marR="0" lvl="0"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266700" algn="l"/>
              </a:tabLst>
              <a:defRPr/>
            </a:pPr>
            <a:endParaRPr kumimoji="0" lang="en-US" sz="1600" b="0" i="0" u="none" strike="noStrike" kern="0" cap="none" spc="0" normalizeH="0" baseline="0" noProof="0" dirty="0">
              <a:ln>
                <a:noFill/>
              </a:ln>
              <a:solidFill>
                <a:schemeClr val="accent1">
                  <a:lumMod val="90000"/>
                  <a:lumOff val="10000"/>
                </a:schemeClr>
              </a:solidFill>
              <a:effectLst/>
              <a:uLnTx/>
              <a:uFillTx/>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ognum_Präsentationsvorlage">
  <a:themeElements>
    <a:clrScheme name="Tognum">
      <a:dk1>
        <a:srgbClr val="000000"/>
      </a:dk1>
      <a:lt1>
        <a:srgbClr val="FFFFFF"/>
      </a:lt1>
      <a:dk2>
        <a:srgbClr val="4F4F4C"/>
      </a:dk2>
      <a:lt2>
        <a:srgbClr val="8F8F8C"/>
      </a:lt2>
      <a:accent1>
        <a:srgbClr val="002663"/>
      </a:accent1>
      <a:accent2>
        <a:srgbClr val="506B92"/>
      </a:accent2>
      <a:accent3>
        <a:srgbClr val="6A9900"/>
      </a:accent3>
      <a:accent4>
        <a:srgbClr val="92D400"/>
      </a:accent4>
      <a:accent5>
        <a:srgbClr val="700000"/>
      </a:accent5>
      <a:accent6>
        <a:srgbClr val="B00000"/>
      </a:accent6>
      <a:hlink>
        <a:srgbClr val="EFA014"/>
      </a:hlink>
      <a:folHlink>
        <a:srgbClr val="FFC513"/>
      </a:folHlink>
    </a:clrScheme>
    <a:fontScheme name="Tognum">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 typeface="Arial" charset="0"/>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 typeface="Arial" charset="0"/>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8F8F8C"/>
        </a:dk2>
        <a:lt2>
          <a:srgbClr val="4F4F4E"/>
        </a:lt2>
        <a:accent1>
          <a:srgbClr val="002663"/>
        </a:accent1>
        <a:accent2>
          <a:srgbClr val="506B92"/>
        </a:accent2>
        <a:accent3>
          <a:srgbClr val="FFFFFF"/>
        </a:accent3>
        <a:accent4>
          <a:srgbClr val="000000"/>
        </a:accent4>
        <a:accent5>
          <a:srgbClr val="AAACB7"/>
        </a:accent5>
        <a:accent6>
          <a:srgbClr val="486084"/>
        </a:accent6>
        <a:hlink>
          <a:srgbClr val="6A9900"/>
        </a:hlink>
        <a:folHlink>
          <a:srgbClr val="92D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8F8F8C"/>
      </a:dk2>
      <a:lt2>
        <a:srgbClr val="4F4F4E"/>
      </a:lt2>
      <a:accent1>
        <a:srgbClr val="002663"/>
      </a:accent1>
      <a:accent2>
        <a:srgbClr val="506B92"/>
      </a:accent2>
      <a:accent3>
        <a:srgbClr val="FFFFFF"/>
      </a:accent3>
      <a:accent4>
        <a:srgbClr val="000000"/>
      </a:accent4>
      <a:accent5>
        <a:srgbClr val="AAACB7"/>
      </a:accent5>
      <a:accent6>
        <a:srgbClr val="486084"/>
      </a:accent6>
      <a:hlink>
        <a:srgbClr val="6A9900"/>
      </a:hlink>
      <a:folHlink>
        <a:srgbClr val="92D4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495</Words>
  <Application>Microsoft Office PowerPoint</Application>
  <PresentationFormat>Bildschirmpräsentation (4:3)</PresentationFormat>
  <Paragraphs>145</Paragraphs>
  <Slides>12</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Arial Unicode MS</vt:lpstr>
      <vt:lpstr>Arial</vt:lpstr>
      <vt:lpstr>Calibri</vt:lpstr>
      <vt:lpstr>Symbol</vt:lpstr>
      <vt:lpstr>Wingdings</vt:lpstr>
      <vt:lpstr>Tognum_Präsentationsvorlage</vt:lpstr>
      <vt:lpstr>PowerPoint-Präsentation</vt:lpstr>
      <vt:lpstr>Content</vt:lpstr>
      <vt:lpstr>1.  About Crawler-Lib</vt:lpstr>
      <vt:lpstr>2. Our Services </vt:lpstr>
      <vt:lpstr>3. Our Products</vt:lpstr>
      <vt:lpstr>3.1 Crawler-Lib Engine</vt:lpstr>
      <vt:lpstr>3.2 Crawler-Lib Services</vt:lpstr>
      <vt:lpstr>3.3 Storage Operation Processor </vt:lpstr>
      <vt:lpstr>4. Our Skills &amp; Tool Set</vt:lpstr>
      <vt:lpstr>5. Contact </vt:lpstr>
      <vt:lpstr>Appendix A: Links</vt:lpstr>
      <vt:lpstr>Appendix B: Free and Open Source</vt:lpstr>
    </vt:vector>
  </TitlesOfParts>
  <Company>Tognum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Abteilung  Titel der Präsentation Untertitel der Präsentation</dc:title>
  <dc:subject>Thema</dc:subject>
  <dc:creator>Kohout Sven, TLC2 MTU Friedrichshafen GmbH</dc:creator>
  <dc:description>Master: 2009-12-07</dc:description>
  <cp:lastModifiedBy>Thomas</cp:lastModifiedBy>
  <cp:revision>265</cp:revision>
  <dcterms:created xsi:type="dcterms:W3CDTF">2012-12-19T18:18:12Z</dcterms:created>
  <dcterms:modified xsi:type="dcterms:W3CDTF">2015-03-18T22:19:33Z</dcterms:modified>
</cp:coreProperties>
</file>