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rimo"/>
      <p:regular r:id="rId17"/>
      <p:bold r:id="rId18"/>
      <p:italic r:id="rId19"/>
      <p:boldItalic r:id="rId20"/>
    </p:embeddedFont>
    <p:embeddedFont>
      <p:font typeface="Arimo SemiBold"/>
      <p:regular r:id="rId21"/>
      <p:bold r:id="rId22"/>
      <p:italic r:id="rId23"/>
      <p:boldItalic r:id="rId24"/>
    </p:embeddedFont>
    <p:embeddedFont>
      <p:font typeface="Arim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Italic.fntdata"/><Relationship Id="rId22" Type="http://schemas.openxmlformats.org/officeDocument/2006/relationships/font" Target="fonts/ArimoSemiBold-bold.fntdata"/><Relationship Id="rId21" Type="http://schemas.openxmlformats.org/officeDocument/2006/relationships/font" Target="fonts/ArimoSemiBold-regular.fntdata"/><Relationship Id="rId24" Type="http://schemas.openxmlformats.org/officeDocument/2006/relationships/font" Target="fonts/ArimoSemiBold-boldItalic.fntdata"/><Relationship Id="rId23" Type="http://schemas.openxmlformats.org/officeDocument/2006/relationships/font" Target="fonts/Arimo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imoMedium-bold.fntdata"/><Relationship Id="rId25" Type="http://schemas.openxmlformats.org/officeDocument/2006/relationships/font" Target="fonts/ArimoMedium-regular.fntdata"/><Relationship Id="rId28" Type="http://schemas.openxmlformats.org/officeDocument/2006/relationships/font" Target="fonts/ArimoMedium-boldItalic.fntdata"/><Relationship Id="rId27" Type="http://schemas.openxmlformats.org/officeDocument/2006/relationships/font" Target="fonts/Arimo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imo-regular.fntdata"/><Relationship Id="rId16" Type="http://schemas.openxmlformats.org/officeDocument/2006/relationships/slide" Target="slides/slide10.xml"/><Relationship Id="rId19" Type="http://schemas.openxmlformats.org/officeDocument/2006/relationships/font" Target="fonts/Arimo-italic.fntdata"/><Relationship Id="rId18" Type="http://schemas.openxmlformats.org/officeDocument/2006/relationships/font" Target="fonts/Arim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786dba4c4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786dba4c4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786dba4c4e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786dba4c4e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786dba4c4e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786dba4c4e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786dba4c4e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786dba4c4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786dba4c4e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786dba4c4e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786dba4c4e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786dba4c4e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786dba4c4e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786dba4c4e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786dba4c4e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786dba4c4e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786dba4c4e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786dba4c4e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786dba4c4e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786dba4c4e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1_3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60000"/>
          </a:blip>
          <a:srcRect b="4816" l="0" r="0" t="0"/>
          <a:stretch/>
        </p:blipFill>
        <p:spPr>
          <a:xfrm>
            <a:off x="277500" y="277500"/>
            <a:ext cx="8589000" cy="4599000"/>
          </a:xfrm>
          <a:prstGeom prst="roundRect">
            <a:avLst>
              <a:gd fmla="val 13515" name="adj"/>
            </a:avLst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821004" y="4044275"/>
            <a:ext cx="58593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805650" y="7925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805650" y="45217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80565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3" type="subTitle"/>
          </p:nvPr>
        </p:nvSpPr>
        <p:spPr>
          <a:xfrm>
            <a:off x="267990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795525" y="2323100"/>
            <a:ext cx="4838100" cy="145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2">
  <p:cSld name="BLANK_1_1_1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277515" y="277501"/>
            <a:ext cx="8589075" cy="4593888"/>
            <a:chOff x="277500" y="277500"/>
            <a:chExt cx="8589075" cy="4593888"/>
          </a:xfrm>
        </p:grpSpPr>
        <p:pic>
          <p:nvPicPr>
            <p:cNvPr id="64" name="Google Shape;64;p15"/>
            <p:cNvPicPr preferRelativeResize="0"/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277575" y="277500"/>
              <a:ext cx="8589000" cy="4593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5"/>
            <p:cNvSpPr/>
            <p:nvPr/>
          </p:nvSpPr>
          <p:spPr>
            <a:xfrm>
              <a:off x="277500" y="277500"/>
              <a:ext cx="8589000" cy="4582500"/>
            </a:xfrm>
            <a:prstGeom prst="roundRect">
              <a:avLst>
                <a:gd fmla="val 6093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6" name="Google Shape;66;p15"/>
          <p:cNvSpPr/>
          <p:nvPr/>
        </p:nvSpPr>
        <p:spPr>
          <a:xfrm>
            <a:off x="601356" y="3751056"/>
            <a:ext cx="576000" cy="576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651558" y="3801258"/>
            <a:ext cx="475500" cy="47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601325" y="3751025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None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cxnSp>
        <p:nvCxnSpPr>
          <p:cNvPr id="69" name="Google Shape;69;p15"/>
          <p:cNvCxnSpPr/>
          <p:nvPr/>
        </p:nvCxnSpPr>
        <p:spPr>
          <a:xfrm rot="10800000">
            <a:off x="1341900" y="4039025"/>
            <a:ext cx="1014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2598475" y="3493075"/>
            <a:ext cx="5985300" cy="99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">
  <p:cSld name="CUSTOM_23"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>
            <p:ph idx="2" type="pic"/>
          </p:nvPr>
        </p:nvSpPr>
        <p:spPr>
          <a:xfrm>
            <a:off x="277500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4" name="Google Shape;74;p16"/>
          <p:cNvSpPr/>
          <p:nvPr>
            <p:ph idx="3" type="pic"/>
          </p:nvPr>
        </p:nvSpPr>
        <p:spPr>
          <a:xfrm>
            <a:off x="17282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5" name="Google Shape;75;p16"/>
          <p:cNvSpPr/>
          <p:nvPr>
            <p:ph idx="4" type="pic"/>
          </p:nvPr>
        </p:nvSpPr>
        <p:spPr>
          <a:xfrm>
            <a:off x="31790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6" name="Google Shape;76;p16"/>
          <p:cNvSpPr/>
          <p:nvPr>
            <p:ph idx="5" type="pic"/>
          </p:nvPr>
        </p:nvSpPr>
        <p:spPr>
          <a:xfrm>
            <a:off x="46298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7" name="Google Shape;77;p16"/>
          <p:cNvSpPr/>
          <p:nvPr>
            <p:ph idx="6" type="pic"/>
          </p:nvPr>
        </p:nvSpPr>
        <p:spPr>
          <a:xfrm>
            <a:off x="60806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8" name="Google Shape;78;p16"/>
          <p:cNvSpPr/>
          <p:nvPr>
            <p:ph idx="7" type="pic"/>
          </p:nvPr>
        </p:nvSpPr>
        <p:spPr>
          <a:xfrm>
            <a:off x="75314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77500" y="577275"/>
            <a:ext cx="7137000" cy="9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706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2" name="Google Shape;82;p16"/>
          <p:cNvSpPr txBox="1"/>
          <p:nvPr>
            <p:ph idx="8" type="body"/>
          </p:nvPr>
        </p:nvSpPr>
        <p:spPr>
          <a:xfrm>
            <a:off x="182162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3" name="Google Shape;83;p16"/>
          <p:cNvSpPr txBox="1"/>
          <p:nvPr>
            <p:ph idx="9" type="body"/>
          </p:nvPr>
        </p:nvSpPr>
        <p:spPr>
          <a:xfrm>
            <a:off x="327260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4" name="Google Shape;84;p16"/>
          <p:cNvSpPr txBox="1"/>
          <p:nvPr>
            <p:ph idx="13" type="body"/>
          </p:nvPr>
        </p:nvSpPr>
        <p:spPr>
          <a:xfrm>
            <a:off x="472358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5" name="Google Shape;85;p16"/>
          <p:cNvSpPr txBox="1"/>
          <p:nvPr>
            <p:ph idx="14" type="body"/>
          </p:nvPr>
        </p:nvSpPr>
        <p:spPr>
          <a:xfrm>
            <a:off x="617456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6" name="Google Shape;86;p16"/>
          <p:cNvSpPr txBox="1"/>
          <p:nvPr>
            <p:ph idx="15" type="body"/>
          </p:nvPr>
        </p:nvSpPr>
        <p:spPr>
          <a:xfrm>
            <a:off x="76255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7" name="Google Shape;87;p16"/>
          <p:cNvSpPr txBox="1"/>
          <p:nvPr>
            <p:ph idx="16" type="subTitle"/>
          </p:nvPr>
        </p:nvSpPr>
        <p:spPr>
          <a:xfrm>
            <a:off x="3706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7" type="subTitle"/>
          </p:nvPr>
        </p:nvSpPr>
        <p:spPr>
          <a:xfrm>
            <a:off x="18214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8" type="subTitle"/>
          </p:nvPr>
        </p:nvSpPr>
        <p:spPr>
          <a:xfrm>
            <a:off x="327234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9" type="subTitle"/>
          </p:nvPr>
        </p:nvSpPr>
        <p:spPr>
          <a:xfrm>
            <a:off x="47231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20" type="subTitle"/>
          </p:nvPr>
        </p:nvSpPr>
        <p:spPr>
          <a:xfrm>
            <a:off x="6174375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21" type="subTitle"/>
          </p:nvPr>
        </p:nvSpPr>
        <p:spPr>
          <a:xfrm>
            <a:off x="76255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ards">
  <p:cSld name="CUSTOM_24">
    <p:bg>
      <p:bgPr>
        <a:solidFill>
          <a:schemeClr val="accent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417936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2" type="subTitle"/>
          </p:nvPr>
        </p:nvSpPr>
        <p:spPr>
          <a:xfrm>
            <a:off x="2167325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3" type="subTitle"/>
          </p:nvPr>
        </p:nvSpPr>
        <p:spPr>
          <a:xfrm>
            <a:off x="390547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4" type="subTitle"/>
          </p:nvPr>
        </p:nvSpPr>
        <p:spPr>
          <a:xfrm>
            <a:off x="5652384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5" type="subTitle"/>
          </p:nvPr>
        </p:nvSpPr>
        <p:spPr>
          <a:xfrm>
            <a:off x="739263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6" type="body"/>
          </p:nvPr>
        </p:nvSpPr>
        <p:spPr>
          <a:xfrm>
            <a:off x="417811" y="3433000"/>
            <a:ext cx="1337400" cy="11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2" name="Google Shape;102;p17"/>
          <p:cNvSpPr txBox="1"/>
          <p:nvPr>
            <p:ph idx="7" type="body"/>
          </p:nvPr>
        </p:nvSpPr>
        <p:spPr>
          <a:xfrm>
            <a:off x="21673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3" name="Google Shape;103;p17"/>
          <p:cNvSpPr txBox="1"/>
          <p:nvPr>
            <p:ph idx="8" type="body"/>
          </p:nvPr>
        </p:nvSpPr>
        <p:spPr>
          <a:xfrm>
            <a:off x="3903300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4" name="Google Shape;104;p17"/>
          <p:cNvSpPr txBox="1"/>
          <p:nvPr>
            <p:ph idx="9" type="body"/>
          </p:nvPr>
        </p:nvSpPr>
        <p:spPr>
          <a:xfrm>
            <a:off x="56486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5" name="Google Shape;105;p17"/>
          <p:cNvSpPr txBox="1"/>
          <p:nvPr>
            <p:ph idx="13" type="body"/>
          </p:nvPr>
        </p:nvSpPr>
        <p:spPr>
          <a:xfrm>
            <a:off x="7385291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6" name="Google Shape;106;p17"/>
          <p:cNvSpPr txBox="1"/>
          <p:nvPr>
            <p:ph idx="1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CUSTOM_25">
    <p:bg>
      <p:bgPr>
        <a:solidFill>
          <a:schemeClr val="accent5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8"/>
          <p:cNvSpPr txBox="1"/>
          <p:nvPr/>
        </p:nvSpPr>
        <p:spPr>
          <a:xfrm>
            <a:off x="277500" y="277500"/>
            <a:ext cx="85890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4 steps - Alt 1">
  <p:cSld name="CUSTOM_25_1_1"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969400" y="138075"/>
            <a:ext cx="5217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/>
          <p:nvPr>
            <p:ph idx="3" type="pic"/>
          </p:nvPr>
        </p:nvSpPr>
        <p:spPr>
          <a:xfrm>
            <a:off x="3766700" y="873150"/>
            <a:ext cx="1621800" cy="3549600"/>
          </a:xfrm>
          <a:prstGeom prst="roundRect">
            <a:avLst>
              <a:gd fmla="val 10482" name="adj"/>
            </a:avLst>
          </a:prstGeom>
          <a:noFill/>
          <a:ln>
            <a:noFill/>
          </a:ln>
        </p:spPr>
      </p:sp>
      <p:sp>
        <p:nvSpPr>
          <p:cNvPr id="123" name="Google Shape;123;p19"/>
          <p:cNvSpPr/>
          <p:nvPr>
            <p:ph idx="4" type="pic"/>
          </p:nvPr>
        </p:nvSpPr>
        <p:spPr>
          <a:xfrm>
            <a:off x="28910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4" name="Google Shape;124;p19"/>
          <p:cNvSpPr/>
          <p:nvPr>
            <p:ph idx="5" type="pic"/>
          </p:nvPr>
        </p:nvSpPr>
        <p:spPr>
          <a:xfrm>
            <a:off x="1969400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5" name="Google Shape;125;p19"/>
          <p:cNvSpPr/>
          <p:nvPr>
            <p:ph idx="6" type="pic"/>
          </p:nvPr>
        </p:nvSpPr>
        <p:spPr>
          <a:xfrm>
            <a:off x="5623125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6" name="Google Shape;126;p19"/>
          <p:cNvSpPr/>
          <p:nvPr>
            <p:ph idx="7" type="pic"/>
          </p:nvPr>
        </p:nvSpPr>
        <p:spPr>
          <a:xfrm>
            <a:off x="730405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7" name="Google Shape;127;p19"/>
          <p:cNvSpPr txBox="1"/>
          <p:nvPr>
            <p:ph idx="8" type="subTitle"/>
          </p:nvPr>
        </p:nvSpPr>
        <p:spPr>
          <a:xfrm>
            <a:off x="378475" y="4261299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9" type="subTitle"/>
          </p:nvPr>
        </p:nvSpPr>
        <p:spPr>
          <a:xfrm>
            <a:off x="378476" y="4562900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3" type="subTitle"/>
          </p:nvPr>
        </p:nvSpPr>
        <p:spPr>
          <a:xfrm>
            <a:off x="2057625" y="4074126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4" type="subTitle"/>
          </p:nvPr>
        </p:nvSpPr>
        <p:spPr>
          <a:xfrm>
            <a:off x="2057625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15" type="subTitle"/>
          </p:nvPr>
        </p:nvSpPr>
        <p:spPr>
          <a:xfrm>
            <a:off x="5712200" y="4074126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16" type="subTitle"/>
          </p:nvPr>
        </p:nvSpPr>
        <p:spPr>
          <a:xfrm>
            <a:off x="5712200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7" type="subTitle"/>
          </p:nvPr>
        </p:nvSpPr>
        <p:spPr>
          <a:xfrm>
            <a:off x="7395575" y="4261301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8" type="subTitle"/>
          </p:nvPr>
        </p:nvSpPr>
        <p:spPr>
          <a:xfrm>
            <a:off x="7395575" y="4562900"/>
            <a:ext cx="15042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21_1_1">
    <p:bg>
      <p:bgPr>
        <a:solidFill>
          <a:schemeClr val="accent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BLANK_1_1_1_1_1_1"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2">
            <a:alphaModFix amt="10000"/>
          </a:blip>
          <a:srcRect b="720" l="1068" r="19" t="592"/>
          <a:stretch/>
        </p:blipFill>
        <p:spPr>
          <a:xfrm>
            <a:off x="277425" y="277650"/>
            <a:ext cx="8588100" cy="4582500"/>
          </a:xfrm>
          <a:prstGeom prst="roundRect">
            <a:avLst>
              <a:gd fmla="val 13460" name="adj"/>
            </a:avLst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type="title"/>
          </p:nvPr>
        </p:nvSpPr>
        <p:spPr>
          <a:xfrm>
            <a:off x="625375" y="2731850"/>
            <a:ext cx="4034400" cy="17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accent5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4539825" y="3178291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2" type="subTitle"/>
          </p:nvPr>
        </p:nvSpPr>
        <p:spPr>
          <a:xfrm>
            <a:off x="4539825" y="3792808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3" type="subTitle"/>
          </p:nvPr>
        </p:nvSpPr>
        <p:spPr>
          <a:xfrm>
            <a:off x="4539825" y="4407325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277425" y="2056225"/>
            <a:ext cx="3541500" cy="280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49" name="Google Shape;149;p22"/>
          <p:cNvSpPr txBox="1"/>
          <p:nvPr>
            <p:ph idx="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CUSTOM_11">
    <p:bg>
      <p:bgPr>
        <a:solidFill>
          <a:schemeClr val="accent5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>
            <p:ph idx="2" type="pic"/>
          </p:nvPr>
        </p:nvSpPr>
        <p:spPr>
          <a:xfrm>
            <a:off x="7480825" y="734600"/>
            <a:ext cx="1383900" cy="1660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54" name="Google Shape;154;p23"/>
          <p:cNvSpPr/>
          <p:nvPr>
            <p:ph idx="3" type="pic"/>
          </p:nvPr>
        </p:nvSpPr>
        <p:spPr>
          <a:xfrm>
            <a:off x="7480825" y="2521175"/>
            <a:ext cx="1383900" cy="1879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55" name="Google Shape;155;p23"/>
          <p:cNvSpPr/>
          <p:nvPr>
            <p:ph idx="4" type="pic"/>
          </p:nvPr>
        </p:nvSpPr>
        <p:spPr>
          <a:xfrm>
            <a:off x="4665550" y="850900"/>
            <a:ext cx="2589300" cy="3433200"/>
          </a:xfrm>
          <a:prstGeom prst="roundRect">
            <a:avLst>
              <a:gd fmla="val 6330" name="adj"/>
            </a:avLst>
          </a:prstGeom>
          <a:noFill/>
          <a:ln>
            <a:noFill/>
          </a:ln>
        </p:spPr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CUSTOM_11_1">
    <p:bg>
      <p:bgPr>
        <a:solidFill>
          <a:schemeClr val="accent5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6107109" y="582300"/>
            <a:ext cx="2759400" cy="35862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3" name="Google Shape;163;p24"/>
          <p:cNvSpPr/>
          <p:nvPr>
            <p:ph idx="2" type="pic"/>
          </p:nvPr>
        </p:nvSpPr>
        <p:spPr>
          <a:xfrm>
            <a:off x="6220309" y="696000"/>
            <a:ext cx="2532900" cy="3358800"/>
          </a:xfrm>
          <a:prstGeom prst="roundRect">
            <a:avLst>
              <a:gd fmla="val 7223" name="adj"/>
            </a:avLst>
          </a:prstGeom>
          <a:noFill/>
          <a:ln>
            <a:noFill/>
          </a:ln>
        </p:spPr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3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4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">
  <p:cSld name="CUSTOM_11_1_1">
    <p:bg>
      <p:bgPr>
        <a:solidFill>
          <a:schemeClr val="accent5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2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 - Alt 1">
  <p:cSld name="CUSTOM_12">
    <p:bg>
      <p:bgPr>
        <a:solidFill>
          <a:schemeClr val="accent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6"/>
          <p:cNvSpPr txBox="1"/>
          <p:nvPr>
            <p:ph idx="3" type="body"/>
          </p:nvPr>
        </p:nvSpPr>
        <p:spPr>
          <a:xfrm>
            <a:off x="495652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81" name="Google Shape;181;p26"/>
          <p:cNvSpPr txBox="1"/>
          <p:nvPr>
            <p:ph idx="4" type="body"/>
          </p:nvPr>
        </p:nvSpPr>
        <p:spPr>
          <a:xfrm>
            <a:off x="38947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82" name="Google Shape;182;p26"/>
          <p:cNvSpPr txBox="1"/>
          <p:nvPr>
            <p:ph idx="5" type="subTitle"/>
          </p:nvPr>
        </p:nvSpPr>
        <p:spPr>
          <a:xfrm>
            <a:off x="47992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3" name="Google Shape;183;p26"/>
          <p:cNvSpPr txBox="1"/>
          <p:nvPr>
            <p:ph idx="6" type="subTitle"/>
          </p:nvPr>
        </p:nvSpPr>
        <p:spPr>
          <a:xfrm>
            <a:off x="486827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CUSTOM_13">
    <p:bg>
      <p:bgPr>
        <a:solidFill>
          <a:schemeClr val="accent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>
            <p:ph idx="2" type="pic"/>
          </p:nvPr>
        </p:nvSpPr>
        <p:spPr>
          <a:xfrm>
            <a:off x="50280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3" type="pic"/>
          </p:nvPr>
        </p:nvSpPr>
        <p:spPr>
          <a:xfrm>
            <a:off x="633475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7" name="Google Shape;187;p27"/>
          <p:cNvSpPr/>
          <p:nvPr>
            <p:ph idx="4" type="pic"/>
          </p:nvPr>
        </p:nvSpPr>
        <p:spPr>
          <a:xfrm>
            <a:off x="3418775" y="2080550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7"/>
          <p:cNvSpPr txBox="1"/>
          <p:nvPr>
            <p:ph idx="6" type="body"/>
          </p:nvPr>
        </p:nvSpPr>
        <p:spPr>
          <a:xfrm>
            <a:off x="480250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3" name="Google Shape;193;p27"/>
          <p:cNvSpPr txBox="1"/>
          <p:nvPr>
            <p:ph idx="7" type="body"/>
          </p:nvPr>
        </p:nvSpPr>
        <p:spPr>
          <a:xfrm>
            <a:off x="3422476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4" name="Google Shape;194;p27"/>
          <p:cNvSpPr txBox="1"/>
          <p:nvPr>
            <p:ph idx="8" type="body"/>
          </p:nvPr>
        </p:nvSpPr>
        <p:spPr>
          <a:xfrm>
            <a:off x="6326625" y="3608000"/>
            <a:ext cx="23172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5" name="Google Shape;195;p27"/>
          <p:cNvSpPr txBox="1"/>
          <p:nvPr>
            <p:ph idx="9" type="subTitle"/>
          </p:nvPr>
        </p:nvSpPr>
        <p:spPr>
          <a:xfrm>
            <a:off x="48025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3" type="subTitle"/>
          </p:nvPr>
        </p:nvSpPr>
        <p:spPr>
          <a:xfrm>
            <a:off x="3422476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14" type="subTitle"/>
          </p:nvPr>
        </p:nvSpPr>
        <p:spPr>
          <a:xfrm>
            <a:off x="632880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13_1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/>
          <p:nvPr>
            <p:ph idx="2" type="pic"/>
          </p:nvPr>
        </p:nvSpPr>
        <p:spPr>
          <a:xfrm>
            <a:off x="4644850" y="12992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200" name="Google Shape;200;p28"/>
          <p:cNvSpPr/>
          <p:nvPr>
            <p:ph idx="3" type="pic"/>
          </p:nvPr>
        </p:nvSpPr>
        <p:spPr>
          <a:xfrm>
            <a:off x="4644850" y="36428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201" name="Google Shape;201;p28"/>
          <p:cNvSpPr/>
          <p:nvPr>
            <p:ph idx="4" type="pic"/>
          </p:nvPr>
        </p:nvSpPr>
        <p:spPr>
          <a:xfrm>
            <a:off x="7828875" y="24710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202" name="Google Shape;202;p28"/>
          <p:cNvSpPr/>
          <p:nvPr>
            <p:ph idx="5" type="pic"/>
          </p:nvPr>
        </p:nvSpPr>
        <p:spPr>
          <a:xfrm>
            <a:off x="373175" y="1147525"/>
            <a:ext cx="3579900" cy="3607500"/>
          </a:xfrm>
          <a:prstGeom prst="roundRect">
            <a:avLst>
              <a:gd fmla="val 11548" name="adj"/>
            </a:avLst>
          </a:prstGeom>
          <a:noFill/>
          <a:ln>
            <a:noFill/>
          </a:ln>
        </p:spPr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277500" y="416250"/>
            <a:ext cx="8589000" cy="62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8"/>
          <p:cNvSpPr txBox="1"/>
          <p:nvPr>
            <p:ph idx="7" type="title"/>
          </p:nvPr>
        </p:nvSpPr>
        <p:spPr>
          <a:xfrm>
            <a:off x="6033800" y="15393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8" type="title"/>
          </p:nvPr>
        </p:nvSpPr>
        <p:spPr>
          <a:xfrm>
            <a:off x="6033800" y="18086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9" type="title"/>
          </p:nvPr>
        </p:nvSpPr>
        <p:spPr>
          <a:xfrm>
            <a:off x="4869750" y="27111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3" type="title"/>
          </p:nvPr>
        </p:nvSpPr>
        <p:spPr>
          <a:xfrm>
            <a:off x="4869750" y="29804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11" name="Google Shape;211;p28"/>
          <p:cNvSpPr txBox="1"/>
          <p:nvPr>
            <p:ph idx="14" type="title"/>
          </p:nvPr>
        </p:nvSpPr>
        <p:spPr>
          <a:xfrm>
            <a:off x="6033800" y="38829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idx="15" type="title"/>
          </p:nvPr>
        </p:nvSpPr>
        <p:spPr>
          <a:xfrm>
            <a:off x="6033800" y="41522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CUSTOM_14">
    <p:bg>
      <p:bgPr>
        <a:solidFill>
          <a:schemeClr val="accent5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9"/>
          <p:cNvSpPr txBox="1"/>
          <p:nvPr>
            <p:ph idx="3" type="body"/>
          </p:nvPr>
        </p:nvSpPr>
        <p:spPr>
          <a:xfrm>
            <a:off x="22669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9" name="Google Shape;219;p29"/>
          <p:cNvSpPr txBox="1"/>
          <p:nvPr>
            <p:ph idx="4" type="body"/>
          </p:nvPr>
        </p:nvSpPr>
        <p:spPr>
          <a:xfrm>
            <a:off x="40068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0" name="Google Shape;220;p29"/>
          <p:cNvSpPr txBox="1"/>
          <p:nvPr>
            <p:ph idx="5" type="body"/>
          </p:nvPr>
        </p:nvSpPr>
        <p:spPr>
          <a:xfrm>
            <a:off x="57482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1" name="Google Shape;221;p29"/>
          <p:cNvSpPr txBox="1"/>
          <p:nvPr>
            <p:ph idx="6" type="body"/>
          </p:nvPr>
        </p:nvSpPr>
        <p:spPr>
          <a:xfrm>
            <a:off x="74507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2" name="Google Shape;222;p29"/>
          <p:cNvSpPr txBox="1"/>
          <p:nvPr>
            <p:ph idx="7" type="subTitle"/>
          </p:nvPr>
        </p:nvSpPr>
        <p:spPr>
          <a:xfrm>
            <a:off x="22670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8" type="subTitle"/>
          </p:nvPr>
        </p:nvSpPr>
        <p:spPr>
          <a:xfrm>
            <a:off x="4006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9" type="subTitle"/>
          </p:nvPr>
        </p:nvSpPr>
        <p:spPr>
          <a:xfrm>
            <a:off x="57475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13" type="subTitle"/>
          </p:nvPr>
        </p:nvSpPr>
        <p:spPr>
          <a:xfrm>
            <a:off x="7488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image">
  <p:cSld name="CUSTOM_15">
    <p:bg>
      <p:bgPr>
        <a:solidFill>
          <a:schemeClr val="accent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5321925" y="506100"/>
            <a:ext cx="3544500" cy="57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28" name="Google Shape;228;p30"/>
          <p:cNvSpPr/>
          <p:nvPr>
            <p:ph idx="2" type="pic"/>
          </p:nvPr>
        </p:nvSpPr>
        <p:spPr>
          <a:xfrm>
            <a:off x="392100" y="411300"/>
            <a:ext cx="4297500" cy="4333200"/>
          </a:xfrm>
          <a:prstGeom prst="roundRect">
            <a:avLst>
              <a:gd fmla="val 12298" name="adj"/>
            </a:avLst>
          </a:prstGeom>
          <a:noFill/>
          <a:ln>
            <a:noFill/>
          </a:ln>
        </p:spPr>
      </p:sp>
      <p:sp>
        <p:nvSpPr>
          <p:cNvPr id="229" name="Google Shape;229;p30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storyboards ">
  <p:cSld name="CUSTOM_17_1">
    <p:bg>
      <p:bgPr>
        <a:solidFill>
          <a:schemeClr val="accent5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idx="1" type="subTitle"/>
          </p:nvPr>
        </p:nvSpPr>
        <p:spPr>
          <a:xfrm>
            <a:off x="2775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3" name="Google Shape;233;p31"/>
          <p:cNvSpPr/>
          <p:nvPr>
            <p:ph idx="2" type="pic"/>
          </p:nvPr>
        </p:nvSpPr>
        <p:spPr>
          <a:xfrm>
            <a:off x="2891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4" name="Google Shape;234;p31"/>
          <p:cNvSpPr/>
          <p:nvPr>
            <p:ph idx="3" type="pic"/>
          </p:nvPr>
        </p:nvSpPr>
        <p:spPr>
          <a:xfrm>
            <a:off x="21522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5" name="Google Shape;235;p31"/>
          <p:cNvSpPr/>
          <p:nvPr>
            <p:ph idx="4" type="pic"/>
          </p:nvPr>
        </p:nvSpPr>
        <p:spPr>
          <a:xfrm>
            <a:off x="40153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6" name="Google Shape;236;p31"/>
          <p:cNvSpPr/>
          <p:nvPr>
            <p:ph idx="5" type="pic"/>
          </p:nvPr>
        </p:nvSpPr>
        <p:spPr>
          <a:xfrm>
            <a:off x="586625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7" name="Google Shape;237;p31"/>
          <p:cNvSpPr txBox="1"/>
          <p:nvPr>
            <p:ph idx="6" type="body"/>
          </p:nvPr>
        </p:nvSpPr>
        <p:spPr>
          <a:xfrm>
            <a:off x="2775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8" name="Google Shape;238;p31"/>
          <p:cNvSpPr txBox="1"/>
          <p:nvPr>
            <p:ph idx="7" type="subTitle"/>
          </p:nvPr>
        </p:nvSpPr>
        <p:spPr>
          <a:xfrm>
            <a:off x="21481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9" name="Google Shape;239;p31"/>
          <p:cNvSpPr txBox="1"/>
          <p:nvPr>
            <p:ph idx="8" type="body"/>
          </p:nvPr>
        </p:nvSpPr>
        <p:spPr>
          <a:xfrm>
            <a:off x="21481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240" name="Google Shape;240;p31"/>
          <p:cNvSpPr txBox="1"/>
          <p:nvPr>
            <p:ph idx="9" type="subTitle"/>
          </p:nvPr>
        </p:nvSpPr>
        <p:spPr>
          <a:xfrm>
            <a:off x="40188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1" name="Google Shape;241;p31"/>
          <p:cNvSpPr txBox="1"/>
          <p:nvPr>
            <p:ph idx="13" type="body"/>
          </p:nvPr>
        </p:nvSpPr>
        <p:spPr>
          <a:xfrm>
            <a:off x="40188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242" name="Google Shape;242;p31"/>
          <p:cNvSpPr txBox="1"/>
          <p:nvPr>
            <p:ph idx="14" type="subTitle"/>
          </p:nvPr>
        </p:nvSpPr>
        <p:spPr>
          <a:xfrm>
            <a:off x="58536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15" type="body"/>
          </p:nvPr>
        </p:nvSpPr>
        <p:spPr>
          <a:xfrm>
            <a:off x="58536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244" name="Google Shape;244;p31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6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6" name="Google Shape;246;p31"/>
          <p:cNvSpPr txBox="1"/>
          <p:nvPr>
            <p:ph idx="17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BLANK_1_1_1_1_1_1_1_1_1_1_1_1_1_1_1_1">
    <p:bg>
      <p:bgPr>
        <a:solidFill>
          <a:schemeClr val="accent5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>
            <p:ph idx="2" type="pic"/>
          </p:nvPr>
        </p:nvSpPr>
        <p:spPr>
          <a:xfrm>
            <a:off x="392100" y="411300"/>
            <a:ext cx="4915800" cy="4333200"/>
          </a:xfrm>
          <a:prstGeom prst="roundRect">
            <a:avLst>
              <a:gd fmla="val 11160" name="adj"/>
            </a:avLst>
          </a:prstGeom>
          <a:noFill/>
          <a:ln>
            <a:noFill/>
          </a:ln>
        </p:spPr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60451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51" name="Google Shape;251;p32"/>
          <p:cNvSpPr txBox="1"/>
          <p:nvPr>
            <p:ph idx="3" type="title"/>
          </p:nvPr>
        </p:nvSpPr>
        <p:spPr>
          <a:xfrm>
            <a:off x="60451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52" name="Google Shape;252;p32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53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characteristics">
  <p:cSld name="CUSTOM_19_2">
    <p:bg>
      <p:bgPr>
        <a:solidFill>
          <a:schemeClr val="accent5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/>
          <p:nvPr/>
        </p:nvSpPr>
        <p:spPr>
          <a:xfrm>
            <a:off x="6766675" y="282250"/>
            <a:ext cx="2099700" cy="3008100"/>
          </a:xfrm>
          <a:prstGeom prst="roundRect">
            <a:avLst>
              <a:gd fmla="val 1195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277425" y="3414025"/>
            <a:ext cx="3513600" cy="1447800"/>
          </a:xfrm>
          <a:prstGeom prst="roundRect">
            <a:avLst>
              <a:gd fmla="val 156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5298000" y="1843500"/>
            <a:ext cx="1350600" cy="1447800"/>
          </a:xfrm>
          <a:prstGeom prst="roundRect">
            <a:avLst>
              <a:gd fmla="val 2070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7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8" name="Google Shape;258;p33"/>
          <p:cNvSpPr/>
          <p:nvPr/>
        </p:nvSpPr>
        <p:spPr>
          <a:xfrm rot="-5400000">
            <a:off x="5577475" y="2049100"/>
            <a:ext cx="566700" cy="867300"/>
          </a:xfrm>
          <a:prstGeom prst="round2SameRect">
            <a:avLst>
              <a:gd fmla="val 49749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5426850" y="2194075"/>
            <a:ext cx="1092900" cy="573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0" name="Google Shape;260;p33"/>
          <p:cNvSpPr/>
          <p:nvPr>
            <p:ph idx="2" type="pic"/>
          </p:nvPr>
        </p:nvSpPr>
        <p:spPr>
          <a:xfrm>
            <a:off x="3910200" y="3408075"/>
            <a:ext cx="34863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61" name="Google Shape;261;p33"/>
          <p:cNvSpPr/>
          <p:nvPr>
            <p:ph idx="3" type="pic"/>
          </p:nvPr>
        </p:nvSpPr>
        <p:spPr>
          <a:xfrm>
            <a:off x="277500" y="277500"/>
            <a:ext cx="2765700" cy="3013800"/>
          </a:xfrm>
          <a:prstGeom prst="roundRect">
            <a:avLst>
              <a:gd fmla="val 8721" name="adj"/>
            </a:avLst>
          </a:prstGeom>
          <a:noFill/>
          <a:ln>
            <a:noFill/>
          </a:ln>
        </p:spPr>
      </p:sp>
      <p:sp>
        <p:nvSpPr>
          <p:cNvPr id="262" name="Google Shape;262;p33"/>
          <p:cNvSpPr/>
          <p:nvPr>
            <p:ph idx="4" type="pic"/>
          </p:nvPr>
        </p:nvSpPr>
        <p:spPr>
          <a:xfrm>
            <a:off x="3161225" y="277500"/>
            <a:ext cx="1350600" cy="1447800"/>
          </a:xfrm>
          <a:prstGeom prst="roundRect">
            <a:avLst>
              <a:gd fmla="val 15267" name="adj"/>
            </a:avLst>
          </a:prstGeom>
          <a:noFill/>
          <a:ln>
            <a:noFill/>
          </a:ln>
        </p:spPr>
      </p:sp>
      <p:sp>
        <p:nvSpPr>
          <p:cNvPr id="263" name="Google Shape;263;p33"/>
          <p:cNvSpPr/>
          <p:nvPr>
            <p:ph idx="5" type="pic"/>
          </p:nvPr>
        </p:nvSpPr>
        <p:spPr>
          <a:xfrm>
            <a:off x="6883575" y="399550"/>
            <a:ext cx="1866000" cy="2775000"/>
          </a:xfrm>
          <a:prstGeom prst="roundRect">
            <a:avLst>
              <a:gd fmla="val 9097" name="adj"/>
            </a:avLst>
          </a:prstGeom>
          <a:noFill/>
          <a:ln>
            <a:noFill/>
          </a:ln>
        </p:spPr>
      </p:sp>
      <p:sp>
        <p:nvSpPr>
          <p:cNvPr id="264" name="Google Shape;264;p33"/>
          <p:cNvSpPr/>
          <p:nvPr>
            <p:ph idx="6" type="pic"/>
          </p:nvPr>
        </p:nvSpPr>
        <p:spPr>
          <a:xfrm>
            <a:off x="7516025" y="3407700"/>
            <a:ext cx="13506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65" name="Google Shape;265;p33"/>
          <p:cNvSpPr/>
          <p:nvPr>
            <p:ph idx="7" type="pic"/>
          </p:nvPr>
        </p:nvSpPr>
        <p:spPr>
          <a:xfrm>
            <a:off x="394425" y="3528475"/>
            <a:ext cx="3279600" cy="1218900"/>
          </a:xfrm>
          <a:prstGeom prst="roundRect">
            <a:avLst>
              <a:gd fmla="val 11412" name="adj"/>
            </a:avLst>
          </a:prstGeom>
          <a:noFill/>
          <a:ln>
            <a:noFill/>
          </a:ln>
        </p:spPr>
      </p:sp>
      <p:sp>
        <p:nvSpPr>
          <p:cNvPr id="266" name="Google Shape;266;p33"/>
          <p:cNvSpPr/>
          <p:nvPr/>
        </p:nvSpPr>
        <p:spPr>
          <a:xfrm>
            <a:off x="3161225" y="1842600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4629850" y="279301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68" name="Google Shape;268;p33"/>
          <p:cNvCxnSpPr>
            <a:stCxn id="266" idx="1"/>
            <a:endCxn id="266" idx="3"/>
          </p:cNvCxnSpPr>
          <p:nvPr/>
        </p:nvCxnSpPr>
        <p:spPr>
          <a:xfrm>
            <a:off x="3161225" y="2566500"/>
            <a:ext cx="2018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94425" y="4055150"/>
            <a:ext cx="3279600" cy="57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8" type="subTitle"/>
          </p:nvPr>
        </p:nvSpPr>
        <p:spPr>
          <a:xfrm>
            <a:off x="6883575" y="605875"/>
            <a:ext cx="1866000" cy="573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1" name="Google Shape;271;p33"/>
          <p:cNvSpPr txBox="1"/>
          <p:nvPr>
            <p:ph idx="9" type="subTitle"/>
          </p:nvPr>
        </p:nvSpPr>
        <p:spPr>
          <a:xfrm>
            <a:off x="3910200" y="3779175"/>
            <a:ext cx="3486300" cy="705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13" type="subTitle"/>
          </p:nvPr>
        </p:nvSpPr>
        <p:spPr>
          <a:xfrm>
            <a:off x="291075" y="2571750"/>
            <a:ext cx="2765700" cy="70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3" name="Google Shape;273;p33"/>
          <p:cNvSpPr txBox="1"/>
          <p:nvPr>
            <p:ph idx="14" type="subTitle"/>
          </p:nvPr>
        </p:nvSpPr>
        <p:spPr>
          <a:xfrm>
            <a:off x="4629850" y="694401"/>
            <a:ext cx="2018700" cy="566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15" type="subTitle"/>
          </p:nvPr>
        </p:nvSpPr>
        <p:spPr>
          <a:xfrm>
            <a:off x="4629900" y="1390480"/>
            <a:ext cx="20187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 u="sng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5" name="Google Shape;275;p33"/>
          <p:cNvSpPr txBox="1"/>
          <p:nvPr>
            <p:ph idx="16" type="subTitle"/>
          </p:nvPr>
        </p:nvSpPr>
        <p:spPr>
          <a:xfrm>
            <a:off x="3596775" y="229200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17" type="subTitle"/>
          </p:nvPr>
        </p:nvSpPr>
        <p:spPr>
          <a:xfrm>
            <a:off x="3596775" y="299735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7" name="Google Shape;277;p33"/>
          <p:cNvSpPr txBox="1"/>
          <p:nvPr>
            <p:ph idx="18" type="subTitle"/>
          </p:nvPr>
        </p:nvSpPr>
        <p:spPr>
          <a:xfrm>
            <a:off x="3596675" y="1934500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9" type="subTitle"/>
          </p:nvPr>
        </p:nvSpPr>
        <p:spPr>
          <a:xfrm>
            <a:off x="3596775" y="2618213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20" type="subTitle"/>
          </p:nvPr>
        </p:nvSpPr>
        <p:spPr>
          <a:xfrm>
            <a:off x="5297950" y="2885600"/>
            <a:ext cx="1350600" cy="288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 u="sng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3"/>
          <p:cNvSpPr txBox="1"/>
          <p:nvPr>
            <p:ph idx="21" type="subTitle"/>
          </p:nvPr>
        </p:nvSpPr>
        <p:spPr>
          <a:xfrm>
            <a:off x="5426775" y="2214775"/>
            <a:ext cx="1092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 with description">
  <p:cSld name="CUSTOM_19_1_1_1">
    <p:bg>
      <p:bgPr>
        <a:solidFill>
          <a:schemeClr val="accent5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>
            <p:ph idx="2" type="pic"/>
          </p:nvPr>
        </p:nvSpPr>
        <p:spPr>
          <a:xfrm>
            <a:off x="2021325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84" name="Google Shape;284;p34"/>
          <p:cNvSpPr/>
          <p:nvPr>
            <p:ph idx="3" type="pic"/>
          </p:nvPr>
        </p:nvSpPr>
        <p:spPr>
          <a:xfrm>
            <a:off x="5444400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85" name="Google Shape;285;p34"/>
          <p:cNvSpPr txBox="1"/>
          <p:nvPr>
            <p:ph idx="1" type="subTitle"/>
          </p:nvPr>
        </p:nvSpPr>
        <p:spPr>
          <a:xfrm>
            <a:off x="3700500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86" name="Google Shape;286;p34"/>
          <p:cNvSpPr txBox="1"/>
          <p:nvPr>
            <p:ph idx="4" type="body"/>
          </p:nvPr>
        </p:nvSpPr>
        <p:spPr>
          <a:xfrm>
            <a:off x="3700500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87" name="Google Shape;287;p34"/>
          <p:cNvSpPr txBox="1"/>
          <p:nvPr>
            <p:ph idx="5" type="subTitle"/>
          </p:nvPr>
        </p:nvSpPr>
        <p:spPr>
          <a:xfrm>
            <a:off x="7123575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6" type="body"/>
          </p:nvPr>
        </p:nvSpPr>
        <p:spPr>
          <a:xfrm>
            <a:off x="7123575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89" name="Google Shape;289;p34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90" name="Google Shape;290;p34"/>
          <p:cNvSpPr txBox="1"/>
          <p:nvPr>
            <p:ph idx="7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91" name="Google Shape;291;p34"/>
          <p:cNvSpPr txBox="1"/>
          <p:nvPr>
            <p:ph idx="8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95" name="Google Shape;295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4" name="Google Shape;314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5" name="Google Shape;325;p4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6" name="Google Shape;326;p4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4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4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9" name="Google Shape;329;p4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7" name="Google Shape;337;p4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4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2" name="Google Shape;342;p4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3" name="Google Shape;343;p4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44" name="Google Shape;344;p49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5" name="Google Shape;345;p49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6" name="Google Shape;346;p49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7" name="Google Shape;347;p49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5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1" name="Google Shape;351;p5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2" name="Google Shape;352;p5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3" name="Google Shape;353;p5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54" name="Google Shape;354;p5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" name="Google Shape;355;p5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6" name="Google Shape;356;p5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7" name="Google Shape;357;p5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0" name="Google Shape;360;p5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3" name="Google Shape;363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6" name="Google Shape;36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8" name="Google Shape;368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1" name="Google Shape;371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4" name="Google Shape;374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6" name="Google Shape;3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7" name="Google Shape;377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8" name="Google Shape;378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9" name="Google Shape;379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5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5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5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5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5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0" name="Google Shape;390;p5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5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5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850" y="2001325"/>
            <a:ext cx="40881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75">
          <p15:clr>
            <a:srgbClr val="E46962"/>
          </p15:clr>
        </p15:guide>
        <p15:guide id="2" orient="horz" pos="3061">
          <p15:clr>
            <a:srgbClr val="E46962"/>
          </p15:clr>
        </p15:guide>
        <p15:guide id="3" orient="horz" pos="175">
          <p15:clr>
            <a:srgbClr val="E46962"/>
          </p15:clr>
        </p15:guide>
        <p15:guide id="4" pos="5585">
          <p15:clr>
            <a:srgbClr val="E46962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idx="1" type="subTitle"/>
          </p:nvPr>
        </p:nvSpPr>
        <p:spPr>
          <a:xfrm>
            <a:off x="821004" y="4044275"/>
            <a:ext cx="58593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For demonstration purposes only.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No confidential information is included in this document.</a:t>
            </a:r>
            <a:endParaRPr/>
          </a:p>
        </p:txBody>
      </p:sp>
      <p:sp>
        <p:nvSpPr>
          <p:cNvPr id="398" name="Google Shape;398;p56"/>
          <p:cNvSpPr txBox="1"/>
          <p:nvPr>
            <p:ph idx="2" type="subTitle"/>
          </p:nvPr>
        </p:nvSpPr>
        <p:spPr>
          <a:xfrm>
            <a:off x="80565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 Truong</a:t>
            </a:r>
            <a:endParaRPr/>
          </a:p>
        </p:txBody>
      </p:sp>
      <p:sp>
        <p:nvSpPr>
          <p:cNvPr id="399" name="Google Shape;399;p56"/>
          <p:cNvSpPr txBox="1"/>
          <p:nvPr>
            <p:ph idx="3" type="subTitle"/>
          </p:nvPr>
        </p:nvSpPr>
        <p:spPr>
          <a:xfrm>
            <a:off x="267990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truongvh@uci.edu</a:t>
            </a:r>
            <a:endParaRPr/>
          </a:p>
        </p:txBody>
      </p:sp>
      <p:sp>
        <p:nvSpPr>
          <p:cNvPr id="400" name="Google Shape;400;p56"/>
          <p:cNvSpPr txBox="1"/>
          <p:nvPr>
            <p:ph idx="4" type="subTitle"/>
          </p:nvPr>
        </p:nvSpPr>
        <p:spPr>
          <a:xfrm>
            <a:off x="5270600" y="582750"/>
            <a:ext cx="41505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https://www.linkedin.com/in/van-truong-88041319a/</a:t>
            </a:r>
            <a:endParaRPr/>
          </a:p>
        </p:txBody>
      </p:sp>
      <p:sp>
        <p:nvSpPr>
          <p:cNvPr id="401" name="Google Shape;401;p56"/>
          <p:cNvSpPr txBox="1"/>
          <p:nvPr>
            <p:ph type="title"/>
          </p:nvPr>
        </p:nvSpPr>
        <p:spPr>
          <a:xfrm>
            <a:off x="795525" y="2323100"/>
            <a:ext cx="6463800" cy="145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</a:t>
            </a:r>
            <a:r>
              <a:rPr lang="en"/>
              <a:t> Retirement Amount (QRA) Automation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65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202660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pic>
        <p:nvPicPr>
          <p:cNvPr id="528" name="Google Shape;528;p65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376725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pic>
        <p:nvPicPr>
          <p:cNvPr id="529" name="Google Shape;529;p65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550790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pic>
        <p:nvPicPr>
          <p:cNvPr id="530" name="Google Shape;530;p65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724855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sp>
        <p:nvSpPr>
          <p:cNvPr id="531" name="Google Shape;531;p65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demonstrated</a:t>
            </a:r>
            <a:endParaRPr/>
          </a:p>
        </p:txBody>
      </p:sp>
      <p:sp>
        <p:nvSpPr>
          <p:cNvPr id="532" name="Google Shape;532;p65"/>
          <p:cNvSpPr/>
          <p:nvPr/>
        </p:nvSpPr>
        <p:spPr>
          <a:xfrm>
            <a:off x="219612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3" name="Google Shape;533;p65"/>
          <p:cNvSpPr/>
          <p:nvPr/>
        </p:nvSpPr>
        <p:spPr>
          <a:xfrm>
            <a:off x="393677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4" name="Google Shape;534;p65"/>
          <p:cNvSpPr/>
          <p:nvPr/>
        </p:nvSpPr>
        <p:spPr>
          <a:xfrm>
            <a:off x="567742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5" name="Google Shape;535;p65"/>
          <p:cNvSpPr/>
          <p:nvPr/>
        </p:nvSpPr>
        <p:spPr>
          <a:xfrm>
            <a:off x="741807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6" name="Google Shape;536;p65"/>
          <p:cNvSpPr/>
          <p:nvPr/>
        </p:nvSpPr>
        <p:spPr>
          <a:xfrm>
            <a:off x="224098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7" name="Google Shape;537;p65"/>
          <p:cNvSpPr/>
          <p:nvPr/>
        </p:nvSpPr>
        <p:spPr>
          <a:xfrm>
            <a:off x="398163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8" name="Google Shape;538;p65"/>
          <p:cNvSpPr/>
          <p:nvPr/>
        </p:nvSpPr>
        <p:spPr>
          <a:xfrm>
            <a:off x="572228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9" name="Google Shape;539;p65"/>
          <p:cNvSpPr/>
          <p:nvPr/>
        </p:nvSpPr>
        <p:spPr>
          <a:xfrm>
            <a:off x="746293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40" name="Google Shape;540;p65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541" name="Google Shape;541;p6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65"/>
          <p:cNvSpPr txBox="1"/>
          <p:nvPr>
            <p:ph idx="3" type="body"/>
          </p:nvPr>
        </p:nvSpPr>
        <p:spPr>
          <a:xfrm>
            <a:off x="22669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Localized data and logic on a custom related object to avoid automation traffic on Opportunity.</a:t>
            </a:r>
            <a:endParaRPr/>
          </a:p>
        </p:txBody>
      </p:sp>
      <p:sp>
        <p:nvSpPr>
          <p:cNvPr id="543" name="Google Shape;543;p65"/>
          <p:cNvSpPr txBox="1"/>
          <p:nvPr>
            <p:ph idx="4" type="body"/>
          </p:nvPr>
        </p:nvSpPr>
        <p:spPr>
          <a:xfrm>
            <a:off x="40068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Subflows and node connections allows the reuse of common actions and reduces maintenances on duplicative elements on a complex piece of automation.</a:t>
            </a:r>
            <a:endParaRPr/>
          </a:p>
        </p:txBody>
      </p:sp>
      <p:sp>
        <p:nvSpPr>
          <p:cNvPr id="544" name="Google Shape;544;p65"/>
          <p:cNvSpPr txBox="1"/>
          <p:nvPr>
            <p:ph idx="5" type="body"/>
          </p:nvPr>
        </p:nvSpPr>
        <p:spPr>
          <a:xfrm>
            <a:off x="57482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</a:t>
            </a:r>
            <a:r>
              <a:rPr lang="en"/>
              <a:t> rollbacks on subscription creation, preventing QRA errors from affecting subscription billing.</a:t>
            </a:r>
            <a:endParaRPr/>
          </a:p>
        </p:txBody>
      </p:sp>
      <p:sp>
        <p:nvSpPr>
          <p:cNvPr id="545" name="Google Shape;545;p65"/>
          <p:cNvSpPr txBox="1"/>
          <p:nvPr>
            <p:ph idx="6" type="body"/>
          </p:nvPr>
        </p:nvSpPr>
        <p:spPr>
          <a:xfrm>
            <a:off x="74507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Record filter criteria, Collection filtering, and Looping over Collections enabled complex product rules and calculations to be performed.</a:t>
            </a:r>
            <a:endParaRPr/>
          </a:p>
        </p:txBody>
      </p:sp>
      <p:sp>
        <p:nvSpPr>
          <p:cNvPr id="546" name="Google Shape;546;p65"/>
          <p:cNvSpPr txBox="1"/>
          <p:nvPr>
            <p:ph idx="7" type="subTitle"/>
          </p:nvPr>
        </p:nvSpPr>
        <p:spPr>
          <a:xfrm>
            <a:off x="22670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Trigger control</a:t>
            </a:r>
            <a:endParaRPr/>
          </a:p>
        </p:txBody>
      </p:sp>
      <p:sp>
        <p:nvSpPr>
          <p:cNvPr id="547" name="Google Shape;547;p65"/>
          <p:cNvSpPr txBox="1"/>
          <p:nvPr>
            <p:ph idx="8" type="subTitle"/>
          </p:nvPr>
        </p:nvSpPr>
        <p:spPr>
          <a:xfrm>
            <a:off x="4006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for </a:t>
            </a:r>
            <a:r>
              <a:rPr lang="en"/>
              <a:t>maintainability</a:t>
            </a:r>
            <a:endParaRPr/>
          </a:p>
        </p:txBody>
      </p:sp>
      <p:sp>
        <p:nvSpPr>
          <p:cNvPr id="548" name="Google Shape;548;p65"/>
          <p:cNvSpPr txBox="1"/>
          <p:nvPr>
            <p:ph idx="9" type="subTitle"/>
          </p:nvPr>
        </p:nvSpPr>
        <p:spPr>
          <a:xfrm>
            <a:off x="57475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and localizing errors</a:t>
            </a:r>
            <a:endParaRPr/>
          </a:p>
        </p:txBody>
      </p:sp>
      <p:sp>
        <p:nvSpPr>
          <p:cNvPr id="549" name="Google Shape;549;p65"/>
          <p:cNvSpPr txBox="1"/>
          <p:nvPr>
            <p:ph idx="13" type="subTitle"/>
          </p:nvPr>
        </p:nvSpPr>
        <p:spPr>
          <a:xfrm>
            <a:off x="7488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complexity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Overview</a:t>
            </a:r>
            <a:endParaRPr/>
          </a:p>
        </p:txBody>
      </p:sp>
      <p:cxnSp>
        <p:nvCxnSpPr>
          <p:cNvPr descr="A timeline stretching across several years. " id="407" name="Google Shape;407;p57"/>
          <p:cNvCxnSpPr/>
          <p:nvPr/>
        </p:nvCxnSpPr>
        <p:spPr>
          <a:xfrm>
            <a:off x="282300" y="2869750"/>
            <a:ext cx="85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08" name="Google Shape;408;p57"/>
          <p:cNvSpPr txBox="1"/>
          <p:nvPr/>
        </p:nvSpPr>
        <p:spPr>
          <a:xfrm>
            <a:off x="282300" y="3176350"/>
            <a:ext cx="1385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Deal is booked and won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Rep marks Opp as Closed Won and books products on a contract. Sales Analytics team wants to know how much quota was retired by this deal.</a:t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9" name="Google Shape;409;p57"/>
          <p:cNvSpPr txBox="1"/>
          <p:nvPr/>
        </p:nvSpPr>
        <p:spPr>
          <a:xfrm>
            <a:off x="1723275" y="3176350"/>
            <a:ext cx="1385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Ready to calculated Quota Retirement Amount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QRA records are created and then awaits subscription data to finalize.</a:t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0" name="Google Shape;410;p57"/>
          <p:cNvSpPr txBox="1"/>
          <p:nvPr/>
        </p:nvSpPr>
        <p:spPr>
          <a:xfrm>
            <a:off x="3164225" y="3176350"/>
            <a:ext cx="1385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Subscription data settles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Subscription</a:t>
            </a: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house final billing information and are the source of truth for how much revenue was won on a deal. Upon subscription generation, QRA calc is queued.</a:t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1" name="Google Shape;411;p57"/>
          <p:cNvSpPr txBox="1"/>
          <p:nvPr/>
        </p:nvSpPr>
        <p:spPr>
          <a:xfrm>
            <a:off x="4605200" y="3176350"/>
            <a:ext cx="1385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Hard Part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Each product category has it own formula and logic. For each product category, qualified subscriptions are inputted into formula calculations to determine the Quota Retirement Amount for said product category.</a:t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2" name="Google Shape;412;p57"/>
          <p:cNvSpPr txBox="1"/>
          <p:nvPr/>
        </p:nvSpPr>
        <p:spPr>
          <a:xfrm>
            <a:off x="6046150" y="3176350"/>
            <a:ext cx="1385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Begin populating Opportunity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As each QRA finishes calculating, the corresponding Opportunity field for each product category will update and be aggregated in a total QRA field.</a:t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3" name="Google Shape;413;p57"/>
          <p:cNvSpPr txBox="1"/>
          <p:nvPr/>
        </p:nvSpPr>
        <p:spPr>
          <a:xfrm>
            <a:off x="7487125" y="3176350"/>
            <a:ext cx="1385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Data is ready for analysis</a:t>
            </a:r>
            <a:endParaRPr i="1"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QRA info is now </a:t>
            </a: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available</a:t>
            </a: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on the Opportunity for Opp level reporting by users or integrations unable to look at custom objects.</a:t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14" name="Google Shape;414;p57"/>
          <p:cNvCxnSpPr/>
          <p:nvPr/>
        </p:nvCxnSpPr>
        <p:spPr>
          <a:xfrm>
            <a:off x="969999" y="2419900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57"/>
          <p:cNvCxnSpPr/>
          <p:nvPr/>
        </p:nvCxnSpPr>
        <p:spPr>
          <a:xfrm>
            <a:off x="2410049" y="2419900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57"/>
          <p:cNvCxnSpPr/>
          <p:nvPr/>
        </p:nvCxnSpPr>
        <p:spPr>
          <a:xfrm>
            <a:off x="3850099" y="2419900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57"/>
          <p:cNvCxnSpPr/>
          <p:nvPr/>
        </p:nvCxnSpPr>
        <p:spPr>
          <a:xfrm>
            <a:off x="5290149" y="2419900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57"/>
          <p:cNvCxnSpPr/>
          <p:nvPr/>
        </p:nvCxnSpPr>
        <p:spPr>
          <a:xfrm>
            <a:off x="6730199" y="2419900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57"/>
          <p:cNvCxnSpPr/>
          <p:nvPr/>
        </p:nvCxnSpPr>
        <p:spPr>
          <a:xfrm>
            <a:off x="8170249" y="2419900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57"/>
          <p:cNvSpPr/>
          <p:nvPr/>
        </p:nvSpPr>
        <p:spPr>
          <a:xfrm>
            <a:off x="617424" y="2175400"/>
            <a:ext cx="718800" cy="244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Opp goes CW 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1" name="Google Shape;421;p57"/>
          <p:cNvSpPr/>
          <p:nvPr/>
        </p:nvSpPr>
        <p:spPr>
          <a:xfrm>
            <a:off x="2057474" y="2175400"/>
            <a:ext cx="718800" cy="244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Prep for QRA calc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2" name="Google Shape;422;p57"/>
          <p:cNvSpPr/>
          <p:nvPr/>
        </p:nvSpPr>
        <p:spPr>
          <a:xfrm>
            <a:off x="3367500" y="2175400"/>
            <a:ext cx="961800" cy="244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Subscriptions generate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3" name="Google Shape;423;p57"/>
          <p:cNvSpPr/>
          <p:nvPr/>
        </p:nvSpPr>
        <p:spPr>
          <a:xfrm>
            <a:off x="4809238" y="2028050"/>
            <a:ext cx="961800" cy="421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Calculate product category QRA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4" name="Google Shape;424;p57"/>
          <p:cNvSpPr/>
          <p:nvPr/>
        </p:nvSpPr>
        <p:spPr>
          <a:xfrm>
            <a:off x="6325500" y="2175400"/>
            <a:ext cx="809400" cy="244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Aggregate QRA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5" name="Google Shape;425;p57"/>
          <p:cNvSpPr/>
          <p:nvPr/>
        </p:nvSpPr>
        <p:spPr>
          <a:xfrm>
            <a:off x="7810849" y="2175400"/>
            <a:ext cx="718800" cy="244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rPr>
              <a:t>Done</a:t>
            </a:r>
            <a:endParaRPr sz="8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6" name="Google Shape;426;p57"/>
          <p:cNvSpPr/>
          <p:nvPr/>
        </p:nvSpPr>
        <p:spPr>
          <a:xfrm>
            <a:off x="939999" y="2841250"/>
            <a:ext cx="60000" cy="6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7" name="Google Shape;427;p57"/>
          <p:cNvSpPr/>
          <p:nvPr/>
        </p:nvSpPr>
        <p:spPr>
          <a:xfrm>
            <a:off x="2380049" y="2841250"/>
            <a:ext cx="60000" cy="6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8" name="Google Shape;428;p57"/>
          <p:cNvSpPr/>
          <p:nvPr/>
        </p:nvSpPr>
        <p:spPr>
          <a:xfrm>
            <a:off x="3820099" y="2841250"/>
            <a:ext cx="60000" cy="6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9" name="Google Shape;429;p57"/>
          <p:cNvSpPr/>
          <p:nvPr/>
        </p:nvSpPr>
        <p:spPr>
          <a:xfrm>
            <a:off x="5260149" y="2841250"/>
            <a:ext cx="60000" cy="6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0" name="Google Shape;430;p57"/>
          <p:cNvSpPr/>
          <p:nvPr/>
        </p:nvSpPr>
        <p:spPr>
          <a:xfrm>
            <a:off x="6700199" y="2841250"/>
            <a:ext cx="60000" cy="6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1" name="Google Shape;431;p57"/>
          <p:cNvSpPr/>
          <p:nvPr/>
        </p:nvSpPr>
        <p:spPr>
          <a:xfrm>
            <a:off x="8140249" y="2841250"/>
            <a:ext cx="60000" cy="6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2" name="Google Shape;432;p57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433" name="Google Shape;433;p5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/>
          <p:nvPr/>
        </p:nvSpPr>
        <p:spPr>
          <a:xfrm>
            <a:off x="6511500" y="798275"/>
            <a:ext cx="2313900" cy="78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Sales Analytics team wants to synced subscription data over to Clari, which could only source data from Opportunity</a:t>
            </a:r>
            <a:endParaRPr sz="1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9" name="Google Shape;439;p58"/>
          <p:cNvSpPr/>
          <p:nvPr/>
        </p:nvSpPr>
        <p:spPr>
          <a:xfrm>
            <a:off x="6470400" y="1784349"/>
            <a:ext cx="2396100" cy="9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Each product category had their own formula for calculating quota retirement amount</a:t>
            </a:r>
            <a:endParaRPr sz="1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40" name="Google Shape;440;p58"/>
          <p:cNvSpPr/>
          <p:nvPr/>
        </p:nvSpPr>
        <p:spPr>
          <a:xfrm>
            <a:off x="6470400" y="2891475"/>
            <a:ext cx="2313900" cy="78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Opportunity could sell multiple subscriptions of the same product category</a:t>
            </a:r>
            <a:endParaRPr sz="1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41" name="Google Shape;441;p58"/>
          <p:cNvCxnSpPr/>
          <p:nvPr/>
        </p:nvCxnSpPr>
        <p:spPr>
          <a:xfrm>
            <a:off x="3524900" y="3916375"/>
            <a:ext cx="195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2" name="Google Shape;442;p5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3" name="Google Shape;443;p58" title="Screenshot 2025-08-14 at 1.17.0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5" y="387738"/>
            <a:ext cx="6032328" cy="39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8"/>
          <p:cNvSpPr/>
          <p:nvPr/>
        </p:nvSpPr>
        <p:spPr>
          <a:xfrm>
            <a:off x="60000" y="195000"/>
            <a:ext cx="6255000" cy="42825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9"/>
          <p:cNvSpPr/>
          <p:nvPr/>
        </p:nvSpPr>
        <p:spPr>
          <a:xfrm>
            <a:off x="49025" y="216125"/>
            <a:ext cx="9049200" cy="16602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50" name="Google Shape;450;p59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Object</a:t>
            </a:r>
            <a:endParaRPr/>
          </a:p>
        </p:txBody>
      </p:sp>
      <p:sp>
        <p:nvSpPr>
          <p:cNvPr id="451" name="Google Shape;451;p59"/>
          <p:cNvSpPr txBox="1"/>
          <p:nvPr>
            <p:ph idx="5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To keep complex and resource intensive automation off of closed won Opportunity, a related object was </a:t>
            </a:r>
            <a:r>
              <a:rPr lang="en"/>
              <a:t>leveraged</a:t>
            </a:r>
            <a:r>
              <a:rPr lang="en"/>
              <a:t> to house triggers and automation logic</a:t>
            </a:r>
            <a:endParaRPr/>
          </a:p>
        </p:txBody>
      </p:sp>
      <p:cxnSp>
        <p:nvCxnSpPr>
          <p:cNvPr id="452" name="Google Shape;452;p59"/>
          <p:cNvCxnSpPr/>
          <p:nvPr/>
        </p:nvCxnSpPr>
        <p:spPr>
          <a:xfrm rot="10800000">
            <a:off x="2248325" y="3261300"/>
            <a:ext cx="1639200" cy="1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453" name="Google Shape;453;p5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4" name="Google Shape;454;p59" title="Screenshot 2025-08-14 at 1.20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" y="227300"/>
            <a:ext cx="8877350" cy="150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59"/>
          <p:cNvCxnSpPr/>
          <p:nvPr/>
        </p:nvCxnSpPr>
        <p:spPr>
          <a:xfrm>
            <a:off x="1368100" y="1928825"/>
            <a:ext cx="15000" cy="10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pic>
        <p:nvPicPr>
          <p:cNvPr id="456" name="Google Shape;456;p59" title="Screenshot 2025-08-14 at 1.21.0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700" y="2181125"/>
            <a:ext cx="4646516" cy="256877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9"/>
          <p:cNvSpPr/>
          <p:nvPr/>
        </p:nvSpPr>
        <p:spPr>
          <a:xfrm>
            <a:off x="3917450" y="2181113"/>
            <a:ext cx="5091000" cy="28041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60" title="Screenshot 2025-08-14 at 8.54.5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075" y="2530675"/>
            <a:ext cx="5674925" cy="261282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0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Triggers - 1 Subflow</a:t>
            </a:r>
            <a:endParaRPr/>
          </a:p>
        </p:txBody>
      </p:sp>
      <p:sp>
        <p:nvSpPr>
          <p:cNvPr id="464" name="Google Shape;464;p60"/>
          <p:cNvSpPr txBox="1"/>
          <p:nvPr>
            <p:ph idx="2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QRA calculation could be triggered either by Opp going CW or on demand by for a recalculaton. 95% of the logic was the same with both trigger so creating a subflow with different triggers was utilized to reduce flow management.</a:t>
            </a:r>
            <a:endParaRPr/>
          </a:p>
        </p:txBody>
      </p:sp>
      <p:sp>
        <p:nvSpPr>
          <p:cNvPr id="465" name="Google Shape;465;p6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6" name="Google Shape;466;p60" title="Screenshot 2025-08-14 at 8.54.21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0" y="32400"/>
            <a:ext cx="5849376" cy="269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2" name="Google Shape;472;p61" title="Screenshot 2025-08-14 at 8.58.27 AM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63" r="8955" t="0"/>
          <a:stretch/>
        </p:blipFill>
        <p:spPr>
          <a:xfrm>
            <a:off x="645000" y="344250"/>
            <a:ext cx="7920001" cy="445500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1"/>
          <p:cNvSpPr/>
          <p:nvPr/>
        </p:nvSpPr>
        <p:spPr>
          <a:xfrm>
            <a:off x="5902500" y="922500"/>
            <a:ext cx="2482500" cy="1155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A schedule path was utilized upon subscription creation to avoid any row lock or automation error rolling back subscription creation.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4" name="Google Shape;474;p61"/>
          <p:cNvSpPr/>
          <p:nvPr/>
        </p:nvSpPr>
        <p:spPr>
          <a:xfrm>
            <a:off x="879900" y="3534900"/>
            <a:ext cx="2482500" cy="1155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Trigger Conditions ensured only subscriptions for qualifying product category entered the flow and Update Record filter criteria prevents incorrect QRA from being queued. 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62" title="Screenshot 2025-08-14 at 8.59.54 AM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35" r="8935" t="0"/>
          <a:stretch/>
        </p:blipFill>
        <p:spPr>
          <a:xfrm>
            <a:off x="0" y="0"/>
            <a:ext cx="9144005" cy="5143498"/>
          </a:xfrm>
          <a:prstGeom prst="rect">
            <a:avLst/>
          </a:prstGeom>
        </p:spPr>
      </p:pic>
      <p:sp>
        <p:nvSpPr>
          <p:cNvPr id="480" name="Google Shape;480;p62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81" name="Google Shape;481;p6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82" name="Google Shape;482;p62"/>
          <p:cNvCxnSpPr/>
          <p:nvPr/>
        </p:nvCxnSpPr>
        <p:spPr>
          <a:xfrm>
            <a:off x="3371550" y="3562200"/>
            <a:ext cx="2107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83" name="Google Shape;483;p62"/>
          <p:cNvSpPr/>
          <p:nvPr/>
        </p:nvSpPr>
        <p:spPr>
          <a:xfrm>
            <a:off x="217500" y="2388025"/>
            <a:ext cx="2482500" cy="2472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Each product category has it own formula and logic.</a:t>
            </a:r>
            <a:endParaRPr sz="12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For each product category, qualified subscriptions are inputted into formula calculations to determine the Quota Retirement Amount for said product category.</a:t>
            </a:r>
            <a:endParaRPr sz="12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63" title="Screenshot 2025-08-14 at 9.05.2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63" y="2882400"/>
            <a:ext cx="3758000" cy="2261099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3"/>
          <p:cNvSpPr/>
          <p:nvPr/>
        </p:nvSpPr>
        <p:spPr>
          <a:xfrm>
            <a:off x="4597500" y="60000"/>
            <a:ext cx="3998700" cy="25503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90" name="Google Shape;490;p63"/>
          <p:cNvSpPr txBox="1"/>
          <p:nvPr>
            <p:ph type="title"/>
          </p:nvPr>
        </p:nvSpPr>
        <p:spPr>
          <a:xfrm>
            <a:off x="384275" y="416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QRA Calculation Example</a:t>
            </a:r>
            <a:endParaRPr/>
          </a:p>
        </p:txBody>
      </p:sp>
      <p:sp>
        <p:nvSpPr>
          <p:cNvPr id="491" name="Google Shape;491;p63"/>
          <p:cNvSpPr txBox="1"/>
          <p:nvPr>
            <p:ph idx="5" type="title"/>
          </p:nvPr>
        </p:nvSpPr>
        <p:spPr>
          <a:xfrm>
            <a:off x="384275" y="1494549"/>
            <a:ext cx="2820600" cy="1707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Credit subscriptions can be either one time or recurring. Depending on their type, we would calculate their annualized values differently.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Each credit subscription needs to be evaluated </a:t>
            </a:r>
            <a:r>
              <a:rPr lang="en"/>
              <a:t>individually</a:t>
            </a:r>
            <a:r>
              <a:rPr lang="en"/>
              <a:t> and then passed </a:t>
            </a:r>
            <a:r>
              <a:rPr lang="en"/>
              <a:t>through</a:t>
            </a:r>
            <a:r>
              <a:rPr lang="en"/>
              <a:t> the corresponding formula, then aggregated to list a single total Quota Retirement Amount for Credit subscriptions.</a:t>
            </a:r>
            <a:endParaRPr/>
          </a:p>
        </p:txBody>
      </p:sp>
      <p:cxnSp>
        <p:nvCxnSpPr>
          <p:cNvPr id="492" name="Google Shape;492;p63"/>
          <p:cNvCxnSpPr/>
          <p:nvPr/>
        </p:nvCxnSpPr>
        <p:spPr>
          <a:xfrm flipH="1">
            <a:off x="3277800" y="1987500"/>
            <a:ext cx="13197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93" name="Google Shape;493;p6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4" name="Google Shape;494;p63" title="Screenshot 2025-08-14 at 9.04.55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400" y="193647"/>
            <a:ext cx="3806525" cy="23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3"/>
          <p:cNvSpPr/>
          <p:nvPr/>
        </p:nvSpPr>
        <p:spPr>
          <a:xfrm>
            <a:off x="4656600" y="2824200"/>
            <a:ext cx="3998700" cy="22611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96" name="Google Shape;496;p63"/>
          <p:cNvCxnSpPr>
            <a:stCxn id="495" idx="1"/>
            <a:endCxn id="491" idx="2"/>
          </p:cNvCxnSpPr>
          <p:nvPr/>
        </p:nvCxnSpPr>
        <p:spPr>
          <a:xfrm rot="10800000">
            <a:off x="1794600" y="3202350"/>
            <a:ext cx="2862000" cy="752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/>
          <p:nvPr/>
        </p:nvSpPr>
        <p:spPr>
          <a:xfrm>
            <a:off x="45000" y="697500"/>
            <a:ext cx="4560000" cy="3457800"/>
          </a:xfrm>
          <a:prstGeom prst="roundRect">
            <a:avLst>
              <a:gd fmla="val 1319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2" name="Google Shape;502;p64"/>
          <p:cNvSpPr/>
          <p:nvPr/>
        </p:nvSpPr>
        <p:spPr>
          <a:xfrm>
            <a:off x="6086300" y="256300"/>
            <a:ext cx="3057600" cy="1056300"/>
          </a:xfrm>
          <a:prstGeom prst="roundRect">
            <a:avLst>
              <a:gd fmla="val 14571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3" name="Google Shape;503;p64"/>
          <p:cNvSpPr/>
          <p:nvPr/>
        </p:nvSpPr>
        <p:spPr>
          <a:xfrm>
            <a:off x="4644850" y="1673138"/>
            <a:ext cx="3057600" cy="1056300"/>
          </a:xfrm>
          <a:prstGeom prst="roundRect">
            <a:avLst>
              <a:gd fmla="val 14571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4" name="Google Shape;504;p64"/>
          <p:cNvSpPr/>
          <p:nvPr/>
        </p:nvSpPr>
        <p:spPr>
          <a:xfrm>
            <a:off x="5576500" y="2786913"/>
            <a:ext cx="3057600" cy="1056300"/>
          </a:xfrm>
          <a:prstGeom prst="roundRect">
            <a:avLst>
              <a:gd fmla="val 14571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5" name="Google Shape;505;p64"/>
          <p:cNvSpPr txBox="1"/>
          <p:nvPr>
            <p:ph type="title"/>
          </p:nvPr>
        </p:nvSpPr>
        <p:spPr>
          <a:xfrm>
            <a:off x="277500" y="104750"/>
            <a:ext cx="8589000" cy="62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Consolidating Elements</a:t>
            </a:r>
            <a:endParaRPr/>
          </a:p>
        </p:txBody>
      </p:sp>
      <p:sp>
        <p:nvSpPr>
          <p:cNvPr id="506" name="Google Shape;506;p6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p64"/>
          <p:cNvSpPr txBox="1"/>
          <p:nvPr>
            <p:ph idx="7" type="title"/>
          </p:nvPr>
        </p:nvSpPr>
        <p:spPr>
          <a:xfrm>
            <a:off x="6311200" y="496450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outcomes</a:t>
            </a:r>
            <a:endParaRPr/>
          </a:p>
        </p:txBody>
      </p:sp>
      <p:sp>
        <p:nvSpPr>
          <p:cNvPr id="508" name="Google Shape;508;p64"/>
          <p:cNvSpPr txBox="1"/>
          <p:nvPr>
            <p:ph idx="8" type="title"/>
          </p:nvPr>
        </p:nvSpPr>
        <p:spPr>
          <a:xfrm>
            <a:off x="6311200" y="765700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each product category has it own formula, they still shared common outcomes </a:t>
            </a:r>
            <a:r>
              <a:rPr lang="en"/>
              <a:t>such as unqualified</a:t>
            </a:r>
            <a:endParaRPr/>
          </a:p>
        </p:txBody>
      </p:sp>
      <p:sp>
        <p:nvSpPr>
          <p:cNvPr id="509" name="Google Shape;509;p64"/>
          <p:cNvSpPr txBox="1"/>
          <p:nvPr>
            <p:ph idx="9" type="title"/>
          </p:nvPr>
        </p:nvSpPr>
        <p:spPr>
          <a:xfrm>
            <a:off x="4869750" y="1913287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variables</a:t>
            </a:r>
            <a:endParaRPr/>
          </a:p>
        </p:txBody>
      </p:sp>
      <p:sp>
        <p:nvSpPr>
          <p:cNvPr id="510" name="Google Shape;510;p64"/>
          <p:cNvSpPr txBox="1"/>
          <p:nvPr>
            <p:ph idx="13" type="title"/>
          </p:nvPr>
        </p:nvSpPr>
        <p:spPr>
          <a:xfrm>
            <a:off x="4869750" y="2182538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outcomes have common variables that could be shared between each product category</a:t>
            </a:r>
            <a:endParaRPr/>
          </a:p>
        </p:txBody>
      </p:sp>
      <p:sp>
        <p:nvSpPr>
          <p:cNvPr id="511" name="Google Shape;511;p64"/>
          <p:cNvSpPr txBox="1"/>
          <p:nvPr>
            <p:ph idx="14" type="title"/>
          </p:nvPr>
        </p:nvSpPr>
        <p:spPr>
          <a:xfrm>
            <a:off x="5801500" y="3001350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Action</a:t>
            </a:r>
            <a:endParaRPr/>
          </a:p>
        </p:txBody>
      </p:sp>
      <p:sp>
        <p:nvSpPr>
          <p:cNvPr id="512" name="Google Shape;512;p64"/>
          <p:cNvSpPr txBox="1"/>
          <p:nvPr>
            <p:ph idx="15" type="title"/>
          </p:nvPr>
        </p:nvSpPr>
        <p:spPr>
          <a:xfrm>
            <a:off x="5801500" y="3270600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duplicating and configuring an Update Record element for each product category, routing a connection to a common Update Record avoids </a:t>
            </a:r>
            <a:r>
              <a:rPr lang="en"/>
              <a:t>additional</a:t>
            </a:r>
            <a:r>
              <a:rPr lang="en"/>
              <a:t> overhead.</a:t>
            </a:r>
            <a:endParaRPr/>
          </a:p>
        </p:txBody>
      </p:sp>
      <p:sp>
        <p:nvSpPr>
          <p:cNvPr id="513" name="Google Shape;513;p64"/>
          <p:cNvSpPr/>
          <p:nvPr/>
        </p:nvSpPr>
        <p:spPr>
          <a:xfrm>
            <a:off x="8716334" y="256292"/>
            <a:ext cx="298800" cy="2988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14" name="Google Shape;514;p64"/>
          <p:cNvSpPr/>
          <p:nvPr/>
        </p:nvSpPr>
        <p:spPr>
          <a:xfrm>
            <a:off x="8742389" y="282348"/>
            <a:ext cx="246600" cy="246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15" name="Google Shape;515;p64"/>
          <p:cNvSpPr/>
          <p:nvPr/>
        </p:nvSpPr>
        <p:spPr>
          <a:xfrm>
            <a:off x="7327384" y="1749330"/>
            <a:ext cx="298800" cy="2988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16" name="Google Shape;516;p64"/>
          <p:cNvSpPr/>
          <p:nvPr/>
        </p:nvSpPr>
        <p:spPr>
          <a:xfrm>
            <a:off x="7353439" y="1775385"/>
            <a:ext cx="246600" cy="24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17" name="Google Shape;517;p64"/>
          <p:cNvSpPr/>
          <p:nvPr/>
        </p:nvSpPr>
        <p:spPr>
          <a:xfrm>
            <a:off x="8259009" y="2848192"/>
            <a:ext cx="298800" cy="2988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18" name="Google Shape;518;p64"/>
          <p:cNvSpPr/>
          <p:nvPr/>
        </p:nvSpPr>
        <p:spPr>
          <a:xfrm>
            <a:off x="8285064" y="2874248"/>
            <a:ext cx="246600" cy="24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19" name="Google Shape;519;p64" title="connect 1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955" r="6963" t="0"/>
          <a:stretch/>
        </p:blipFill>
        <p:spPr>
          <a:xfrm>
            <a:off x="4695551" y="256300"/>
            <a:ext cx="1247700" cy="1056300"/>
          </a:xfrm>
          <a:prstGeom prst="roundRect">
            <a:avLst>
              <a:gd fmla="val 16667" name="adj"/>
            </a:avLst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0" name="Google Shape;520;p64" title="connect 3.png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4259" r="5299" t="0"/>
          <a:stretch/>
        </p:blipFill>
        <p:spPr>
          <a:xfrm>
            <a:off x="6175750" y="3949075"/>
            <a:ext cx="1965000" cy="1056300"/>
          </a:xfrm>
          <a:prstGeom prst="roundRect">
            <a:avLst>
              <a:gd fmla="val 16667" name="adj"/>
            </a:avLst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1" name="Google Shape;521;p64" title="connect 2.png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370" r="-370" t="0"/>
          <a:stretch/>
        </p:blipFill>
        <p:spPr>
          <a:xfrm>
            <a:off x="7742300" y="1673087"/>
            <a:ext cx="1401600" cy="1008000"/>
          </a:xfrm>
          <a:prstGeom prst="roundRect">
            <a:avLst>
              <a:gd fmla="val 16667" name="adj"/>
            </a:avLst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2" name="Google Shape;522;p64" title="connect 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075" y="939209"/>
            <a:ext cx="4341351" cy="3066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demo | Human focus">
  <a:themeElements>
    <a:clrScheme name="Simple Light">
      <a:dk1>
        <a:srgbClr val="3C4043"/>
      </a:dk1>
      <a:lt1>
        <a:srgbClr val="000000"/>
      </a:lt1>
      <a:dk2>
        <a:srgbClr val="F4F4F4"/>
      </a:dk2>
      <a:lt2>
        <a:srgbClr val="FFFFFF"/>
      </a:lt2>
      <a:accent1>
        <a:srgbClr val="FDD198"/>
      </a:accent1>
      <a:accent2>
        <a:srgbClr val="F4F4F4"/>
      </a:accent2>
      <a:accent3>
        <a:srgbClr val="B7B7B7"/>
      </a:accent3>
      <a:accent4>
        <a:srgbClr val="FFA767"/>
      </a:accent4>
      <a:accent5>
        <a:srgbClr val="FFF2DC"/>
      </a:accent5>
      <a:accent6>
        <a:srgbClr val="F0C894"/>
      </a:accent6>
      <a:hlink>
        <a:srgbClr val="CAA9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