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467" r:id="rId2"/>
    <p:sldId id="635" r:id="rId3"/>
    <p:sldId id="662" r:id="rId4"/>
    <p:sldId id="664" r:id="rId5"/>
    <p:sldId id="663" r:id="rId6"/>
    <p:sldId id="661" r:id="rId7"/>
    <p:sldId id="654" r:id="rId8"/>
    <p:sldId id="636" r:id="rId9"/>
    <p:sldId id="475" r:id="rId10"/>
  </p:sldIdLst>
  <p:sldSz cx="9906000" cy="6858000" type="A4"/>
  <p:notesSz cx="6810375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EE2424"/>
    <a:srgbClr val="EE2525"/>
    <a:srgbClr val="FF3300"/>
    <a:srgbClr val="6AADE4"/>
    <a:srgbClr val="FFFFCC"/>
    <a:srgbClr val="FFFF99"/>
    <a:srgbClr val="CAF1C1"/>
    <a:srgbClr val="BEA5CA"/>
    <a:srgbClr val="5576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 autoAdjust="0"/>
    <p:restoredTop sz="90143" autoAdjust="0"/>
  </p:normalViewPr>
  <p:slideViewPr>
    <p:cSldViewPr snapToGrid="0">
      <p:cViewPr varScale="1">
        <p:scale>
          <a:sx n="105" d="100"/>
          <a:sy n="105" d="100"/>
        </p:scale>
        <p:origin x="-1758" y="-78"/>
      </p:cViewPr>
      <p:guideLst>
        <p:guide orient="horz" pos="1018"/>
        <p:guide orient="horz" pos="2160"/>
        <p:guide orient="horz" pos="297"/>
        <p:guide orient="horz" pos="4072"/>
        <p:guide orient="horz" pos="4278"/>
        <p:guide orient="horz" pos="768"/>
        <p:guide orient="horz" pos="3555"/>
        <p:guide pos="3120"/>
        <p:guide pos="235"/>
        <p:guide pos="6003"/>
        <p:guide pos="5276"/>
        <p:guide pos="554"/>
        <p:guide pos="5683"/>
        <p:guide pos="964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84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Architecture</a:t>
          </a:r>
          <a:endParaRPr lang="fr-FR" sz="1600" b="1" dirty="0">
            <a:solidFill>
              <a:srgbClr val="7030A0"/>
            </a:solidFill>
          </a:endParaRPr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57AD7D23-1AC8-4274-88B5-D02014397898}">
      <dgm:prSet custT="1"/>
      <dgm:spPr/>
      <dgm:t>
        <a:bodyPr/>
        <a:lstStyle/>
        <a:p>
          <a:r>
            <a:rPr lang="fr-FR" sz="1600" dirty="0" smtClean="0"/>
            <a:t>Illustration</a:t>
          </a:r>
          <a:endParaRPr lang="fr-FR" sz="1600" dirty="0"/>
        </a:p>
      </dgm:t>
    </dgm:pt>
    <dgm:pt modelId="{EF2663F8-4783-44C7-A055-1F10EE18FABE}" type="sibTrans" cxnId="{7029D468-E881-4C57-A3BB-8CF15B65B540}">
      <dgm:prSet/>
      <dgm:spPr/>
      <dgm:t>
        <a:bodyPr/>
        <a:lstStyle/>
        <a:p>
          <a:endParaRPr lang="fr-FR"/>
        </a:p>
      </dgm:t>
    </dgm:pt>
    <dgm:pt modelId="{7CBE5B30-B7A5-4AB5-B51E-FFEDF4BEEE86}" type="parTrans" cxnId="{7029D468-E881-4C57-A3BB-8CF15B65B540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/>
      <dgm:t>
        <a:bodyPr/>
        <a:lstStyle/>
        <a:p>
          <a:r>
            <a:rPr lang="fr-FR" sz="1600" baseline="0" dirty="0" smtClean="0"/>
            <a:t>Découpage en couches</a:t>
          </a:r>
          <a:endParaRPr lang="fr-FR" sz="1600" baseline="0" dirty="0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ScaleX="52400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68CFDE77-1DD0-430E-A494-1A48C963455C}" type="pres">
      <dgm:prSet presAssocID="{B3EC0F87-A051-4AD0-848B-B0A00E52CC9C}" presName="parTxOnly" presStyleLbl="node1" presStyleIdx="1" presStyleCnt="3" custScaleX="69618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BEC115-3AF1-4CE7-8C2D-77F79067286D}" type="pres">
      <dgm:prSet presAssocID="{EA44B95D-F415-49CC-BBD7-3043578F71F8}" presName="parSpace" presStyleCnt="0"/>
      <dgm:spPr/>
    </dgm:pt>
    <dgm:pt modelId="{13DF959E-1C66-4067-AC7D-C59F456981A4}" type="pres">
      <dgm:prSet presAssocID="{57AD7D23-1AC8-4274-88B5-D02014397898}" presName="parTxOnly" presStyleLbl="node1" presStyleIdx="2" presStyleCnt="3" custScaleX="313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5F654D-2C76-491F-B2B4-D35742872940}" type="presOf" srcId="{B3EC0F87-A051-4AD0-848B-B0A00E52CC9C}" destId="{68CFDE77-1DD0-430E-A494-1A48C963455C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5E185565-6D95-46C7-9FB1-84BC5350C179}" type="presOf" srcId="{57AD7D23-1AC8-4274-88B5-D02014397898}" destId="{13DF959E-1C66-4067-AC7D-C59F456981A4}" srcOrd="0" destOrd="0" presId="urn:microsoft.com/office/officeart/2005/8/layout/hChevron3"/>
    <dgm:cxn modelId="{8A68384B-9AB0-4994-88D4-D90F175AD586}" type="presOf" srcId="{9E1D15D1-D802-4B27-ABA3-F6082429558C}" destId="{EFD12A60-DD2F-457B-BA4C-414F19F80203}" srcOrd="0" destOrd="0" presId="urn:microsoft.com/office/officeart/2005/8/layout/hChevron3"/>
    <dgm:cxn modelId="{3C5D8EB9-56F4-4DA6-A252-6B96CED3C9FD}" srcId="{9E1D15D1-D802-4B27-ABA3-F6082429558C}" destId="{B3EC0F87-A051-4AD0-848B-B0A00E52CC9C}" srcOrd="1" destOrd="0" parTransId="{433FFD42-A873-4041-842B-0DF31076AF42}" sibTransId="{EA44B95D-F415-49CC-BBD7-3043578F71F8}"/>
    <dgm:cxn modelId="{07FFC7F1-FAF4-41C6-84AE-DB60E7FE2969}" type="presOf" srcId="{37CD33AD-32EA-4017-B321-82D62883DA15}" destId="{21CD225C-E5D8-443D-9487-FBEBEA387181}" srcOrd="0" destOrd="0" presId="urn:microsoft.com/office/officeart/2005/8/layout/hChevron3"/>
    <dgm:cxn modelId="{7029D468-E881-4C57-A3BB-8CF15B65B540}" srcId="{9E1D15D1-D802-4B27-ABA3-F6082429558C}" destId="{57AD7D23-1AC8-4274-88B5-D02014397898}" srcOrd="2" destOrd="0" parTransId="{7CBE5B30-B7A5-4AB5-B51E-FFEDF4BEEE86}" sibTransId="{EF2663F8-4783-44C7-A055-1F10EE18FABE}"/>
    <dgm:cxn modelId="{2349A8D8-54F5-4BAA-8550-F1E9E20C607D}" type="presParOf" srcId="{EFD12A60-DD2F-457B-BA4C-414F19F80203}" destId="{21CD225C-E5D8-443D-9487-FBEBEA387181}" srcOrd="0" destOrd="0" presId="urn:microsoft.com/office/officeart/2005/8/layout/hChevron3"/>
    <dgm:cxn modelId="{238536C1-9729-429E-B2A8-B3ED415B38A0}" type="presParOf" srcId="{EFD12A60-DD2F-457B-BA4C-414F19F80203}" destId="{85AD69C5-9A32-42BB-B4B6-102A56E68A92}" srcOrd="1" destOrd="0" presId="urn:microsoft.com/office/officeart/2005/8/layout/hChevron3"/>
    <dgm:cxn modelId="{74F76A40-4FA4-4B9B-AE2C-5067E0320149}" type="presParOf" srcId="{EFD12A60-DD2F-457B-BA4C-414F19F80203}" destId="{68CFDE77-1DD0-430E-A494-1A48C963455C}" srcOrd="2" destOrd="0" presId="urn:microsoft.com/office/officeart/2005/8/layout/hChevron3"/>
    <dgm:cxn modelId="{099BE946-4F92-4A5C-B75A-F107D15FB5B0}" type="presParOf" srcId="{EFD12A60-DD2F-457B-BA4C-414F19F80203}" destId="{49BEC115-3AF1-4CE7-8C2D-77F79067286D}" srcOrd="3" destOrd="0" presId="urn:microsoft.com/office/officeart/2005/8/layout/hChevron3"/>
    <dgm:cxn modelId="{7F8094A2-6189-4E42-BCDB-5F2E381CA89C}" type="presParOf" srcId="{EFD12A60-DD2F-457B-BA4C-414F19F80203}" destId="{13DF959E-1C66-4067-AC7D-C59F456981A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Architecture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="0" dirty="0" smtClean="0"/>
            <a:t>Découpage en couches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baseline="0" dirty="0" smtClean="0">
              <a:solidFill>
                <a:srgbClr val="7030A0"/>
              </a:solidFill>
            </a:rPr>
            <a:t>Illustration</a:t>
          </a:r>
          <a:endParaRPr lang="fr-FR" sz="1600" b="1" baseline="0" dirty="0">
            <a:solidFill>
              <a:srgbClr val="7030A0"/>
            </a:solidFill>
          </a:endParaRPr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ScaleX="66807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ScaleX="74632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68CFDE77-1DD0-430E-A494-1A48C963455C}" type="pres">
      <dgm:prSet presAssocID="{B3EC0F87-A051-4AD0-848B-B0A00E52CC9C}" presName="parTxOnly" presStyleLbl="node1" presStyleIdx="2" presStyleCnt="3" custScaleX="43884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CBFA40-4452-4582-AFB9-D2C4A8CB443F}" type="presOf" srcId="{721288D1-8B06-4E97-9180-5AF060D52B35}" destId="{025469F2-067C-4199-9827-8EFE913C0E0F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3C5D8EB9-56F4-4DA6-A252-6B96CED3C9FD}" srcId="{9E1D15D1-D802-4B27-ABA3-F6082429558C}" destId="{B3EC0F87-A051-4AD0-848B-B0A00E52CC9C}" srcOrd="2" destOrd="0" parTransId="{433FFD42-A873-4041-842B-0DF31076AF42}" sibTransId="{EA44B95D-F415-49CC-BBD7-3043578F71F8}"/>
    <dgm:cxn modelId="{39EBDD6C-B3B8-4821-A54B-466EE4925FA5}" type="presOf" srcId="{B3EC0F87-A051-4AD0-848B-B0A00E52CC9C}" destId="{68CFDE77-1DD0-430E-A494-1A48C963455C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27FB2A35-239C-41C6-9142-7331466C4309}" type="presOf" srcId="{37CD33AD-32EA-4017-B321-82D62883DA15}" destId="{21CD225C-E5D8-443D-9487-FBEBEA387181}" srcOrd="0" destOrd="0" presId="urn:microsoft.com/office/officeart/2005/8/layout/hChevron3"/>
    <dgm:cxn modelId="{E1F865C6-B530-4A14-8385-34E6133A6BE6}" type="presOf" srcId="{9E1D15D1-D802-4B27-ABA3-F6082429558C}" destId="{EFD12A60-DD2F-457B-BA4C-414F19F80203}" srcOrd="0" destOrd="0" presId="urn:microsoft.com/office/officeart/2005/8/layout/hChevron3"/>
    <dgm:cxn modelId="{CA4FA2BA-7CDA-44F3-ACBB-9A63A10E3DB8}" type="presParOf" srcId="{EFD12A60-DD2F-457B-BA4C-414F19F80203}" destId="{21CD225C-E5D8-443D-9487-FBEBEA387181}" srcOrd="0" destOrd="0" presId="urn:microsoft.com/office/officeart/2005/8/layout/hChevron3"/>
    <dgm:cxn modelId="{6310A26F-26C6-4785-8962-5914760FBBE6}" type="presParOf" srcId="{EFD12A60-DD2F-457B-BA4C-414F19F80203}" destId="{85AD69C5-9A32-42BB-B4B6-102A56E68A92}" srcOrd="1" destOrd="0" presId="urn:microsoft.com/office/officeart/2005/8/layout/hChevron3"/>
    <dgm:cxn modelId="{E0BC2581-6BB1-49A8-A41F-3C1392F4BEDC}" type="presParOf" srcId="{EFD12A60-DD2F-457B-BA4C-414F19F80203}" destId="{025469F2-067C-4199-9827-8EFE913C0E0F}" srcOrd="2" destOrd="0" presId="urn:microsoft.com/office/officeart/2005/8/layout/hChevron3"/>
    <dgm:cxn modelId="{D02AFEE6-27BF-45D0-A5B3-42FAB7B3DE5C}" type="presParOf" srcId="{EFD12A60-DD2F-457B-BA4C-414F19F80203}" destId="{73382D93-8C34-4A39-BF2A-9A9AF42B8686}" srcOrd="3" destOrd="0" presId="urn:microsoft.com/office/officeart/2005/8/layout/hChevron3"/>
    <dgm:cxn modelId="{04658306-BE51-47A5-8629-4A2563205004}" type="presParOf" srcId="{EFD12A60-DD2F-457B-BA4C-414F19F80203}" destId="{68CFDE77-1DD0-430E-A494-1A48C963455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Architecture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Découpage en couches</a:t>
          </a:r>
          <a:endParaRPr lang="fr-FR" sz="1600" b="1" dirty="0">
            <a:solidFill>
              <a:srgbClr val="7030A0"/>
            </a:solidFill>
          </a:endParaRPr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/>
      <dgm:t>
        <a:bodyPr/>
        <a:lstStyle/>
        <a:p>
          <a:r>
            <a:rPr lang="fr-FR" sz="1600" dirty="0" smtClean="0"/>
            <a:t>Illustration</a:t>
          </a:r>
          <a:endParaRPr lang="fr-FR" sz="1600" dirty="0"/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ScaleX="65234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E502C00A-98E9-4CEC-ADB3-E6B39DFC1F52}" type="presOf" srcId="{1F534F94-C1FB-49D2-B900-F3F34AF6EA67}" destId="{FD4C7143-43FC-4DDF-A6BC-B63B039931B7}" srcOrd="0" destOrd="0" presId="urn:microsoft.com/office/officeart/2005/8/layout/hChevron3"/>
    <dgm:cxn modelId="{3095DFAC-E819-44C0-8D09-5F9D4B0F9FC3}" type="presOf" srcId="{37CD33AD-32EA-4017-B321-82D62883DA15}" destId="{21CD225C-E5D8-443D-9487-FBEBEA387181}" srcOrd="0" destOrd="0" presId="urn:microsoft.com/office/officeart/2005/8/layout/hChevron3"/>
    <dgm:cxn modelId="{4AC4F008-481E-4E31-A043-B6FAB04EF2E9}" type="presOf" srcId="{721288D1-8B06-4E97-9180-5AF060D52B35}" destId="{025469F2-067C-4199-9827-8EFE913C0E0F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F0472310-4CC9-49AF-AFAB-09F5A9317D38}" type="presOf" srcId="{9E1D15D1-D802-4B27-ABA3-F6082429558C}" destId="{EFD12A60-DD2F-457B-BA4C-414F19F80203}" srcOrd="0" destOrd="0" presId="urn:microsoft.com/office/officeart/2005/8/layout/hChevron3"/>
    <dgm:cxn modelId="{0967E836-8E2C-4BAC-AEB2-F3A38FA27E4A}" type="presParOf" srcId="{EFD12A60-DD2F-457B-BA4C-414F19F80203}" destId="{21CD225C-E5D8-443D-9487-FBEBEA387181}" srcOrd="0" destOrd="0" presId="urn:microsoft.com/office/officeart/2005/8/layout/hChevron3"/>
    <dgm:cxn modelId="{33D39F57-C7CB-49DE-A38B-A2BCC66A53E4}" type="presParOf" srcId="{EFD12A60-DD2F-457B-BA4C-414F19F80203}" destId="{85AD69C5-9A32-42BB-B4B6-102A56E68A92}" srcOrd="1" destOrd="0" presId="urn:microsoft.com/office/officeart/2005/8/layout/hChevron3"/>
    <dgm:cxn modelId="{46FC12A7-FAA7-4BD4-A591-3EAB5D7FA0DC}" type="presParOf" srcId="{EFD12A60-DD2F-457B-BA4C-414F19F80203}" destId="{025469F2-067C-4199-9827-8EFE913C0E0F}" srcOrd="2" destOrd="0" presId="urn:microsoft.com/office/officeart/2005/8/layout/hChevron3"/>
    <dgm:cxn modelId="{9D502A4C-5368-4015-AAEF-B93989D9F766}" type="presParOf" srcId="{EFD12A60-DD2F-457B-BA4C-414F19F80203}" destId="{73382D93-8C34-4A39-BF2A-9A9AF42B8686}" srcOrd="3" destOrd="0" presId="urn:microsoft.com/office/officeart/2005/8/layout/hChevron3"/>
    <dgm:cxn modelId="{EA4B9EF7-05AF-4B00-AB6F-AE29F6381EB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xx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="0" dirty="0" smtClean="0"/>
            <a:t>xx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xx</a:t>
          </a:r>
          <a:endParaRPr lang="fr-FR" sz="1600" b="1" dirty="0">
            <a:solidFill>
              <a:srgbClr val="7030A0"/>
            </a:solidFill>
          </a:endParaRPr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DCF05376-3E03-4C21-BE36-677F17230E98}" type="presOf" srcId="{1F534F94-C1FB-49D2-B900-F3F34AF6EA67}" destId="{FD4C7143-43FC-4DDF-A6BC-B63B039931B7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5A762791-C8A4-4C1D-AAAC-A7F7E17BBF64}" type="presOf" srcId="{9E1D15D1-D802-4B27-ABA3-F6082429558C}" destId="{EFD12A60-DD2F-457B-BA4C-414F19F80203}" srcOrd="0" destOrd="0" presId="urn:microsoft.com/office/officeart/2005/8/layout/hChevron3"/>
    <dgm:cxn modelId="{07D30BA2-B86E-4060-A4B8-9C07AF550FED}" type="presOf" srcId="{721288D1-8B06-4E97-9180-5AF060D52B35}" destId="{025469F2-067C-4199-9827-8EFE913C0E0F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11EF0680-BE7A-47B5-AA1D-0013F8FA550B}" type="presOf" srcId="{37CD33AD-32EA-4017-B321-82D62883DA15}" destId="{21CD225C-E5D8-443D-9487-FBEBEA387181}" srcOrd="0" destOrd="0" presId="urn:microsoft.com/office/officeart/2005/8/layout/hChevron3"/>
    <dgm:cxn modelId="{15DD8D4A-0AEA-457B-AA68-15FDA9274EC2}" type="presParOf" srcId="{EFD12A60-DD2F-457B-BA4C-414F19F80203}" destId="{21CD225C-E5D8-443D-9487-FBEBEA387181}" srcOrd="0" destOrd="0" presId="urn:microsoft.com/office/officeart/2005/8/layout/hChevron3"/>
    <dgm:cxn modelId="{3CEAB7FB-5995-489D-BEC8-7B686DFA6932}" type="presParOf" srcId="{EFD12A60-DD2F-457B-BA4C-414F19F80203}" destId="{85AD69C5-9A32-42BB-B4B6-102A56E68A92}" srcOrd="1" destOrd="0" presId="urn:microsoft.com/office/officeart/2005/8/layout/hChevron3"/>
    <dgm:cxn modelId="{2E1CD8D2-8B5C-4D98-A988-2960D42293A1}" type="presParOf" srcId="{EFD12A60-DD2F-457B-BA4C-414F19F80203}" destId="{025469F2-067C-4199-9827-8EFE913C0E0F}" srcOrd="2" destOrd="0" presId="urn:microsoft.com/office/officeart/2005/8/layout/hChevron3"/>
    <dgm:cxn modelId="{0FF21ED4-8398-4A3E-8DF0-A9AEE5FC787F}" type="presParOf" srcId="{EFD12A60-DD2F-457B-BA4C-414F19F80203}" destId="{73382D93-8C34-4A39-BF2A-9A9AF42B8686}" srcOrd="3" destOrd="0" presId="urn:microsoft.com/office/officeart/2005/8/layout/hChevron3"/>
    <dgm:cxn modelId="{1212DD8A-E771-4F70-AC13-78F77E1E2F2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281615" cy="447824"/>
        </a:xfrm>
        <a:prstGeom prst="homePlat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Architecture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0" y="0"/>
        <a:ext cx="4281615" cy="447824"/>
      </dsp:txXfrm>
    </dsp:sp>
    <dsp:sp modelId="{68CFDE77-1DD0-430E-A494-1A48C963455C}">
      <dsp:nvSpPr>
        <dsp:cNvPr id="0" name=""/>
        <dsp:cNvSpPr/>
      </dsp:nvSpPr>
      <dsp:spPr>
        <a:xfrm>
          <a:off x="2647810" y="0"/>
          <a:ext cx="5688501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Découpage en couches</a:t>
          </a:r>
          <a:endParaRPr lang="fr-FR" sz="1600" kern="1200" baseline="0" dirty="0"/>
        </a:p>
      </dsp:txBody>
      <dsp:txXfrm>
        <a:off x="2647810" y="0"/>
        <a:ext cx="5688501" cy="447824"/>
      </dsp:txXfrm>
    </dsp:sp>
    <dsp:sp modelId="{13DF959E-1C66-4067-AC7D-C59F456981A4}">
      <dsp:nvSpPr>
        <dsp:cNvPr id="0" name=""/>
        <dsp:cNvSpPr/>
      </dsp:nvSpPr>
      <dsp:spPr>
        <a:xfrm>
          <a:off x="6702107" y="0"/>
          <a:ext cx="2563412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Illustration</a:t>
          </a:r>
          <a:endParaRPr lang="fr-FR" sz="1600" kern="1200" dirty="0"/>
        </a:p>
      </dsp:txBody>
      <dsp:txXfrm>
        <a:off x="6702107" y="0"/>
        <a:ext cx="2563412" cy="4478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255819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Architecture</a:t>
          </a:r>
          <a:endParaRPr lang="fr-FR" sz="1600" b="0" kern="1200" dirty="0"/>
        </a:p>
      </dsp:txBody>
      <dsp:txXfrm>
        <a:off x="0" y="0"/>
        <a:ext cx="4255819" cy="447824"/>
      </dsp:txXfrm>
    </dsp:sp>
    <dsp:sp modelId="{025469F2-067C-4199-9827-8EFE913C0E0F}">
      <dsp:nvSpPr>
        <dsp:cNvPr id="0" name=""/>
        <dsp:cNvSpPr/>
      </dsp:nvSpPr>
      <dsp:spPr>
        <a:xfrm>
          <a:off x="2933543" y="0"/>
          <a:ext cx="4754297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Découpage en couches</a:t>
          </a:r>
          <a:endParaRPr lang="fr-FR" sz="1600" b="0" kern="1200" dirty="0"/>
        </a:p>
      </dsp:txBody>
      <dsp:txXfrm>
        <a:off x="2933543" y="0"/>
        <a:ext cx="4754297" cy="447824"/>
      </dsp:txXfrm>
    </dsp:sp>
    <dsp:sp modelId="{68CFDE77-1DD0-430E-A494-1A48C963455C}">
      <dsp:nvSpPr>
        <dsp:cNvPr id="0" name=""/>
        <dsp:cNvSpPr/>
      </dsp:nvSpPr>
      <dsp:spPr>
        <a:xfrm>
          <a:off x="6466178" y="0"/>
          <a:ext cx="2795551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baseline="0" dirty="0" smtClean="0">
              <a:solidFill>
                <a:srgbClr val="7030A0"/>
              </a:solidFill>
            </a:rPr>
            <a:t>Illustration</a:t>
          </a:r>
          <a:endParaRPr lang="fr-FR" sz="1600" b="1" kern="1200" baseline="0" dirty="0">
            <a:solidFill>
              <a:srgbClr val="7030A0"/>
            </a:solidFill>
          </a:endParaRPr>
        </a:p>
      </dsp:txBody>
      <dsp:txXfrm>
        <a:off x="6466178" y="0"/>
        <a:ext cx="2795551" cy="4478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112656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Architecture</a:t>
          </a:r>
          <a:endParaRPr lang="fr-FR" sz="1600" b="0" kern="1200" dirty="0"/>
        </a:p>
      </dsp:txBody>
      <dsp:txXfrm>
        <a:off x="0" y="0"/>
        <a:ext cx="4112656" cy="447824"/>
      </dsp:txXfrm>
    </dsp:sp>
    <dsp:sp modelId="{025469F2-067C-4199-9827-8EFE913C0E0F}">
      <dsp:nvSpPr>
        <dsp:cNvPr id="0" name=""/>
        <dsp:cNvSpPr/>
      </dsp:nvSpPr>
      <dsp:spPr>
        <a:xfrm>
          <a:off x="3257703" y="0"/>
          <a:ext cx="4112656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Découpage en couches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3257703" y="0"/>
        <a:ext cx="4112656" cy="447824"/>
      </dsp:txXfrm>
    </dsp:sp>
    <dsp:sp modelId="{FD4C7143-43FC-4DDF-A6BC-B63B039931B7}">
      <dsp:nvSpPr>
        <dsp:cNvPr id="0" name=""/>
        <dsp:cNvSpPr/>
      </dsp:nvSpPr>
      <dsp:spPr>
        <a:xfrm>
          <a:off x="6547829" y="0"/>
          <a:ext cx="268285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Illustration</a:t>
          </a:r>
          <a:endParaRPr lang="fr-FR" sz="1600" kern="1200" dirty="0"/>
        </a:p>
      </dsp:txBody>
      <dsp:txXfrm>
        <a:off x="6547829" y="0"/>
        <a:ext cx="2682850" cy="44782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356068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xx</a:t>
          </a:r>
          <a:endParaRPr lang="fr-FR" sz="1600" b="0" kern="1200" dirty="0"/>
        </a:p>
      </dsp:txBody>
      <dsp:txXfrm>
        <a:off x="0" y="0"/>
        <a:ext cx="3560683" cy="447824"/>
      </dsp:txXfrm>
    </dsp:sp>
    <dsp:sp modelId="{025469F2-067C-4199-9827-8EFE913C0E0F}">
      <dsp:nvSpPr>
        <dsp:cNvPr id="0" name=""/>
        <dsp:cNvSpPr/>
      </dsp:nvSpPr>
      <dsp:spPr>
        <a:xfrm>
          <a:off x="2823328" y="0"/>
          <a:ext cx="3560683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xx</a:t>
          </a:r>
          <a:endParaRPr lang="fr-FR" sz="1600" b="0" kern="1200" dirty="0"/>
        </a:p>
      </dsp:txBody>
      <dsp:txXfrm>
        <a:off x="2823328" y="0"/>
        <a:ext cx="3560683" cy="447824"/>
      </dsp:txXfrm>
    </dsp:sp>
    <dsp:sp modelId="{FD4C7143-43FC-4DDF-A6BC-B63B039931B7}">
      <dsp:nvSpPr>
        <dsp:cNvPr id="0" name=""/>
        <dsp:cNvSpPr/>
      </dsp:nvSpPr>
      <dsp:spPr>
        <a:xfrm>
          <a:off x="5671874" y="0"/>
          <a:ext cx="3560683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xx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5671874" y="0"/>
        <a:ext cx="3560683" cy="44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8" name="Rectangle 6"/>
          <p:cNvSpPr>
            <a:spLocks noGrp="1" noChangeArrowheads="1"/>
          </p:cNvSpPr>
          <p:nvPr/>
        </p:nvSpPr>
        <p:spPr bwMode="auto">
          <a:xfrm>
            <a:off x="5733002" y="9390341"/>
            <a:ext cx="623661" cy="55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defTabSz="957258" eaLnBrk="0" hangingPunct="0">
              <a:defRPr/>
            </a:pPr>
            <a:fld id="{16959728-951D-42C1-B969-70848B69A6FB}" type="slidenum">
              <a:rPr lang="en-GB" sz="1100">
                <a:latin typeface="IB AG Light"/>
                <a:ea typeface="MS PGothic" pitchFamily="34" charset="-128"/>
                <a:cs typeface="+mn-cs"/>
              </a:rPr>
              <a:pPr algn="r" defTabSz="957258" eaLnBrk="0" hangingPunct="0">
                <a:defRPr/>
              </a:pPr>
              <a:t>‹N°›</a:t>
            </a:fld>
            <a:endParaRPr lang="en-GB" sz="1100" dirty="0">
              <a:latin typeface="IB AG Light"/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475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902" y="1"/>
            <a:ext cx="2951474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87" y="4723379"/>
            <a:ext cx="4992404" cy="447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046"/>
            <a:ext cx="2951475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902" y="9445046"/>
            <a:ext cx="2951474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79B7D1-FF94-4CD0-9F88-E6EC4EC53A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E8759-FEF3-4055-9351-97CF8EC32712}" type="slidenum">
              <a:rPr lang="en-US" smtClean="0">
                <a:ea typeface="MS PGothic"/>
                <a:cs typeface="MS PGothic"/>
              </a:rPr>
              <a:pPr/>
              <a:t>1</a:t>
            </a:fld>
            <a:endParaRPr lang="en-US" smtClean="0">
              <a:ea typeface="MS PGothic"/>
              <a:cs typeface="MS PGothic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8B2C2-35E5-4CAE-921F-DB32A34896DA}" type="slidenum">
              <a:rPr lang="en-US" smtClean="0">
                <a:ea typeface="MS PGothic"/>
                <a:cs typeface="MS PGothic"/>
              </a:rPr>
              <a:pPr/>
              <a:t>9</a:t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8"/>
          <p:cNvSpPr>
            <a:spLocks/>
          </p:cNvSpPr>
          <p:nvPr userDrawn="1"/>
        </p:nvSpPr>
        <p:spPr bwMode="auto">
          <a:xfrm>
            <a:off x="383721" y="654064"/>
            <a:ext cx="9146043" cy="410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50" y="0"/>
              </a:cxn>
              <a:cxn ang="0">
                <a:pos x="4651" y="2583"/>
              </a:cxn>
              <a:cxn ang="0">
                <a:pos x="2866" y="2583"/>
              </a:cxn>
              <a:cxn ang="0">
                <a:pos x="1" y="237"/>
              </a:cxn>
              <a:cxn ang="0">
                <a:pos x="0" y="0"/>
              </a:cxn>
            </a:cxnLst>
            <a:rect l="0" t="0" r="r" b="b"/>
            <a:pathLst>
              <a:path w="4651" h="2583">
                <a:moveTo>
                  <a:pt x="0" y="0"/>
                </a:moveTo>
                <a:lnTo>
                  <a:pt x="4650" y="0"/>
                </a:lnTo>
                <a:lnTo>
                  <a:pt x="4651" y="2583"/>
                </a:lnTo>
                <a:lnTo>
                  <a:pt x="2866" y="2583"/>
                </a:lnTo>
                <a:lnTo>
                  <a:pt x="1" y="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849696" y="2052175"/>
            <a:ext cx="5172075" cy="992188"/>
          </a:xfrm>
        </p:spPr>
        <p:txBody>
          <a:bodyPr anchor="b"/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53008" y="3333291"/>
            <a:ext cx="4068763" cy="249299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14888" y="1600200"/>
            <a:ext cx="4118050" cy="1589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43771" y="457200"/>
            <a:ext cx="2289175" cy="27320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40007" y="457200"/>
            <a:ext cx="2151358" cy="2732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070" y="457214"/>
            <a:ext cx="915987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73070" y="1600202"/>
            <a:ext cx="9159875" cy="276999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4490" y="457214"/>
            <a:ext cx="845502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4129914"/>
            <a:ext cx="8420100" cy="2769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3063" y="1600206"/>
            <a:ext cx="4503737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600206"/>
            <a:ext cx="4503738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10079"/>
            <a:ext cx="4376738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88"/>
            <a:ext cx="4376738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83" y="1510079"/>
            <a:ext cx="4378325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83" y="2174888"/>
            <a:ext cx="4378325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1"/>
            <a:ext cx="5537201" cy="272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7" y="1435101"/>
            <a:ext cx="3259138" cy="387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51"/>
            <a:ext cx="5943600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72" name="Freeform 68"/>
          <p:cNvSpPr>
            <a:spLocks/>
          </p:cNvSpPr>
          <p:nvPr/>
        </p:nvSpPr>
        <p:spPr bwMode="auto">
          <a:xfrm>
            <a:off x="326571" y="6559296"/>
            <a:ext cx="9268534" cy="23045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"/>
              </a:cxn>
              <a:cxn ang="0">
                <a:pos x="37" y="147"/>
              </a:cxn>
              <a:cxn ang="0">
                <a:pos x="5031" y="147"/>
              </a:cxn>
              <a:cxn ang="0">
                <a:pos x="5033" y="3"/>
              </a:cxn>
              <a:cxn ang="0">
                <a:pos x="0" y="0"/>
              </a:cxn>
            </a:cxnLst>
            <a:rect l="0" t="0" r="r" b="b"/>
            <a:pathLst>
              <a:path w="5033" h="147">
                <a:moveTo>
                  <a:pt x="0" y="0"/>
                </a:moveTo>
                <a:lnTo>
                  <a:pt x="0" y="110"/>
                </a:lnTo>
                <a:lnTo>
                  <a:pt x="37" y="147"/>
                </a:lnTo>
                <a:lnTo>
                  <a:pt x="5031" y="147"/>
                </a:lnTo>
                <a:lnTo>
                  <a:pt x="5033" y="3"/>
                </a:lnTo>
                <a:lnTo>
                  <a:pt x="0" y="0"/>
                </a:lnTo>
                <a:close/>
              </a:path>
            </a:pathLst>
          </a:custGeom>
          <a:solidFill>
            <a:srgbClr val="6AADE4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70" y="457214"/>
            <a:ext cx="9159875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br>
              <a:rPr lang="fr-FR" dirty="0" smtClean="0"/>
            </a:br>
            <a:r>
              <a:rPr lang="fr-FR" dirty="0" smtClean="0"/>
              <a:t>Second 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70" y="1600200"/>
            <a:ext cx="9159875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8328024" y="6588125"/>
            <a:ext cx="1162051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DDC45D83-98E1-47BA-995C-FF5F31FDF1E9}" type="slidenum">
              <a:rPr lang="fr-FR" sz="110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  <a:defRPr/>
              </a:pPr>
              <a:t>‹N°›</a:t>
            </a:fld>
            <a:r>
              <a:rPr lang="fr-FR" sz="1100" dirty="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t>/27</a:t>
            </a:r>
            <a:endParaRPr lang="fr-FR" sz="1100" dirty="0">
              <a:solidFill>
                <a:srgbClr val="7030A0"/>
              </a:solidFill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bp_gen_001_hi"/>
          <p:cNvPicPr>
            <a:picLocks noChangeAspect="1" noChangeArrowheads="1"/>
          </p:cNvPicPr>
          <p:nvPr/>
        </p:nvPicPr>
        <p:blipFill>
          <a:blip r:embed="rId3" cstate="print"/>
          <a:srcRect r="7759"/>
          <a:stretch>
            <a:fillRect/>
          </a:stretch>
        </p:blipFill>
        <p:spPr bwMode="auto">
          <a:xfrm>
            <a:off x="0" y="4165601"/>
            <a:ext cx="1922685" cy="22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280229" y="1005840"/>
            <a:ext cx="6054274" cy="1621409"/>
          </a:xfrm>
        </p:spPr>
        <p:txBody>
          <a:bodyPr/>
          <a:lstStyle/>
          <a:p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A</a:t>
            </a:r>
            <a:r>
              <a:rPr lang="fr-FR" sz="2800" dirty="0" smtClean="0">
                <a:latin typeface="Cambria" pitchFamily="18" charset="0"/>
              </a:rPr>
              <a:t>rchitecture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l</a:t>
            </a:r>
            <a:r>
              <a:rPr lang="fr-FR" sz="2800" dirty="0" smtClean="0">
                <a:latin typeface="Cambria" pitchFamily="18" charset="0"/>
              </a:rPr>
              <a:t>ogicielle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et b</a:t>
            </a:r>
            <a:r>
              <a:rPr lang="fr-FR" sz="2800" dirty="0" smtClean="0">
                <a:latin typeface="Cambria" pitchFamily="18" charset="0"/>
              </a:rPr>
              <a:t>onnes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p</a:t>
            </a:r>
            <a:r>
              <a:rPr lang="fr-FR" sz="2800" dirty="0" smtClean="0">
                <a:latin typeface="Cambria" pitchFamily="18" charset="0"/>
              </a:rPr>
              <a:t>ratiques</a:t>
            </a:r>
            <a:br>
              <a:rPr lang="fr-FR" sz="2800" dirty="0" smtClean="0">
                <a:latin typeface="Cambria" pitchFamily="18" charset="0"/>
              </a:rPr>
            </a:b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</a:t>
            </a:r>
            <a:endParaRPr lang="fr-FR" sz="2400" b="0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880360" y="5394959"/>
            <a:ext cx="2423160" cy="4572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1" algn="r" defTabSz="944563" eaLnBrk="0" hangingPunct="0">
              <a:lnSpc>
                <a:spcPct val="90000"/>
              </a:lnSpc>
              <a:spcBef>
                <a:spcPct val="40000"/>
              </a:spcBef>
            </a:pPr>
            <a:r>
              <a:rPr kumimoji="0" lang="fr-F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Wylson DIBINGA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526412" y="2415658"/>
            <a:ext cx="8849818" cy="2653034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sz="2400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Architecture </a:t>
            </a:r>
            <a:endParaRPr lang="fr-FR" sz="24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Avantages 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Découpage en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couches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Différentes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fonctionnalités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Bonnes pratiques,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Illustration Kata 2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None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1086416"/>
            <a:ext cx="4408227" cy="713999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Présentation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526412" y="2415658"/>
            <a:ext cx="8849818" cy="3933384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sz="2400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Architecture 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avantages :  SI de gestion d’une maison de soins,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</a:t>
            </a:r>
            <a:r>
              <a:rPr lang="fr-FR" sz="1400" dirty="0" smtClean="0"/>
              <a:t>La structuration des applications en couches permet :</a:t>
            </a:r>
          </a:p>
          <a:p>
            <a:r>
              <a:rPr lang="fr-FR" sz="1400" dirty="0" smtClean="0"/>
              <a:t>– de maîtriser la complexité des applications (développement, échanges entre les applications, interactions</a:t>
            </a:r>
          </a:p>
          <a:p>
            <a:r>
              <a:rPr lang="en-US" sz="1400" dirty="0" smtClean="0"/>
              <a:t>entre </a:t>
            </a:r>
            <a:r>
              <a:rPr lang="en-US" sz="1400" dirty="0" err="1" smtClean="0"/>
              <a:t>objets</a:t>
            </a:r>
            <a:r>
              <a:rPr lang="en-US" sz="1400" dirty="0" smtClean="0"/>
              <a:t>)</a:t>
            </a:r>
          </a:p>
          <a:p>
            <a:r>
              <a:rPr lang="fr-FR" sz="1400" dirty="0" smtClean="0"/>
              <a:t>– d’optimiser les temps de développement, en factorisant certaines briques applicatives</a:t>
            </a:r>
          </a:p>
          <a:p>
            <a:r>
              <a:rPr lang="fr-FR" sz="1400" dirty="0" smtClean="0"/>
              <a:t>– d’isoler les problématiques d’enchaînements de processus en définissant et en délimitant le périmètre du</a:t>
            </a:r>
          </a:p>
          <a:p>
            <a:r>
              <a:rPr lang="fr-FR" sz="1400" dirty="0" smtClean="0"/>
              <a:t>contrôle de l’intégrité transactionnelle (locale et distribuée)</a:t>
            </a:r>
          </a:p>
          <a:p>
            <a:r>
              <a:rPr lang="en-US" sz="1400" dirty="0" smtClean="0"/>
              <a:t>– de </a:t>
            </a:r>
            <a:r>
              <a:rPr lang="en-US" sz="1400" dirty="0" err="1" smtClean="0"/>
              <a:t>favoriser</a:t>
            </a:r>
            <a:r>
              <a:rPr lang="en-US" sz="1400" dirty="0" smtClean="0"/>
              <a:t> la communication :</a:t>
            </a:r>
          </a:p>
          <a:p>
            <a:r>
              <a:rPr lang="fr-FR" sz="1400" dirty="0" smtClean="0"/>
              <a:t> à l’intérieur d’une application, en structurant les échanges entre les différentes couches</a:t>
            </a:r>
          </a:p>
          <a:p>
            <a:r>
              <a:rPr lang="fr-FR" sz="1400" dirty="0" smtClean="0"/>
              <a:t> entre les applications en précisant les principes de communication liée aux couches de diverses applications</a:t>
            </a:r>
          </a:p>
          <a:p>
            <a:r>
              <a:rPr lang="fr-FR" sz="1400" dirty="0" smtClean="0"/>
              <a:t> Le passage d’une couche vers une autre doit impérativement se faire via des interfaces qui</a:t>
            </a:r>
          </a:p>
          <a:p>
            <a:r>
              <a:rPr lang="fr-FR" sz="1400" dirty="0" smtClean="0"/>
              <a:t>représentent chacune un service d’accès (introduction de la notion de contrats de servi</a:t>
            </a:r>
            <a:r>
              <a:rPr lang="fr-FR" sz="2400" dirty="0" smtClean="0"/>
              <a:t>ces)</a:t>
            </a:r>
            <a:endParaRPr lang="fr-FR" sz="2400" dirty="0" smtClean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1049788"/>
            <a:ext cx="4408227" cy="750627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Présentation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772464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gner un rectangle avec un coin diagonal 4"/>
          <p:cNvSpPr/>
          <p:nvPr/>
        </p:nvSpPr>
        <p:spPr bwMode="auto">
          <a:xfrm flipH="1">
            <a:off x="6778171" y="28888"/>
            <a:ext cx="2731589" cy="685800"/>
          </a:xfrm>
          <a:prstGeom prst="snip2DiagRect">
            <a:avLst>
              <a:gd name="adj1" fmla="val 0"/>
              <a:gd name="adj2" fmla="val 27958"/>
            </a:avLst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cene3d>
              <a:camera prst="perspectiveHeroicExtremeLeftFacing"/>
              <a:lightRig rig="threePt" dir="t"/>
            </a:scene3d>
          </a:bodyPr>
          <a:lstStyle/>
          <a:p>
            <a:pPr algn="ctr" eaLnBrk="0" hangingPunct="0"/>
            <a:r>
              <a:rPr lang="fr-FR" sz="2200" b="1" kern="0" dirty="0" smtClean="0">
                <a:solidFill>
                  <a:srgbClr val="FF0000"/>
                </a:solidFill>
              </a:rPr>
              <a:t>Présentation CSC</a:t>
            </a:r>
            <a:endParaRPr lang="fr-FR" sz="2200" b="1" kern="0" dirty="0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772464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772464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8195945" y="2744470"/>
            <a:ext cx="1374775" cy="33401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Consultation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83" name="Imag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85180" y="4416108"/>
            <a:ext cx="652780" cy="719772"/>
          </a:xfrm>
          <a:prstGeom prst="rect">
            <a:avLst/>
          </a:prstGeom>
          <a:noFill/>
        </p:spPr>
      </p:pic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516880" y="5105400"/>
            <a:ext cx="1569720" cy="5181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Correction des fichiers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1463040" y="1600200"/>
            <a:ext cx="6461760" cy="1524000"/>
            <a:chOff x="1463040" y="1600200"/>
            <a:chExt cx="6461760" cy="1524000"/>
          </a:xfrm>
        </p:grpSpPr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1463040" y="1600200"/>
              <a:ext cx="6461760" cy="1524000"/>
            </a:xfrm>
            <a:prstGeom prst="rect">
              <a:avLst/>
            </a:prstGeom>
            <a:solidFill>
              <a:srgbClr val="FCF4C6"/>
            </a:solidFill>
            <a:ln w="9525">
              <a:solidFill>
                <a:srgbClr val="00B050"/>
              </a:solidFill>
              <a:miter lim="800000"/>
              <a:headEnd/>
              <a:tailEnd/>
            </a:ln>
            <a:effectLst>
              <a:prstShdw prst="shdw17" dist="17961" dir="2700000">
                <a:srgbClr val="00B050">
                  <a:gamma/>
                  <a:shade val="60000"/>
                  <a:invGamma/>
                </a:srgbClr>
              </a:prst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SI  Capsailor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387" name="Image 31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554480" y="1828800"/>
              <a:ext cx="1112520" cy="363856"/>
            </a:xfrm>
            <a:prstGeom prst="rect">
              <a:avLst/>
            </a:prstGeom>
            <a:noFill/>
          </p:spPr>
        </p:pic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80460" y="1828800"/>
              <a:ext cx="800100" cy="79057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A7C5CF"/>
                </a:gs>
                <a:gs pos="50000">
                  <a:srgbClr val="E1EBEF"/>
                </a:gs>
                <a:gs pos="100000">
                  <a:srgbClr val="A7C5CF"/>
                </a:gs>
              </a:gsLst>
              <a:lin ang="18900000" scaled="1"/>
            </a:gradFill>
            <a:ln w="12700">
              <a:solidFill>
                <a:srgbClr val="A7C5CF"/>
              </a:solidFill>
              <a:round/>
              <a:headEnd/>
              <a:tailEnd/>
            </a:ln>
            <a:effectLst>
              <a:outerShdw dist="28398" dir="3806097" algn="ctr" rotWithShape="0">
                <a:srgbClr val="32515C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MYSQL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1554480" y="2484120"/>
              <a:ext cx="1798320" cy="570230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2D050">
                  <a:gamma/>
                  <a:shade val="60000"/>
                  <a:invGamma/>
                </a:srgbClr>
              </a:prst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Commissions Calculées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6433185" y="2468880"/>
              <a:ext cx="1415415" cy="547053"/>
            </a:xfrm>
            <a:prstGeom prst="bevel">
              <a:avLst>
                <a:gd name="adj" fmla="val 12500"/>
              </a:avLst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2D050">
                  <a:gamma/>
                  <a:shade val="60000"/>
                  <a:invGamma/>
                </a:srgbClr>
              </a:prst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Validation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2929890" y="4112260"/>
            <a:ext cx="1748790" cy="1054100"/>
            <a:chOff x="1695450" y="1612900"/>
            <a:chExt cx="1314450" cy="609600"/>
          </a:xfrm>
        </p:grpSpPr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1695450" y="1612900"/>
              <a:ext cx="1314450" cy="609600"/>
            </a:xfrm>
            <a:prstGeom prst="foldedCorner">
              <a:avLst>
                <a:gd name="adj" fmla="val 1794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Commissions calculées</a:t>
              </a:r>
              <a:endPara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363" name="Picture 3" descr="exce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816100" y="1895475"/>
              <a:ext cx="269875" cy="260350"/>
            </a:xfrm>
            <a:prstGeom prst="rect">
              <a:avLst/>
            </a:prstGeom>
            <a:noFill/>
          </p:spPr>
        </p:pic>
        <p:pic>
          <p:nvPicPr>
            <p:cNvPr id="15362" name="Picture 2" descr="exce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187575" y="1895475"/>
              <a:ext cx="269875" cy="260350"/>
            </a:xfrm>
            <a:prstGeom prst="rect">
              <a:avLst/>
            </a:prstGeom>
            <a:noFill/>
          </p:spPr>
        </p:pic>
        <p:pic>
          <p:nvPicPr>
            <p:cNvPr id="15361" name="Picture 1" descr="exce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52700" y="1895475"/>
              <a:ext cx="269875" cy="260350"/>
            </a:xfrm>
            <a:prstGeom prst="rect">
              <a:avLst/>
            </a:prstGeom>
            <a:noFill/>
          </p:spPr>
        </p:pic>
      </p:grp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0" y="457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Imag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8519160" y="2114868"/>
            <a:ext cx="566420" cy="719772"/>
          </a:xfrm>
          <a:prstGeom prst="rect">
            <a:avLst/>
          </a:prstGeom>
          <a:noFill/>
        </p:spPr>
      </p:pic>
      <p:cxnSp>
        <p:nvCxnSpPr>
          <p:cNvPr id="44" name="Connecteur droit avec flèche 43"/>
          <p:cNvCxnSpPr/>
          <p:nvPr/>
        </p:nvCxnSpPr>
        <p:spPr bwMode="auto">
          <a:xfrm>
            <a:off x="2087880" y="3032760"/>
            <a:ext cx="792480" cy="1341120"/>
          </a:xfrm>
          <a:prstGeom prst="straightConnector1">
            <a:avLst/>
          </a:prstGeom>
          <a:ln w="57150">
            <a:solidFill>
              <a:srgbClr val="EE2525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 bwMode="auto">
          <a:xfrm>
            <a:off x="4770120" y="4739640"/>
            <a:ext cx="1036320" cy="0"/>
          </a:xfrm>
          <a:prstGeom prst="straightConnector1">
            <a:avLst/>
          </a:prstGeom>
          <a:ln w="57150">
            <a:solidFill>
              <a:srgbClr val="EE2525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 bwMode="auto">
          <a:xfrm flipV="1">
            <a:off x="6568440" y="3108960"/>
            <a:ext cx="289560" cy="1417320"/>
          </a:xfrm>
          <a:prstGeom prst="straightConnector1">
            <a:avLst/>
          </a:prstGeom>
          <a:ln w="57150">
            <a:solidFill>
              <a:srgbClr val="EE2525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 bwMode="auto">
          <a:xfrm>
            <a:off x="2087880" y="3032760"/>
            <a:ext cx="792480" cy="134112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V="1">
            <a:off x="6553200" y="3124200"/>
            <a:ext cx="304800" cy="140208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 bwMode="auto">
          <a:xfrm>
            <a:off x="4770120" y="4739640"/>
            <a:ext cx="1036320" cy="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 bwMode="auto">
          <a:xfrm flipH="1" flipV="1">
            <a:off x="4541520" y="2484120"/>
            <a:ext cx="1874520" cy="30480"/>
          </a:xfrm>
          <a:prstGeom prst="straightConnector1">
            <a:avLst/>
          </a:prstGeom>
          <a:ln w="57150">
            <a:solidFill>
              <a:srgbClr val="EE2424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 bwMode="auto">
          <a:xfrm flipH="1" flipV="1">
            <a:off x="4541520" y="2468880"/>
            <a:ext cx="1874520" cy="3048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 bwMode="auto">
          <a:xfrm flipH="1" flipV="1">
            <a:off x="7973423" y="2497908"/>
            <a:ext cx="487680" cy="5874"/>
          </a:xfrm>
          <a:prstGeom prst="straightConnector1">
            <a:avLst/>
          </a:prstGeom>
          <a:ln w="57150">
            <a:solidFill>
              <a:srgbClr val="EE2424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7261980" y="4090481"/>
            <a:ext cx="1308735" cy="712153"/>
            <a:chOff x="4314825" y="2250440"/>
            <a:chExt cx="973138" cy="442913"/>
          </a:xfrm>
        </p:grpSpPr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4314825" y="2250440"/>
              <a:ext cx="973138" cy="442913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 Décompression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" name="Groupe 38"/>
            <p:cNvGrpSpPr/>
            <p:nvPr/>
          </p:nvGrpSpPr>
          <p:grpSpPr>
            <a:xfrm>
              <a:off x="4419600" y="2463165"/>
              <a:ext cx="774700" cy="204788"/>
              <a:chOff x="4419600" y="2463165"/>
              <a:chExt cx="774700" cy="204788"/>
            </a:xfrm>
          </p:grpSpPr>
          <p:pic>
            <p:nvPicPr>
              <p:cNvPr id="15366" name="Image 3" descr="exce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419600" y="2499678"/>
                <a:ext cx="195263" cy="149225"/>
              </a:xfrm>
              <a:prstGeom prst="rect">
                <a:avLst/>
              </a:prstGeom>
              <a:noFill/>
            </p:spPr>
          </p:pic>
          <p:pic>
            <p:nvPicPr>
              <p:cNvPr id="15365" name="Image 16" descr="param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867275" y="2463165"/>
                <a:ext cx="327025" cy="204788"/>
              </a:xfrm>
              <a:prstGeom prst="rect">
                <a:avLst/>
              </a:prstGeom>
              <a:noFill/>
            </p:spPr>
          </p:pic>
          <p:pic>
            <p:nvPicPr>
              <p:cNvPr id="15364" name="Picture 4" descr="exce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633913" y="2498090"/>
                <a:ext cx="195262" cy="149225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772464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contenu 1"/>
          <p:cNvSpPr>
            <a:spLocks noGrp="1"/>
          </p:cNvSpPr>
          <p:nvPr>
            <p:ph idx="1"/>
          </p:nvPr>
        </p:nvSpPr>
        <p:spPr>
          <a:xfrm>
            <a:off x="526412" y="1809201"/>
            <a:ext cx="6542045" cy="3764283"/>
          </a:xfrm>
        </p:spPr>
        <p:txBody>
          <a:bodyPr/>
          <a:lstStyle/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Enjeux: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Fidéliser sa clientèle,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Augmenter la satisfaction client,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Mesurer la performance marketing,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Optimiser  la gestion marketing.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Problématique: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Gestion de maintenance client.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Travail réalisé :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Implémentation de la partie métier(orchestration métier-vue),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Base Oracle.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1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24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2400" dirty="0" smtClean="0">
              <a:latin typeface="Century Gothic" pitchFamily="34" charset="0"/>
              <a:cs typeface="Calibri" pitchFamily="34" charset="0"/>
            </a:endParaRPr>
          </a:p>
        </p:txBody>
      </p:sp>
      <p:pic>
        <p:nvPicPr>
          <p:cNvPr id="10" name="Image 9" descr="http://collections-auto.pagesperso-orange.fr/Frames/Logo-Volkswagen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58200" y="5958840"/>
            <a:ext cx="563880" cy="45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http://www.larevueautomobile.com/images/image-actu/Volkswagen-Golf-6-R20T-1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5744" y="1980474"/>
            <a:ext cx="2176272" cy="148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706388" y="1889512"/>
            <a:ext cx="7276468" cy="4158061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Connaissances acquises en master SID:</a:t>
            </a:r>
          </a:p>
          <a:p>
            <a:pPr marL="182563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Mettre en œuvre les connaissances.</a:t>
            </a:r>
          </a:p>
          <a:p>
            <a:pPr marL="182563" indent="0" algn="just">
              <a:buFont typeface="Wingdings" pitchFamily="2" charset="2"/>
              <a:buChar char="q"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 Avantage de l’apprentissage: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Professionnel: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Comprendre les enjeux stratégiques.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Technique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Intégration continue: Maven, Jenkins, JIRA, Sonar,…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Pattern delegate  et  API POI, iText, …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Participer au développement  d’une application. 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Organisationnel :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Gestion du temps,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Et planification des taches.</a:t>
            </a: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821188"/>
            <a:ext cx="4408227" cy="750627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CONCLUSION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ctrTitle"/>
          </p:nvPr>
        </p:nvSpPr>
        <p:spPr>
          <a:xfrm>
            <a:off x="6781800" y="3200399"/>
            <a:ext cx="2285691" cy="621803"/>
          </a:xfrm>
        </p:spPr>
        <p:txBody>
          <a:bodyPr/>
          <a:lstStyle/>
          <a:p>
            <a:r>
              <a:rPr lang="fr-FR" dirty="0" smtClean="0"/>
              <a:t>Merci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C08_Final">
  <a:themeElements>
    <a:clrScheme name="SLC08_Final 3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6AADE4"/>
      </a:accent1>
      <a:accent2>
        <a:srgbClr val="124570"/>
      </a:accent2>
      <a:accent3>
        <a:srgbClr val="FFFFFF"/>
      </a:accent3>
      <a:accent4>
        <a:srgbClr val="000000"/>
      </a:accent4>
      <a:accent5>
        <a:srgbClr val="B9D3EF"/>
      </a:accent5>
      <a:accent6>
        <a:srgbClr val="0F3E65"/>
      </a:accent6>
      <a:hlink>
        <a:srgbClr val="B6BF00"/>
      </a:hlink>
      <a:folHlink>
        <a:srgbClr val="850057"/>
      </a:folHlink>
    </a:clrScheme>
    <a:fontScheme name="SLC08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SLC08_Final</Template>
  <TotalTime>18739</TotalTime>
  <Words>346</Words>
  <Application>Microsoft Office PowerPoint</Application>
  <PresentationFormat>Format A4 (210 x 297 mm)</PresentationFormat>
  <Paragraphs>80</Paragraphs>
  <Slides>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SLC08_Final</vt:lpstr>
      <vt:lpstr>Architecture logicielle et bonnes pratiques  </vt:lpstr>
      <vt:lpstr>  Présentation</vt:lpstr>
      <vt:lpstr>  Présentation</vt:lpstr>
      <vt:lpstr>Diapositive 4</vt:lpstr>
      <vt:lpstr>Diapositive 5</vt:lpstr>
      <vt:lpstr>Diapositive 6</vt:lpstr>
      <vt:lpstr>Diapositive 7</vt:lpstr>
      <vt:lpstr>  CONCLUSION</vt:lpstr>
      <vt:lpstr>Merci !</vt:lpstr>
    </vt:vector>
  </TitlesOfParts>
  <Manager/>
  <Company>CSC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lancement</dc:title>
  <dc:subject/>
  <dc:creator>David Massou</dc:creator>
  <cp:keywords/>
  <dc:description/>
  <cp:lastModifiedBy>wylson</cp:lastModifiedBy>
  <cp:revision>1310</cp:revision>
  <cp:lastPrinted>2008-04-07T14:28:45Z</cp:lastPrinted>
  <dcterms:created xsi:type="dcterms:W3CDTF">2008-04-23T23:39:27Z</dcterms:created>
  <dcterms:modified xsi:type="dcterms:W3CDTF">2016-06-06T21:04:50Z</dcterms:modified>
  <cp:category/>
</cp:coreProperties>
</file>