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58" r:id="rId4"/>
    <p:sldId id="261" r:id="rId5"/>
    <p:sldId id="262" r:id="rId6"/>
    <p:sldId id="263" r:id="rId7"/>
    <p:sldId id="264" r:id="rId8"/>
    <p:sldId id="265" r:id="rId9"/>
    <p:sldId id="272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COT" initials="E" lastIdx="1" clrIdx="0">
    <p:extLst>
      <p:ext uri="{19B8F6BF-5375-455C-9EA6-DF929625EA0E}">
        <p15:presenceInfo xmlns="" xmlns:p15="http://schemas.microsoft.com/office/powerpoint/2012/main" userId="f34b205d213b9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06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91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E9F16-1FF4-47E0-A274-C6990B390D96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6490438-62FB-43B9-9918-E805F92E640F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b="1" dirty="0" smtClean="0"/>
            <a:t>Mobile App</a:t>
          </a:r>
          <a:endParaRPr lang="en-US" sz="2400" b="1" dirty="0"/>
        </a:p>
      </dgm:t>
    </dgm:pt>
    <dgm:pt modelId="{634634EB-5A8D-459C-91C6-A106491CECC3}" type="parTrans" cxnId="{55091EC5-39C7-4256-AA98-6E797DBA5B4A}">
      <dgm:prSet/>
      <dgm:spPr/>
      <dgm:t>
        <a:bodyPr/>
        <a:lstStyle/>
        <a:p>
          <a:endParaRPr lang="en-US"/>
        </a:p>
      </dgm:t>
    </dgm:pt>
    <dgm:pt modelId="{F0D8A2DB-22AB-4413-B166-7B0B11E8C75F}" type="sibTrans" cxnId="{55091EC5-39C7-4256-AA98-6E797DBA5B4A}">
      <dgm:prSet/>
      <dgm:spPr/>
      <dgm:t>
        <a:bodyPr/>
        <a:lstStyle/>
        <a:p>
          <a:endParaRPr lang="en-US"/>
        </a:p>
      </dgm:t>
    </dgm:pt>
    <dgm:pt modelId="{7AD209CA-8432-4E78-BF56-3246F30260A3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endParaRPr lang="en-IN" sz="2000" b="1" u="none" dirty="0" smtClean="0">
            <a:solidFill>
              <a:schemeClr val="bg1"/>
            </a:solidFill>
          </a:endParaRPr>
        </a:p>
        <a:p>
          <a:pPr algn="ctr"/>
          <a:r>
            <a:rPr lang="en-IN" sz="2400" b="1" u="none" dirty="0" smtClean="0">
              <a:solidFill>
                <a:schemeClr val="bg1"/>
              </a:solidFill>
            </a:rPr>
            <a:t>Website</a:t>
          </a:r>
        </a:p>
        <a:p>
          <a:pPr algn="ctr"/>
          <a:endParaRPr lang="en-US" sz="2000" u="none" dirty="0">
            <a:solidFill>
              <a:schemeClr val="bg1"/>
            </a:solidFill>
          </a:endParaRPr>
        </a:p>
      </dgm:t>
    </dgm:pt>
    <dgm:pt modelId="{496E2D5B-AC71-4B22-97FC-2A9CD33D77D4}" type="parTrans" cxnId="{277ED0A3-90E2-4DC7-AC8E-3F87CB146EA4}">
      <dgm:prSet/>
      <dgm:spPr/>
      <dgm:t>
        <a:bodyPr/>
        <a:lstStyle/>
        <a:p>
          <a:endParaRPr lang="en-US"/>
        </a:p>
      </dgm:t>
    </dgm:pt>
    <dgm:pt modelId="{7362D0EE-AE87-46F1-BF75-F8F2FCEA5EF9}" type="sibTrans" cxnId="{277ED0A3-90E2-4DC7-AC8E-3F87CB146EA4}">
      <dgm:prSet/>
      <dgm:spPr/>
      <dgm:t>
        <a:bodyPr/>
        <a:lstStyle/>
        <a:p>
          <a:endParaRPr lang="en-US"/>
        </a:p>
      </dgm:t>
    </dgm:pt>
    <dgm:pt modelId="{83DE0DD8-8BD8-4376-B7F1-DB2A1E0233AB}" type="pres">
      <dgm:prSet presAssocID="{C13E9F16-1FF4-47E0-A274-C6990B390D96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F0F14352-0E74-4C94-8EE6-A9564FCEF531}" type="pres">
      <dgm:prSet presAssocID="{96490438-62FB-43B9-9918-E805F92E640F}" presName="root" presStyleCnt="0"/>
      <dgm:spPr/>
    </dgm:pt>
    <dgm:pt modelId="{C2270ED6-FE39-405C-A46B-25E16DB54ED8}" type="pres">
      <dgm:prSet presAssocID="{96490438-62FB-43B9-9918-E805F92E640F}" presName="rootComposite" presStyleCnt="0"/>
      <dgm:spPr/>
    </dgm:pt>
    <dgm:pt modelId="{4256DF7F-E514-4F6F-83CB-F000221CCDEC}" type="pres">
      <dgm:prSet presAssocID="{96490438-62FB-43B9-9918-E805F92E640F}" presName="rootText" presStyleLbl="node1" presStyleIdx="0" presStyleCnt="2" custScaleX="25887" custScaleY="32803" custLinFactNeighborX="7584" custLinFactNeighborY="3264"/>
      <dgm:spPr/>
      <dgm:t>
        <a:bodyPr/>
        <a:lstStyle/>
        <a:p>
          <a:endParaRPr lang="en-US"/>
        </a:p>
      </dgm:t>
    </dgm:pt>
    <dgm:pt modelId="{3E60F615-785B-4F36-9465-24D5FE19477B}" type="pres">
      <dgm:prSet presAssocID="{96490438-62FB-43B9-9918-E805F92E640F}" presName="rootConnector" presStyleLbl="node1" presStyleIdx="0" presStyleCnt="2"/>
      <dgm:spPr/>
    </dgm:pt>
    <dgm:pt modelId="{4D4ADE8A-5937-48EF-B0C5-8170B7E0D793}" type="pres">
      <dgm:prSet presAssocID="{96490438-62FB-43B9-9918-E805F92E640F}" presName="childShape" presStyleCnt="0"/>
      <dgm:spPr/>
    </dgm:pt>
    <dgm:pt modelId="{24402ED7-881E-41CE-A16D-07286D8AF1F1}" type="pres">
      <dgm:prSet presAssocID="{7AD209CA-8432-4E78-BF56-3246F30260A3}" presName="root" presStyleCnt="0"/>
      <dgm:spPr/>
    </dgm:pt>
    <dgm:pt modelId="{E1BCE23D-6AF5-4F18-A86C-6AAA0DD33D8B}" type="pres">
      <dgm:prSet presAssocID="{7AD209CA-8432-4E78-BF56-3246F30260A3}" presName="rootComposite" presStyleCnt="0"/>
      <dgm:spPr/>
    </dgm:pt>
    <dgm:pt modelId="{AE58DD4B-26B7-4A8D-A7D8-69763F333CEC}" type="pres">
      <dgm:prSet presAssocID="{7AD209CA-8432-4E78-BF56-3246F30260A3}" presName="rootText" presStyleLbl="node1" presStyleIdx="1" presStyleCnt="2" custScaleX="26526" custScaleY="33442" custLinFactNeighborX="-8765" custLinFactNeighborY="2347"/>
      <dgm:spPr/>
      <dgm:t>
        <a:bodyPr/>
        <a:lstStyle/>
        <a:p>
          <a:endParaRPr lang="en-US"/>
        </a:p>
      </dgm:t>
    </dgm:pt>
    <dgm:pt modelId="{D636CE94-D0E6-4F24-AF7B-47A7A0979B01}" type="pres">
      <dgm:prSet presAssocID="{7AD209CA-8432-4E78-BF56-3246F30260A3}" presName="rootConnector" presStyleLbl="node1" presStyleIdx="1" presStyleCnt="2"/>
      <dgm:spPr/>
    </dgm:pt>
    <dgm:pt modelId="{FA33CBB1-0EED-461D-A636-453CB03D63BC}" type="pres">
      <dgm:prSet presAssocID="{7AD209CA-8432-4E78-BF56-3246F30260A3}" presName="childShape" presStyleCnt="0"/>
      <dgm:spPr/>
    </dgm:pt>
  </dgm:ptLst>
  <dgm:cxnLst>
    <dgm:cxn modelId="{55091EC5-39C7-4256-AA98-6E797DBA5B4A}" srcId="{C13E9F16-1FF4-47E0-A274-C6990B390D96}" destId="{96490438-62FB-43B9-9918-E805F92E640F}" srcOrd="0" destOrd="0" parTransId="{634634EB-5A8D-459C-91C6-A106491CECC3}" sibTransId="{F0D8A2DB-22AB-4413-B166-7B0B11E8C75F}"/>
    <dgm:cxn modelId="{B8A160AB-3318-4F68-A089-7A71644CA917}" type="presOf" srcId="{7AD209CA-8432-4E78-BF56-3246F30260A3}" destId="{D636CE94-D0E6-4F24-AF7B-47A7A0979B01}" srcOrd="1" destOrd="0" presId="urn:microsoft.com/office/officeart/2005/8/layout/hierarchy3"/>
    <dgm:cxn modelId="{CE8A6D51-585B-4100-928B-3D9CE6266EA4}" type="presOf" srcId="{7AD209CA-8432-4E78-BF56-3246F30260A3}" destId="{AE58DD4B-26B7-4A8D-A7D8-69763F333CEC}" srcOrd="0" destOrd="0" presId="urn:microsoft.com/office/officeart/2005/8/layout/hierarchy3"/>
    <dgm:cxn modelId="{82E2454D-401C-4325-9015-879A6912187A}" type="presOf" srcId="{96490438-62FB-43B9-9918-E805F92E640F}" destId="{4256DF7F-E514-4F6F-83CB-F000221CCDEC}" srcOrd="0" destOrd="0" presId="urn:microsoft.com/office/officeart/2005/8/layout/hierarchy3"/>
    <dgm:cxn modelId="{277ED0A3-90E2-4DC7-AC8E-3F87CB146EA4}" srcId="{C13E9F16-1FF4-47E0-A274-C6990B390D96}" destId="{7AD209CA-8432-4E78-BF56-3246F30260A3}" srcOrd="1" destOrd="0" parTransId="{496E2D5B-AC71-4B22-97FC-2A9CD33D77D4}" sibTransId="{7362D0EE-AE87-46F1-BF75-F8F2FCEA5EF9}"/>
    <dgm:cxn modelId="{09CBA171-09C2-48A5-87C7-B8781DC6657D}" type="presOf" srcId="{96490438-62FB-43B9-9918-E805F92E640F}" destId="{3E60F615-785B-4F36-9465-24D5FE19477B}" srcOrd="1" destOrd="0" presId="urn:microsoft.com/office/officeart/2005/8/layout/hierarchy3"/>
    <dgm:cxn modelId="{96BEC18A-BCA1-470C-BFB8-E10F43FE19A3}" type="presOf" srcId="{C13E9F16-1FF4-47E0-A274-C6990B390D96}" destId="{83DE0DD8-8BD8-4376-B7F1-DB2A1E0233AB}" srcOrd="0" destOrd="0" presId="urn:microsoft.com/office/officeart/2005/8/layout/hierarchy3"/>
    <dgm:cxn modelId="{EDC82E94-2DA4-41ED-BA94-DB08A11FB56C}" type="presParOf" srcId="{83DE0DD8-8BD8-4376-B7F1-DB2A1E0233AB}" destId="{F0F14352-0E74-4C94-8EE6-A9564FCEF531}" srcOrd="0" destOrd="0" presId="urn:microsoft.com/office/officeart/2005/8/layout/hierarchy3"/>
    <dgm:cxn modelId="{892C0D82-7452-4ADF-86A1-016C62D0CF23}" type="presParOf" srcId="{F0F14352-0E74-4C94-8EE6-A9564FCEF531}" destId="{C2270ED6-FE39-405C-A46B-25E16DB54ED8}" srcOrd="0" destOrd="0" presId="urn:microsoft.com/office/officeart/2005/8/layout/hierarchy3"/>
    <dgm:cxn modelId="{ABA56E51-6A10-4BBF-BF43-462A6B5F688A}" type="presParOf" srcId="{C2270ED6-FE39-405C-A46B-25E16DB54ED8}" destId="{4256DF7F-E514-4F6F-83CB-F000221CCDEC}" srcOrd="0" destOrd="0" presId="urn:microsoft.com/office/officeart/2005/8/layout/hierarchy3"/>
    <dgm:cxn modelId="{E186E3D0-5DEE-4C43-8DFB-17EC7DA67369}" type="presParOf" srcId="{C2270ED6-FE39-405C-A46B-25E16DB54ED8}" destId="{3E60F615-785B-4F36-9465-24D5FE19477B}" srcOrd="1" destOrd="0" presId="urn:microsoft.com/office/officeart/2005/8/layout/hierarchy3"/>
    <dgm:cxn modelId="{3F96E16B-7B53-4C1C-9DFC-EEF39BCD2C43}" type="presParOf" srcId="{F0F14352-0E74-4C94-8EE6-A9564FCEF531}" destId="{4D4ADE8A-5937-48EF-B0C5-8170B7E0D793}" srcOrd="1" destOrd="0" presId="urn:microsoft.com/office/officeart/2005/8/layout/hierarchy3"/>
    <dgm:cxn modelId="{7C6CA127-F131-4EE9-B337-060AE11685EE}" type="presParOf" srcId="{83DE0DD8-8BD8-4376-B7F1-DB2A1E0233AB}" destId="{24402ED7-881E-41CE-A16D-07286D8AF1F1}" srcOrd="1" destOrd="0" presId="urn:microsoft.com/office/officeart/2005/8/layout/hierarchy3"/>
    <dgm:cxn modelId="{1392607B-AD65-45C9-9426-EA51B55808CF}" type="presParOf" srcId="{24402ED7-881E-41CE-A16D-07286D8AF1F1}" destId="{E1BCE23D-6AF5-4F18-A86C-6AAA0DD33D8B}" srcOrd="0" destOrd="0" presId="urn:microsoft.com/office/officeart/2005/8/layout/hierarchy3"/>
    <dgm:cxn modelId="{559D4D8B-7AA9-4929-A5F6-185A9EA51FD3}" type="presParOf" srcId="{E1BCE23D-6AF5-4F18-A86C-6AAA0DD33D8B}" destId="{AE58DD4B-26B7-4A8D-A7D8-69763F333CEC}" srcOrd="0" destOrd="0" presId="urn:microsoft.com/office/officeart/2005/8/layout/hierarchy3"/>
    <dgm:cxn modelId="{1760402E-78A2-4504-B044-D606B8729E65}" type="presParOf" srcId="{E1BCE23D-6AF5-4F18-A86C-6AAA0DD33D8B}" destId="{D636CE94-D0E6-4F24-AF7B-47A7A0979B01}" srcOrd="1" destOrd="0" presId="urn:microsoft.com/office/officeart/2005/8/layout/hierarchy3"/>
    <dgm:cxn modelId="{B03B0787-6F69-4FB8-A725-FD9CF7BF7912}" type="presParOf" srcId="{24402ED7-881E-41CE-A16D-07286D8AF1F1}" destId="{FA33CBB1-0EED-461D-A636-453CB03D63BC}" srcOrd="1" destOrd="0" presId="urn:microsoft.com/office/officeart/2005/8/layout/hierarchy3"/>
  </dgm:cxnLst>
  <dgm:bg>
    <a:noFill/>
  </dgm:bg>
  <dgm:whole>
    <a:ln>
      <a:noFill/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4C80B-B375-43F9-9050-23CDD733EA05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6F41-BCDF-4DAA-BA8E-D59EE35718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7890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67AFC-482A-45C0-A934-465D49646A49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3ABF-32BF-4F76-ADF4-24DDDDEF6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4808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417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317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3ABF-32BF-4F76-ADF4-24DDDDEF605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586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CF1B-ADE4-4F3E-888E-438661C61661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391251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698E-CCD7-4CE6-934A-5830D768E14D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532073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0ACF-498B-4BA1-AA28-DCA3221D93C7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799461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9BB0-227E-4243-B38D-A67B0E6DB669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133470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BE20-399A-435B-BBA8-3024D79A4AC2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67456845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1E09-6BA1-4C7E-BA85-C2AC27325BC4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448493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367-9A2C-400A-8891-1C6730FD0CD2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684582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A44-7124-426C-B869-0F6A18C8C084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294783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42C-D27E-48AD-9AB7-47A230397543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419530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DE83-D715-423E-A3CE-0D97CAEB3FFC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08259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1AA-4427-47D9-A960-03ED9F3C2247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512201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C8A0-63AA-41E4-8B14-202969D2F280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932092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965C-ABD5-4B30-81DA-7D251091B4B5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519156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878C-95AA-4100-A071-CE6BCB06F57D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584999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A02-67AE-4FCD-B9E4-C962C1F01D5A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818624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4D0-0F02-463B-991A-32F25C8409B8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657624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E8DA-DAC2-41BF-ABBA-2D9652C0A876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5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ransition spd="slow"/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465942"/>
            <a:ext cx="9130145" cy="3280229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 ACADEMIC UPDATE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&amp; PERFORMANCE PREDICTION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918" y="4608568"/>
            <a:ext cx="8825658" cy="8614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73149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89709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Architecture Diagram :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05592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10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99789" y="2847109"/>
            <a:ext cx="2712720" cy="5943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Admin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199788" y="5118952"/>
            <a:ext cx="2712720" cy="5943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Faculty</a:t>
            </a:r>
            <a:endParaRPr lang="en-IN" b="1" dirty="0"/>
          </a:p>
        </p:txBody>
      </p:sp>
      <p:sp>
        <p:nvSpPr>
          <p:cNvPr id="8" name="Flowchart: Connector 7"/>
          <p:cNvSpPr/>
          <p:nvPr/>
        </p:nvSpPr>
        <p:spPr>
          <a:xfrm flipH="1" flipV="1">
            <a:off x="11841480" y="107953"/>
            <a:ext cx="60960" cy="4571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ecision 8"/>
          <p:cNvSpPr/>
          <p:nvPr/>
        </p:nvSpPr>
        <p:spPr>
          <a:xfrm>
            <a:off x="3924992" y="3402350"/>
            <a:ext cx="2667000" cy="1600414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Role</a:t>
            </a:r>
            <a:endParaRPr lang="en-I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727" y="3988648"/>
            <a:ext cx="2040106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Login Page</a:t>
            </a:r>
            <a:endParaRPr lang="en-IN" sz="2000" b="1" dirty="0"/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732833" y="4188703"/>
            <a:ext cx="1192159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6591992" y="4202557"/>
            <a:ext cx="723208" cy="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22128" y="3130434"/>
            <a:ext cx="863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35980" y="5415590"/>
            <a:ext cx="863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335980" y="3130434"/>
            <a:ext cx="1" cy="228515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6886" y="1607127"/>
            <a:ext cx="342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solidFill>
                  <a:srgbClr val="FF0000"/>
                </a:solidFill>
              </a:rPr>
              <a:t>Website </a:t>
            </a:r>
            <a:r>
              <a:rPr lang="en-IN" sz="2000" b="1" u="sng" dirty="0" smtClean="0">
                <a:solidFill>
                  <a:srgbClr val="FF0000"/>
                </a:solidFill>
              </a:rPr>
              <a:t>Creation: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0057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72640" y="2545080"/>
            <a:ext cx="2407920" cy="11277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Admin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400" y="1234440"/>
            <a:ext cx="2971800" cy="701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Faculty Subject</a:t>
            </a:r>
          </a:p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Allotment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655525" y="2181498"/>
            <a:ext cx="2984864" cy="701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Faculty details</a:t>
            </a:r>
          </a:p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(add/update/ delete)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399" y="3230880"/>
            <a:ext cx="3010989" cy="701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Student details</a:t>
            </a:r>
          </a:p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(add/update/delete)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2463" y="4282440"/>
            <a:ext cx="2997926" cy="701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Status report </a:t>
            </a:r>
          </a:p>
        </p:txBody>
      </p:sp>
      <p:cxnSp>
        <p:nvCxnSpPr>
          <p:cNvPr id="8" name="Straight Connector 7"/>
          <p:cNvCxnSpPr>
            <a:stCxn id="2" idx="6"/>
            <a:endCxn id="3" idx="1"/>
          </p:cNvCxnSpPr>
          <p:nvPr/>
        </p:nvCxnSpPr>
        <p:spPr>
          <a:xfrm flipV="1">
            <a:off x="4480560" y="1584960"/>
            <a:ext cx="2148840" cy="1524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6"/>
            <a:endCxn id="6" idx="1"/>
          </p:cNvCxnSpPr>
          <p:nvPr/>
        </p:nvCxnSpPr>
        <p:spPr>
          <a:xfrm>
            <a:off x="4480560" y="3108960"/>
            <a:ext cx="2161903" cy="1524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  <a:endCxn id="2" idx="6"/>
          </p:cNvCxnSpPr>
          <p:nvPr/>
        </p:nvCxnSpPr>
        <p:spPr>
          <a:xfrm rot="10800000" flipV="1">
            <a:off x="4480561" y="2532018"/>
            <a:ext cx="2174965" cy="5769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2" idx="6"/>
          </p:cNvCxnSpPr>
          <p:nvPr/>
        </p:nvCxnSpPr>
        <p:spPr>
          <a:xfrm rot="10800000">
            <a:off x="4480561" y="3108960"/>
            <a:ext cx="2148839" cy="4724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5840" y="640080"/>
            <a:ext cx="33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Data Flow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r>
              <a:rPr lang="en-IN" sz="2000" b="1" dirty="0" smtClean="0"/>
              <a:t>:</a:t>
            </a:r>
            <a:endParaRPr lang="en-IN" sz="2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47155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11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51172" y="5310051"/>
            <a:ext cx="2997926" cy="701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Send Announcement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2" idx="6"/>
            <a:endCxn id="21" idx="1"/>
          </p:cNvCxnSpPr>
          <p:nvPr/>
        </p:nvCxnSpPr>
        <p:spPr>
          <a:xfrm>
            <a:off x="4480560" y="3108960"/>
            <a:ext cx="2170612" cy="2551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24174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23160" y="2693670"/>
            <a:ext cx="2133600" cy="1280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Faculty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6629" y="1654381"/>
            <a:ext cx="2590800" cy="8077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Internal 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assessment </a:t>
            </a:r>
            <a:r>
              <a:rPr lang="en-IN" dirty="0" smtClean="0">
                <a:solidFill>
                  <a:schemeClr val="bg1"/>
                </a:solidFill>
              </a:rPr>
              <a:t>entry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8128" y="3038748"/>
            <a:ext cx="2590800" cy="8077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Performance Remark &amp; status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1"/>
            <a:endCxn id="2" idx="6"/>
          </p:cNvCxnSpPr>
          <p:nvPr/>
        </p:nvCxnSpPr>
        <p:spPr>
          <a:xfrm rot="10800000" flipV="1">
            <a:off x="4556761" y="2058240"/>
            <a:ext cx="2069869" cy="1275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6"/>
            <a:endCxn id="5" idx="1"/>
          </p:cNvCxnSpPr>
          <p:nvPr/>
        </p:nvCxnSpPr>
        <p:spPr>
          <a:xfrm>
            <a:off x="4556760" y="3333750"/>
            <a:ext cx="2041368" cy="108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6101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12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0691" y="4499660"/>
            <a:ext cx="2590800" cy="8077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Send Announcement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" idx="6"/>
            <a:endCxn id="15" idx="1"/>
          </p:cNvCxnSpPr>
          <p:nvPr/>
        </p:nvCxnSpPr>
        <p:spPr>
          <a:xfrm>
            <a:off x="4556760" y="3333750"/>
            <a:ext cx="2063931" cy="1569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02260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48325" y="2841674"/>
            <a:ext cx="2110154" cy="11394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Student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1518" y="2455239"/>
            <a:ext cx="3104484" cy="7174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GB" dirty="0" smtClean="0">
                <a:solidFill>
                  <a:schemeClr val="bg1"/>
                </a:solidFill>
              </a:rPr>
              <a:t>View their </a:t>
            </a:r>
            <a:r>
              <a:rPr lang="en-GB" dirty="0" smtClean="0">
                <a:solidFill>
                  <a:schemeClr val="bg1"/>
                </a:solidFill>
              </a:rPr>
              <a:t>assignment </a:t>
            </a:r>
            <a:r>
              <a:rPr lang="en-GB" dirty="0" smtClean="0">
                <a:solidFill>
                  <a:schemeClr val="bg1"/>
                </a:solidFill>
              </a:rPr>
              <a:t>marks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3080" y="1393982"/>
            <a:ext cx="3062920" cy="7174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GB" dirty="0" smtClean="0">
                <a:solidFill>
                  <a:schemeClr val="bg1"/>
                </a:solidFill>
              </a:rPr>
              <a:t>View their seminar </a:t>
            </a:r>
            <a:r>
              <a:rPr lang="en-GB" dirty="0" smtClean="0">
                <a:solidFill>
                  <a:schemeClr val="bg1"/>
                </a:solidFill>
              </a:rPr>
              <a:t>marks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3078" y="3677208"/>
            <a:ext cx="3049065" cy="7423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View performance status</a:t>
            </a:r>
          </a:p>
        </p:txBody>
      </p:sp>
      <p:cxnSp>
        <p:nvCxnSpPr>
          <p:cNvPr id="13" name="Straight Connector 12"/>
          <p:cNvCxnSpPr>
            <a:stCxn id="7" idx="6"/>
            <a:endCxn id="10" idx="1"/>
          </p:cNvCxnSpPr>
          <p:nvPr/>
        </p:nvCxnSpPr>
        <p:spPr>
          <a:xfrm flipV="1">
            <a:off x="5458479" y="1752708"/>
            <a:ext cx="1384601" cy="16587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6"/>
          </p:cNvCxnSpPr>
          <p:nvPr/>
        </p:nvCxnSpPr>
        <p:spPr>
          <a:xfrm rot="10800000" flipV="1">
            <a:off x="5458479" y="2798618"/>
            <a:ext cx="1330248" cy="6127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58479" y="3466834"/>
            <a:ext cx="1371812" cy="620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05592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13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6933" y="4979535"/>
            <a:ext cx="3049065" cy="7423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dirty="0" smtClean="0">
                <a:solidFill>
                  <a:schemeClr val="bg1"/>
                </a:solidFill>
              </a:rPr>
              <a:t>Get notifications from Admin / Faculty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5250873" y="3754582"/>
            <a:ext cx="1801090" cy="1330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946" y="3212792"/>
            <a:ext cx="2012396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Login Page</a:t>
            </a:r>
            <a:endParaRPr lang="en-IN" sz="2000" b="1" dirty="0"/>
          </a:p>
        </p:txBody>
      </p:sp>
      <p:cxnSp>
        <p:nvCxnSpPr>
          <p:cNvPr id="16" name="Straight Arrow Connector 15"/>
          <p:cNvCxnSpPr>
            <a:stCxn id="14" idx="3"/>
            <a:endCxn id="7" idx="2"/>
          </p:cNvCxnSpPr>
          <p:nvPr/>
        </p:nvCxnSpPr>
        <p:spPr>
          <a:xfrm flipV="1">
            <a:off x="2303342" y="3411416"/>
            <a:ext cx="1044983" cy="1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45127" y="916770"/>
            <a:ext cx="3519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>
                <a:solidFill>
                  <a:srgbClr val="FF0000"/>
                </a:solidFill>
              </a:rPr>
              <a:t>Mobile App Development:</a:t>
            </a:r>
            <a:endParaRPr lang="en-US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497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01354" y="6054437"/>
            <a:ext cx="683339" cy="393614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/>
                </a:solidFill>
              </a:rPr>
              <a:pPr/>
              <a:t>14</a:t>
            </a:fld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5655" y="653533"/>
            <a:ext cx="4564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rgbClr val="90C226"/>
                </a:solidFill>
                <a:ea typeface="+mj-ea"/>
                <a:cs typeface="+mj-cs"/>
              </a:rPr>
              <a:t>6.Sample Output :</a:t>
            </a:r>
            <a:endParaRPr lang="en-US" dirty="0"/>
          </a:p>
        </p:txBody>
      </p:sp>
      <p:pic>
        <p:nvPicPr>
          <p:cNvPr id="4" name="Picture 3" descr="ad7.png"/>
          <p:cNvPicPr>
            <a:picLocks noChangeAspect="1"/>
          </p:cNvPicPr>
          <p:nvPr/>
        </p:nvPicPr>
        <p:blipFill>
          <a:blip r:embed="rId2">
            <a:lum contrast="10000"/>
          </a:blip>
          <a:stretch>
            <a:fillRect/>
          </a:stretch>
        </p:blipFill>
        <p:spPr>
          <a:xfrm>
            <a:off x="1579419" y="2030086"/>
            <a:ext cx="8408893" cy="423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483839" y="1551711"/>
            <a:ext cx="22693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Login page:</a:t>
            </a:r>
            <a:endParaRPr lang="en-IN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1455" y="2729346"/>
            <a:ext cx="1169170" cy="33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48954" y="611063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/>
                </a:solidFill>
              </a:rPr>
              <a:pPr/>
              <a:t>15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d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1454727"/>
            <a:ext cx="8603673" cy="465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288473" y="762000"/>
            <a:ext cx="521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the field is empty, it show some alert message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73645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/>
                </a:solidFill>
              </a:rPr>
              <a:pPr/>
              <a:t>16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ad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1530469"/>
            <a:ext cx="8991600" cy="4578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051405" y="930625"/>
            <a:ext cx="4608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If the field is empty, it show </a:t>
            </a:r>
            <a:r>
              <a:rPr lang="en-IN" dirty="0" smtClean="0"/>
              <a:t>alert </a:t>
            </a:r>
            <a:r>
              <a:rPr lang="en-IN" dirty="0" smtClean="0"/>
              <a:t>message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5818" y="2295770"/>
            <a:ext cx="1233058" cy="35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18227" y="602750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/>
                </a:solidFill>
              </a:rPr>
              <a:pPr/>
              <a:t>17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d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3960"/>
            <a:ext cx="9199418" cy="468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65644" y="833643"/>
            <a:ext cx="641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If the </a:t>
            </a:r>
            <a:r>
              <a:rPr lang="en-IN" dirty="0" smtClean="0"/>
              <a:t>username / password is invalid, </a:t>
            </a:r>
            <a:r>
              <a:rPr lang="en-IN" dirty="0" smtClean="0"/>
              <a:t>it show </a:t>
            </a:r>
            <a:r>
              <a:rPr lang="en-IN" dirty="0" smtClean="0"/>
              <a:t>alert </a:t>
            </a:r>
            <a:r>
              <a:rPr lang="en-IN" dirty="0" smtClean="0"/>
              <a:t>message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8218" y="2160443"/>
            <a:ext cx="1219200" cy="34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13426" y="620761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/>
                </a:solidFill>
              </a:rPr>
              <a:pPr/>
              <a:t>18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657159"/>
            <a:ext cx="9185563" cy="4649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6180" y="2326699"/>
            <a:ext cx="1221726" cy="34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83672" y="1083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Admin Panel: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13426" y="6234546"/>
            <a:ext cx="683339" cy="365906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19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 descr="a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7" y="1173366"/>
            <a:ext cx="9379528" cy="4706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2943" y="1759528"/>
            <a:ext cx="1267431" cy="36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77907" y="514988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Announcement: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 </a:t>
            </a:r>
            <a:r>
              <a:rPr lang="en-GB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ACADEMIC </a:t>
            </a:r>
            <a:r>
              <a:rPr lang="en-GB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&amp; PERFORMANCE PREDICTION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Submitted by,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A.Yuvaraj</a:t>
            </a:r>
            <a:endParaRPr lang="en-I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II  M.C.A 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20214012404160,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Department of CSE,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600" dirty="0" err="1" smtClean="0"/>
              <a:t>Manonmaniam</a:t>
            </a:r>
            <a:r>
              <a:rPr lang="en-IN" sz="1600" dirty="0" smtClean="0"/>
              <a:t> </a:t>
            </a:r>
            <a:r>
              <a:rPr lang="en-IN" sz="1600" dirty="0" err="1" smtClean="0"/>
              <a:t>Sundaranar</a:t>
            </a:r>
            <a:r>
              <a:rPr lang="en-IN" sz="1600" dirty="0" smtClean="0"/>
              <a:t> University,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Tirunelveli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927" y="2160589"/>
            <a:ext cx="5112328" cy="3880773"/>
          </a:xfrm>
        </p:spPr>
        <p:txBody>
          <a:bodyPr/>
          <a:lstStyle/>
          <a:p>
            <a:r>
              <a:rPr lang="en-IN" dirty="0"/>
              <a:t>u</a:t>
            </a:r>
            <a:r>
              <a:rPr lang="en-IN" dirty="0" smtClean="0"/>
              <a:t>nder the guidance of,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Dr.R.S.Rajesh.,M.E.,</a:t>
            </a:r>
            <a:r>
              <a:rPr lang="en-I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Ph.D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.,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 smtClean="0"/>
              <a:t>Professor,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Department of CSE,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600" dirty="0" err="1"/>
              <a:t>Manonmaniam</a:t>
            </a:r>
            <a:r>
              <a:rPr lang="en-IN" sz="1600" dirty="0"/>
              <a:t> </a:t>
            </a:r>
            <a:r>
              <a:rPr lang="en-IN" sz="1600" dirty="0" err="1"/>
              <a:t>Sundaranar</a:t>
            </a:r>
            <a:r>
              <a:rPr lang="en-IN" sz="1600" dirty="0"/>
              <a:t> University,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Tirunelveli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19446" cy="365125"/>
          </a:xfrm>
        </p:spPr>
        <p:txBody>
          <a:bodyPr/>
          <a:lstStyle/>
          <a:p>
            <a:fld id="{9DE04EBA-382E-4338-B9F1-562D536E87E4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524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41135" y="609678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20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 descr="ad_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319049"/>
            <a:ext cx="9545782" cy="4692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9673" y="1925783"/>
            <a:ext cx="1316182" cy="36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52868" y="819789"/>
            <a:ext cx="226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Add Announcement</a:t>
            </a:r>
            <a:r>
              <a:rPr lang="en-IN" dirty="0" smtClean="0"/>
              <a:t>: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61027" y="61521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/>
                </a:solidFill>
              </a:rPr>
              <a:pPr/>
              <a:t>21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a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33055"/>
            <a:ext cx="9251056" cy="469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60926" y="598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View </a:t>
            </a:r>
            <a:r>
              <a:rPr lang="en-IN" dirty="0" smtClean="0"/>
              <a:t>Announcement: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9673" y="1870365"/>
            <a:ext cx="1246909" cy="34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82699" y="605521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22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 descr="ad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011382"/>
            <a:ext cx="10060334" cy="507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02809" y="594157"/>
            <a:ext cx="236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Print </a:t>
            </a:r>
            <a:r>
              <a:rPr lang="en-IN" dirty="0" smtClean="0"/>
              <a:t>Announcement: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5472" y="1563993"/>
            <a:ext cx="519902" cy="14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524000"/>
            <a:ext cx="8596668" cy="2467429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 smtClean="0"/>
              <a:t>Thank </a:t>
            </a:r>
            <a:r>
              <a:rPr lang="en-IN" sz="9600" b="1" dirty="0" smtClean="0"/>
              <a:t>you</a:t>
            </a:r>
            <a:endParaRPr lang="en-US" sz="9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19446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23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50-Most-Amazing-Batman-Logo-Icons-GIF-Transparent-PNG-Images-25.png"/>
          <p:cNvPicPr>
            <a:picLocks noChangeAspect="1"/>
          </p:cNvPicPr>
          <p:nvPr/>
        </p:nvPicPr>
        <p:blipFill>
          <a:blip r:embed="rId2">
            <a:lum bright="100000" contrast="100000"/>
          </a:blip>
          <a:stretch>
            <a:fillRect/>
          </a:stretch>
        </p:blipFill>
        <p:spPr>
          <a:xfrm>
            <a:off x="9829799" y="-391884"/>
            <a:ext cx="2162627" cy="2162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3374104"/>
              </p:ext>
            </p:extLst>
          </p:nvPr>
        </p:nvGraphicFramePr>
        <p:xfrm>
          <a:off x="1862761" y="1583398"/>
          <a:ext cx="8406228" cy="458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70"/>
                <a:gridCol w="5176910"/>
                <a:gridCol w="2025748"/>
              </a:tblGrid>
              <a:tr h="5150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S.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Slide No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System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Novelty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System Requirement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System </a:t>
                      </a:r>
                      <a:r>
                        <a:rPr lang="en-IN" dirty="0" smtClean="0"/>
                        <a:t>Design</a:t>
                      </a:r>
                    </a:p>
                    <a:p>
                      <a:pPr algn="ctr"/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6788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Sample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6258" y="970670"/>
            <a:ext cx="849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 smtClean="0"/>
              <a:t>Content</a:t>
            </a:r>
            <a:endParaRPr lang="en-IN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6101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8541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5108"/>
            <a:ext cx="8761413" cy="706964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1.Objective</a:t>
            </a:r>
            <a:r>
              <a:rPr lang="en-IN" sz="4800" b="1" dirty="0" smtClean="0"/>
              <a:t>:</a:t>
            </a:r>
            <a:endParaRPr lang="en-IN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33301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4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4" y="2147456"/>
            <a:ext cx="9924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Main objective is to developed a platform for student and faculty member to effectively manage the activities of attendance maintenance , Assignments , seminar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Reduce the paper work and saving time to generate accurate results from student’s performance. </a:t>
            </a:r>
            <a:endParaRPr lang="en-IN" sz="2400" dirty="0" smtClean="0"/>
          </a:p>
          <a:p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It is also proposed to apply a basic </a:t>
            </a:r>
            <a:r>
              <a:rPr lang="en-IN" sz="2400" b="1" dirty="0" smtClean="0"/>
              <a:t>Machine Learning </a:t>
            </a:r>
            <a:r>
              <a:rPr lang="en-IN" sz="2400" dirty="0" smtClean="0"/>
              <a:t>concepts to predict overall performance of the student.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84685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2.System Analysis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2" y="6041362"/>
            <a:ext cx="3005593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5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954" y="1648691"/>
            <a:ext cx="98178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2.1 Existing System :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algn="just"/>
            <a:r>
              <a:rPr lang="en-IN" dirty="0" smtClean="0"/>
              <a:t>In existing system  there are various problem like </a:t>
            </a:r>
            <a:r>
              <a:rPr lang="en-IN" dirty="0" smtClean="0"/>
              <a:t>.</a:t>
            </a: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Collect  all the document manually.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Time consuming  for this process is very high.</a:t>
            </a:r>
          </a:p>
          <a:p>
            <a:pPr algn="just"/>
            <a:r>
              <a:rPr lang="en-IN" dirty="0" smtClean="0"/>
              <a:t>	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Maintaining all hard copies of record is difficult.</a:t>
            </a:r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20183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640" y="716280"/>
            <a:ext cx="947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2.2 Proposed  System :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6760" y="1479396"/>
            <a:ext cx="2727960" cy="777240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User name, </a:t>
            </a:r>
            <a:r>
              <a:rPr lang="en-IN" sz="1400" dirty="0" smtClean="0">
                <a:solidFill>
                  <a:schemeClr val="bg1"/>
                </a:solidFill>
              </a:rPr>
              <a:t>Password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19700" y="2895600"/>
            <a:ext cx="1402080" cy="64008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Faculty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006840" y="2895600"/>
            <a:ext cx="1402080" cy="64008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smtClean="0">
                <a:solidFill>
                  <a:schemeClr val="bg1"/>
                </a:solidFill>
              </a:rPr>
              <a:t>Student</a:t>
            </a:r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8310" y="2895600"/>
            <a:ext cx="1402080" cy="64008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Admin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419350" y="2560320"/>
            <a:ext cx="7288530" cy="22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20740" y="225552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19350" y="2590800"/>
            <a:ext cx="0" cy="246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07880" y="256032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0891" y="3594408"/>
            <a:ext cx="3331029" cy="2775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Faculty Subject Allotment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Manage Faculty details</a:t>
            </a:r>
          </a:p>
          <a:p>
            <a:pPr marL="342900" indent="-342900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3.  Manage Student details</a:t>
            </a:r>
          </a:p>
          <a:p>
            <a:pPr marL="342900" indent="-342900">
              <a:buAutoNum type="arabicPeriod" startAt="4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all Status report </a:t>
            </a:r>
          </a:p>
          <a:p>
            <a:pPr marL="342900" indent="-342900">
              <a:buAutoNum type="arabicPeriod" startAt="4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Send Announcement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89120" y="3594408"/>
            <a:ext cx="3181350" cy="2775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Internal assessment e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ntry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Performance Remarks &amp; Status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Send Announcement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110847" y="3594408"/>
            <a:ext cx="3208316" cy="27759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their seminar / assignment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marks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their internal marks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View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performance status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Get notifications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61010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8709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 animBg="1"/>
      <p:bldP spid="26" grpId="0" build="allAtOnce" animBg="1"/>
      <p:bldP spid="2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3.Novelty of the Project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2964028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954" y="2022763"/>
            <a:ext cx="9265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Graphical </a:t>
            </a:r>
            <a:r>
              <a:rPr lang="en-IN" sz="2400" dirty="0" smtClean="0"/>
              <a:t>representation</a:t>
            </a:r>
            <a:endParaRPr lang="en-IN" sz="2400" dirty="0" smtClean="0"/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Emoji prompt service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Predict the overall performance of student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4456962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4.System Requirement :</a:t>
            </a:r>
            <a:endParaRPr lang="en-IN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019446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8</a:t>
            </a:fld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954" y="1842656"/>
            <a:ext cx="73761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4.1 Hardware Requirement :</a:t>
            </a:r>
          </a:p>
          <a:p>
            <a:pPr algn="just"/>
            <a:endParaRPr lang="en-IN" dirty="0" smtClean="0"/>
          </a:p>
          <a:p>
            <a:pPr algn="just"/>
            <a:r>
              <a:rPr lang="en-IN" sz="2000" dirty="0" smtClean="0"/>
              <a:t>Processer     :      </a:t>
            </a:r>
            <a:r>
              <a:rPr lang="en-IN" sz="2000" dirty="0" smtClean="0"/>
              <a:t>Intel </a:t>
            </a:r>
            <a:r>
              <a:rPr lang="en-IN" sz="2000" dirty="0" smtClean="0"/>
              <a:t>i7</a:t>
            </a:r>
          </a:p>
          <a:p>
            <a:pPr algn="just"/>
            <a:r>
              <a:rPr lang="en-IN" sz="2000" dirty="0" smtClean="0"/>
              <a:t>RAM             </a:t>
            </a:r>
            <a:r>
              <a:rPr lang="en-IN" sz="2000" dirty="0" smtClean="0"/>
              <a:t>:       </a:t>
            </a:r>
            <a:r>
              <a:rPr lang="en-IN" sz="2000" dirty="0" smtClean="0"/>
              <a:t>8 </a:t>
            </a:r>
            <a:r>
              <a:rPr lang="en-IN" sz="2000" dirty="0" smtClean="0"/>
              <a:t>GB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4.2 Software Requirement :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000" dirty="0" smtClean="0"/>
              <a:t>OS                 :      Windows 10</a:t>
            </a:r>
          </a:p>
          <a:p>
            <a:pPr algn="just"/>
            <a:r>
              <a:rPr lang="en-IN" sz="2000" dirty="0" smtClean="0"/>
              <a:t>Front End      :      Html, </a:t>
            </a:r>
            <a:r>
              <a:rPr lang="en-IN" sz="2000" dirty="0" err="1" smtClean="0"/>
              <a:t>css</a:t>
            </a:r>
            <a:r>
              <a:rPr lang="en-IN" sz="2000" dirty="0" smtClean="0"/>
              <a:t>, </a:t>
            </a:r>
            <a:r>
              <a:rPr lang="en-IN" sz="2000" dirty="0" err="1" smtClean="0"/>
              <a:t>Javascript</a:t>
            </a:r>
            <a:endParaRPr lang="en-IN" sz="2000" dirty="0" smtClean="0"/>
          </a:p>
          <a:p>
            <a:pPr algn="just"/>
            <a:r>
              <a:rPr lang="en-IN" sz="2000" dirty="0" smtClean="0"/>
              <a:t>Back End      :       </a:t>
            </a:r>
            <a:r>
              <a:rPr lang="en-IN" sz="2000" dirty="0" err="1" smtClean="0"/>
              <a:t>php</a:t>
            </a:r>
            <a:r>
              <a:rPr lang="en-IN" sz="2000" dirty="0" smtClean="0"/>
              <a:t>, </a:t>
            </a:r>
            <a:r>
              <a:rPr lang="en-IN" sz="2000" dirty="0" err="1" smtClean="0"/>
              <a:t>MySQL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1604742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814" y="778225"/>
            <a:ext cx="45833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rgbClr val="90C226"/>
                </a:solidFill>
                <a:ea typeface="+mj-ea"/>
                <a:cs typeface="+mj-cs"/>
              </a:rPr>
              <a:t>5. System Design 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7555" y="1664916"/>
            <a:ext cx="3464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smtClean="0">
                <a:solidFill>
                  <a:srgbClr val="90C226">
                    <a:lumMod val="50000"/>
                  </a:srgbClr>
                </a:solidFill>
              </a:rPr>
              <a:t>Architecture Diagram :</a:t>
            </a:r>
            <a:endParaRPr lang="en-IN" sz="2400" b="1" dirty="0">
              <a:solidFill>
                <a:srgbClr val="90C226">
                  <a:lumMod val="50000"/>
                </a:srgbClr>
              </a:solidFill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775856" y="969819"/>
          <a:ext cx="8963890" cy="588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91490" y="4142508"/>
            <a:ext cx="193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 smtClean="0">
                <a:solidFill>
                  <a:schemeClr val="accent1"/>
                </a:solidFill>
              </a:rPr>
              <a:t>(Admin , Faculty)</a:t>
            </a:r>
            <a:endParaRPr lang="en-IN" sz="1600" b="1" i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5926" y="4225635"/>
            <a:ext cx="193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>
                <a:solidFill>
                  <a:schemeClr val="accent1"/>
                </a:solidFill>
              </a:rPr>
              <a:t>(Student)</a:t>
            </a:r>
            <a:endParaRPr lang="en-IN" sz="1600" b="1" i="1" dirty="0">
              <a:solidFill>
                <a:schemeClr val="accent1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4281056" y="3186546"/>
            <a:ext cx="1856509" cy="1620981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13564" y="390698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Database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408219" y="4087091"/>
            <a:ext cx="84512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6151418" y="4045528"/>
            <a:ext cx="928258" cy="138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1064</TotalTime>
  <Words>422</Words>
  <Application>Microsoft Office PowerPoint</Application>
  <PresentationFormat>Custom</PresentationFormat>
  <Paragraphs>168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Theme2</vt:lpstr>
      <vt:lpstr>STUDENT ACADEMIC UPDATE &amp; PERFORMANCE PREDICTION</vt:lpstr>
      <vt:lpstr>STUDENT ACADEMIC UPDATE &amp; PERFORMANCE PREDICTION</vt:lpstr>
      <vt:lpstr>Slide 3</vt:lpstr>
      <vt:lpstr>1.Objective:</vt:lpstr>
      <vt:lpstr>2.System Analysis :</vt:lpstr>
      <vt:lpstr>Slide 6</vt:lpstr>
      <vt:lpstr>3.Novelty of the Project :</vt:lpstr>
      <vt:lpstr>4.System Requirement :</vt:lpstr>
      <vt:lpstr>Slide 9</vt:lpstr>
      <vt:lpstr>Architecture Diagram :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PROJECT ASSISTANT APPLICATION</dc:title>
  <dc:creator>ELCOT</dc:creator>
  <cp:lastModifiedBy>Windows User</cp:lastModifiedBy>
  <cp:revision>102</cp:revision>
  <dcterms:created xsi:type="dcterms:W3CDTF">2022-08-17T14:07:42Z</dcterms:created>
  <dcterms:modified xsi:type="dcterms:W3CDTF">2022-09-25T20:56:52Z</dcterms:modified>
</cp:coreProperties>
</file>