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17E20-C5FE-41C2-87F1-E8CE021DC91A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73C2B-AAC3-45A0-BDDA-0F7E8A459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78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95E10-1141-4342-8BBD-0FCD9EA2C424}" type="datetime1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D55B-EED9-443C-BE43-B9E9776843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48B2-05F9-4249-8ED9-07FE9D2B6EE3}" type="datetime1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D55B-EED9-443C-BE43-B9E9776843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A3289-C085-4D0A-86AE-B9E1620953E2}" type="datetime1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D55B-EED9-443C-BE43-B9E9776843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CFCB-42E1-4855-8607-5E2914989C5D}" type="datetime1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D55B-EED9-443C-BE43-B9E9776843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6717F-DDB4-476D-9F94-21292965749A}" type="datetime1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D55B-EED9-443C-BE43-B9E9776843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2E00E-9C68-4240-97C7-11220492B0B5}" type="datetime1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D55B-EED9-443C-BE43-B9E9776843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9D16-8839-47CE-9B24-8F7074B4BCFB}" type="datetime1">
              <a:rPr lang="en-US" smtClean="0"/>
              <a:t>9/21/2022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D55B-EED9-443C-BE43-B9E9776843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F4D6-D8FE-48B9-8E43-78359914A338}" type="datetime1">
              <a:rPr lang="en-US" smtClean="0"/>
              <a:t>9/21/2022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D55B-EED9-443C-BE43-B9E9776843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0DFE-A507-4C59-A882-4515869FB4A5}" type="datetime1">
              <a:rPr lang="en-US" smtClean="0"/>
              <a:t>9/21/2022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D55B-EED9-443C-BE43-B9E9776843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D73F-6E09-4814-A7E6-05C0CFB6C3DE}" type="datetime1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D55B-EED9-443C-BE43-B9E9776843D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FD03-2E16-4711-986D-4FFB7A6BB7E1}" type="datetime1">
              <a:rPr lang="en-US" smtClean="0"/>
              <a:t>9/21/2022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EBD55B-EED9-443C-BE43-B9E9776843D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8EBD55B-EED9-443C-BE43-B9E9776843D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737F594-26FF-4940-ADF6-040425E2E1F4}" type="datetime1">
              <a:rPr lang="en-US" smtClean="0"/>
              <a:t>9/21/2022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33400"/>
            <a:ext cx="7543800" cy="2593975"/>
          </a:xfrm>
        </p:spPr>
        <p:txBody>
          <a:bodyPr/>
          <a:lstStyle/>
          <a:p>
            <a:pPr algn="ctr"/>
            <a:r>
              <a:rPr lang="en-US" sz="3200" dirty="0" smtClean="0"/>
              <a:t>ADVANCED  ANALYTICS-TECHNOLOGY AND TOOLS:IN DATABASE ANALYTICS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038600"/>
            <a:ext cx="6461760" cy="1066800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2800" b="1" dirty="0" smtClean="0"/>
              <a:t>DATABASE TEXT ANALYSIS</a:t>
            </a:r>
          </a:p>
          <a:p>
            <a:pPr algn="ctr"/>
            <a:r>
              <a:rPr lang="en-US" sz="2800" b="1" dirty="0" smtClean="0"/>
              <a:t>M.NISHA</a:t>
            </a:r>
          </a:p>
          <a:p>
            <a:pPr algn="ctr"/>
            <a:r>
              <a:rPr lang="en-US" sz="2800" b="1" dirty="0" smtClean="0"/>
              <a:t>II MCA-B</a:t>
            </a:r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D55B-EED9-443C-BE43-B9E9776843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6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text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In-Database Text Analysis</a:t>
            </a:r>
          </a:p>
          <a:p>
            <a:r>
              <a:rPr lang="en-US" dirty="0"/>
              <a:t>SQL offers several basic text string functions as well as wildcard search functionality.</a:t>
            </a:r>
          </a:p>
          <a:p>
            <a:r>
              <a:rPr lang="en-US" dirty="0"/>
              <a:t>Related SELECT statements and their results enclosed in the SQL comment delimiters,</a:t>
            </a:r>
          </a:p>
          <a:p>
            <a:pPr marL="114300" indent="0">
              <a:buNone/>
            </a:pPr>
            <a:r>
              <a:rPr lang="en-US" dirty="0"/>
              <a:t>/**/, include the following:</a:t>
            </a:r>
          </a:p>
          <a:p>
            <a:pPr marL="114300" indent="0">
              <a:buNone/>
            </a:pPr>
            <a:r>
              <a:rPr lang="en-US" dirty="0"/>
              <a:t>SELECT SUBSTRING(‘1234567890’, 3,2) /* returns ‘34’ */</a:t>
            </a:r>
          </a:p>
          <a:p>
            <a:pPr marL="114300" indent="0">
              <a:buNone/>
            </a:pPr>
            <a:r>
              <a:rPr lang="en-US" dirty="0"/>
              <a:t>SELECT ‘1234567890’ LIKE ‘%7%’ /* returns True */</a:t>
            </a:r>
          </a:p>
          <a:p>
            <a:pPr marL="114300" indent="0">
              <a:buNone/>
            </a:pPr>
            <a:r>
              <a:rPr lang="en-US" dirty="0"/>
              <a:t>SELECT ‘1234567890’ LIKE ‘7%’ /* returns False */</a:t>
            </a:r>
          </a:p>
          <a:p>
            <a:pPr marL="114300" indent="0">
              <a:buNone/>
            </a:pPr>
            <a:r>
              <a:rPr lang="en-US" dirty="0"/>
              <a:t>SELECT ‘1234567890’ LIKE ‘_2%’ /* returns True */</a:t>
            </a:r>
          </a:p>
          <a:p>
            <a:pPr marL="114300" indent="0">
              <a:buNone/>
            </a:pPr>
            <a:r>
              <a:rPr lang="en-US" dirty="0"/>
              <a:t>SELECT ‘1234567890’ LIKE ‘_3%’ /* returns False */</a:t>
            </a:r>
          </a:p>
          <a:p>
            <a:pPr marL="114300" indent="0">
              <a:buNone/>
            </a:pPr>
            <a:r>
              <a:rPr lang="en-US" dirty="0"/>
              <a:t>SELECT ‘1234567890’ LIKE ‘__3%’ /* returns True */</a:t>
            </a:r>
          </a:p>
          <a:p>
            <a:r>
              <a:rPr lang="en-US" dirty="0"/>
              <a:t>This section examines </a:t>
            </a:r>
            <a:r>
              <a:rPr lang="en-US" dirty="0" smtClean="0"/>
              <a:t>flexible </a:t>
            </a:r>
            <a:r>
              <a:rPr lang="en-US" dirty="0"/>
              <a:t>tools for text analysis, called </a:t>
            </a:r>
            <a:r>
              <a:rPr lang="en-US" b="1" i="1" dirty="0"/>
              <a:t>regular</a:t>
            </a:r>
          </a:p>
          <a:p>
            <a:r>
              <a:rPr lang="en-US" b="1" i="1" dirty="0"/>
              <a:t>expressions, </a:t>
            </a:r>
            <a:r>
              <a:rPr lang="en-US" dirty="0"/>
              <a:t>and their use in SQL queries to perform pattern matching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D55B-EED9-443C-BE43-B9E9776843D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5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operators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1547407"/>
              </p:ext>
            </p:extLst>
          </p:nvPr>
        </p:nvGraphicFramePr>
        <p:xfrm>
          <a:off x="381000" y="1143000"/>
          <a:ext cx="7620000" cy="5242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14600"/>
                <a:gridCol w="2565400"/>
                <a:gridCol w="2540000"/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~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Contains the regular expression (case sensitive)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‘123a567’~’a’</a:t>
                      </a:r>
                      <a:endParaRPr lang="en-US" sz="2800" dirty="0"/>
                    </a:p>
                  </a:txBody>
                  <a:tcPr/>
                </a:tc>
              </a:tr>
              <a:tr h="67055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~*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Contains</a:t>
                      </a:r>
                      <a:r>
                        <a:rPr lang="en-US" baseline="0" dirty="0" smtClean="0"/>
                        <a:t> the regular expression(case insensitive)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‘123a567’~*’a’</a:t>
                      </a:r>
                    </a:p>
                    <a:p>
                      <a:endParaRPr lang="en-US" sz="2800" dirty="0"/>
                    </a:p>
                  </a:txBody>
                  <a:tcPr/>
                </a:tc>
              </a:tr>
              <a:tr h="71627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!~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Does not contains the regular</a:t>
                      </a:r>
                      <a:r>
                        <a:rPr lang="en-US" baseline="0" dirty="0" smtClean="0"/>
                        <a:t> expression(</a:t>
                      </a:r>
                      <a:r>
                        <a:rPr lang="en-US" dirty="0" smtClean="0"/>
                        <a:t>case</a:t>
                      </a:r>
                      <a:r>
                        <a:rPr lang="en-US" baseline="0" dirty="0" smtClean="0"/>
                        <a:t> sensitive)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‘123a567’!~’a’</a:t>
                      </a:r>
                    </a:p>
                    <a:p>
                      <a:pPr algn="ctr"/>
                      <a:endParaRPr lang="en-US" sz="3200" dirty="0"/>
                    </a:p>
                  </a:txBody>
                  <a:tcPr/>
                </a:tc>
              </a:tr>
              <a:tr h="88392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!~*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Does not</a:t>
                      </a:r>
                      <a:r>
                        <a:rPr lang="en-US" baseline="0" dirty="0" smtClean="0"/>
                        <a:t> contains the regular expression(case insensitive)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‘123a567’~’a*’</a:t>
                      </a:r>
                    </a:p>
                    <a:p>
                      <a:pPr algn="ctr"/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D55B-EED9-443C-BE43-B9E9776843D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5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elements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4559283"/>
              </p:ext>
            </p:extLst>
          </p:nvPr>
        </p:nvGraphicFramePr>
        <p:xfrm>
          <a:off x="304800" y="1981200"/>
          <a:ext cx="7620000" cy="3520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10000"/>
                <a:gridCol w="38100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items a or b(</a:t>
                      </a:r>
                      <a:r>
                        <a:rPr lang="en-US" baseline="0" dirty="0" err="1" smtClean="0"/>
                        <a:t>a|b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^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Lookes</a:t>
                      </a:r>
                      <a:r>
                        <a:rPr lang="en-US" dirty="0" smtClean="0"/>
                        <a:t> for matches at the begging of</a:t>
                      </a:r>
                      <a:r>
                        <a:rPr lang="en-US" baseline="0" dirty="0" smtClean="0"/>
                        <a:t> the string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Looks for matches at the end of the string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Matches any single character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Matches preceding items</a:t>
                      </a:r>
                      <a:r>
                        <a:rPr lang="en-US" baseline="0" dirty="0" smtClean="0"/>
                        <a:t> 0 or more times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D55B-EED9-443C-BE43-B9E9776843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7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for |</a:t>
            </a:r>
          </a:p>
          <a:p>
            <a:pPr marL="114300" indent="0">
              <a:buNone/>
            </a:pPr>
            <a:r>
              <a:rPr lang="en-US" dirty="0"/>
              <a:t> /* matches x or y (‘</a:t>
            </a:r>
            <a:r>
              <a:rPr lang="en-US" dirty="0" err="1"/>
              <a:t>x|y</a:t>
            </a:r>
            <a:r>
              <a:rPr lang="en-US" dirty="0"/>
              <a:t>’)*/</a:t>
            </a:r>
          </a:p>
          <a:p>
            <a:pPr marL="114300" indent="0">
              <a:buNone/>
            </a:pPr>
            <a:r>
              <a:rPr lang="en-US" dirty="0"/>
              <a:t>SELECT ‘123a567’ ˜ ‘23|b’ /* returns True */</a:t>
            </a:r>
          </a:p>
          <a:p>
            <a:pPr marL="114300" indent="0">
              <a:buNone/>
            </a:pPr>
            <a:r>
              <a:rPr lang="en-US" dirty="0"/>
              <a:t>SELECT ‘123a567’ </a:t>
            </a:r>
            <a:r>
              <a:rPr lang="en-US" dirty="0" smtClean="0"/>
              <a:t>˜ </a:t>
            </a:r>
            <a:r>
              <a:rPr lang="en-US" dirty="0"/>
              <a:t>‘32|b’ /* returns False </a:t>
            </a:r>
            <a:r>
              <a:rPr lang="en-US" dirty="0" smtClean="0"/>
              <a:t>*/</a:t>
            </a:r>
          </a:p>
          <a:p>
            <a:r>
              <a:rPr lang="en-US" dirty="0" smtClean="0"/>
              <a:t>Example for ^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/* matches the beginning of the string */</a:t>
            </a:r>
          </a:p>
          <a:p>
            <a:pPr marL="114300" indent="0">
              <a:buNone/>
            </a:pPr>
            <a:r>
              <a:rPr lang="en-US" dirty="0"/>
              <a:t>SELECT ‘123a567’ ˜ ‘^123a’ /* returns True */</a:t>
            </a:r>
          </a:p>
          <a:p>
            <a:pPr marL="114300" indent="0">
              <a:buNone/>
            </a:pPr>
            <a:r>
              <a:rPr lang="en-US" dirty="0"/>
              <a:t>SELECT ‘123a567’ ˜ ‘^123a7’ /* returns False */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D55B-EED9-443C-BE43-B9E9776843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4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for $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/* matches the end of the string */</a:t>
            </a:r>
          </a:p>
          <a:p>
            <a:pPr marL="114300" indent="0">
              <a:buNone/>
            </a:pPr>
            <a:r>
              <a:rPr lang="en-US" dirty="0"/>
              <a:t>SELECT ‘123a567’ ˜ ‘a567$’ /* returns True */</a:t>
            </a:r>
          </a:p>
          <a:p>
            <a:pPr marL="114300" indent="0">
              <a:buNone/>
            </a:pPr>
            <a:r>
              <a:rPr lang="en-US" dirty="0"/>
              <a:t>SELECT ‘123a567’ ˜ ‘27$’ /* returns False */</a:t>
            </a:r>
          </a:p>
          <a:p>
            <a:pPr marL="114300" indent="0">
              <a:buNone/>
            </a:pPr>
            <a:r>
              <a:rPr lang="en-US" dirty="0" smtClean="0"/>
              <a:t>Example for .(dot)</a:t>
            </a:r>
          </a:p>
          <a:p>
            <a:pPr marL="114300" indent="0">
              <a:buNone/>
            </a:pPr>
            <a:r>
              <a:rPr lang="en-US" dirty="0"/>
              <a:t>/* matches any single character */</a:t>
            </a:r>
          </a:p>
          <a:p>
            <a:pPr marL="114300" indent="0">
              <a:buNone/>
            </a:pPr>
            <a:r>
              <a:rPr lang="en-US" dirty="0"/>
              <a:t>SELECT ‘123a567’ ˜ ‘2.a’ /* returns True */</a:t>
            </a:r>
          </a:p>
          <a:p>
            <a:pPr marL="114300" indent="0">
              <a:buNone/>
            </a:pPr>
            <a:r>
              <a:rPr lang="en-US" dirty="0"/>
              <a:t>SELECT ‘123a567’ ˜ ‘2..5’ /* returns True */</a:t>
            </a:r>
          </a:p>
          <a:p>
            <a:pPr marL="114300" indent="0">
              <a:buNone/>
            </a:pPr>
            <a:r>
              <a:rPr lang="en-US" dirty="0"/>
              <a:t>SELECT ‘123a567’ ˜ ‘2…5’ /* returns False */</a:t>
            </a:r>
          </a:p>
          <a:p>
            <a:pPr marL="114300" indent="0">
              <a:buNone/>
            </a:pPr>
            <a:r>
              <a:rPr lang="en-US" dirty="0"/>
              <a:t>/* matches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D55B-EED9-443C-BE43-B9E9776843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6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endParaRPr lang="en-US" sz="4000" dirty="0" smtClean="0"/>
          </a:p>
          <a:p>
            <a:pPr marL="114300" indent="0">
              <a:buNone/>
            </a:pPr>
            <a:endParaRPr lang="en-US" sz="4000" dirty="0"/>
          </a:p>
          <a:p>
            <a:pPr marL="114300" indent="0">
              <a:buNone/>
            </a:pPr>
            <a:r>
              <a:rPr lang="en-US" sz="4000" dirty="0" smtClean="0"/>
              <a:t>		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D55B-EED9-443C-BE43-B9E9776843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9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222</TotalTime>
  <Words>417</Words>
  <Application>Microsoft Office PowerPoint</Application>
  <PresentationFormat>On-screen Show (4:3)</PresentationFormat>
  <Paragraphs>74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Adjacency</vt:lpstr>
      <vt:lpstr>ADVANCED  ANALYTICS-TECHNOLOGY AND TOOLS:IN DATABASE ANALYTICS</vt:lpstr>
      <vt:lpstr>Database text analysis</vt:lpstr>
      <vt:lpstr>Regular expression operators</vt:lpstr>
      <vt:lpstr>Regular expression elements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 ANALYTICS-TECHNOLOGY AND TOOLS:IN DATABASE ANALYTICS</dc:title>
  <dc:creator>abc</dc:creator>
  <cp:lastModifiedBy>abc</cp:lastModifiedBy>
  <cp:revision>11</cp:revision>
  <dcterms:created xsi:type="dcterms:W3CDTF">2022-09-20T18:53:33Z</dcterms:created>
  <dcterms:modified xsi:type="dcterms:W3CDTF">2022-09-21T05:44:31Z</dcterms:modified>
</cp:coreProperties>
</file>