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1"/>
  </p:notesMasterIdLst>
  <p:sldIdLst>
    <p:sldId id="285" r:id="rId2"/>
    <p:sldId id="257" r:id="rId3"/>
    <p:sldId id="267" r:id="rId4"/>
    <p:sldId id="258" r:id="rId5"/>
    <p:sldId id="266" r:id="rId6"/>
    <p:sldId id="259" r:id="rId7"/>
    <p:sldId id="260" r:id="rId8"/>
    <p:sldId id="261" r:id="rId9"/>
    <p:sldId id="262" r:id="rId10"/>
    <p:sldId id="263" r:id="rId11"/>
    <p:sldId id="264" r:id="rId12"/>
    <p:sldId id="265" r:id="rId13"/>
    <p:sldId id="268" r:id="rId14"/>
    <p:sldId id="269" r:id="rId15"/>
    <p:sldId id="270" r:id="rId16"/>
    <p:sldId id="271" r:id="rId17"/>
    <p:sldId id="272" r:id="rId18"/>
    <p:sldId id="273" r:id="rId19"/>
    <p:sldId id="275" r:id="rId20"/>
    <p:sldId id="274" r:id="rId21"/>
    <p:sldId id="276" r:id="rId22"/>
    <p:sldId id="277" r:id="rId23"/>
    <p:sldId id="278" r:id="rId24"/>
    <p:sldId id="279" r:id="rId25"/>
    <p:sldId id="280" r:id="rId26"/>
    <p:sldId id="282" r:id="rId27"/>
    <p:sldId id="281" r:id="rId28"/>
    <p:sldId id="283" r:id="rId29"/>
    <p:sldId id="284" r:id="rId30"/>
  </p:sldIdLst>
  <p:sldSz cx="9144000" cy="82296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0707"/>
    <a:srgbClr val="EB1F27"/>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7" d="100"/>
          <a:sy n="57" d="100"/>
        </p:scale>
        <p:origin x="-1746" y="-78"/>
      </p:cViewPr>
      <p:guideLst>
        <p:guide orient="horz" pos="2592"/>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E2733C-02DD-4AF3-9F1E-11AA734723B5}" type="datetimeFigureOut">
              <a:rPr lang="en-US" smtClean="0"/>
              <a:pPr/>
              <a:t>4/1/2023</a:t>
            </a:fld>
            <a:endParaRPr lang="en-US" dirty="0"/>
          </a:p>
        </p:txBody>
      </p:sp>
      <p:sp>
        <p:nvSpPr>
          <p:cNvPr id="4" name="Slide Image Placeholder 3"/>
          <p:cNvSpPr>
            <a:spLocks noGrp="1" noRot="1" noChangeAspect="1"/>
          </p:cNvSpPr>
          <p:nvPr>
            <p:ph type="sldImg" idx="2"/>
          </p:nvPr>
        </p:nvSpPr>
        <p:spPr>
          <a:xfrm>
            <a:off x="1524000" y="685800"/>
            <a:ext cx="3810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943C3B-4F9A-4393-A8D7-F0C6BDA8A2FC}"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56512"/>
            <a:ext cx="7772400" cy="1764030"/>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4663440"/>
            <a:ext cx="6400800" cy="210312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EC8630A-17C9-4345-969C-406CD036409A}" type="datetimeFigureOut">
              <a:rPr lang="en-US" smtClean="0"/>
              <a:pPr/>
              <a:t>4/1/2023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0CA9EDC-F772-45DE-A8AB-87B2477357F7}"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C8630A-17C9-4345-969C-406CD036409A}" type="datetimeFigureOut">
              <a:rPr lang="en-US" smtClean="0"/>
              <a:pPr/>
              <a:t>4/1/2023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0CA9EDC-F772-45DE-A8AB-87B2477357F7}"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96240"/>
            <a:ext cx="2057400" cy="842581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96240"/>
            <a:ext cx="6019800" cy="842581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C8630A-17C9-4345-969C-406CD036409A}" type="datetimeFigureOut">
              <a:rPr lang="en-US" smtClean="0"/>
              <a:pPr/>
              <a:t>4/1/2023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0CA9EDC-F772-45DE-A8AB-87B2477357F7}"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C8630A-17C9-4345-969C-406CD036409A}" type="datetimeFigureOut">
              <a:rPr lang="en-US" smtClean="0"/>
              <a:pPr/>
              <a:t>4/1/2023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0CA9EDC-F772-45DE-A8AB-87B2477357F7}"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288282"/>
            <a:ext cx="7772400" cy="163449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3488056"/>
            <a:ext cx="7772400" cy="1800224"/>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C8630A-17C9-4345-969C-406CD036409A}" type="datetimeFigureOut">
              <a:rPr lang="en-US" smtClean="0"/>
              <a:pPr/>
              <a:t>4/1/2023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0CA9EDC-F772-45DE-A8AB-87B2477357F7}"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2305050"/>
            <a:ext cx="4038600" cy="651700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305050"/>
            <a:ext cx="4038600" cy="651700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C8630A-17C9-4345-969C-406CD036409A}" type="datetimeFigureOut">
              <a:rPr lang="en-US" smtClean="0"/>
              <a:pPr/>
              <a:t>4/1/2023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0CA9EDC-F772-45DE-A8AB-87B2477357F7}"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9566"/>
            <a:ext cx="8229600" cy="1371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42136"/>
            <a:ext cx="4040188" cy="76771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609850"/>
            <a:ext cx="4040188" cy="474154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842136"/>
            <a:ext cx="4041775" cy="76771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2609850"/>
            <a:ext cx="4041775" cy="474154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C8630A-17C9-4345-969C-406CD036409A}" type="datetimeFigureOut">
              <a:rPr lang="en-US" smtClean="0"/>
              <a:pPr/>
              <a:t>4/1/2023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0CA9EDC-F772-45DE-A8AB-87B2477357F7}"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C8630A-17C9-4345-969C-406CD036409A}" type="datetimeFigureOut">
              <a:rPr lang="en-US" smtClean="0"/>
              <a:pPr/>
              <a:t>4/1/2023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0CA9EDC-F772-45DE-A8AB-87B2477357F7}"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C8630A-17C9-4345-969C-406CD036409A}" type="datetimeFigureOut">
              <a:rPr lang="en-US" smtClean="0"/>
              <a:pPr/>
              <a:t>4/1/2023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0CA9EDC-F772-45DE-A8AB-87B2477357F7}"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alphaModFix amt="59000"/>
            <a:lum/>
          </a:blip>
          <a:srcRect/>
          <a:stretch>
            <a:fillRect l="38000" t="48000" r="47000" b="3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3" y="327660"/>
            <a:ext cx="3008313" cy="139446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81400" y="304800"/>
            <a:ext cx="5111750" cy="70237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3" y="1722120"/>
            <a:ext cx="3008313" cy="562927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C8630A-17C9-4345-969C-406CD036409A}" type="datetimeFigureOut">
              <a:rPr lang="en-US" smtClean="0"/>
              <a:pPr/>
              <a:t>4/1/2023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0CA9EDC-F772-45DE-A8AB-87B2477357F7}" type="slidenum">
              <a:rPr lang="en-US" smtClean="0"/>
              <a:pPr/>
              <a:t>‹#›</a:t>
            </a:fld>
            <a:endParaRPr lang="en-US" dirty="0"/>
          </a:p>
        </p:txBody>
      </p:sp>
      <p:sp>
        <p:nvSpPr>
          <p:cNvPr id="8" name="Rectangle 7"/>
          <p:cNvSpPr/>
          <p:nvPr userDrawn="1"/>
        </p:nvSpPr>
        <p:spPr>
          <a:xfrm>
            <a:off x="7772400" y="7239000"/>
            <a:ext cx="13716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760720"/>
            <a:ext cx="5486400" cy="680086"/>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735330"/>
            <a:ext cx="5486400" cy="49377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6440806"/>
            <a:ext cx="5486400" cy="96583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C8630A-17C9-4345-969C-406CD036409A}" type="datetimeFigureOut">
              <a:rPr lang="en-US" smtClean="0"/>
              <a:pPr/>
              <a:t>4/1/2023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0CA9EDC-F772-45DE-A8AB-87B2477357F7}"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29566"/>
            <a:ext cx="8229600" cy="13716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920240"/>
            <a:ext cx="8229600" cy="543115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7627622"/>
            <a:ext cx="2133600" cy="438150"/>
          </a:xfrm>
          <a:prstGeom prst="rect">
            <a:avLst/>
          </a:prstGeom>
        </p:spPr>
        <p:txBody>
          <a:bodyPr vert="horz" lIns="91440" tIns="45720" rIns="91440" bIns="45720" rtlCol="0" anchor="ctr"/>
          <a:lstStyle>
            <a:lvl1pPr algn="l">
              <a:defRPr sz="1200">
                <a:solidFill>
                  <a:schemeClr val="tx1">
                    <a:tint val="75000"/>
                  </a:schemeClr>
                </a:solidFill>
              </a:defRPr>
            </a:lvl1pPr>
          </a:lstStyle>
          <a:p>
            <a:fld id="{AEC8630A-17C9-4345-969C-406CD036409A}" type="datetimeFigureOut">
              <a:rPr lang="en-US" smtClean="0"/>
              <a:pPr/>
              <a:t>4/1/2023</a:t>
            </a:fld>
            <a:endParaRPr lang="en-US" dirty="0"/>
          </a:p>
        </p:txBody>
      </p:sp>
      <p:sp>
        <p:nvSpPr>
          <p:cNvPr id="5" name="Footer Placeholder 4"/>
          <p:cNvSpPr>
            <a:spLocks noGrp="1"/>
          </p:cNvSpPr>
          <p:nvPr>
            <p:ph type="ftr" sz="quarter" idx="3"/>
          </p:nvPr>
        </p:nvSpPr>
        <p:spPr>
          <a:xfrm>
            <a:off x="3124200" y="7627622"/>
            <a:ext cx="2895600" cy="43815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7627622"/>
            <a:ext cx="2133600" cy="438150"/>
          </a:xfrm>
          <a:prstGeom prst="rect">
            <a:avLst/>
          </a:prstGeom>
        </p:spPr>
        <p:txBody>
          <a:bodyPr vert="horz" lIns="91440" tIns="45720" rIns="91440" bIns="45720" rtlCol="0" anchor="ctr"/>
          <a:lstStyle>
            <a:lvl1pPr algn="r">
              <a:defRPr sz="1200">
                <a:solidFill>
                  <a:schemeClr val="tx1">
                    <a:tint val="75000"/>
                  </a:schemeClr>
                </a:solidFill>
              </a:defRPr>
            </a:lvl1pPr>
          </a:lstStyle>
          <a:p>
            <a:fld id="{50CA9EDC-F772-45DE-A8AB-87B2477357F7}" type="slidenum">
              <a:rPr lang="en-US" smtClean="0"/>
              <a:pPr/>
              <a:t>‹#›</a:t>
            </a:fld>
            <a:endParaRPr lang="en-US" dirty="0"/>
          </a:p>
        </p:txBody>
      </p:sp>
      <p:pic>
        <p:nvPicPr>
          <p:cNvPr id="8" name="Picture 7" descr="Screenshot (128).png"/>
          <p:cNvPicPr>
            <a:picLocks noChangeAspect="1"/>
          </p:cNvPicPr>
          <p:nvPr userDrawn="1"/>
        </p:nvPicPr>
        <p:blipFill>
          <a:blip r:embed="rId13">
            <a:lum bright="51000"/>
          </a:blip>
          <a:stretch>
            <a:fillRect/>
          </a:stretch>
        </p:blipFill>
        <p:spPr>
          <a:xfrm>
            <a:off x="7372103" y="6724440"/>
            <a:ext cx="1771897" cy="1505160"/>
          </a:xfrm>
          <a:prstGeom prst="rect">
            <a:avLst/>
          </a:prstGeom>
          <a:ln>
            <a:solidFill>
              <a:schemeClr val="bg1">
                <a:lumMod val="85000"/>
              </a:schemeClr>
            </a:solidFill>
          </a:ln>
        </p:spPr>
      </p:pic>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p:nvPr/>
        </p:nvSpPr>
        <p:spPr>
          <a:xfrm>
            <a:off x="0" y="2438400"/>
            <a:ext cx="9144000" cy="2286000"/>
          </a:xfrm>
          <a:prstGeom prst="rect">
            <a:avLst/>
          </a:prstGeom>
          <a:solidFill>
            <a:srgbClr val="EB1F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smtClean="0">
                <a:solidFill>
                  <a:srgbClr val="050707"/>
                </a:solidFill>
                <a:latin typeface="Times New Roman" pitchFamily="18" charset="0"/>
                <a:cs typeface="Times New Roman" pitchFamily="18" charset="0"/>
              </a:rPr>
              <a:t>HIBERNATE</a:t>
            </a: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Define cofiguration file</a:t>
            </a:r>
            <a:endParaRPr lang="en-US" dirty="0"/>
          </a:p>
        </p:txBody>
      </p:sp>
      <p:sp>
        <p:nvSpPr>
          <p:cNvPr id="2" name="Content Placeholder 1"/>
          <p:cNvSpPr>
            <a:spLocks noGrp="1"/>
          </p:cNvSpPr>
          <p:nvPr>
            <p:ph idx="1"/>
          </p:nvPr>
        </p:nvSpPr>
        <p:spPr/>
        <p:txBody>
          <a:bodyPr>
            <a:normAutofit fontScale="70000" lnSpcReduction="20000"/>
          </a:bodyPr>
          <a:lstStyle/>
          <a:p>
            <a:r>
              <a:rPr lang="en-US" sz="3000" dirty="0" smtClean="0">
                <a:latin typeface="Times New Roman" pitchFamily="18" charset="0"/>
                <a:cs typeface="Times New Roman" pitchFamily="18" charset="0"/>
              </a:rPr>
              <a:t>As we see from the example above, the configuration file defines a set of properties for the </a:t>
            </a:r>
            <a:r>
              <a:rPr lang="en-US" sz="3000" u="sng" dirty="0" smtClean="0">
                <a:solidFill>
                  <a:srgbClr val="FF0000"/>
                </a:solidFill>
                <a:latin typeface="Times New Roman" pitchFamily="18" charset="0"/>
                <a:cs typeface="Times New Roman" pitchFamily="18" charset="0"/>
              </a:rPr>
              <a:t>session factory</a:t>
            </a:r>
            <a:r>
              <a:rPr lang="en-US" sz="3000" dirty="0" smtClean="0">
                <a:latin typeface="Times New Roman" pitchFamily="18" charset="0"/>
                <a:cs typeface="Times New Roman" pitchFamily="18" charset="0"/>
              </a:rPr>
              <a:t>. </a:t>
            </a:r>
          </a:p>
          <a:p>
            <a:r>
              <a:rPr lang="en-US" sz="3000" dirty="0" smtClean="0">
                <a:latin typeface="Times New Roman" pitchFamily="18" charset="0"/>
                <a:cs typeface="Times New Roman" pitchFamily="18" charset="0"/>
              </a:rPr>
              <a:t>The first property </a:t>
            </a:r>
            <a:r>
              <a:rPr lang="en-US" sz="3000" u="sng" dirty="0" smtClean="0">
                <a:solidFill>
                  <a:srgbClr val="0070C0"/>
                </a:solidFill>
                <a:latin typeface="Times New Roman" pitchFamily="18" charset="0"/>
                <a:cs typeface="Times New Roman" pitchFamily="18" charset="0"/>
              </a:rPr>
              <a:t>connection.driver_class</a:t>
            </a:r>
            <a:r>
              <a:rPr lang="en-US" sz="3000" u="sng" dirty="0" smtClean="0">
                <a:latin typeface="Times New Roman" pitchFamily="18" charset="0"/>
                <a:cs typeface="Times New Roman" pitchFamily="18" charset="0"/>
              </a:rPr>
              <a:t> </a:t>
            </a:r>
            <a:r>
              <a:rPr lang="en-US" sz="3000" dirty="0" smtClean="0">
                <a:latin typeface="Times New Roman" pitchFamily="18" charset="0"/>
                <a:cs typeface="Times New Roman" pitchFamily="18" charset="0"/>
              </a:rPr>
              <a:t>specifies the database driver that should be used. In our example this is the driver for the postgres database. </a:t>
            </a:r>
          </a:p>
          <a:p>
            <a:r>
              <a:rPr lang="en-US" sz="3000" dirty="0" smtClean="0">
                <a:latin typeface="Times New Roman" pitchFamily="18" charset="0"/>
                <a:cs typeface="Times New Roman" pitchFamily="18" charset="0"/>
              </a:rPr>
              <a:t>The property </a:t>
            </a:r>
            <a:r>
              <a:rPr lang="en-US" sz="3000" u="sng" dirty="0" smtClean="0">
                <a:solidFill>
                  <a:srgbClr val="0070C0"/>
                </a:solidFill>
                <a:latin typeface="Times New Roman" pitchFamily="18" charset="0"/>
                <a:cs typeface="Times New Roman" pitchFamily="18" charset="0"/>
              </a:rPr>
              <a:t>connection.url</a:t>
            </a:r>
            <a:r>
              <a:rPr lang="en-US" sz="3000" dirty="0" smtClean="0">
                <a:solidFill>
                  <a:srgbClr val="0070C0"/>
                </a:solidFill>
                <a:latin typeface="Times New Roman" pitchFamily="18" charset="0"/>
                <a:cs typeface="Times New Roman" pitchFamily="18" charset="0"/>
              </a:rPr>
              <a:t> </a:t>
            </a:r>
            <a:r>
              <a:rPr lang="en-US" sz="3000" dirty="0" smtClean="0">
                <a:latin typeface="Times New Roman" pitchFamily="18" charset="0"/>
                <a:cs typeface="Times New Roman" pitchFamily="18" charset="0"/>
              </a:rPr>
              <a:t>specifies what URL we are using in my postgres database.</a:t>
            </a:r>
          </a:p>
          <a:p>
            <a:r>
              <a:rPr lang="en-US" sz="3000" dirty="0" smtClean="0">
                <a:latin typeface="Times New Roman" pitchFamily="18" charset="0"/>
                <a:cs typeface="Times New Roman" pitchFamily="18" charset="0"/>
              </a:rPr>
              <a:t>The property </a:t>
            </a:r>
            <a:r>
              <a:rPr lang="en-US" sz="3000" u="sng" dirty="0" smtClean="0">
                <a:solidFill>
                  <a:srgbClr val="0070C0"/>
                </a:solidFill>
                <a:latin typeface="Times New Roman" pitchFamily="18" charset="0"/>
                <a:cs typeface="Times New Roman" pitchFamily="18" charset="0"/>
              </a:rPr>
              <a:t>dialect</a:t>
            </a:r>
            <a:r>
              <a:rPr lang="en-US" sz="3000" dirty="0" smtClean="0">
                <a:latin typeface="Times New Roman" pitchFamily="18" charset="0"/>
                <a:cs typeface="Times New Roman" pitchFamily="18" charset="0"/>
              </a:rPr>
              <a:t> specifies a Java class that performs the translation into the database specific SQL dialect.</a:t>
            </a:r>
          </a:p>
          <a:p>
            <a:r>
              <a:rPr lang="en-US" sz="3000" dirty="0" smtClean="0">
                <a:solidFill>
                  <a:srgbClr val="0070C0"/>
                </a:solidFill>
                <a:latin typeface="Times New Roman" pitchFamily="18" charset="0"/>
                <a:cs typeface="Times New Roman" pitchFamily="18" charset="0"/>
              </a:rPr>
              <a:t>Username</a:t>
            </a:r>
            <a:r>
              <a:rPr lang="en-US" sz="3000" dirty="0" smtClean="0">
                <a:latin typeface="Times New Roman" pitchFamily="18" charset="0"/>
                <a:cs typeface="Times New Roman" pitchFamily="18" charset="0"/>
              </a:rPr>
              <a:t>-defines username of postgres.</a:t>
            </a:r>
          </a:p>
          <a:p>
            <a:r>
              <a:rPr lang="en-US" sz="3000" dirty="0" smtClean="0">
                <a:solidFill>
                  <a:srgbClr val="0070C0"/>
                </a:solidFill>
                <a:latin typeface="Times New Roman" pitchFamily="18" charset="0"/>
                <a:cs typeface="Times New Roman" pitchFamily="18" charset="0"/>
              </a:rPr>
              <a:t>Password</a:t>
            </a:r>
            <a:r>
              <a:rPr lang="en-US" sz="3000" dirty="0" smtClean="0">
                <a:latin typeface="Times New Roman" pitchFamily="18" charset="0"/>
                <a:cs typeface="Times New Roman" pitchFamily="18" charset="0"/>
              </a:rPr>
              <a:t>-defines password which we use in postgres database.</a:t>
            </a:r>
          </a:p>
          <a:p>
            <a:r>
              <a:rPr lang="en-US" sz="3000" dirty="0" smtClean="0">
                <a:solidFill>
                  <a:srgbClr val="0070C0"/>
                </a:solidFill>
                <a:latin typeface="Times New Roman" pitchFamily="18" charset="0"/>
                <a:cs typeface="Times New Roman" pitchFamily="18" charset="0"/>
              </a:rPr>
              <a:t>show_sql</a:t>
            </a:r>
            <a:r>
              <a:rPr lang="en-US" sz="3000" dirty="0" smtClean="0">
                <a:latin typeface="Times New Roman" pitchFamily="18" charset="0"/>
                <a:cs typeface="Times New Roman" pitchFamily="18" charset="0"/>
              </a:rPr>
              <a:t>-this property show SQL queries which we execute by java class and it shown in console.</a:t>
            </a:r>
          </a:p>
          <a:p>
            <a:r>
              <a:rPr lang="en-US" sz="3000" dirty="0" smtClean="0">
                <a:solidFill>
                  <a:srgbClr val="0070C0"/>
                </a:solidFill>
                <a:latin typeface="Times New Roman" pitchFamily="18" charset="0"/>
                <a:cs typeface="Times New Roman" pitchFamily="18" charset="0"/>
              </a:rPr>
              <a:t>Format_sql</a:t>
            </a:r>
            <a:r>
              <a:rPr lang="en-US" sz="3000" dirty="0" smtClean="0">
                <a:latin typeface="Times New Roman" pitchFamily="18" charset="0"/>
                <a:cs typeface="Times New Roman" pitchFamily="18" charset="0"/>
              </a:rPr>
              <a:t>-through this property we can show SQL queries in format.</a:t>
            </a:r>
          </a:p>
          <a:p>
            <a:r>
              <a:rPr lang="en-US" sz="3000" dirty="0" smtClean="0">
                <a:solidFill>
                  <a:srgbClr val="0070C0"/>
                </a:solidFill>
                <a:latin typeface="Times New Roman" pitchFamily="18" charset="0"/>
                <a:cs typeface="Times New Roman" pitchFamily="18" charset="0"/>
              </a:rPr>
              <a:t>Hbm2ddl.auto</a:t>
            </a:r>
            <a:r>
              <a:rPr lang="en-US" sz="3000" dirty="0" smtClean="0">
                <a:latin typeface="Times New Roman" pitchFamily="18" charset="0"/>
                <a:cs typeface="Times New Roman" pitchFamily="18" charset="0"/>
              </a:rPr>
              <a:t>-this is use for create database tables automatically(in case of create but if we use hbm2ddl.update then it update the table in database).</a:t>
            </a:r>
          </a:p>
          <a:p>
            <a:endParaRPr lang="en-US" dirty="0" smtClean="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Main class</a:t>
            </a:r>
            <a:endParaRPr lang="en-US" dirty="0"/>
          </a:p>
        </p:txBody>
      </p:sp>
      <p:sp>
        <p:nvSpPr>
          <p:cNvPr id="2" name="Content Placeholder 1"/>
          <p:cNvSpPr>
            <a:spLocks noGrp="1"/>
          </p:cNvSpPr>
          <p:nvPr>
            <p:ph idx="1"/>
          </p:nvPr>
        </p:nvSpPr>
        <p:spPr/>
        <p:txBody>
          <a:bodyPr>
            <a:normAutofit fontScale="70000" lnSpcReduction="20000"/>
          </a:bodyPr>
          <a:lstStyle/>
          <a:p>
            <a:r>
              <a:rPr lang="en-US" dirty="0" smtClean="0">
                <a:latin typeface="Times New Roman" pitchFamily="18" charset="0"/>
                <a:cs typeface="Times New Roman" pitchFamily="18" charset="0"/>
              </a:rPr>
              <a:t>package main;</a:t>
            </a:r>
          </a:p>
          <a:p>
            <a:r>
              <a:rPr lang="en-US" dirty="0" smtClean="0">
                <a:latin typeface="Times New Roman" pitchFamily="18" charset="0"/>
                <a:cs typeface="Times New Roman" pitchFamily="18" charset="0"/>
              </a:rPr>
              <a:t>public class Main {</a:t>
            </a:r>
          </a:p>
          <a:p>
            <a:r>
              <a:rPr lang="en-US" dirty="0" smtClean="0">
                <a:latin typeface="Times New Roman" pitchFamily="18" charset="0"/>
                <a:cs typeface="Times New Roman" pitchFamily="18" charset="0"/>
              </a:rPr>
              <a:t>	public static void main(String[] args) {</a:t>
            </a:r>
          </a:p>
          <a:p>
            <a:r>
              <a:rPr lang="en-US" dirty="0" smtClean="0">
                <a:latin typeface="Times New Roman" pitchFamily="18" charset="0"/>
                <a:cs typeface="Times New Roman" pitchFamily="18" charset="0"/>
              </a:rPr>
              <a:t>		System.out.println("conn");</a:t>
            </a:r>
          </a:p>
          <a:p>
            <a:r>
              <a:rPr lang="en-US" dirty="0" smtClean="0">
                <a:latin typeface="Times New Roman" pitchFamily="18" charset="0"/>
                <a:cs typeface="Times New Roman" pitchFamily="18" charset="0"/>
              </a:rPr>
              <a:t>		Configuration con=new Configuration();</a:t>
            </a:r>
          </a:p>
          <a:p>
            <a:r>
              <a:rPr lang="en-US" dirty="0" smtClean="0">
                <a:latin typeface="Times New Roman" pitchFamily="18" charset="0"/>
                <a:cs typeface="Times New Roman" pitchFamily="18" charset="0"/>
              </a:rPr>
              <a:t>	     con.configure().addAnnotatedClass(Employee.class);</a:t>
            </a:r>
          </a:p>
          <a:p>
            <a:r>
              <a:rPr lang="en-US" dirty="0" smtClean="0">
                <a:latin typeface="Times New Roman" pitchFamily="18" charset="0"/>
                <a:cs typeface="Times New Roman" pitchFamily="18" charset="0"/>
              </a:rPr>
              <a:t>	     SessionFactory sf=con.buildSessionFactory();</a:t>
            </a:r>
          </a:p>
          <a:p>
            <a:r>
              <a:rPr lang="en-US" dirty="0" smtClean="0">
                <a:latin typeface="Times New Roman" pitchFamily="18" charset="0"/>
                <a:cs typeface="Times New Roman" pitchFamily="18" charset="0"/>
              </a:rPr>
              <a:t>	     //insert employee</a:t>
            </a:r>
          </a:p>
          <a:p>
            <a:r>
              <a:rPr lang="en-US" dirty="0" smtClean="0">
                <a:latin typeface="Times New Roman" pitchFamily="18" charset="0"/>
                <a:cs typeface="Times New Roman" pitchFamily="18" charset="0"/>
              </a:rPr>
              <a:t>	     Employee emp=new Employee();</a:t>
            </a:r>
          </a:p>
          <a:p>
            <a:r>
              <a:rPr lang="en-US" dirty="0" smtClean="0">
                <a:latin typeface="Times New Roman" pitchFamily="18" charset="0"/>
                <a:cs typeface="Times New Roman" pitchFamily="18" charset="0"/>
              </a:rPr>
              <a:t>	     emp.setEmployeeName("Sonali");</a:t>
            </a:r>
          </a:p>
          <a:p>
            <a:r>
              <a:rPr lang="en-US" dirty="0" smtClean="0">
                <a:latin typeface="Times New Roman" pitchFamily="18" charset="0"/>
                <a:cs typeface="Times New Roman" pitchFamily="18" charset="0"/>
              </a:rPr>
              <a:t>	     emp.setEmployeeSalary(5000);</a:t>
            </a:r>
          </a:p>
          <a:p>
            <a:r>
              <a:rPr lang="en-US" dirty="0" smtClean="0">
                <a:latin typeface="Times New Roman" pitchFamily="18" charset="0"/>
                <a:cs typeface="Times New Roman" pitchFamily="18" charset="0"/>
              </a:rPr>
              <a:t>	     Session s=sf.openSession();</a:t>
            </a:r>
          </a:p>
          <a:p>
            <a:r>
              <a:rPr lang="en-US" dirty="0" smtClean="0">
                <a:latin typeface="Times New Roman" pitchFamily="18" charset="0"/>
                <a:cs typeface="Times New Roman" pitchFamily="18" charset="0"/>
              </a:rPr>
              <a:t>	     Transaction t=s.beginTransaction();</a:t>
            </a:r>
          </a:p>
          <a:p>
            <a:r>
              <a:rPr lang="en-US" dirty="0" smtClean="0">
                <a:latin typeface="Times New Roman" pitchFamily="18" charset="0"/>
                <a:cs typeface="Times New Roman" pitchFamily="18" charset="0"/>
              </a:rPr>
              <a:t>	     s.save(emp);</a:t>
            </a:r>
          </a:p>
          <a:p>
            <a:r>
              <a:rPr lang="en-US" dirty="0" smtClean="0">
                <a:latin typeface="Times New Roman" pitchFamily="18" charset="0"/>
                <a:cs typeface="Times New Roman" pitchFamily="18" charset="0"/>
              </a:rPr>
              <a:t>	     t.commit();</a:t>
            </a:r>
          </a:p>
          <a:p>
            <a:r>
              <a:rPr lang="en-US" dirty="0" smtClean="0">
                <a:latin typeface="Times New Roman" pitchFamily="18" charset="0"/>
                <a:cs typeface="Times New Roman" pitchFamily="18" charset="0"/>
              </a:rPr>
              <a:t>	     s.close();</a:t>
            </a:r>
          </a:p>
          <a:p>
            <a:r>
              <a:rPr lang="en-US" dirty="0" smtClean="0">
                <a:latin typeface="Times New Roman" pitchFamily="18" charset="0"/>
                <a:cs typeface="Times New Roman" pitchFamily="18" charset="0"/>
              </a:rPr>
              <a:t>	     System.out.println("successfully saved");       </a:t>
            </a:r>
          </a:p>
          <a:p>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Description of main class</a:t>
            </a:r>
            <a:endParaRPr lang="en-US" dirty="0"/>
          </a:p>
        </p:txBody>
      </p:sp>
      <p:sp>
        <p:nvSpPr>
          <p:cNvPr id="2" name="Content Placeholder 1"/>
          <p:cNvSpPr>
            <a:spLocks noGrp="1"/>
          </p:cNvSpPr>
          <p:nvPr>
            <p:ph idx="1"/>
          </p:nvPr>
        </p:nvSpPr>
        <p:spPr>
          <a:xfrm>
            <a:off x="457200" y="1447800"/>
            <a:ext cx="8458200" cy="6477000"/>
          </a:xfrm>
        </p:spPr>
        <p:txBody>
          <a:bodyPr>
            <a:normAutofit fontScale="85000" lnSpcReduction="20000"/>
          </a:bodyPr>
          <a:lstStyle/>
          <a:p>
            <a:r>
              <a:rPr lang="en-US" dirty="0" smtClean="0">
                <a:solidFill>
                  <a:srgbClr val="002060"/>
                </a:solidFill>
                <a:latin typeface="Times New Roman" pitchFamily="18" charset="0"/>
                <a:cs typeface="Times New Roman" pitchFamily="18" charset="0"/>
              </a:rPr>
              <a:t>Configuration</a:t>
            </a:r>
            <a:r>
              <a:rPr lang="en-US" dirty="0" smtClean="0">
                <a:latin typeface="Times New Roman" pitchFamily="18" charset="0"/>
                <a:cs typeface="Times New Roman" pitchFamily="18" charset="0"/>
              </a:rPr>
              <a:t>-Setting of our configuration file. Through this line</a:t>
            </a:r>
          </a:p>
          <a:p>
            <a:pPr>
              <a:buNone/>
            </a:pPr>
            <a:r>
              <a:rPr lang="en-US" dirty="0" smtClean="0">
                <a:latin typeface="Times New Roman" pitchFamily="18" charset="0"/>
                <a:cs typeface="Times New Roman" pitchFamily="18" charset="0"/>
              </a:rPr>
              <a:t>  Configuration con=new Configuration(“hibernate.cfg.xml”); </a:t>
            </a:r>
          </a:p>
          <a:p>
            <a:pPr>
              <a:buNone/>
            </a:pPr>
            <a:r>
              <a:rPr lang="en-US" dirty="0" smtClean="0">
                <a:latin typeface="Times New Roman" pitchFamily="18" charset="0"/>
                <a:cs typeface="Times New Roman" pitchFamily="18" charset="0"/>
              </a:rPr>
              <a:t>  I am loading the data that what I am connecting to the database in XML file.</a:t>
            </a:r>
          </a:p>
          <a:p>
            <a:pPr>
              <a:buNone/>
            </a:pPr>
            <a:r>
              <a:rPr lang="en-US" dirty="0" smtClean="0">
                <a:latin typeface="Times New Roman" pitchFamily="18" charset="0"/>
                <a:cs typeface="Times New Roman" pitchFamily="18" charset="0"/>
              </a:rPr>
              <a:t>   </a:t>
            </a:r>
            <a:r>
              <a:rPr lang="en-US" dirty="0" smtClean="0">
                <a:solidFill>
                  <a:srgbClr val="002060"/>
                </a:solidFill>
                <a:latin typeface="Times New Roman" pitchFamily="18" charset="0"/>
                <a:cs typeface="Times New Roman" pitchFamily="18" charset="0"/>
              </a:rPr>
              <a:t>SessionFactory</a:t>
            </a:r>
            <a:r>
              <a:rPr lang="en-US" dirty="0" smtClean="0">
                <a:latin typeface="Times New Roman" pitchFamily="18" charset="0"/>
                <a:cs typeface="Times New Roman" pitchFamily="18" charset="0"/>
              </a:rPr>
              <a:t>-With the configuration we build sessionfactory and sessionfactory is heavy weight. This is build for one time. It is immutable it means when we build a sessionfactory then we cannot change the sessionfactory object.</a:t>
            </a:r>
          </a:p>
          <a:p>
            <a:pPr>
              <a:buNone/>
            </a:pPr>
            <a:r>
              <a:rPr lang="en-US" dirty="0" smtClean="0">
                <a:solidFill>
                  <a:srgbClr val="002060"/>
                </a:solidFill>
                <a:latin typeface="Times New Roman" pitchFamily="18" charset="0"/>
                <a:cs typeface="Times New Roman" pitchFamily="18" charset="0"/>
              </a:rPr>
              <a:t>   Session</a:t>
            </a:r>
            <a:r>
              <a:rPr lang="en-US" dirty="0" smtClean="0">
                <a:latin typeface="Times New Roman" pitchFamily="18" charset="0"/>
                <a:cs typeface="Times New Roman" pitchFamily="18" charset="0"/>
              </a:rPr>
              <a:t>-With the sessionFactory I can create a session.Session means basically you are asking  a new connection.Save ,create update,delete like operations done by only session,it means  the connection only be getting through the Session.</a:t>
            </a:r>
          </a:p>
          <a:p>
            <a:pPr>
              <a:buNone/>
            </a:pPr>
            <a:r>
              <a:rPr lang="en-US" dirty="0" smtClean="0">
                <a:latin typeface="Times New Roman" pitchFamily="18" charset="0"/>
                <a:cs typeface="Times New Roman" pitchFamily="18" charset="0"/>
              </a:rPr>
              <a:t>          Then I am creating an object and insert some data or update or delete the data.</a:t>
            </a:r>
          </a:p>
          <a:p>
            <a:pPr>
              <a:buNone/>
            </a:pPr>
            <a:r>
              <a:rPr lang="en-US" dirty="0" smtClean="0">
                <a:latin typeface="Times New Roman" pitchFamily="18" charset="0"/>
                <a:cs typeface="Times New Roman" pitchFamily="18" charset="0"/>
              </a:rPr>
              <a:t>  </a:t>
            </a:r>
            <a:r>
              <a:rPr lang="en-US" dirty="0" smtClean="0">
                <a:solidFill>
                  <a:srgbClr val="002060"/>
                </a:solidFill>
                <a:latin typeface="Times New Roman" pitchFamily="18" charset="0"/>
                <a:cs typeface="Times New Roman" pitchFamily="18" charset="0"/>
              </a:rPr>
              <a:t>Transaction</a:t>
            </a:r>
            <a:r>
              <a:rPr lang="en-US" dirty="0" smtClean="0">
                <a:latin typeface="Times New Roman" pitchFamily="18" charset="0"/>
                <a:cs typeface="Times New Roman" pitchFamily="18" charset="0"/>
              </a:rPr>
              <a:t>-  beginning the transaction before do any kind of operation like save, update or delete</a:t>
            </a:r>
          </a:p>
          <a:p>
            <a:pPr>
              <a:buNone/>
            </a:pPr>
            <a:r>
              <a:rPr lang="en-US" dirty="0" smtClean="0">
                <a:latin typeface="Times New Roman" pitchFamily="18" charset="0"/>
                <a:cs typeface="Times New Roman" pitchFamily="18" charset="0"/>
              </a:rPr>
              <a:t>When done the operation then I will commit then my data actually go to the database.</a:t>
            </a:r>
          </a:p>
          <a:p>
            <a:pPr>
              <a:buNone/>
            </a:pPr>
            <a:r>
              <a:rPr lang="en-US" dirty="0" smtClean="0">
                <a:latin typeface="Times New Roman" pitchFamily="18" charset="0"/>
                <a:cs typeface="Times New Roman" pitchFamily="18" charset="0"/>
              </a:rPr>
              <a:t>Then I am closing the session because of connection leak issues.</a:t>
            </a:r>
          </a:p>
          <a:p>
            <a:pPr>
              <a:buNone/>
            </a:pPr>
            <a:endParaRPr 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29566"/>
            <a:ext cx="8229600" cy="813434"/>
          </a:xfrm>
        </p:spPr>
        <p:txBody>
          <a:bodyPr/>
          <a:lstStyle/>
          <a:p>
            <a:r>
              <a:rPr lang="en-US" dirty="0" smtClean="0"/>
              <a:t>Build an application using XML</a:t>
            </a:r>
            <a:endParaRPr lang="en-US" dirty="0"/>
          </a:p>
        </p:txBody>
      </p:sp>
      <p:sp>
        <p:nvSpPr>
          <p:cNvPr id="2" name="Content Placeholder 1"/>
          <p:cNvSpPr>
            <a:spLocks noGrp="1"/>
          </p:cNvSpPr>
          <p:nvPr>
            <p:ph idx="1"/>
          </p:nvPr>
        </p:nvSpPr>
        <p:spPr>
          <a:xfrm>
            <a:off x="457200" y="1143000"/>
            <a:ext cx="8229600" cy="6781800"/>
          </a:xfrm>
        </p:spPr>
        <p:txBody>
          <a:bodyPr>
            <a:noAutofit/>
          </a:bodyPr>
          <a:lstStyle/>
          <a:p>
            <a:pPr>
              <a:buNone/>
            </a:pPr>
            <a:r>
              <a:rPr lang="en-US" sz="1800" b="1" dirty="0" smtClean="0">
                <a:latin typeface="Times New Roman" pitchFamily="18" charset="0"/>
                <a:cs typeface="Times New Roman" pitchFamily="18" charset="0"/>
              </a:rPr>
              <a:t>POJO class</a:t>
            </a:r>
          </a:p>
          <a:p>
            <a:r>
              <a:rPr lang="en-US" sz="1800" dirty="0" smtClean="0">
                <a:latin typeface="Times New Roman" pitchFamily="18" charset="0"/>
                <a:cs typeface="Times New Roman" pitchFamily="18" charset="0"/>
              </a:rPr>
              <a:t>package main;</a:t>
            </a:r>
          </a:p>
          <a:p>
            <a:r>
              <a:rPr lang="en-US" sz="1800" dirty="0" smtClean="0">
                <a:latin typeface="Times New Roman" pitchFamily="18" charset="0"/>
                <a:cs typeface="Times New Roman" pitchFamily="18" charset="0"/>
              </a:rPr>
              <a:t>public class Employee {</a:t>
            </a:r>
          </a:p>
          <a:p>
            <a:r>
              <a:rPr lang="en-US" sz="1800" dirty="0" smtClean="0">
                <a:latin typeface="Times New Roman" pitchFamily="18" charset="0"/>
                <a:cs typeface="Times New Roman" pitchFamily="18" charset="0"/>
              </a:rPr>
              <a:t>private int employeeId;</a:t>
            </a:r>
          </a:p>
          <a:p>
            <a:r>
              <a:rPr lang="en-US" sz="1800" dirty="0" smtClean="0">
                <a:latin typeface="Times New Roman" pitchFamily="18" charset="0"/>
                <a:cs typeface="Times New Roman" pitchFamily="18" charset="0"/>
              </a:rPr>
              <a:t>	private String employeeName;</a:t>
            </a:r>
          </a:p>
          <a:p>
            <a:r>
              <a:rPr lang="en-US" sz="1800" dirty="0" smtClean="0">
                <a:latin typeface="Times New Roman" pitchFamily="18" charset="0"/>
                <a:cs typeface="Times New Roman" pitchFamily="18" charset="0"/>
              </a:rPr>
              <a:t>	private double employeeSalary;</a:t>
            </a:r>
          </a:p>
          <a:p>
            <a:r>
              <a:rPr lang="en-US" sz="1800" dirty="0" smtClean="0">
                <a:latin typeface="Times New Roman" pitchFamily="18" charset="0"/>
                <a:cs typeface="Times New Roman" pitchFamily="18" charset="0"/>
              </a:rPr>
              <a:t>	public int getEmployeeId() {</a:t>
            </a:r>
          </a:p>
          <a:p>
            <a:r>
              <a:rPr lang="en-US" sz="1800" dirty="0" smtClean="0">
                <a:latin typeface="Times New Roman" pitchFamily="18" charset="0"/>
                <a:cs typeface="Times New Roman" pitchFamily="18" charset="0"/>
              </a:rPr>
              <a:t>		return employeeId; }</a:t>
            </a:r>
          </a:p>
          <a:p>
            <a:r>
              <a:rPr lang="en-US" sz="1800" dirty="0" smtClean="0">
                <a:latin typeface="Times New Roman" pitchFamily="18" charset="0"/>
                <a:cs typeface="Times New Roman" pitchFamily="18" charset="0"/>
              </a:rPr>
              <a:t>	public void setEmployeeId(int employeeId) {</a:t>
            </a:r>
          </a:p>
          <a:p>
            <a:r>
              <a:rPr lang="en-US" sz="1800" dirty="0" smtClean="0">
                <a:latin typeface="Times New Roman" pitchFamily="18" charset="0"/>
                <a:cs typeface="Times New Roman" pitchFamily="18" charset="0"/>
              </a:rPr>
              <a:t>		this.employeeId = employeeId; }</a:t>
            </a:r>
          </a:p>
          <a:p>
            <a:r>
              <a:rPr lang="en-US" sz="1800" dirty="0" smtClean="0">
                <a:latin typeface="Times New Roman" pitchFamily="18" charset="0"/>
                <a:cs typeface="Times New Roman" pitchFamily="18" charset="0"/>
              </a:rPr>
              <a:t>	public String getEmployeeName() {</a:t>
            </a:r>
          </a:p>
          <a:p>
            <a:r>
              <a:rPr lang="en-US" sz="1800" dirty="0" smtClean="0">
                <a:latin typeface="Times New Roman" pitchFamily="18" charset="0"/>
                <a:cs typeface="Times New Roman" pitchFamily="18" charset="0"/>
              </a:rPr>
              <a:t>		return employeeName; }</a:t>
            </a:r>
          </a:p>
          <a:p>
            <a:r>
              <a:rPr lang="en-US" sz="1800" dirty="0" smtClean="0">
                <a:latin typeface="Times New Roman" pitchFamily="18" charset="0"/>
                <a:cs typeface="Times New Roman" pitchFamily="18" charset="0"/>
              </a:rPr>
              <a:t>	public void setEmployeeName(String employeeName) {</a:t>
            </a:r>
          </a:p>
          <a:p>
            <a:r>
              <a:rPr lang="en-US" sz="1800" dirty="0" smtClean="0">
                <a:latin typeface="Times New Roman" pitchFamily="18" charset="0"/>
                <a:cs typeface="Times New Roman" pitchFamily="18" charset="0"/>
              </a:rPr>
              <a:t>		this.employeeName = employeeName; }</a:t>
            </a:r>
          </a:p>
          <a:p>
            <a:r>
              <a:rPr lang="en-US" sz="1800" dirty="0" smtClean="0">
                <a:latin typeface="Times New Roman" pitchFamily="18" charset="0"/>
                <a:cs typeface="Times New Roman" pitchFamily="18" charset="0"/>
              </a:rPr>
              <a:t>	public double getEmployeeSalary() {</a:t>
            </a:r>
          </a:p>
          <a:p>
            <a:r>
              <a:rPr lang="en-US" sz="1800" dirty="0" smtClean="0">
                <a:latin typeface="Times New Roman" pitchFamily="18" charset="0"/>
                <a:cs typeface="Times New Roman" pitchFamily="18" charset="0"/>
              </a:rPr>
              <a:t>		return employeeSalary; }</a:t>
            </a:r>
          </a:p>
          <a:p>
            <a:r>
              <a:rPr lang="en-US" sz="1800" dirty="0" smtClean="0">
                <a:latin typeface="Times New Roman" pitchFamily="18" charset="0"/>
                <a:cs typeface="Times New Roman" pitchFamily="18" charset="0"/>
              </a:rPr>
              <a:t>	public void setEmployeeSalary(double employeeSalary) {</a:t>
            </a:r>
          </a:p>
          <a:p>
            <a:r>
              <a:rPr lang="en-US" sz="1800" dirty="0" smtClean="0">
                <a:latin typeface="Times New Roman" pitchFamily="18" charset="0"/>
                <a:cs typeface="Times New Roman" pitchFamily="18" charset="0"/>
              </a:rPr>
              <a:t>		this.employeeSalary = employeeSalary;}}</a:t>
            </a:r>
          </a:p>
          <a:p>
            <a:r>
              <a:rPr lang="en-US" sz="2000" dirty="0" smtClean="0"/>
              <a:t>	</a:t>
            </a:r>
          </a:p>
          <a:p>
            <a:r>
              <a:rPr lang="en-US" sz="2000" dirty="0" smtClean="0"/>
              <a:t>	</a:t>
            </a:r>
            <a:endParaRPr lang="en-US" sz="2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29566"/>
            <a:ext cx="8229600" cy="813434"/>
          </a:xfrm>
        </p:spPr>
        <p:txBody>
          <a:bodyPr/>
          <a:lstStyle/>
          <a:p>
            <a:r>
              <a:rPr lang="en-US" dirty="0" smtClean="0"/>
              <a:t>Build an application using XML</a:t>
            </a:r>
            <a:endParaRPr lang="en-US" dirty="0"/>
          </a:p>
        </p:txBody>
      </p:sp>
      <p:sp>
        <p:nvSpPr>
          <p:cNvPr id="2" name="Content Placeholder 1"/>
          <p:cNvSpPr>
            <a:spLocks noGrp="1"/>
          </p:cNvSpPr>
          <p:nvPr>
            <p:ph idx="1"/>
          </p:nvPr>
        </p:nvSpPr>
        <p:spPr>
          <a:xfrm>
            <a:off x="457200" y="1143000"/>
            <a:ext cx="8229600" cy="6781800"/>
          </a:xfrm>
        </p:spPr>
        <p:txBody>
          <a:bodyPr>
            <a:noAutofit/>
          </a:bodyPr>
          <a:lstStyle/>
          <a:p>
            <a:r>
              <a:rPr lang="en-US" sz="2000" b="1" dirty="0" smtClean="0">
                <a:latin typeface="Times New Roman" pitchFamily="18" charset="0"/>
                <a:cs typeface="Times New Roman" pitchFamily="18" charset="0"/>
              </a:rPr>
              <a:t>Save  employee in config class or main class and also create an hibernate .cfg.xml</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Employee emp=</a:t>
            </a:r>
            <a:r>
              <a:rPr lang="en-US" sz="2000" b="1" dirty="0" smtClean="0">
                <a:latin typeface="Times New Roman" pitchFamily="18" charset="0"/>
                <a:cs typeface="Times New Roman" pitchFamily="18" charset="0"/>
              </a:rPr>
              <a:t>new</a:t>
            </a:r>
            <a:r>
              <a:rPr lang="en-US" sz="2000" dirty="0" smtClean="0">
                <a:latin typeface="Times New Roman" pitchFamily="18" charset="0"/>
                <a:cs typeface="Times New Roman" pitchFamily="18" charset="0"/>
              </a:rPr>
              <a:t> Employee();</a:t>
            </a:r>
          </a:p>
          <a:p>
            <a:r>
              <a:rPr lang="en-US" sz="2000" dirty="0" smtClean="0">
                <a:latin typeface="Times New Roman" pitchFamily="18" charset="0"/>
                <a:cs typeface="Times New Roman" pitchFamily="18" charset="0"/>
              </a:rPr>
              <a:t>emp.setEmployeeName("Sonali");</a:t>
            </a:r>
          </a:p>
          <a:p>
            <a:r>
              <a:rPr lang="en-US" sz="2000" dirty="0" smtClean="0">
                <a:latin typeface="Times New Roman" pitchFamily="18" charset="0"/>
                <a:cs typeface="Times New Roman" pitchFamily="18" charset="0"/>
              </a:rPr>
              <a:t>emp.setEmployeeSalary(5000);</a:t>
            </a:r>
          </a:p>
          <a:p>
            <a:r>
              <a:rPr lang="en-US" sz="2000" dirty="0" smtClean="0">
                <a:latin typeface="Times New Roman" pitchFamily="18" charset="0"/>
                <a:cs typeface="Times New Roman" pitchFamily="18" charset="0"/>
              </a:rPr>
              <a:t>Session s=sf.openSession();</a:t>
            </a:r>
          </a:p>
          <a:p>
            <a:r>
              <a:rPr lang="en-US" sz="2000" dirty="0" smtClean="0">
                <a:latin typeface="Times New Roman" pitchFamily="18" charset="0"/>
                <a:cs typeface="Times New Roman" pitchFamily="18" charset="0"/>
              </a:rPr>
              <a:t>Transaction t=s.beginTransaction();</a:t>
            </a:r>
          </a:p>
          <a:p>
            <a:r>
              <a:rPr lang="en-US" sz="2000" dirty="0" smtClean="0">
                <a:latin typeface="Times New Roman" pitchFamily="18" charset="0"/>
                <a:cs typeface="Times New Roman" pitchFamily="18" charset="0"/>
              </a:rPr>
              <a:t>s.save(emp);</a:t>
            </a:r>
          </a:p>
          <a:p>
            <a:r>
              <a:rPr lang="en-US" sz="2000" b="1" dirty="0" smtClean="0">
                <a:latin typeface="Times New Roman" pitchFamily="18" charset="0"/>
                <a:cs typeface="Times New Roman" pitchFamily="18" charset="0"/>
              </a:rPr>
              <a:t>Create an XML file----</a:t>
            </a:r>
            <a:r>
              <a:rPr lang="en-US" sz="2000" dirty="0" smtClean="0">
                <a:latin typeface="Times New Roman" pitchFamily="18" charset="0"/>
                <a:cs typeface="Times New Roman" pitchFamily="18" charset="0"/>
              </a:rPr>
              <a:t>	</a:t>
            </a:r>
          </a:p>
          <a:p>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914400"/>
          </a:xfrm>
        </p:spPr>
        <p:txBody>
          <a:bodyPr>
            <a:normAutofit fontScale="90000"/>
          </a:bodyPr>
          <a:lstStyle/>
          <a:p>
            <a:r>
              <a:rPr lang="en-US" dirty="0" smtClean="0"/>
              <a:t>Build an application using Annotations</a:t>
            </a:r>
            <a:endParaRPr lang="en-US" dirty="0"/>
          </a:p>
        </p:txBody>
      </p:sp>
      <p:sp>
        <p:nvSpPr>
          <p:cNvPr id="2" name="Content Placeholder 1"/>
          <p:cNvSpPr>
            <a:spLocks noGrp="1"/>
          </p:cNvSpPr>
          <p:nvPr>
            <p:ph idx="1"/>
          </p:nvPr>
        </p:nvSpPr>
        <p:spPr>
          <a:xfrm>
            <a:off x="0" y="838200"/>
            <a:ext cx="9144000" cy="7086600"/>
          </a:xfrm>
        </p:spPr>
        <p:txBody>
          <a:bodyPr>
            <a:noAutofit/>
          </a:bodyPr>
          <a:lstStyle/>
          <a:p>
            <a:pPr>
              <a:buNone/>
            </a:pPr>
            <a:r>
              <a:rPr lang="en-US" sz="2000" dirty="0" smtClean="0">
                <a:latin typeface="Times New Roman" pitchFamily="18" charset="0"/>
                <a:cs typeface="Times New Roman" pitchFamily="18" charset="0"/>
              </a:rPr>
              <a:t>   </a:t>
            </a:r>
          </a:p>
          <a:p>
            <a:pPr>
              <a:buNone/>
            </a:pPr>
            <a:r>
              <a:rPr lang="en-US" sz="2000" b="1" dirty="0" smtClean="0">
                <a:latin typeface="Times New Roman" pitchFamily="18" charset="0"/>
                <a:cs typeface="Times New Roman" pitchFamily="18" charset="0"/>
              </a:rPr>
              <a:t>  Create a POJO class --</a:t>
            </a:r>
          </a:p>
          <a:p>
            <a:pPr>
              <a:buNone/>
            </a:pPr>
            <a:r>
              <a:rPr lang="en-US" sz="2000" dirty="0" smtClean="0">
                <a:latin typeface="Times New Roman" pitchFamily="18" charset="0"/>
                <a:cs typeface="Times New Roman" pitchFamily="18" charset="0"/>
              </a:rPr>
              <a:t>     @Entity</a:t>
            </a:r>
          </a:p>
          <a:p>
            <a:r>
              <a:rPr lang="en-US" sz="2000" dirty="0" smtClean="0">
                <a:latin typeface="Times New Roman" pitchFamily="18" charset="0"/>
                <a:cs typeface="Times New Roman" pitchFamily="18" charset="0"/>
              </a:rPr>
              <a:t>@Table(name="employe_tbl")</a:t>
            </a:r>
          </a:p>
          <a:p>
            <a:r>
              <a:rPr lang="en-US" sz="2000" dirty="0" smtClean="0">
                <a:latin typeface="Times New Roman" pitchFamily="18" charset="0"/>
                <a:cs typeface="Times New Roman" pitchFamily="18" charset="0"/>
              </a:rPr>
              <a:t>public class Employee {</a:t>
            </a:r>
          </a:p>
          <a:p>
            <a:r>
              <a:rPr lang="en-US" sz="2000" dirty="0" smtClean="0">
                <a:latin typeface="Times New Roman" pitchFamily="18" charset="0"/>
                <a:cs typeface="Times New Roman" pitchFamily="18" charset="0"/>
              </a:rPr>
              <a:t>	@Id</a:t>
            </a:r>
          </a:p>
          <a:p>
            <a:r>
              <a:rPr lang="en-US" sz="2000" dirty="0" smtClean="0">
                <a:latin typeface="Times New Roman" pitchFamily="18" charset="0"/>
                <a:cs typeface="Times New Roman" pitchFamily="18" charset="0"/>
              </a:rPr>
              <a:t>	@GeneratedValue (strategy = GenerationType.AUTO)</a:t>
            </a:r>
          </a:p>
          <a:p>
            <a:r>
              <a:rPr lang="en-US" sz="2000" dirty="0" smtClean="0">
                <a:latin typeface="Times New Roman" pitchFamily="18" charset="0"/>
                <a:cs typeface="Times New Roman" pitchFamily="18" charset="0"/>
              </a:rPr>
              <a:t>	@Column(name="employee_Id")</a:t>
            </a:r>
          </a:p>
          <a:p>
            <a:r>
              <a:rPr lang="en-US" sz="2000" dirty="0" smtClean="0">
                <a:latin typeface="Times New Roman" pitchFamily="18" charset="0"/>
                <a:cs typeface="Times New Roman" pitchFamily="18" charset="0"/>
              </a:rPr>
              <a:t>	private int employeeId;</a:t>
            </a:r>
          </a:p>
          <a:p>
            <a:r>
              <a:rPr lang="en-US" sz="2000" dirty="0" smtClean="0">
                <a:latin typeface="Times New Roman" pitchFamily="18" charset="0"/>
                <a:cs typeface="Times New Roman" pitchFamily="18" charset="0"/>
              </a:rPr>
              <a:t>	@Column(name="employee_name",length=20)	</a:t>
            </a:r>
          </a:p>
          <a:p>
            <a:r>
              <a:rPr lang="en-US" sz="2000" dirty="0" smtClean="0">
                <a:latin typeface="Times New Roman" pitchFamily="18" charset="0"/>
                <a:cs typeface="Times New Roman" pitchFamily="18" charset="0"/>
              </a:rPr>
              <a:t>	private String employeeName;</a:t>
            </a:r>
          </a:p>
          <a:p>
            <a:r>
              <a:rPr lang="en-US" sz="2000" dirty="0" smtClean="0">
                <a:latin typeface="Times New Roman" pitchFamily="18" charset="0"/>
                <a:cs typeface="Times New Roman" pitchFamily="18" charset="0"/>
              </a:rPr>
              <a:t>	@Column(name="employee_salary",length=10)</a:t>
            </a:r>
          </a:p>
          <a:p>
            <a:r>
              <a:rPr lang="en-US" sz="2000" dirty="0" smtClean="0">
                <a:latin typeface="Times New Roman" pitchFamily="18" charset="0"/>
                <a:cs typeface="Times New Roman" pitchFamily="18" charset="0"/>
              </a:rPr>
              <a:t>	private double employeeSalary;</a:t>
            </a:r>
          </a:p>
          <a:p>
            <a:r>
              <a:rPr lang="en-US" sz="2000" dirty="0" smtClean="0">
                <a:latin typeface="Times New Roman" pitchFamily="18" charset="0"/>
                <a:cs typeface="Times New Roman" pitchFamily="18" charset="0"/>
              </a:rPr>
              <a:t>	  //Generate getter and setters</a:t>
            </a:r>
          </a:p>
          <a:p>
            <a:r>
              <a:rPr lang="en-US" sz="2000" dirty="0" smtClean="0">
                <a:latin typeface="Times New Roman" pitchFamily="18" charset="0"/>
                <a:cs typeface="Times New Roman" pitchFamily="18" charset="0"/>
              </a:rPr>
              <a:t>           //Generate ToString	</a:t>
            </a:r>
          </a:p>
          <a:p>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	</a:t>
            </a:r>
          </a:p>
          <a:p>
            <a:r>
              <a:rPr lang="en-US" sz="2000" dirty="0" smtClean="0">
                <a:latin typeface="Times New Roman" pitchFamily="18" charset="0"/>
                <a:cs typeface="Times New Roman" pitchFamily="18" charset="0"/>
              </a:rPr>
              <a:t>		</a:t>
            </a:r>
          </a:p>
          <a:p>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914400"/>
          </a:xfrm>
        </p:spPr>
        <p:txBody>
          <a:bodyPr>
            <a:normAutofit fontScale="90000"/>
          </a:bodyPr>
          <a:lstStyle/>
          <a:p>
            <a:r>
              <a:rPr lang="en-US" dirty="0" smtClean="0"/>
              <a:t>Build an application using Annotations</a:t>
            </a:r>
            <a:endParaRPr lang="en-US" dirty="0"/>
          </a:p>
        </p:txBody>
      </p:sp>
      <p:sp>
        <p:nvSpPr>
          <p:cNvPr id="2" name="Content Placeholder 1"/>
          <p:cNvSpPr>
            <a:spLocks noGrp="1"/>
          </p:cNvSpPr>
          <p:nvPr>
            <p:ph idx="1"/>
          </p:nvPr>
        </p:nvSpPr>
        <p:spPr>
          <a:xfrm>
            <a:off x="0" y="838200"/>
            <a:ext cx="9144000" cy="7086600"/>
          </a:xfrm>
        </p:spPr>
        <p:txBody>
          <a:bodyPr>
            <a:noAutofit/>
          </a:bodyPr>
          <a:lstStyle/>
          <a:p>
            <a:r>
              <a:rPr lang="en-US" sz="2000" dirty="0" smtClean="0">
                <a:latin typeface="Times New Roman" pitchFamily="18" charset="0"/>
                <a:cs typeface="Times New Roman" pitchFamily="18" charset="0"/>
              </a:rPr>
              <a:t>Create main class—</a:t>
            </a:r>
          </a:p>
          <a:p>
            <a:r>
              <a:rPr lang="en-US" sz="2000" b="1" dirty="0" smtClean="0"/>
              <a:t>public</a:t>
            </a:r>
            <a:r>
              <a:rPr lang="en-US" sz="2000" dirty="0" smtClean="0"/>
              <a:t> </a:t>
            </a:r>
            <a:r>
              <a:rPr lang="en-US" sz="2000" b="1" dirty="0" smtClean="0"/>
              <a:t>class</a:t>
            </a:r>
            <a:r>
              <a:rPr lang="en-US" sz="2000" dirty="0" smtClean="0"/>
              <a:t> Main {</a:t>
            </a:r>
          </a:p>
          <a:p>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args) {</a:t>
            </a:r>
          </a:p>
          <a:p>
            <a:r>
              <a:rPr lang="en-US" sz="2000" dirty="0" smtClean="0"/>
              <a:t>System.</a:t>
            </a:r>
            <a:r>
              <a:rPr lang="en-US" sz="2000" b="1" i="1" dirty="0" smtClean="0"/>
              <a:t>out</a:t>
            </a:r>
            <a:r>
              <a:rPr lang="en-US" sz="2000" dirty="0" smtClean="0"/>
              <a:t>.println("conn");</a:t>
            </a:r>
          </a:p>
          <a:p>
            <a:r>
              <a:rPr lang="en-US" sz="2000" dirty="0" smtClean="0"/>
              <a:t>Configuration con=</a:t>
            </a:r>
            <a:r>
              <a:rPr lang="en-US" sz="2000" b="1" dirty="0" smtClean="0"/>
              <a:t>new</a:t>
            </a:r>
            <a:r>
              <a:rPr lang="en-US" sz="2000" dirty="0" smtClean="0"/>
              <a:t> Configuration();</a:t>
            </a:r>
          </a:p>
          <a:p>
            <a:r>
              <a:rPr lang="en-US" sz="2000" dirty="0" smtClean="0"/>
              <a:t>con.configure().addAnnotatedClass(Employee.</a:t>
            </a:r>
            <a:r>
              <a:rPr lang="en-US" sz="2000" b="1" dirty="0" smtClean="0"/>
              <a:t>class</a:t>
            </a:r>
            <a:r>
              <a:rPr lang="en-US" sz="2000" dirty="0" smtClean="0"/>
              <a:t>);</a:t>
            </a:r>
          </a:p>
          <a:p>
            <a:r>
              <a:rPr lang="en-US" sz="2000" dirty="0" smtClean="0"/>
              <a:t>SessionFactory sf=con.buildSessionFactory();</a:t>
            </a:r>
          </a:p>
          <a:p>
            <a:r>
              <a:rPr lang="en-US" sz="2000" dirty="0" smtClean="0"/>
              <a:t>//creating employee</a:t>
            </a:r>
          </a:p>
          <a:p>
            <a:r>
              <a:rPr lang="en-US" sz="2000" dirty="0" smtClean="0"/>
              <a:t>Employee emp=</a:t>
            </a:r>
            <a:r>
              <a:rPr lang="en-US" sz="2000" b="1" dirty="0" smtClean="0"/>
              <a:t>new</a:t>
            </a:r>
            <a:r>
              <a:rPr lang="en-US" sz="2000" dirty="0" smtClean="0"/>
              <a:t> Employee();</a:t>
            </a:r>
          </a:p>
          <a:p>
            <a:r>
              <a:rPr lang="en-US" sz="2000" dirty="0" smtClean="0"/>
              <a:t>emp.setEmployeeName("Sonali");</a:t>
            </a:r>
          </a:p>
          <a:p>
            <a:r>
              <a:rPr lang="en-US" sz="2000" dirty="0" smtClean="0"/>
              <a:t>emp.setEmployeeSalary(5000);</a:t>
            </a:r>
          </a:p>
          <a:p>
            <a:r>
              <a:rPr lang="en-US" sz="2000" dirty="0" smtClean="0"/>
              <a:t>Session s=sf.openSession();</a:t>
            </a:r>
          </a:p>
          <a:p>
            <a:r>
              <a:rPr lang="en-US" sz="2000" dirty="0" smtClean="0"/>
              <a:t>Transaction t=s.beginTransaction();</a:t>
            </a:r>
          </a:p>
          <a:p>
            <a:r>
              <a:rPr lang="en-US" sz="2000" dirty="0" smtClean="0"/>
              <a:t>s.save(emp);</a:t>
            </a:r>
          </a:p>
          <a:p>
            <a:r>
              <a:rPr lang="en-US" sz="2000" dirty="0" smtClean="0"/>
              <a:t>t.commit();</a:t>
            </a:r>
          </a:p>
          <a:p>
            <a:r>
              <a:rPr lang="en-US" sz="2000" dirty="0" smtClean="0"/>
              <a:t>s.close();</a:t>
            </a:r>
          </a:p>
          <a:p>
            <a:r>
              <a:rPr lang="en-US" sz="2000" dirty="0" smtClean="0">
                <a:latin typeface="Times New Roman" pitchFamily="18" charset="0"/>
                <a:cs typeface="Times New Roman" pitchFamily="18" charset="0"/>
              </a:rPr>
              <a:t>}}	</a:t>
            </a:r>
          </a:p>
          <a:p>
            <a:r>
              <a:rPr lang="en-US" sz="2000" dirty="0" smtClean="0">
                <a:latin typeface="Times New Roman" pitchFamily="18" charset="0"/>
                <a:cs typeface="Times New Roman" pitchFamily="18" charset="0"/>
              </a:rPr>
              <a:t>Crate also an hbm.xml file for connection to database…..		</a:t>
            </a:r>
          </a:p>
          <a:p>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914400"/>
          </a:xfrm>
        </p:spPr>
        <p:txBody>
          <a:bodyPr>
            <a:normAutofit/>
          </a:bodyPr>
          <a:lstStyle/>
          <a:p>
            <a:r>
              <a:rPr lang="en-US" dirty="0" smtClean="0"/>
              <a:t>Annotations</a:t>
            </a:r>
            <a:endParaRPr lang="en-US" dirty="0"/>
          </a:p>
        </p:txBody>
      </p:sp>
      <p:sp>
        <p:nvSpPr>
          <p:cNvPr id="2" name="Content Placeholder 1"/>
          <p:cNvSpPr>
            <a:spLocks noGrp="1"/>
          </p:cNvSpPr>
          <p:nvPr>
            <p:ph idx="1"/>
          </p:nvPr>
        </p:nvSpPr>
        <p:spPr>
          <a:xfrm>
            <a:off x="0" y="838200"/>
            <a:ext cx="9144000" cy="7086600"/>
          </a:xfrm>
        </p:spPr>
        <p:txBody>
          <a:bodyPr>
            <a:noAutofit/>
          </a:bodyPr>
          <a:lstStyle/>
          <a:p>
            <a:r>
              <a:rPr lang="en-US" sz="2400" b="1" dirty="0" smtClean="0">
                <a:latin typeface="Times New Roman" pitchFamily="18" charset="0"/>
                <a:cs typeface="Times New Roman" pitchFamily="18" charset="0"/>
              </a:rPr>
              <a:t>@Entity-</a:t>
            </a:r>
            <a:r>
              <a:rPr lang="en-US" sz="2400" dirty="0" smtClean="0">
                <a:latin typeface="Times New Roman" pitchFamily="18" charset="0"/>
                <a:cs typeface="Times New Roman" pitchFamily="18" charset="0"/>
              </a:rPr>
              <a:t>Use to mark any class as entity.It tells hibernate persist me!</a:t>
            </a:r>
          </a:p>
          <a:p>
            <a:r>
              <a:rPr lang="en-US" sz="2400" b="1" dirty="0" smtClean="0">
                <a:latin typeface="Times New Roman" pitchFamily="18" charset="0"/>
                <a:cs typeface="Times New Roman" pitchFamily="18" charset="0"/>
              </a:rPr>
              <a:t>@Table-</a:t>
            </a:r>
            <a:r>
              <a:rPr lang="en-US" sz="2400" dirty="0" smtClean="0">
                <a:latin typeface="Times New Roman" pitchFamily="18" charset="0"/>
                <a:cs typeface="Times New Roman" pitchFamily="18" charset="0"/>
              </a:rPr>
              <a:t>Use to change the table details(such as name).</a:t>
            </a:r>
          </a:p>
          <a:p>
            <a:r>
              <a:rPr lang="en-US" sz="2400" b="1" dirty="0" smtClean="0">
                <a:latin typeface="Times New Roman" pitchFamily="18" charset="0"/>
                <a:cs typeface="Times New Roman" pitchFamily="18" charset="0"/>
              </a:rPr>
              <a:t>@Id-</a:t>
            </a:r>
            <a:r>
              <a:rPr lang="en-US" sz="2400" dirty="0" smtClean="0">
                <a:latin typeface="Times New Roman" pitchFamily="18" charset="0"/>
                <a:cs typeface="Times New Roman" pitchFamily="18" charset="0"/>
              </a:rPr>
              <a:t>Use to mark column as id(Primary Key).</a:t>
            </a:r>
          </a:p>
          <a:p>
            <a:r>
              <a:rPr lang="en-US" sz="2400" b="1" dirty="0" smtClean="0">
                <a:latin typeface="Times New Roman" pitchFamily="18" charset="0"/>
                <a:cs typeface="Times New Roman" pitchFamily="18" charset="0"/>
              </a:rPr>
              <a:t>@Column-</a:t>
            </a:r>
            <a:r>
              <a:rPr lang="en-US" sz="2400" dirty="0" smtClean="0">
                <a:latin typeface="Times New Roman" pitchFamily="18" charset="0"/>
                <a:cs typeface="Times New Roman" pitchFamily="18" charset="0"/>
              </a:rPr>
              <a:t>generic information about the column such as name,allows null, length e.t.c.</a:t>
            </a:r>
          </a:p>
          <a:p>
            <a:r>
              <a:rPr lang="en-US" sz="2400" b="1" dirty="0" smtClean="0">
                <a:latin typeface="Times New Roman" pitchFamily="18" charset="0"/>
                <a:cs typeface="Times New Roman" pitchFamily="18" charset="0"/>
              </a:rPr>
              <a:t>@OneToOne-</a:t>
            </a:r>
            <a:r>
              <a:rPr lang="en-US" sz="2400" dirty="0" smtClean="0">
                <a:latin typeface="Times New Roman" pitchFamily="18" charset="0"/>
                <a:cs typeface="Times New Roman" pitchFamily="18" charset="0"/>
              </a:rPr>
              <a:t>maps a one-to-one relationships between tow tables.</a:t>
            </a:r>
            <a:endParaRPr lang="en-US" sz="24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@OneToMany/@Many to one-</a:t>
            </a:r>
            <a:r>
              <a:rPr lang="en-US" sz="2400" dirty="0" smtClean="0">
                <a:latin typeface="Times New Roman" pitchFamily="18" charset="0"/>
                <a:cs typeface="Times New Roman" pitchFamily="18" charset="0"/>
              </a:rPr>
              <a:t>maps a one-to-many or many-to-one  relationships between tow tables.</a:t>
            </a:r>
            <a:endParaRPr lang="en-US" sz="24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@ManyToMany-</a:t>
            </a:r>
            <a:r>
              <a:rPr lang="en-US" sz="2400" dirty="0" smtClean="0">
                <a:latin typeface="Times New Roman" pitchFamily="18" charset="0"/>
                <a:cs typeface="Times New Roman" pitchFamily="18" charset="0"/>
              </a:rPr>
              <a:t>maps a many-to-many relationships between tow tables.</a:t>
            </a:r>
          </a:p>
          <a:p>
            <a:r>
              <a:rPr lang="en-US" sz="2400" b="1" dirty="0" smtClean="0">
                <a:latin typeface="Times New Roman" pitchFamily="18" charset="0"/>
                <a:cs typeface="Times New Roman" pitchFamily="18" charset="0"/>
              </a:rPr>
              <a:t>@Transient-</a:t>
            </a:r>
            <a:r>
              <a:rPr lang="en-US" sz="2400" dirty="0" smtClean="0">
                <a:latin typeface="Times New Roman" pitchFamily="18" charset="0"/>
                <a:cs typeface="Times New Roman" pitchFamily="18" charset="0"/>
              </a:rPr>
              <a:t>It tells hibernate  not to save this field.</a:t>
            </a:r>
          </a:p>
          <a:p>
            <a:r>
              <a:rPr lang="en-US" sz="2400" b="1" dirty="0" smtClean="0">
                <a:latin typeface="Times New Roman" pitchFamily="18" charset="0"/>
                <a:cs typeface="Times New Roman" pitchFamily="18" charset="0"/>
              </a:rPr>
              <a:t>@Temporal</a:t>
            </a:r>
            <a:r>
              <a:rPr lang="en-US" sz="2400" dirty="0" smtClean="0">
                <a:latin typeface="Times New Roman" pitchFamily="18" charset="0"/>
                <a:cs typeface="Times New Roman" pitchFamily="18" charset="0"/>
              </a:rPr>
              <a:t>-It tells date field which date format are use.</a:t>
            </a:r>
          </a:p>
          <a:p>
            <a:r>
              <a:rPr lang="en-US" sz="2400" b="1" dirty="0" smtClean="0">
                <a:latin typeface="Times New Roman" pitchFamily="18" charset="0"/>
                <a:cs typeface="Times New Roman" pitchFamily="18" charset="0"/>
              </a:rPr>
              <a:t>@Lob-</a:t>
            </a:r>
            <a:r>
              <a:rPr lang="en-US" sz="2400" dirty="0" smtClean="0">
                <a:latin typeface="Times New Roman" pitchFamily="18" charset="0"/>
                <a:cs typeface="Times New Roman" pitchFamily="18" charset="0"/>
              </a:rPr>
              <a:t>Lob tells hibernate that this is a large object not a simple object.</a:t>
            </a:r>
          </a:p>
          <a:p>
            <a:r>
              <a:rPr lang="en-US" sz="2400" b="1" dirty="0" smtClean="0">
                <a:latin typeface="Times New Roman" pitchFamily="18" charset="0"/>
                <a:cs typeface="Times New Roman" pitchFamily="18" charset="0"/>
              </a:rPr>
              <a:t>@JoinColumn-</a:t>
            </a:r>
            <a:endParaRPr lang="en-US" sz="2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914400"/>
          </a:xfrm>
        </p:spPr>
        <p:txBody>
          <a:bodyPr>
            <a:normAutofit/>
          </a:bodyPr>
          <a:lstStyle/>
          <a:p>
            <a:r>
              <a:rPr lang="en-US" dirty="0" smtClean="0"/>
              <a:t>Annotations</a:t>
            </a:r>
            <a:endParaRPr lang="en-US" dirty="0"/>
          </a:p>
        </p:txBody>
      </p:sp>
      <p:sp>
        <p:nvSpPr>
          <p:cNvPr id="2" name="Content Placeholder 1"/>
          <p:cNvSpPr>
            <a:spLocks noGrp="1"/>
          </p:cNvSpPr>
          <p:nvPr>
            <p:ph idx="1"/>
          </p:nvPr>
        </p:nvSpPr>
        <p:spPr>
          <a:xfrm>
            <a:off x="0" y="838200"/>
            <a:ext cx="9144000" cy="7086600"/>
          </a:xfrm>
        </p:spPr>
        <p:txBody>
          <a:bodyPr>
            <a:noAutofit/>
          </a:bodyPr>
          <a:lstStyle/>
          <a:p>
            <a:pPr fontAlgn="base"/>
            <a:r>
              <a:rPr lang="en-US" sz="1600" dirty="0" smtClean="0">
                <a:latin typeface="Times New Roman" pitchFamily="18" charset="0"/>
                <a:cs typeface="Times New Roman" pitchFamily="18" charset="0"/>
              </a:rPr>
              <a:t>Parent class must have child class reference with or without collection type. This association can also follow multiplicity as</a:t>
            </a:r>
          </a:p>
          <a:p>
            <a:pPr fontAlgn="base"/>
            <a:r>
              <a:rPr lang="en-US" sz="1600" dirty="0" smtClean="0">
                <a:latin typeface="Times New Roman" pitchFamily="18" charset="0"/>
                <a:cs typeface="Times New Roman" pitchFamily="18" charset="0"/>
              </a:rPr>
              <a:t>One-To-One</a:t>
            </a:r>
          </a:p>
          <a:p>
            <a:pPr fontAlgn="base"/>
            <a:r>
              <a:rPr lang="en-US" sz="1600" dirty="0" smtClean="0">
                <a:latin typeface="Times New Roman" pitchFamily="18" charset="0"/>
                <a:cs typeface="Times New Roman" pitchFamily="18" charset="0"/>
              </a:rPr>
              <a:t>One-To-Many</a:t>
            </a:r>
          </a:p>
          <a:p>
            <a:pPr fontAlgn="base"/>
            <a:r>
              <a:rPr lang="en-US" sz="1600" dirty="0" smtClean="0">
                <a:latin typeface="Times New Roman" pitchFamily="18" charset="0"/>
                <a:cs typeface="Times New Roman" pitchFamily="18" charset="0"/>
              </a:rPr>
              <a:t>Many-To-One</a:t>
            </a:r>
          </a:p>
          <a:p>
            <a:pPr fontAlgn="base"/>
            <a:r>
              <a:rPr lang="en-US" sz="1600" dirty="0" smtClean="0">
                <a:latin typeface="Times New Roman" pitchFamily="18" charset="0"/>
                <a:cs typeface="Times New Roman" pitchFamily="18" charset="0"/>
              </a:rPr>
              <a:t>Many-To-Many</a:t>
            </a:r>
          </a:p>
          <a:p>
            <a:pPr fontAlgn="base"/>
            <a:r>
              <a:rPr lang="en-US" sz="1600" dirty="0" smtClean="0">
                <a:latin typeface="Times New Roman" pitchFamily="18" charset="0"/>
                <a:cs typeface="Times New Roman" pitchFamily="18" charset="0"/>
              </a:rPr>
              <a:t>Here these are divided into two types they are </a:t>
            </a:r>
          </a:p>
          <a:p>
            <a:pPr fontAlgn="base"/>
            <a:r>
              <a:rPr lang="en-US" sz="1600" b="1" dirty="0" smtClean="0">
                <a:latin typeface="Times New Roman" pitchFamily="18" charset="0"/>
                <a:cs typeface="Times New Roman" pitchFamily="18" charset="0"/>
              </a:rPr>
              <a:t>Non-collection type:</a:t>
            </a:r>
            <a:endParaRPr lang="en-US" sz="1600" dirty="0" smtClean="0">
              <a:latin typeface="Times New Roman" pitchFamily="18" charset="0"/>
              <a:cs typeface="Times New Roman" pitchFamily="18" charset="0"/>
            </a:endParaRPr>
          </a:p>
          <a:p>
            <a:pPr fontAlgn="base"/>
            <a:r>
              <a:rPr lang="en-US" sz="1600" dirty="0" smtClean="0">
                <a:latin typeface="Times New Roman" pitchFamily="18" charset="0"/>
                <a:cs typeface="Times New Roman" pitchFamily="18" charset="0"/>
              </a:rPr>
              <a:t>One-To-One</a:t>
            </a:r>
          </a:p>
          <a:p>
            <a:pPr fontAlgn="base"/>
            <a:r>
              <a:rPr lang="en-US" sz="1600" dirty="0" smtClean="0">
                <a:latin typeface="Times New Roman" pitchFamily="18" charset="0"/>
                <a:cs typeface="Times New Roman" pitchFamily="18" charset="0"/>
              </a:rPr>
              <a:t>Many-To-One</a:t>
            </a:r>
          </a:p>
          <a:p>
            <a:pPr fontAlgn="base"/>
            <a:r>
              <a:rPr lang="en-US" sz="1600" b="1" dirty="0" smtClean="0">
                <a:latin typeface="Times New Roman" pitchFamily="18" charset="0"/>
                <a:cs typeface="Times New Roman" pitchFamily="18" charset="0"/>
              </a:rPr>
              <a:t>Collection Type:</a:t>
            </a:r>
            <a:endParaRPr lang="en-US" sz="1600" dirty="0" smtClean="0">
              <a:latin typeface="Times New Roman" pitchFamily="18" charset="0"/>
              <a:cs typeface="Times New Roman" pitchFamily="18" charset="0"/>
            </a:endParaRPr>
          </a:p>
          <a:p>
            <a:pPr fontAlgn="base"/>
            <a:r>
              <a:rPr lang="en-US" sz="1600" dirty="0" smtClean="0">
                <a:latin typeface="Times New Roman" pitchFamily="18" charset="0"/>
                <a:cs typeface="Times New Roman" pitchFamily="18" charset="0"/>
              </a:rPr>
              <a:t>One-To-Many</a:t>
            </a:r>
          </a:p>
          <a:p>
            <a:pPr fontAlgn="base"/>
            <a:r>
              <a:rPr lang="en-US" sz="1600" dirty="0" smtClean="0">
                <a:latin typeface="Times New Roman" pitchFamily="18" charset="0"/>
                <a:cs typeface="Times New Roman" pitchFamily="18" charset="0"/>
              </a:rPr>
              <a:t>Many-To-Many</a:t>
            </a:r>
            <a:endParaRPr lang="en-US" sz="24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One-To-One mapping-</a:t>
            </a:r>
            <a:endParaRPr lang="en-US" sz="2400" dirty="0" smtClean="0">
              <a:latin typeface="Times New Roman" pitchFamily="18" charset="0"/>
              <a:cs typeface="Times New Roman" pitchFamily="18" charset="0"/>
            </a:endParaRPr>
          </a:p>
          <a:p>
            <a:pPr fontAlgn="base"/>
            <a:r>
              <a:rPr lang="en-US" sz="1800" dirty="0" smtClean="0">
                <a:latin typeface="Times New Roman" pitchFamily="18" charset="0"/>
                <a:cs typeface="Times New Roman" pitchFamily="18" charset="0"/>
              </a:rPr>
              <a:t>One to one represents that a single entity is associated with a single instance of the other entity. An instance of a source entity can be at most mapped to one instance of the target entity. We have a lot of examples around us that demonstrate this one-to-one mapping.</a:t>
            </a:r>
          </a:p>
          <a:p>
            <a:pPr fontAlgn="base"/>
            <a:r>
              <a:rPr lang="en-US" sz="1800" dirty="0" smtClean="0">
                <a:latin typeface="Times New Roman" pitchFamily="18" charset="0"/>
                <a:cs typeface="Times New Roman" pitchFamily="18" charset="0"/>
              </a:rPr>
              <a:t>One person has one passport, a passport is associated with a single person.</a:t>
            </a:r>
          </a:p>
          <a:p>
            <a:pPr fontAlgn="base"/>
            <a:r>
              <a:rPr lang="en-US" sz="1800" dirty="0" smtClean="0">
                <a:latin typeface="Times New Roman" pitchFamily="18" charset="0"/>
                <a:cs typeface="Times New Roman" pitchFamily="18" charset="0"/>
              </a:rPr>
              <a:t>Leopards have unique spots, a pattern of spots is associated with a single leopard.</a:t>
            </a:r>
          </a:p>
          <a:p>
            <a:pPr fontAlgn="base"/>
            <a:r>
              <a:rPr lang="en-US" sz="1800" dirty="0" smtClean="0">
                <a:latin typeface="Times New Roman" pitchFamily="18" charset="0"/>
                <a:cs typeface="Times New Roman" pitchFamily="18" charset="0"/>
              </a:rPr>
              <a:t>We have one college ID, a college ID is uniquely associated with a person.</a:t>
            </a:r>
          </a:p>
          <a:p>
            <a:pPr fontAlgn="base"/>
            <a:endParaRPr lang="en-US" sz="2000" dirty="0" smtClean="0">
              <a:latin typeface="Times New Roman" pitchFamily="18" charset="0"/>
              <a:cs typeface="Times New Roman" pitchFamily="18" charset="0"/>
            </a:endParaRPr>
          </a:p>
          <a:p>
            <a:pPr fontAlgn="base"/>
            <a:endParaRPr lang="en-US" sz="1800" dirty="0" smtClean="0">
              <a:latin typeface="Times New Roman" pitchFamily="18" charset="0"/>
              <a:cs typeface="Times New Roman" pitchFamily="18" charset="0"/>
            </a:endParaRPr>
          </a:p>
          <a:p>
            <a:endParaRPr lang="en-US" sz="16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914400"/>
          </a:xfrm>
        </p:spPr>
        <p:txBody>
          <a:bodyPr>
            <a:normAutofit/>
          </a:bodyPr>
          <a:lstStyle/>
          <a:p>
            <a:r>
              <a:rPr lang="en-US" dirty="0" smtClean="0"/>
              <a:t>Annotations</a:t>
            </a:r>
            <a:endParaRPr lang="en-US" dirty="0"/>
          </a:p>
        </p:txBody>
      </p:sp>
      <p:sp>
        <p:nvSpPr>
          <p:cNvPr id="2" name="Content Placeholder 1"/>
          <p:cNvSpPr>
            <a:spLocks noGrp="1"/>
          </p:cNvSpPr>
          <p:nvPr>
            <p:ph idx="1"/>
          </p:nvPr>
        </p:nvSpPr>
        <p:spPr>
          <a:xfrm>
            <a:off x="0" y="838200"/>
            <a:ext cx="9144000" cy="7086600"/>
          </a:xfrm>
        </p:spPr>
        <p:txBody>
          <a:bodyPr>
            <a:noAutofit/>
          </a:bodyPr>
          <a:lstStyle/>
          <a:p>
            <a:pPr fontAlgn="base"/>
            <a:r>
              <a:rPr lang="en-US" sz="2000" dirty="0" smtClean="0">
                <a:latin typeface="Times New Roman" pitchFamily="18" charset="0"/>
                <a:cs typeface="Times New Roman" pitchFamily="18" charset="0"/>
              </a:rPr>
              <a:t>In database management systems one-to-one mapping is of two types-</a:t>
            </a:r>
          </a:p>
          <a:p>
            <a:pPr fontAlgn="base"/>
            <a:r>
              <a:rPr lang="en-US" sz="2000" dirty="0" smtClean="0">
                <a:latin typeface="Times New Roman" pitchFamily="18" charset="0"/>
                <a:cs typeface="Times New Roman" pitchFamily="18" charset="0"/>
              </a:rPr>
              <a:t>1. One-to-one unidirectional</a:t>
            </a:r>
          </a:p>
          <a:p>
            <a:pPr fontAlgn="base"/>
            <a:r>
              <a:rPr lang="en-US" sz="2000" dirty="0" smtClean="0">
                <a:latin typeface="Times New Roman" pitchFamily="18" charset="0"/>
                <a:cs typeface="Times New Roman" pitchFamily="18" charset="0"/>
              </a:rPr>
              <a:t>2.One-to-one bidirectional</a:t>
            </a:r>
          </a:p>
          <a:p>
            <a:pPr fontAlgn="base"/>
            <a:r>
              <a:rPr lang="en-US" sz="2000" b="1" dirty="0" smtClean="0">
                <a:latin typeface="Times New Roman" pitchFamily="18" charset="0"/>
                <a:cs typeface="Times New Roman" pitchFamily="18" charset="0"/>
              </a:rPr>
              <a:t>One-to-one unidirectional</a:t>
            </a:r>
          </a:p>
          <a:p>
            <a:pPr fontAlgn="base"/>
            <a:r>
              <a:rPr lang="en-US" sz="2000" dirty="0" smtClean="0">
                <a:latin typeface="Times New Roman" pitchFamily="18" charset="0"/>
                <a:cs typeface="Times New Roman" pitchFamily="18" charset="0"/>
              </a:rPr>
              <a:t>In this type of mapping one entity has a property or a column that references to a property or a column in the target entity. Let us see this with the help of an example-</a:t>
            </a:r>
          </a:p>
          <a:p>
            <a:pPr fontAlgn="base"/>
            <a:endParaRPr lang="en-US" sz="2000" dirty="0" smtClean="0">
              <a:latin typeface="Times New Roman" pitchFamily="18" charset="0"/>
              <a:cs typeface="Times New Roman" pitchFamily="18" charset="0"/>
            </a:endParaRPr>
          </a:p>
          <a:p>
            <a:pPr fontAlgn="base"/>
            <a:endParaRPr lang="en-US" sz="1800" dirty="0" smtClean="0">
              <a:latin typeface="Times New Roman" pitchFamily="18" charset="0"/>
              <a:cs typeface="Times New Roman" pitchFamily="18" charset="0"/>
            </a:endParaRPr>
          </a:p>
          <a:p>
            <a:endParaRPr lang="en-US" sz="16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a:xfrm>
            <a:off x="457200" y="1645920"/>
            <a:ext cx="8686800" cy="4754880"/>
          </a:xfrm>
          <a:solidFill>
            <a:schemeClr val="bg1"/>
          </a:solidFill>
        </p:spPr>
        <p:txBody>
          <a:bodyPr>
            <a:normAutofit fontScale="70000" lnSpcReduction="20000"/>
          </a:bodyPr>
          <a:lstStyle/>
          <a:p>
            <a:r>
              <a:rPr lang="en-US" dirty="0" smtClean="0">
                <a:latin typeface="Times New Roman" pitchFamily="18" charset="0"/>
                <a:cs typeface="Times New Roman" pitchFamily="18" charset="0"/>
              </a:rPr>
              <a:t>An Introduction to Hibernate</a:t>
            </a:r>
          </a:p>
          <a:p>
            <a:r>
              <a:rPr lang="en-US" dirty="0" smtClean="0">
                <a:latin typeface="Times New Roman" pitchFamily="18" charset="0"/>
                <a:cs typeface="Times New Roman" pitchFamily="18" charset="0"/>
              </a:rPr>
              <a:t>Configuring hibernate</a:t>
            </a:r>
          </a:p>
          <a:p>
            <a:r>
              <a:rPr lang="en-US" dirty="0" smtClean="0">
                <a:latin typeface="Times New Roman" pitchFamily="18" charset="0"/>
                <a:cs typeface="Times New Roman" pitchFamily="18" charset="0"/>
              </a:rPr>
              <a:t>Building a simple application(XML)</a:t>
            </a:r>
          </a:p>
          <a:p>
            <a:r>
              <a:rPr lang="en-US" dirty="0" smtClean="0">
                <a:latin typeface="Times New Roman" pitchFamily="18" charset="0"/>
                <a:cs typeface="Times New Roman" pitchFamily="18" charset="0"/>
              </a:rPr>
              <a:t>Annotations in hibernate</a:t>
            </a:r>
          </a:p>
          <a:p>
            <a:r>
              <a:rPr lang="en-US" dirty="0" smtClean="0">
                <a:latin typeface="Times New Roman" pitchFamily="18" charset="0"/>
                <a:cs typeface="Times New Roman" pitchFamily="18" charset="0"/>
              </a:rPr>
              <a:t>Building an application with annotation</a:t>
            </a:r>
          </a:p>
          <a:p>
            <a:r>
              <a:rPr lang="en-US" dirty="0" smtClean="0">
                <a:latin typeface="Times New Roman" pitchFamily="18" charset="0"/>
                <a:cs typeface="Times New Roman" pitchFamily="18" charset="0"/>
              </a:rPr>
              <a:t>An overview of Mapping</a:t>
            </a:r>
          </a:p>
          <a:p>
            <a:r>
              <a:rPr lang="en-US" dirty="0" smtClean="0">
                <a:latin typeface="Times New Roman" pitchFamily="18" charset="0"/>
                <a:cs typeface="Times New Roman" pitchFamily="18" charset="0"/>
              </a:rPr>
              <a:t>Mapping with annotation</a:t>
            </a:r>
          </a:p>
          <a:p>
            <a:r>
              <a:rPr lang="en-US" dirty="0" smtClean="0">
                <a:latin typeface="Times New Roman" pitchFamily="18" charset="0"/>
                <a:cs typeface="Times New Roman" pitchFamily="18" charset="0"/>
              </a:rPr>
              <a:t>OneToOne mapping</a:t>
            </a:r>
          </a:p>
          <a:p>
            <a:r>
              <a:rPr lang="en-US" dirty="0" smtClean="0">
                <a:latin typeface="Times New Roman" pitchFamily="18" charset="0"/>
                <a:cs typeface="Times New Roman" pitchFamily="18" charset="0"/>
              </a:rPr>
              <a:t>OneToMany mapping</a:t>
            </a:r>
          </a:p>
          <a:p>
            <a:r>
              <a:rPr lang="en-US" dirty="0" smtClean="0">
                <a:latin typeface="Times New Roman" pitchFamily="18" charset="0"/>
                <a:cs typeface="Times New Roman" pitchFamily="18" charset="0"/>
              </a:rPr>
              <a:t>ManyToMany mapping</a:t>
            </a:r>
          </a:p>
          <a:p>
            <a:r>
              <a:rPr lang="en-US" dirty="0" smtClean="0">
                <a:latin typeface="Times New Roman" pitchFamily="18" charset="0"/>
                <a:cs typeface="Times New Roman" pitchFamily="18" charset="0"/>
              </a:rPr>
              <a:t>Hibernate Tools</a:t>
            </a:r>
          </a:p>
          <a:p>
            <a:r>
              <a:rPr lang="en-US" dirty="0" smtClean="0">
                <a:latin typeface="Times New Roman" pitchFamily="18" charset="0"/>
                <a:cs typeface="Times New Roman" pitchFamily="18" charset="0"/>
              </a:rPr>
              <a:t>Comparison of Hibernate &amp; JDBC</a:t>
            </a:r>
          </a:p>
          <a:p>
            <a:pPr algn="just"/>
            <a:r>
              <a:rPr lang="en-US" dirty="0" smtClean="0">
                <a:latin typeface="Times New Roman" pitchFamily="18" charset="0"/>
                <a:cs typeface="Times New Roman" pitchFamily="18" charset="0"/>
              </a:rPr>
              <a:t>Conclusion</a:t>
            </a:r>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914400"/>
          </a:xfrm>
        </p:spPr>
        <p:txBody>
          <a:bodyPr>
            <a:normAutofit/>
          </a:bodyPr>
          <a:lstStyle/>
          <a:p>
            <a:r>
              <a:rPr lang="en-US" dirty="0" smtClean="0"/>
              <a:t>Annotations</a:t>
            </a:r>
            <a:endParaRPr lang="en-US" dirty="0"/>
          </a:p>
        </p:txBody>
      </p:sp>
      <p:sp>
        <p:nvSpPr>
          <p:cNvPr id="2" name="Content Placeholder 1"/>
          <p:cNvSpPr>
            <a:spLocks noGrp="1"/>
          </p:cNvSpPr>
          <p:nvPr>
            <p:ph idx="1"/>
          </p:nvPr>
        </p:nvSpPr>
        <p:spPr>
          <a:xfrm>
            <a:off x="0" y="838200"/>
            <a:ext cx="9144000" cy="7086600"/>
          </a:xfrm>
        </p:spPr>
        <p:txBody>
          <a:bodyPr>
            <a:noAutofit/>
          </a:bodyPr>
          <a:lstStyle/>
          <a:p>
            <a:r>
              <a:rPr lang="en-US" sz="1600" b="1" dirty="0" smtClean="0">
                <a:latin typeface="Times New Roman" pitchFamily="18" charset="0"/>
                <a:cs typeface="Times New Roman" pitchFamily="18" charset="0"/>
              </a:rPr>
              <a:t>One-To-Many mapping-</a:t>
            </a:r>
          </a:p>
          <a:p>
            <a:r>
              <a:rPr lang="en-US" sz="1800" dirty="0" smtClean="0">
                <a:latin typeface="Times New Roman" pitchFamily="18" charset="0"/>
                <a:cs typeface="Times New Roman" pitchFamily="18" charset="0"/>
              </a:rPr>
              <a:t>we will discuss Many-To-One mapping with help of one example. Many employees work in the same company so all the working employees have the same company address. Many employees have one address</a:t>
            </a:r>
          </a:p>
          <a:p>
            <a:r>
              <a:rPr lang="en-US" sz="1600" b="1" dirty="0" smtClean="0">
                <a:latin typeface="Times New Roman" pitchFamily="18" charset="0"/>
                <a:cs typeface="Times New Roman" pitchFamily="18" charset="0"/>
              </a:rPr>
              <a:t>// Syntax</a:t>
            </a:r>
          </a:p>
          <a:p>
            <a:r>
              <a:rPr lang="en-US" sz="1600" b="1" dirty="0" smtClean="0">
                <a:latin typeface="Times New Roman" pitchFamily="18" charset="0"/>
                <a:cs typeface="Times New Roman" pitchFamily="18" charset="0"/>
              </a:rPr>
              <a:t>@ManyToOne(cascade = CascadeType.ALL)</a:t>
            </a:r>
          </a:p>
          <a:p>
            <a:r>
              <a:rPr lang="en-US" sz="1600" b="1" dirty="0" smtClean="0">
                <a:latin typeface="Times New Roman" pitchFamily="18" charset="0"/>
                <a:cs typeface="Times New Roman" pitchFamily="18" charset="0"/>
              </a:rPr>
              <a:t>@JoinColumn(name = "Foreign key column")</a:t>
            </a:r>
          </a:p>
          <a:p>
            <a:r>
              <a:rPr lang="en-US" sz="1600" b="1" dirty="0" smtClean="0">
                <a:latin typeface="Times New Roman" pitchFamily="18" charset="0"/>
                <a:cs typeface="Times New Roman" pitchFamily="18" charset="0"/>
              </a:rPr>
              <a:t>Example-(POJO class)</a:t>
            </a:r>
          </a:p>
          <a:p>
            <a:r>
              <a:rPr lang="en-US" sz="1600" dirty="0" smtClean="0">
                <a:latin typeface="Times New Roman" pitchFamily="18" charset="0"/>
                <a:cs typeface="Times New Roman" pitchFamily="18" charset="0"/>
              </a:rPr>
              <a:t>@Entity</a:t>
            </a:r>
          </a:p>
          <a:p>
            <a:r>
              <a:rPr lang="en-US" sz="1600" dirty="0" smtClean="0">
                <a:latin typeface="Times New Roman" pitchFamily="18" charset="0"/>
                <a:cs typeface="Times New Roman" pitchFamily="18" charset="0"/>
              </a:rPr>
              <a:t>@Table(name="employee")</a:t>
            </a:r>
          </a:p>
          <a:p>
            <a:r>
              <a:rPr lang="en-US" sz="1600" b="1" dirty="0" smtClean="0">
                <a:latin typeface="Times New Roman" pitchFamily="18" charset="0"/>
                <a:cs typeface="Times New Roman" pitchFamily="18" charset="0"/>
              </a:rPr>
              <a:t>public</a:t>
            </a: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class</a:t>
            </a:r>
            <a:r>
              <a:rPr lang="en-US" sz="1600" dirty="0" smtClean="0">
                <a:latin typeface="Times New Roman" pitchFamily="18" charset="0"/>
                <a:cs typeface="Times New Roman" pitchFamily="18" charset="0"/>
              </a:rPr>
              <a:t> Employee {</a:t>
            </a:r>
          </a:p>
          <a:p>
            <a:r>
              <a:rPr lang="en-US" sz="1600" dirty="0" smtClean="0">
                <a:latin typeface="Times New Roman" pitchFamily="18" charset="0"/>
                <a:cs typeface="Times New Roman" pitchFamily="18" charset="0"/>
              </a:rPr>
              <a:t>@Id</a:t>
            </a:r>
          </a:p>
          <a:p>
            <a:r>
              <a:rPr lang="en-US" sz="1600" dirty="0" smtClean="0">
                <a:latin typeface="Times New Roman" pitchFamily="18" charset="0"/>
                <a:cs typeface="Times New Roman" pitchFamily="18" charset="0"/>
              </a:rPr>
              <a:t>@GeneratedValue (strategy = GenerationType.</a:t>
            </a:r>
            <a:r>
              <a:rPr lang="en-US" sz="1600" b="1" i="1" dirty="0" smtClean="0">
                <a:latin typeface="Times New Roman" pitchFamily="18" charset="0"/>
                <a:cs typeface="Times New Roman" pitchFamily="18" charset="0"/>
              </a:rPr>
              <a:t>AUTO</a:t>
            </a:r>
            <a:r>
              <a:rPr lang="en-US" sz="1600" dirty="0" smtClean="0">
                <a:latin typeface="Times New Roman" pitchFamily="18" charset="0"/>
                <a:cs typeface="Times New Roman" pitchFamily="18" charset="0"/>
              </a:rPr>
              <a:t>)</a:t>
            </a:r>
          </a:p>
          <a:p>
            <a:r>
              <a:rPr lang="en-US" sz="1600" dirty="0" smtClean="0">
                <a:latin typeface="Times New Roman" pitchFamily="18" charset="0"/>
                <a:cs typeface="Times New Roman" pitchFamily="18" charset="0"/>
              </a:rPr>
              <a:t>@Column(name="employee_Id")</a:t>
            </a:r>
          </a:p>
          <a:p>
            <a:r>
              <a:rPr lang="en-US" sz="1600" b="1" dirty="0" smtClean="0">
                <a:latin typeface="Times New Roman" pitchFamily="18" charset="0"/>
                <a:cs typeface="Times New Roman" pitchFamily="18" charset="0"/>
              </a:rPr>
              <a:t>private</a:t>
            </a: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int</a:t>
            </a:r>
            <a:r>
              <a:rPr lang="en-US" sz="1600" dirty="0" smtClean="0">
                <a:latin typeface="Times New Roman" pitchFamily="18" charset="0"/>
                <a:cs typeface="Times New Roman" pitchFamily="18" charset="0"/>
              </a:rPr>
              <a:t> employeeId;</a:t>
            </a:r>
          </a:p>
          <a:p>
            <a:r>
              <a:rPr lang="en-US" sz="1600" dirty="0" smtClean="0">
                <a:latin typeface="Times New Roman" pitchFamily="18" charset="0"/>
                <a:cs typeface="Times New Roman" pitchFamily="18" charset="0"/>
              </a:rPr>
              <a:t>@Column(name="employee_name",length=20) </a:t>
            </a:r>
          </a:p>
          <a:p>
            <a:r>
              <a:rPr lang="en-US" sz="1600" b="1" dirty="0" smtClean="0">
                <a:latin typeface="Times New Roman" pitchFamily="18" charset="0"/>
                <a:cs typeface="Times New Roman" pitchFamily="18" charset="0"/>
              </a:rPr>
              <a:t>private</a:t>
            </a:r>
            <a:r>
              <a:rPr lang="en-US" sz="1600" dirty="0" smtClean="0">
                <a:latin typeface="Times New Roman" pitchFamily="18" charset="0"/>
                <a:cs typeface="Times New Roman" pitchFamily="18" charset="0"/>
              </a:rPr>
              <a:t> String employeeName;</a:t>
            </a:r>
          </a:p>
          <a:p>
            <a:r>
              <a:rPr lang="en-US" sz="1600" dirty="0" smtClean="0">
                <a:latin typeface="Times New Roman" pitchFamily="18" charset="0"/>
                <a:cs typeface="Times New Roman" pitchFamily="18" charset="0"/>
              </a:rPr>
              <a:t>@Column(name="employee_salary",length=10)</a:t>
            </a:r>
          </a:p>
          <a:p>
            <a:r>
              <a:rPr lang="en-US" sz="1600" b="1" dirty="0" smtClean="0">
                <a:latin typeface="Times New Roman" pitchFamily="18" charset="0"/>
                <a:cs typeface="Times New Roman" pitchFamily="18" charset="0"/>
              </a:rPr>
              <a:t>private</a:t>
            </a: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double</a:t>
            </a:r>
            <a:r>
              <a:rPr lang="en-US" sz="1600" dirty="0" smtClean="0">
                <a:latin typeface="Times New Roman" pitchFamily="18" charset="0"/>
                <a:cs typeface="Times New Roman" pitchFamily="18" charset="0"/>
              </a:rPr>
              <a:t> employeeSalary;</a:t>
            </a:r>
          </a:p>
          <a:p>
            <a:r>
              <a:rPr lang="en-US" sz="1600" dirty="0" smtClean="0">
                <a:latin typeface="Times New Roman" pitchFamily="18" charset="0"/>
                <a:cs typeface="Times New Roman" pitchFamily="18" charset="0"/>
              </a:rPr>
              <a:t>@ManyToOne</a:t>
            </a:r>
          </a:p>
          <a:p>
            <a:r>
              <a:rPr lang="en-US" sz="1600" dirty="0" smtClean="0">
                <a:latin typeface="Times New Roman" pitchFamily="18" charset="0"/>
                <a:cs typeface="Times New Roman" pitchFamily="18" charset="0"/>
              </a:rPr>
              <a:t>@JoinColumn(name="address_id")</a:t>
            </a:r>
          </a:p>
          <a:p>
            <a:r>
              <a:rPr lang="en-US" sz="1600" b="1" dirty="0" smtClean="0">
                <a:latin typeface="Times New Roman" pitchFamily="18" charset="0"/>
                <a:cs typeface="Times New Roman" pitchFamily="18" charset="0"/>
              </a:rPr>
              <a:t>private</a:t>
            </a:r>
            <a:r>
              <a:rPr lang="en-US" sz="1600" dirty="0" smtClean="0">
                <a:latin typeface="Times New Roman" pitchFamily="18" charset="0"/>
                <a:cs typeface="Times New Roman" pitchFamily="18" charset="0"/>
              </a:rPr>
              <a:t> address address;</a:t>
            </a:r>
            <a:r>
              <a:rPr lang="en-US" sz="1800" dirty="0" smtClean="0"/>
              <a:t> </a:t>
            </a:r>
            <a:r>
              <a:rPr lang="en-US" sz="1800" dirty="0" smtClean="0">
                <a:latin typeface="Times New Roman" pitchFamily="18" charset="0"/>
                <a:cs typeface="Times New Roman" pitchFamily="18" charset="0"/>
              </a:rPr>
              <a:t>//generate getters &amp; setters   //generate constructor</a:t>
            </a:r>
          </a:p>
          <a:p>
            <a:endParaRPr lang="en-US" sz="2400" b="1"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pPr fontAlgn="base"/>
            <a:endParaRPr lang="en-US" sz="2000" dirty="0" smtClean="0">
              <a:latin typeface="Times New Roman" pitchFamily="18" charset="0"/>
              <a:cs typeface="Times New Roman" pitchFamily="18" charset="0"/>
            </a:endParaRPr>
          </a:p>
          <a:p>
            <a:pPr fontAlgn="base"/>
            <a:endParaRPr lang="en-US" sz="1800" dirty="0" smtClean="0">
              <a:latin typeface="Times New Roman" pitchFamily="18" charset="0"/>
              <a:cs typeface="Times New Roman" pitchFamily="18" charset="0"/>
            </a:endParaRPr>
          </a:p>
          <a:p>
            <a:endParaRPr lang="en-US" sz="16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914400"/>
          </a:xfrm>
        </p:spPr>
        <p:txBody>
          <a:bodyPr>
            <a:normAutofit/>
          </a:bodyPr>
          <a:lstStyle/>
          <a:p>
            <a:r>
              <a:rPr lang="en-US" dirty="0" smtClean="0"/>
              <a:t>Annotations</a:t>
            </a:r>
            <a:endParaRPr lang="en-US" dirty="0"/>
          </a:p>
        </p:txBody>
      </p:sp>
      <p:sp>
        <p:nvSpPr>
          <p:cNvPr id="2" name="Content Placeholder 1"/>
          <p:cNvSpPr>
            <a:spLocks noGrp="1"/>
          </p:cNvSpPr>
          <p:nvPr>
            <p:ph idx="1"/>
          </p:nvPr>
        </p:nvSpPr>
        <p:spPr>
          <a:xfrm>
            <a:off x="0" y="838200"/>
            <a:ext cx="9144000" cy="7086600"/>
          </a:xfrm>
        </p:spPr>
        <p:txBody>
          <a:bodyPr>
            <a:noAutofit/>
          </a:bodyPr>
          <a:lstStyle/>
          <a:p>
            <a:r>
              <a:rPr lang="en-US" sz="1600" b="1" dirty="0" smtClean="0">
                <a:latin typeface="Times New Roman" pitchFamily="18" charset="0"/>
                <a:cs typeface="Times New Roman" pitchFamily="18" charset="0"/>
              </a:rPr>
              <a:t>One-To-Many mapping-</a:t>
            </a:r>
          </a:p>
          <a:p>
            <a:r>
              <a:rPr lang="en-US" sz="2400" b="1" dirty="0" smtClean="0">
                <a:latin typeface="Times New Roman" pitchFamily="18" charset="0"/>
                <a:cs typeface="Times New Roman" pitchFamily="18" charset="0"/>
              </a:rPr>
              <a:t>Address class</a:t>
            </a:r>
          </a:p>
          <a:p>
            <a:r>
              <a:rPr lang="en-US" sz="2400" dirty="0" smtClean="0">
                <a:latin typeface="Times New Roman" pitchFamily="18" charset="0"/>
                <a:cs typeface="Times New Roman" pitchFamily="18" charset="0"/>
              </a:rPr>
              <a:t>@Id</a:t>
            </a:r>
          </a:p>
          <a:p>
            <a:r>
              <a:rPr lang="en-US" sz="2400" dirty="0" smtClean="0">
                <a:latin typeface="Times New Roman" pitchFamily="18" charset="0"/>
                <a:cs typeface="Times New Roman" pitchFamily="18" charset="0"/>
              </a:rPr>
              <a:t>@GeneratedValue(strategy = GenerationType.</a:t>
            </a:r>
            <a:r>
              <a:rPr lang="en-US" sz="2400" b="1" i="1" dirty="0" smtClean="0">
                <a:latin typeface="Times New Roman" pitchFamily="18" charset="0"/>
                <a:cs typeface="Times New Roman" pitchFamily="18" charset="0"/>
              </a:rPr>
              <a:t>AUTO</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@Column(name = "address_Id")</a:t>
            </a:r>
          </a:p>
          <a:p>
            <a:r>
              <a:rPr lang="en-US" sz="2400" b="1" dirty="0" smtClean="0">
                <a:latin typeface="Times New Roman" pitchFamily="18" charset="0"/>
                <a:cs typeface="Times New Roman" pitchFamily="18" charset="0"/>
              </a:rPr>
              <a:t>private</a:t>
            </a: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int</a:t>
            </a:r>
            <a:r>
              <a:rPr lang="en-US" sz="2400" dirty="0" smtClean="0">
                <a:latin typeface="Times New Roman" pitchFamily="18" charset="0"/>
                <a:cs typeface="Times New Roman" pitchFamily="18" charset="0"/>
              </a:rPr>
              <a:t> address_id;</a:t>
            </a:r>
          </a:p>
          <a:p>
            <a:r>
              <a:rPr lang="en-US" sz="2400" b="1" dirty="0" smtClean="0">
                <a:latin typeface="Times New Roman" pitchFamily="18" charset="0"/>
                <a:cs typeface="Times New Roman" pitchFamily="18" charset="0"/>
              </a:rPr>
              <a:t>private</a:t>
            </a:r>
            <a:r>
              <a:rPr lang="en-US" sz="2400" dirty="0" smtClean="0">
                <a:latin typeface="Times New Roman" pitchFamily="18" charset="0"/>
                <a:cs typeface="Times New Roman" pitchFamily="18" charset="0"/>
              </a:rPr>
              <a:t> String address;</a:t>
            </a:r>
          </a:p>
          <a:p>
            <a:r>
              <a:rPr lang="en-US" sz="2400" dirty="0" smtClean="0">
                <a:latin typeface="Times New Roman" pitchFamily="18" charset="0"/>
                <a:cs typeface="Times New Roman" pitchFamily="18" charset="0"/>
              </a:rPr>
              <a:t>@OneToMany(mappedBy = "address")</a:t>
            </a:r>
          </a:p>
          <a:p>
            <a:r>
              <a:rPr lang="en-US" sz="2400" b="1" dirty="0" smtClean="0">
                <a:latin typeface="Times New Roman" pitchFamily="18" charset="0"/>
                <a:cs typeface="Times New Roman" pitchFamily="18" charset="0"/>
              </a:rPr>
              <a:t>private</a:t>
            </a:r>
            <a:r>
              <a:rPr lang="en-US" sz="2400" dirty="0" smtClean="0">
                <a:latin typeface="Times New Roman" pitchFamily="18" charset="0"/>
                <a:cs typeface="Times New Roman" pitchFamily="18" charset="0"/>
              </a:rPr>
              <a:t> Set&lt;Employee&gt; employee;</a:t>
            </a:r>
          </a:p>
          <a:p>
            <a:endParaRPr lang="en-US" sz="24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//generate getters &amp; setters</a:t>
            </a:r>
          </a:p>
          <a:p>
            <a:endParaRPr lang="en-US" sz="2400" dirty="0" smtClean="0">
              <a:latin typeface="Times New Roman" pitchFamily="18" charset="0"/>
              <a:cs typeface="Times New Roman" pitchFamily="18" charset="0"/>
            </a:endParaRPr>
          </a:p>
          <a:p>
            <a:pPr fontAlgn="base"/>
            <a:endParaRPr lang="en-US" sz="2000" dirty="0" smtClean="0">
              <a:latin typeface="Times New Roman" pitchFamily="18" charset="0"/>
              <a:cs typeface="Times New Roman" pitchFamily="18" charset="0"/>
            </a:endParaRPr>
          </a:p>
          <a:p>
            <a:pPr fontAlgn="base"/>
            <a:endParaRPr lang="en-US" sz="1800" dirty="0" smtClean="0">
              <a:latin typeface="Times New Roman" pitchFamily="18" charset="0"/>
              <a:cs typeface="Times New Roman" pitchFamily="18" charset="0"/>
            </a:endParaRPr>
          </a:p>
          <a:p>
            <a:endParaRPr lang="en-US" sz="16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914400"/>
          </a:xfrm>
        </p:spPr>
        <p:txBody>
          <a:bodyPr>
            <a:normAutofit/>
          </a:bodyPr>
          <a:lstStyle/>
          <a:p>
            <a:r>
              <a:rPr lang="en-US" dirty="0" smtClean="0"/>
              <a:t>Annotations</a:t>
            </a:r>
            <a:endParaRPr lang="en-US" dirty="0"/>
          </a:p>
        </p:txBody>
      </p:sp>
      <p:sp>
        <p:nvSpPr>
          <p:cNvPr id="2" name="Content Placeholder 1"/>
          <p:cNvSpPr>
            <a:spLocks noGrp="1"/>
          </p:cNvSpPr>
          <p:nvPr>
            <p:ph idx="1"/>
          </p:nvPr>
        </p:nvSpPr>
        <p:spPr>
          <a:xfrm>
            <a:off x="0" y="838200"/>
            <a:ext cx="9144000" cy="7086600"/>
          </a:xfrm>
        </p:spPr>
        <p:txBody>
          <a:bodyPr>
            <a:noAutofit/>
          </a:bodyPr>
          <a:lstStyle/>
          <a:p>
            <a:r>
              <a:rPr lang="en-US" sz="1600" b="1" dirty="0" smtClean="0">
                <a:latin typeface="Times New Roman" pitchFamily="18" charset="0"/>
                <a:cs typeface="Times New Roman" pitchFamily="18" charset="0"/>
              </a:rPr>
              <a:t>One-To-Many mapping-</a:t>
            </a:r>
          </a:p>
          <a:p>
            <a:r>
              <a:rPr lang="en-US" sz="2400" dirty="0" smtClean="0">
                <a:latin typeface="Times New Roman" pitchFamily="18" charset="0"/>
                <a:cs typeface="Times New Roman" pitchFamily="18" charset="0"/>
              </a:rPr>
              <a:t>Main.class-</a:t>
            </a:r>
          </a:p>
          <a:p>
            <a:r>
              <a:rPr lang="en-US" sz="1800" dirty="0" smtClean="0">
                <a:latin typeface="Times New Roman" pitchFamily="18" charset="0"/>
                <a:cs typeface="Times New Roman" pitchFamily="18" charset="0"/>
              </a:rPr>
              <a:t>address ad=</a:t>
            </a:r>
            <a:r>
              <a:rPr lang="en-US" sz="1800" b="1" dirty="0" smtClean="0">
                <a:latin typeface="Times New Roman" pitchFamily="18" charset="0"/>
                <a:cs typeface="Times New Roman" pitchFamily="18" charset="0"/>
              </a:rPr>
              <a:t>new</a:t>
            </a:r>
            <a:r>
              <a:rPr lang="en-US" sz="1800" dirty="0" smtClean="0">
                <a:latin typeface="Times New Roman" pitchFamily="18" charset="0"/>
                <a:cs typeface="Times New Roman" pitchFamily="18" charset="0"/>
              </a:rPr>
              <a:t> address();</a:t>
            </a:r>
          </a:p>
          <a:p>
            <a:r>
              <a:rPr lang="en-US" sz="1800" dirty="0" smtClean="0">
                <a:latin typeface="Times New Roman" pitchFamily="18" charset="0"/>
                <a:cs typeface="Times New Roman" pitchFamily="18" charset="0"/>
              </a:rPr>
              <a:t>ad.setAddress("Ranchi");</a:t>
            </a:r>
          </a:p>
          <a:p>
            <a:r>
              <a:rPr lang="en-US" sz="1800" dirty="0" smtClean="0">
                <a:latin typeface="Times New Roman" pitchFamily="18" charset="0"/>
                <a:cs typeface="Times New Roman" pitchFamily="18" charset="0"/>
              </a:rPr>
              <a:t>s.save(ad);</a:t>
            </a:r>
          </a:p>
          <a:p>
            <a:r>
              <a:rPr lang="en-US" sz="1800" dirty="0" smtClean="0">
                <a:latin typeface="Times New Roman" pitchFamily="18" charset="0"/>
                <a:cs typeface="Times New Roman" pitchFamily="18" charset="0"/>
              </a:rPr>
              <a:t>Employee emp1=</a:t>
            </a:r>
            <a:r>
              <a:rPr lang="en-US" sz="1800" b="1" dirty="0" smtClean="0">
                <a:latin typeface="Times New Roman" pitchFamily="18" charset="0"/>
                <a:cs typeface="Times New Roman" pitchFamily="18" charset="0"/>
              </a:rPr>
              <a:t>new</a:t>
            </a:r>
            <a:r>
              <a:rPr lang="en-US" sz="1800" dirty="0" smtClean="0">
                <a:latin typeface="Times New Roman" pitchFamily="18" charset="0"/>
                <a:cs typeface="Times New Roman" pitchFamily="18" charset="0"/>
              </a:rPr>
              <a:t> Employee(5,"Haya",20000);</a:t>
            </a:r>
          </a:p>
          <a:p>
            <a:r>
              <a:rPr lang="en-US" sz="1800" dirty="0" smtClean="0">
                <a:latin typeface="Times New Roman" pitchFamily="18" charset="0"/>
                <a:cs typeface="Times New Roman" pitchFamily="18" charset="0"/>
              </a:rPr>
              <a:t>Employee emp2=</a:t>
            </a:r>
            <a:r>
              <a:rPr lang="en-US" sz="1800" b="1" dirty="0" smtClean="0">
                <a:latin typeface="Times New Roman" pitchFamily="18" charset="0"/>
                <a:cs typeface="Times New Roman" pitchFamily="18" charset="0"/>
              </a:rPr>
              <a:t>new</a:t>
            </a:r>
            <a:r>
              <a:rPr lang="en-US" sz="1800" dirty="0" smtClean="0">
                <a:latin typeface="Times New Roman" pitchFamily="18" charset="0"/>
                <a:cs typeface="Times New Roman" pitchFamily="18" charset="0"/>
              </a:rPr>
              <a:t> Employee(6,"Mehwish",1000);</a:t>
            </a:r>
          </a:p>
          <a:p>
            <a:r>
              <a:rPr lang="en-US" sz="1800" dirty="0" smtClean="0">
                <a:latin typeface="Times New Roman" pitchFamily="18" charset="0"/>
                <a:cs typeface="Times New Roman" pitchFamily="18" charset="0"/>
              </a:rPr>
              <a:t>emp1.setAddress(ad);</a:t>
            </a:r>
          </a:p>
          <a:p>
            <a:r>
              <a:rPr lang="en-US" sz="1800" dirty="0" smtClean="0">
                <a:latin typeface="Times New Roman" pitchFamily="18" charset="0"/>
                <a:cs typeface="Times New Roman" pitchFamily="18" charset="0"/>
              </a:rPr>
              <a:t>emp2.setAddress(ad);</a:t>
            </a:r>
          </a:p>
          <a:p>
            <a:r>
              <a:rPr lang="en-US" sz="1800" dirty="0" smtClean="0">
                <a:latin typeface="Times New Roman" pitchFamily="18" charset="0"/>
                <a:cs typeface="Times New Roman" pitchFamily="18" charset="0"/>
              </a:rPr>
              <a:t>s.save(emp1);</a:t>
            </a:r>
          </a:p>
          <a:p>
            <a:r>
              <a:rPr lang="en-US" sz="1800" dirty="0" smtClean="0">
                <a:latin typeface="Times New Roman" pitchFamily="18" charset="0"/>
                <a:cs typeface="Times New Roman" pitchFamily="18" charset="0"/>
              </a:rPr>
              <a:t>s.save(emp2);</a:t>
            </a:r>
          </a:p>
          <a:p>
            <a:endParaRPr lang="en-US" sz="2400" dirty="0" smtClean="0">
              <a:latin typeface="Times New Roman" pitchFamily="18" charset="0"/>
              <a:cs typeface="Times New Roman" pitchFamily="18" charset="0"/>
            </a:endParaRPr>
          </a:p>
          <a:p>
            <a:pPr fontAlgn="base"/>
            <a:endParaRPr lang="en-US" sz="2000" dirty="0" smtClean="0">
              <a:latin typeface="Times New Roman" pitchFamily="18" charset="0"/>
              <a:cs typeface="Times New Roman" pitchFamily="18" charset="0"/>
            </a:endParaRPr>
          </a:p>
          <a:p>
            <a:pPr fontAlgn="base"/>
            <a:endParaRPr lang="en-US" sz="1800" dirty="0" smtClean="0">
              <a:latin typeface="Times New Roman" pitchFamily="18" charset="0"/>
              <a:cs typeface="Times New Roman" pitchFamily="18" charset="0"/>
            </a:endParaRPr>
          </a:p>
          <a:p>
            <a:endParaRPr lang="en-US" sz="16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914400"/>
          </a:xfrm>
        </p:spPr>
        <p:txBody>
          <a:bodyPr>
            <a:normAutofit/>
          </a:bodyPr>
          <a:lstStyle/>
          <a:p>
            <a:r>
              <a:rPr lang="en-US" dirty="0" smtClean="0"/>
              <a:t>Crud Operations</a:t>
            </a:r>
            <a:endParaRPr lang="en-US" dirty="0"/>
          </a:p>
        </p:txBody>
      </p:sp>
      <p:sp>
        <p:nvSpPr>
          <p:cNvPr id="2" name="Content Placeholder 1"/>
          <p:cNvSpPr>
            <a:spLocks noGrp="1"/>
          </p:cNvSpPr>
          <p:nvPr>
            <p:ph idx="1"/>
          </p:nvPr>
        </p:nvSpPr>
        <p:spPr>
          <a:xfrm>
            <a:off x="0" y="838200"/>
            <a:ext cx="9144000" cy="7086600"/>
          </a:xfrm>
        </p:spPr>
        <p:txBody>
          <a:bodyPr>
            <a:noAutofit/>
          </a:bodyPr>
          <a:lstStyle/>
          <a:p>
            <a:r>
              <a:rPr lang="en-US" sz="2400" dirty="0" smtClean="0">
                <a:latin typeface="Times New Roman" pitchFamily="18" charset="0"/>
                <a:cs typeface="Times New Roman" pitchFamily="18" charset="0"/>
              </a:rPr>
              <a:t>Create –</a:t>
            </a:r>
          </a:p>
          <a:p>
            <a:r>
              <a:rPr lang="en-US" sz="2400" dirty="0" smtClean="0">
                <a:latin typeface="Times New Roman" pitchFamily="18" charset="0"/>
                <a:cs typeface="Times New Roman" pitchFamily="18" charset="0"/>
              </a:rPr>
              <a:t>//insert customer</a:t>
            </a:r>
          </a:p>
          <a:p>
            <a:r>
              <a:rPr lang="en-US" sz="2400" dirty="0" smtClean="0">
                <a:latin typeface="Times New Roman" pitchFamily="18" charset="0"/>
                <a:cs typeface="Times New Roman" pitchFamily="18" charset="0"/>
              </a:rPr>
              <a:t>Customer customer1=</a:t>
            </a:r>
            <a:r>
              <a:rPr lang="en-US" sz="2400" b="1" dirty="0" smtClean="0">
                <a:latin typeface="Times New Roman" pitchFamily="18" charset="0"/>
                <a:cs typeface="Times New Roman" pitchFamily="18" charset="0"/>
              </a:rPr>
              <a:t>new</a:t>
            </a:r>
            <a:r>
              <a:rPr lang="en-US" sz="2400" dirty="0" smtClean="0">
                <a:latin typeface="Times New Roman" pitchFamily="18" charset="0"/>
                <a:cs typeface="Times New Roman" pitchFamily="18" charset="0"/>
              </a:rPr>
              <a:t> Customer();</a:t>
            </a:r>
          </a:p>
          <a:p>
            <a:r>
              <a:rPr lang="en-US" sz="2400" dirty="0" smtClean="0">
                <a:latin typeface="Times New Roman" pitchFamily="18" charset="0"/>
                <a:cs typeface="Times New Roman" pitchFamily="18" charset="0"/>
              </a:rPr>
              <a:t>//customer1.setCustId(1);</a:t>
            </a:r>
          </a:p>
          <a:p>
            <a:r>
              <a:rPr lang="en-US" sz="2400" dirty="0" smtClean="0">
                <a:latin typeface="Times New Roman" pitchFamily="18" charset="0"/>
                <a:cs typeface="Times New Roman" pitchFamily="18" charset="0"/>
              </a:rPr>
              <a:t>customer1.setFirstName("sony");</a:t>
            </a:r>
          </a:p>
          <a:p>
            <a:r>
              <a:rPr lang="en-US" sz="2400" dirty="0" smtClean="0">
                <a:latin typeface="Times New Roman" pitchFamily="18" charset="0"/>
                <a:cs typeface="Times New Roman" pitchFamily="18" charset="0"/>
              </a:rPr>
              <a:t>customer1.setLastName("sadaf"); </a:t>
            </a:r>
          </a:p>
          <a:p>
            <a:r>
              <a:rPr lang="en-US" sz="2400" dirty="0" smtClean="0">
                <a:latin typeface="Times New Roman" pitchFamily="18" charset="0"/>
                <a:cs typeface="Times New Roman" pitchFamily="18" charset="0"/>
              </a:rPr>
              <a:t>customer1.setEmail("sony@gmail.com");</a:t>
            </a:r>
          </a:p>
          <a:p>
            <a:r>
              <a:rPr lang="en-US" sz="2400" dirty="0" smtClean="0">
                <a:latin typeface="Times New Roman" pitchFamily="18" charset="0"/>
                <a:cs typeface="Times New Roman" pitchFamily="18" charset="0"/>
              </a:rPr>
              <a:t>customer1.setAddress("Kolkata");</a:t>
            </a:r>
          </a:p>
          <a:p>
            <a:r>
              <a:rPr lang="en-US" sz="2400" dirty="0" smtClean="0">
                <a:latin typeface="Times New Roman" pitchFamily="18" charset="0"/>
                <a:cs typeface="Times New Roman" pitchFamily="18" charset="0"/>
              </a:rPr>
              <a:t>//insert order </a:t>
            </a:r>
          </a:p>
          <a:p>
            <a:r>
              <a:rPr lang="en-US" sz="2400" dirty="0" smtClean="0">
                <a:latin typeface="Times New Roman" pitchFamily="18" charset="0"/>
                <a:cs typeface="Times New Roman" pitchFamily="18" charset="0"/>
              </a:rPr>
              <a:t>Order order1=</a:t>
            </a:r>
            <a:r>
              <a:rPr lang="en-US" sz="2400" b="1" dirty="0" smtClean="0">
                <a:latin typeface="Times New Roman" pitchFamily="18" charset="0"/>
                <a:cs typeface="Times New Roman" pitchFamily="18" charset="0"/>
              </a:rPr>
              <a:t>new</a:t>
            </a:r>
            <a:r>
              <a:rPr lang="en-US" sz="2400" dirty="0" smtClean="0">
                <a:latin typeface="Times New Roman" pitchFamily="18" charset="0"/>
                <a:cs typeface="Times New Roman" pitchFamily="18" charset="0"/>
              </a:rPr>
              <a:t> Order();</a:t>
            </a:r>
          </a:p>
          <a:p>
            <a:r>
              <a:rPr lang="en-US" sz="2400" dirty="0" smtClean="0">
                <a:latin typeface="Times New Roman" pitchFamily="18" charset="0"/>
                <a:cs typeface="Times New Roman" pitchFamily="18" charset="0"/>
              </a:rPr>
              <a:t>order1.setOrderDate("9-9-2022"); </a:t>
            </a:r>
          </a:p>
          <a:p>
            <a:r>
              <a:rPr lang="en-US" sz="2400" dirty="0" smtClean="0">
                <a:latin typeface="Times New Roman" pitchFamily="18" charset="0"/>
                <a:cs typeface="Times New Roman" pitchFamily="18" charset="0"/>
              </a:rPr>
              <a:t>order1.setTotalCost(500);</a:t>
            </a:r>
          </a:p>
          <a:p>
            <a:r>
              <a:rPr lang="en-US" sz="2400" dirty="0" smtClean="0">
                <a:latin typeface="Times New Roman" pitchFamily="18" charset="0"/>
                <a:cs typeface="Times New Roman" pitchFamily="18" charset="0"/>
              </a:rPr>
              <a:t>order1.setQty(2);</a:t>
            </a:r>
          </a:p>
          <a:p>
            <a:r>
              <a:rPr lang="en-US" sz="2400" dirty="0" smtClean="0">
                <a:latin typeface="Times New Roman" pitchFamily="18" charset="0"/>
                <a:cs typeface="Times New Roman" pitchFamily="18" charset="0"/>
              </a:rPr>
              <a:t>order1.setCustomer(customer1);</a:t>
            </a:r>
          </a:p>
          <a:p>
            <a:r>
              <a:rPr lang="en-US" sz="2400" dirty="0" smtClean="0">
                <a:latin typeface="Times New Roman" pitchFamily="18" charset="0"/>
                <a:cs typeface="Times New Roman" pitchFamily="18" charset="0"/>
              </a:rPr>
              <a:t>customer1.getOrders().add(order1);</a:t>
            </a:r>
          </a:p>
          <a:p>
            <a:endParaRPr lang="en-US" sz="2400" dirty="0" smtClean="0">
              <a:latin typeface="Times New Roman" pitchFamily="18" charset="0"/>
              <a:cs typeface="Times New Roman" pitchFamily="18" charset="0"/>
            </a:endParaRPr>
          </a:p>
          <a:p>
            <a:pPr fontAlgn="base"/>
            <a:endParaRPr lang="en-US" sz="2000" dirty="0" smtClean="0">
              <a:latin typeface="Times New Roman" pitchFamily="18" charset="0"/>
              <a:cs typeface="Times New Roman" pitchFamily="18" charset="0"/>
            </a:endParaRPr>
          </a:p>
          <a:p>
            <a:pPr fontAlgn="base"/>
            <a:endParaRPr lang="en-US" sz="1800" dirty="0" smtClean="0">
              <a:latin typeface="Times New Roman" pitchFamily="18" charset="0"/>
              <a:cs typeface="Times New Roman" pitchFamily="18" charset="0"/>
            </a:endParaRPr>
          </a:p>
          <a:p>
            <a:endParaRPr lang="en-US" sz="16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914400"/>
          </a:xfrm>
        </p:spPr>
        <p:txBody>
          <a:bodyPr>
            <a:normAutofit/>
          </a:bodyPr>
          <a:lstStyle/>
          <a:p>
            <a:r>
              <a:rPr lang="en-US" dirty="0" smtClean="0"/>
              <a:t>Crud Operations</a:t>
            </a:r>
            <a:endParaRPr lang="en-US" dirty="0"/>
          </a:p>
        </p:txBody>
      </p:sp>
      <p:sp>
        <p:nvSpPr>
          <p:cNvPr id="2" name="Content Placeholder 1"/>
          <p:cNvSpPr>
            <a:spLocks noGrp="1"/>
          </p:cNvSpPr>
          <p:nvPr>
            <p:ph idx="1"/>
          </p:nvPr>
        </p:nvSpPr>
        <p:spPr>
          <a:xfrm>
            <a:off x="0" y="838200"/>
            <a:ext cx="9144000" cy="7086600"/>
          </a:xfrm>
        </p:spPr>
        <p:txBody>
          <a:bodyPr>
            <a:noAutofit/>
          </a:bodyPr>
          <a:lstStyle/>
          <a:p>
            <a:r>
              <a:rPr lang="en-US" sz="2400" b="1" dirty="0" smtClean="0">
                <a:latin typeface="Times New Roman" pitchFamily="18" charset="0"/>
                <a:cs typeface="Times New Roman" pitchFamily="18" charset="0"/>
              </a:rPr>
              <a:t>Update–</a:t>
            </a:r>
          </a:p>
          <a:p>
            <a:r>
              <a:rPr lang="en-US" sz="2000" dirty="0" smtClean="0">
                <a:latin typeface="Times New Roman" pitchFamily="18" charset="0"/>
                <a:cs typeface="Times New Roman" pitchFamily="18" charset="0"/>
              </a:rPr>
              <a:t>Customer customer = session.get(Customer.</a:t>
            </a:r>
            <a:r>
              <a:rPr lang="en-US" sz="2000" b="1" dirty="0" smtClean="0">
                <a:latin typeface="Times New Roman" pitchFamily="18" charset="0"/>
                <a:cs typeface="Times New Roman" pitchFamily="18" charset="0"/>
              </a:rPr>
              <a:t>class</a:t>
            </a:r>
            <a:r>
              <a:rPr lang="en-US" sz="2000" dirty="0" smtClean="0">
                <a:latin typeface="Times New Roman" pitchFamily="18" charset="0"/>
                <a:cs typeface="Times New Roman" pitchFamily="18" charset="0"/>
              </a:rPr>
              <a:t>, 63);</a:t>
            </a:r>
          </a:p>
          <a:p>
            <a:r>
              <a:rPr lang="en-US" sz="2000" dirty="0" smtClean="0">
                <a:latin typeface="Times New Roman" pitchFamily="18" charset="0"/>
                <a:cs typeface="Times New Roman" pitchFamily="18" charset="0"/>
              </a:rPr>
              <a:t>customer.setAddress("mumbai");</a:t>
            </a:r>
          </a:p>
          <a:p>
            <a:r>
              <a:rPr lang="en-US" sz="2000" dirty="0" smtClean="0">
                <a:latin typeface="Times New Roman" pitchFamily="18" charset="0"/>
                <a:cs typeface="Times New Roman" pitchFamily="18" charset="0"/>
              </a:rPr>
              <a:t>session.beginTransaction();</a:t>
            </a:r>
          </a:p>
          <a:p>
            <a:r>
              <a:rPr lang="en-US" sz="2000" dirty="0" smtClean="0">
                <a:latin typeface="Times New Roman" pitchFamily="18" charset="0"/>
                <a:cs typeface="Times New Roman" pitchFamily="18" charset="0"/>
              </a:rPr>
              <a:t>session.update(customer);</a:t>
            </a:r>
          </a:p>
          <a:p>
            <a:r>
              <a:rPr lang="en-US" sz="2000" dirty="0" smtClean="0">
                <a:latin typeface="Times New Roman" pitchFamily="18" charset="0"/>
                <a:cs typeface="Times New Roman" pitchFamily="18" charset="0"/>
              </a:rPr>
              <a:t>session.getTransaction().commit();</a:t>
            </a:r>
          </a:p>
          <a:p>
            <a:endParaRPr lang="en-US" sz="2000"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Delete-</a:t>
            </a:r>
          </a:p>
          <a:p>
            <a:r>
              <a:rPr lang="en-US" sz="2000" dirty="0" smtClean="0">
                <a:latin typeface="Times New Roman" pitchFamily="18" charset="0"/>
                <a:cs typeface="Times New Roman" pitchFamily="18" charset="0"/>
              </a:rPr>
              <a:t>Customer customer = session.get(Customer.</a:t>
            </a:r>
            <a:r>
              <a:rPr lang="en-US" sz="2000" b="1" dirty="0" smtClean="0">
                <a:latin typeface="Times New Roman" pitchFamily="18" charset="0"/>
                <a:cs typeface="Times New Roman" pitchFamily="18" charset="0"/>
              </a:rPr>
              <a:t>class</a:t>
            </a:r>
            <a:r>
              <a:rPr lang="en-US" sz="2000" dirty="0" smtClean="0">
                <a:latin typeface="Times New Roman" pitchFamily="18" charset="0"/>
                <a:cs typeface="Times New Roman" pitchFamily="18" charset="0"/>
              </a:rPr>
              <a:t>, 68);</a:t>
            </a:r>
          </a:p>
          <a:p>
            <a:r>
              <a:rPr lang="en-US" sz="2000" dirty="0" smtClean="0">
                <a:latin typeface="Times New Roman" pitchFamily="18" charset="0"/>
                <a:cs typeface="Times New Roman" pitchFamily="18" charset="0"/>
              </a:rPr>
              <a:t>session.beginTransaction(); </a:t>
            </a:r>
          </a:p>
          <a:p>
            <a:r>
              <a:rPr lang="en-US" sz="2000" dirty="0" smtClean="0">
                <a:latin typeface="Times New Roman" pitchFamily="18" charset="0"/>
                <a:cs typeface="Times New Roman" pitchFamily="18" charset="0"/>
              </a:rPr>
              <a:t>//System.out.println("record is..:"+order);</a:t>
            </a:r>
          </a:p>
          <a:p>
            <a:r>
              <a:rPr lang="en-US" sz="2000" dirty="0" smtClean="0">
                <a:latin typeface="Times New Roman" pitchFamily="18" charset="0"/>
                <a:cs typeface="Times New Roman" pitchFamily="18" charset="0"/>
              </a:rPr>
              <a:t>session.remove(customer);</a:t>
            </a:r>
          </a:p>
          <a:p>
            <a:r>
              <a:rPr lang="en-US" sz="2000" dirty="0" smtClean="0">
                <a:latin typeface="Times New Roman" pitchFamily="18" charset="0"/>
                <a:cs typeface="Times New Roman" pitchFamily="18" charset="0"/>
              </a:rPr>
              <a:t>System.</a:t>
            </a:r>
            <a:r>
              <a:rPr lang="en-US" sz="2000" b="1" i="1" dirty="0" smtClean="0">
                <a:latin typeface="Times New Roman" pitchFamily="18" charset="0"/>
                <a:cs typeface="Times New Roman" pitchFamily="18" charset="0"/>
              </a:rPr>
              <a:t>out</a:t>
            </a:r>
            <a:r>
              <a:rPr lang="en-US" sz="2000" dirty="0" smtClean="0">
                <a:latin typeface="Times New Roman" pitchFamily="18" charset="0"/>
                <a:cs typeface="Times New Roman" pitchFamily="18" charset="0"/>
              </a:rPr>
              <a:t>.println("deleted...");</a:t>
            </a:r>
          </a:p>
          <a:p>
            <a:r>
              <a:rPr lang="en-US" sz="2000" dirty="0" smtClean="0">
                <a:latin typeface="Times New Roman" pitchFamily="18" charset="0"/>
                <a:cs typeface="Times New Roman" pitchFamily="18" charset="0"/>
              </a:rPr>
              <a:t>session.getTransaction().commit();</a:t>
            </a: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pPr fontAlgn="base"/>
            <a:endParaRPr lang="en-US" sz="2000" dirty="0" smtClean="0">
              <a:latin typeface="Times New Roman" pitchFamily="18" charset="0"/>
              <a:cs typeface="Times New Roman" pitchFamily="18" charset="0"/>
            </a:endParaRPr>
          </a:p>
          <a:p>
            <a:pPr fontAlgn="base"/>
            <a:endParaRPr lang="en-US" sz="1800" dirty="0" smtClean="0">
              <a:latin typeface="Times New Roman" pitchFamily="18" charset="0"/>
              <a:cs typeface="Times New Roman" pitchFamily="18" charset="0"/>
            </a:endParaRPr>
          </a:p>
          <a:p>
            <a:endParaRPr lang="en-US" sz="16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914400"/>
          </a:xfrm>
        </p:spPr>
        <p:txBody>
          <a:bodyPr>
            <a:normAutofit/>
          </a:bodyPr>
          <a:lstStyle/>
          <a:p>
            <a:r>
              <a:rPr lang="en-US" dirty="0" smtClean="0"/>
              <a:t>Crud Operations</a:t>
            </a:r>
            <a:endParaRPr lang="en-US" dirty="0"/>
          </a:p>
        </p:txBody>
      </p:sp>
      <p:sp>
        <p:nvSpPr>
          <p:cNvPr id="2" name="Content Placeholder 1"/>
          <p:cNvSpPr>
            <a:spLocks noGrp="1"/>
          </p:cNvSpPr>
          <p:nvPr>
            <p:ph idx="1"/>
          </p:nvPr>
        </p:nvSpPr>
        <p:spPr>
          <a:xfrm>
            <a:off x="0" y="838200"/>
            <a:ext cx="9144000" cy="7086600"/>
          </a:xfrm>
        </p:spPr>
        <p:txBody>
          <a:bodyPr>
            <a:noAutofit/>
          </a:bodyPr>
          <a:lstStyle/>
          <a:p>
            <a:r>
              <a:rPr lang="en-US" sz="2000" dirty="0" smtClean="0">
                <a:latin typeface="Times New Roman" pitchFamily="18" charset="0"/>
                <a:cs typeface="Times New Roman" pitchFamily="18" charset="0"/>
              </a:rPr>
              <a:t>Retrieve data in hibernate with two method-</a:t>
            </a:r>
          </a:p>
          <a:p>
            <a:r>
              <a:rPr lang="en-US" sz="2000" dirty="0" smtClean="0">
                <a:latin typeface="Times New Roman" pitchFamily="18" charset="0"/>
                <a:cs typeface="Times New Roman" pitchFamily="18" charset="0"/>
              </a:rPr>
              <a:t>1. load</a:t>
            </a:r>
          </a:p>
          <a:p>
            <a:r>
              <a:rPr lang="en-US" sz="2000" dirty="0" smtClean="0">
                <a:latin typeface="Times New Roman" pitchFamily="18" charset="0"/>
                <a:cs typeface="Times New Roman" pitchFamily="18" charset="0"/>
              </a:rPr>
              <a:t>2.get</a:t>
            </a:r>
          </a:p>
          <a:p>
            <a:r>
              <a:rPr lang="en-US" sz="2000" b="1" dirty="0" smtClean="0">
                <a:latin typeface="Times New Roman" pitchFamily="18" charset="0"/>
                <a:cs typeface="Times New Roman" pitchFamily="18" charset="0"/>
              </a:rPr>
              <a:t>1.load—</a:t>
            </a:r>
          </a:p>
          <a:p>
            <a:r>
              <a:rPr lang="en-US" sz="2000" dirty="0" smtClean="0">
                <a:latin typeface="Times New Roman" pitchFamily="18" charset="0"/>
                <a:cs typeface="Times New Roman" pitchFamily="18" charset="0"/>
              </a:rPr>
              <a:t>Customer customer = session.loadt(Customer.</a:t>
            </a:r>
            <a:r>
              <a:rPr lang="en-US" sz="2000" b="1" dirty="0" smtClean="0">
                <a:latin typeface="Times New Roman" pitchFamily="18" charset="0"/>
                <a:cs typeface="Times New Roman" pitchFamily="18" charset="0"/>
              </a:rPr>
              <a:t>class</a:t>
            </a:r>
            <a:r>
              <a:rPr lang="en-US" sz="2000" dirty="0" smtClean="0">
                <a:latin typeface="Times New Roman" pitchFamily="18" charset="0"/>
                <a:cs typeface="Times New Roman" pitchFamily="18" charset="0"/>
              </a:rPr>
              <a:t>, 68);</a:t>
            </a:r>
          </a:p>
          <a:p>
            <a:r>
              <a:rPr lang="en-US" sz="2000" b="1" dirty="0" smtClean="0">
                <a:latin typeface="Times New Roman" pitchFamily="18" charset="0"/>
                <a:cs typeface="Times New Roman" pitchFamily="18" charset="0"/>
              </a:rPr>
              <a:t>2.get—</a:t>
            </a:r>
          </a:p>
          <a:p>
            <a:r>
              <a:rPr lang="en-US" sz="2000" dirty="0" smtClean="0">
                <a:latin typeface="Times New Roman" pitchFamily="18" charset="0"/>
                <a:cs typeface="Times New Roman" pitchFamily="18" charset="0"/>
              </a:rPr>
              <a:t>Customer customer = session.get(Customer.</a:t>
            </a:r>
            <a:r>
              <a:rPr lang="en-US" sz="2000" b="1" dirty="0" smtClean="0">
                <a:latin typeface="Times New Roman" pitchFamily="18" charset="0"/>
                <a:cs typeface="Times New Roman" pitchFamily="18" charset="0"/>
              </a:rPr>
              <a:t>class</a:t>
            </a:r>
            <a:r>
              <a:rPr lang="en-US" sz="2000" dirty="0" smtClean="0">
                <a:latin typeface="Times New Roman" pitchFamily="18" charset="0"/>
                <a:cs typeface="Times New Roman" pitchFamily="18" charset="0"/>
              </a:rPr>
              <a:t>, 68);</a:t>
            </a: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pPr fontAlgn="base"/>
            <a:endParaRPr lang="en-US" sz="2000" dirty="0" smtClean="0">
              <a:latin typeface="Times New Roman" pitchFamily="18" charset="0"/>
              <a:cs typeface="Times New Roman" pitchFamily="18" charset="0"/>
            </a:endParaRPr>
          </a:p>
          <a:p>
            <a:pPr fontAlgn="base"/>
            <a:endParaRPr lang="en-US" sz="1800" dirty="0" smtClean="0">
              <a:latin typeface="Times New Roman" pitchFamily="18" charset="0"/>
              <a:cs typeface="Times New Roman" pitchFamily="18" charset="0"/>
            </a:endParaRPr>
          </a:p>
          <a:p>
            <a:endParaRPr lang="en-US" sz="16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914400"/>
          </a:xfrm>
        </p:spPr>
        <p:txBody>
          <a:bodyPr>
            <a:normAutofit/>
          </a:bodyPr>
          <a:lstStyle/>
          <a:p>
            <a:r>
              <a:rPr lang="en-US" dirty="0" smtClean="0"/>
              <a:t>Crud Operations</a:t>
            </a:r>
            <a:endParaRPr lang="en-US" dirty="0"/>
          </a:p>
        </p:txBody>
      </p:sp>
      <p:sp>
        <p:nvSpPr>
          <p:cNvPr id="2" name="Content Placeholder 1"/>
          <p:cNvSpPr>
            <a:spLocks noGrp="1"/>
          </p:cNvSpPr>
          <p:nvPr>
            <p:ph idx="1"/>
          </p:nvPr>
        </p:nvSpPr>
        <p:spPr>
          <a:xfrm>
            <a:off x="0" y="838200"/>
            <a:ext cx="9144000" cy="7086600"/>
          </a:xfrm>
        </p:spPr>
        <p:txBody>
          <a:bodyPr>
            <a:noAutofit/>
          </a:bodyPr>
          <a:lstStyle/>
          <a:p>
            <a:r>
              <a:rPr lang="en-US" sz="2400" dirty="0" smtClean="0">
                <a:latin typeface="Times New Roman" pitchFamily="18" charset="0"/>
                <a:cs typeface="Times New Roman" pitchFamily="18" charset="0"/>
              </a:rPr>
              <a:t>Some code are really </a:t>
            </a:r>
            <a:r>
              <a:rPr lang="en-US" sz="2400" dirty="0" err="1" smtClean="0">
                <a:latin typeface="Times New Roman" pitchFamily="18" charset="0"/>
                <a:cs typeface="Times New Roman" pitchFamily="18" charset="0"/>
              </a:rPr>
              <a:t>redundant.Imagine</a:t>
            </a:r>
            <a:r>
              <a:rPr lang="en-US" sz="2400" dirty="0" smtClean="0">
                <a:latin typeface="Times New Roman" pitchFamily="18" charset="0"/>
                <a:cs typeface="Times New Roman" pitchFamily="18" charset="0"/>
              </a:rPr>
              <a:t> you have thousands of </a:t>
            </a:r>
            <a:r>
              <a:rPr lang="en-US" sz="2400" dirty="0" err="1" smtClean="0">
                <a:latin typeface="Times New Roman" pitchFamily="18" charset="0"/>
                <a:cs typeface="Times New Roman" pitchFamily="18" charset="0"/>
              </a:rPr>
              <a:t>file,you</a:t>
            </a:r>
            <a:r>
              <a:rPr lang="en-US" sz="2400" dirty="0" smtClean="0">
                <a:latin typeface="Times New Roman" pitchFamily="18" charset="0"/>
                <a:cs typeface="Times New Roman" pitchFamily="18" charset="0"/>
              </a:rPr>
              <a:t> will be needing the </a:t>
            </a:r>
            <a:r>
              <a:rPr lang="en-US" sz="2400" dirty="0" err="1" smtClean="0">
                <a:latin typeface="Times New Roman" pitchFamily="18" charset="0"/>
                <a:cs typeface="Times New Roman" pitchFamily="18" charset="0"/>
              </a:rPr>
              <a:t>seeion</a:t>
            </a:r>
            <a:r>
              <a:rPr lang="en-US" sz="2400" dirty="0" smtClean="0">
                <a:latin typeface="Times New Roman" pitchFamily="18" charset="0"/>
                <a:cs typeface="Times New Roman" pitchFamily="18" charset="0"/>
              </a:rPr>
              <a:t> factory instance because  you will be needing the </a:t>
            </a:r>
            <a:r>
              <a:rPr lang="en-US" sz="2400" dirty="0" err="1" smtClean="0">
                <a:latin typeface="Times New Roman" pitchFamily="18" charset="0"/>
                <a:cs typeface="Times New Roman" pitchFamily="18" charset="0"/>
              </a:rPr>
              <a:t>sessionfactory</a:t>
            </a:r>
            <a:r>
              <a:rPr lang="en-US" sz="2400" dirty="0" smtClean="0">
                <a:latin typeface="Times New Roman" pitchFamily="18" charset="0"/>
                <a:cs typeface="Times New Roman" pitchFamily="18" charset="0"/>
              </a:rPr>
              <a:t> instance to create a session but this code are </a:t>
            </a:r>
            <a:r>
              <a:rPr lang="en-US" sz="2400" dirty="0" err="1" smtClean="0">
                <a:latin typeface="Times New Roman" pitchFamily="18" charset="0"/>
                <a:cs typeface="Times New Roman" pitchFamily="18" charset="0"/>
              </a:rPr>
              <a:t>redundante</a:t>
            </a:r>
            <a:r>
              <a:rPr lang="en-US" sz="2400" dirty="0" smtClean="0">
                <a:latin typeface="Times New Roman" pitchFamily="18" charset="0"/>
                <a:cs typeface="Times New Roman" pitchFamily="18" charset="0"/>
              </a:rPr>
              <a:t> and these are not good.</a:t>
            </a:r>
          </a:p>
          <a:p>
            <a:r>
              <a:rPr lang="en-US" sz="2400" dirty="0" smtClean="0">
                <a:latin typeface="Times New Roman" pitchFamily="18" charset="0"/>
                <a:cs typeface="Times New Roman" pitchFamily="18" charset="0"/>
              </a:rPr>
              <a:t>From configuration to </a:t>
            </a:r>
            <a:r>
              <a:rPr lang="en-US" sz="2400" dirty="0" err="1" smtClean="0">
                <a:latin typeface="Times New Roman" pitchFamily="18" charset="0"/>
                <a:cs typeface="Times New Roman" pitchFamily="18" charset="0"/>
              </a:rPr>
              <a:t>sessionfactory</a:t>
            </a:r>
            <a:r>
              <a:rPr lang="en-US" sz="2400" dirty="0" smtClean="0">
                <a:latin typeface="Times New Roman" pitchFamily="18" charset="0"/>
                <a:cs typeface="Times New Roman" pitchFamily="18" charset="0"/>
              </a:rPr>
              <a:t> select and click ctrl + 1.I want to extract this much code to a new </a:t>
            </a:r>
            <a:r>
              <a:rPr lang="en-US" sz="2400" dirty="0" err="1" smtClean="0">
                <a:latin typeface="Times New Roman" pitchFamily="18" charset="0"/>
                <a:cs typeface="Times New Roman" pitchFamily="18" charset="0"/>
              </a:rPr>
              <a:t>method.and</a:t>
            </a:r>
            <a:r>
              <a:rPr lang="en-US" sz="2400" dirty="0" smtClean="0">
                <a:latin typeface="Times New Roman" pitchFamily="18" charset="0"/>
                <a:cs typeface="Times New Roman" pitchFamily="18" charset="0"/>
              </a:rPr>
              <a:t> change the method name </a:t>
            </a:r>
            <a:r>
              <a:rPr lang="en-US" sz="2400" dirty="0" err="1" smtClean="0">
                <a:latin typeface="Times New Roman" pitchFamily="18" charset="0"/>
                <a:cs typeface="Times New Roman" pitchFamily="18" charset="0"/>
              </a:rPr>
              <a:t>getSessionFactory</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I am trying to get the </a:t>
            </a:r>
            <a:r>
              <a:rPr lang="en-US" sz="2400" dirty="0" err="1" smtClean="0">
                <a:latin typeface="Times New Roman" pitchFamily="18" charset="0"/>
                <a:cs typeface="Times New Roman" pitchFamily="18" charset="0"/>
              </a:rPr>
              <a:t>sesssion</a:t>
            </a:r>
            <a:r>
              <a:rPr lang="en-US" sz="2400" dirty="0" smtClean="0">
                <a:latin typeface="Times New Roman" pitchFamily="18" charset="0"/>
                <a:cs typeface="Times New Roman" pitchFamily="18" charset="0"/>
              </a:rPr>
              <a:t> factory instance I have moved all code to a particular method.</a:t>
            </a:r>
          </a:p>
          <a:p>
            <a:r>
              <a:rPr lang="en-US" sz="2400" dirty="0" smtClean="0">
                <a:latin typeface="Times New Roman" pitchFamily="18" charset="0"/>
                <a:cs typeface="Times New Roman" pitchFamily="18" charset="0"/>
              </a:rPr>
              <a:t>Same thing you can do in all the classes</a:t>
            </a:r>
          </a:p>
          <a:p>
            <a:r>
              <a:rPr lang="en-US" sz="2400" dirty="0" smtClean="0">
                <a:latin typeface="Times New Roman" pitchFamily="18" charset="0"/>
                <a:cs typeface="Times New Roman" pitchFamily="18" charset="0"/>
              </a:rPr>
              <a:t>Paste method in all </a:t>
            </a:r>
            <a:r>
              <a:rPr lang="en-US" sz="2400" dirty="0" err="1" smtClean="0">
                <a:latin typeface="Times New Roman" pitchFamily="18" charset="0"/>
                <a:cs typeface="Times New Roman" pitchFamily="18" charset="0"/>
              </a:rPr>
              <a:t>class.and</a:t>
            </a:r>
            <a:r>
              <a:rPr lang="en-US" sz="2400" dirty="0" smtClean="0">
                <a:latin typeface="Times New Roman" pitchFamily="18" charset="0"/>
                <a:cs typeface="Times New Roman" pitchFamily="18" charset="0"/>
              </a:rPr>
              <a:t> this is also redundant .</a:t>
            </a:r>
          </a:p>
          <a:p>
            <a:r>
              <a:rPr lang="en-US" sz="2400" dirty="0" smtClean="0">
                <a:latin typeface="Times New Roman" pitchFamily="18" charset="0"/>
                <a:cs typeface="Times New Roman" pitchFamily="18" charset="0"/>
              </a:rPr>
              <a:t>So what we can do </a:t>
            </a:r>
          </a:p>
          <a:p>
            <a:endParaRPr lang="en-US" sz="2400" dirty="0" smtClean="0">
              <a:latin typeface="Times New Roman" pitchFamily="18" charset="0"/>
              <a:cs typeface="Times New Roman" pitchFamily="18" charset="0"/>
            </a:endParaRPr>
          </a:p>
          <a:p>
            <a:pPr fontAlgn="base"/>
            <a:endParaRPr lang="en-US" sz="2000" dirty="0" smtClean="0">
              <a:latin typeface="Times New Roman" pitchFamily="18" charset="0"/>
              <a:cs typeface="Times New Roman" pitchFamily="18" charset="0"/>
            </a:endParaRPr>
          </a:p>
          <a:p>
            <a:pPr fontAlgn="base"/>
            <a:endParaRPr lang="en-US" sz="1800" dirty="0" smtClean="0">
              <a:latin typeface="Times New Roman" pitchFamily="18" charset="0"/>
              <a:cs typeface="Times New Roman" pitchFamily="18" charset="0"/>
            </a:endParaRPr>
          </a:p>
          <a:p>
            <a:endParaRPr lang="en-US" sz="16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914400"/>
          </a:xfrm>
        </p:spPr>
        <p:txBody>
          <a:bodyPr>
            <a:normAutofit/>
          </a:bodyPr>
          <a:lstStyle/>
          <a:p>
            <a:r>
              <a:rPr lang="en-US" dirty="0" smtClean="0"/>
              <a:t>Hibernate util class create today</a:t>
            </a:r>
            <a:endParaRPr lang="en-US" dirty="0"/>
          </a:p>
        </p:txBody>
      </p:sp>
      <p:sp>
        <p:nvSpPr>
          <p:cNvPr id="2" name="Content Placeholder 1"/>
          <p:cNvSpPr>
            <a:spLocks noGrp="1"/>
          </p:cNvSpPr>
          <p:nvPr>
            <p:ph idx="1"/>
          </p:nvPr>
        </p:nvSpPr>
        <p:spPr>
          <a:xfrm>
            <a:off x="0" y="838200"/>
            <a:ext cx="9144000" cy="7086600"/>
          </a:xfrm>
        </p:spPr>
        <p:txBody>
          <a:bodyPr>
            <a:noAutofit/>
          </a:bodyPr>
          <a:lstStyle/>
          <a:p>
            <a:endParaRPr lang="en-US" sz="2400"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public</a:t>
            </a: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class</a:t>
            </a:r>
            <a:r>
              <a:rPr lang="en-US" sz="2400" dirty="0" smtClean="0">
                <a:latin typeface="Times New Roman" pitchFamily="18" charset="0"/>
                <a:cs typeface="Times New Roman" pitchFamily="18" charset="0"/>
              </a:rPr>
              <a:t> HibernateUtils {</a:t>
            </a:r>
          </a:p>
          <a:p>
            <a:r>
              <a:rPr lang="en-US" sz="2400" b="1" dirty="0" smtClean="0">
                <a:latin typeface="Times New Roman" pitchFamily="18" charset="0"/>
                <a:cs typeface="Times New Roman" pitchFamily="18" charset="0"/>
              </a:rPr>
              <a:t>private</a:t>
            </a: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static</a:t>
            </a:r>
            <a:r>
              <a:rPr lang="en-US" sz="2400" dirty="0" smtClean="0">
                <a:latin typeface="Times New Roman" pitchFamily="18" charset="0"/>
                <a:cs typeface="Times New Roman" pitchFamily="18" charset="0"/>
              </a:rPr>
              <a:t> SessionFactory </a:t>
            </a:r>
            <a:r>
              <a:rPr lang="en-US" sz="2400" i="1" dirty="0" smtClean="0">
                <a:latin typeface="Times New Roman" pitchFamily="18" charset="0"/>
                <a:cs typeface="Times New Roman" pitchFamily="18" charset="0"/>
              </a:rPr>
              <a:t>sessionFactory</a:t>
            </a:r>
            <a:r>
              <a:rPr lang="en-US" sz="2400" dirty="0" smtClean="0">
                <a:latin typeface="Times New Roman" pitchFamily="18" charset="0"/>
                <a:cs typeface="Times New Roman" pitchFamily="18" charset="0"/>
              </a:rPr>
              <a:t>=</a:t>
            </a:r>
            <a:r>
              <a:rPr lang="en-US" sz="2400" b="1" dirty="0" smtClean="0">
                <a:latin typeface="Times New Roman" pitchFamily="18" charset="0"/>
                <a:cs typeface="Times New Roman" pitchFamily="18" charset="0"/>
              </a:rPr>
              <a:t>null</a:t>
            </a:r>
            <a:r>
              <a:rPr lang="en-US" sz="2400" dirty="0" smtClean="0">
                <a:latin typeface="Times New Roman" pitchFamily="18" charset="0"/>
                <a:cs typeface="Times New Roman" pitchFamily="18" charset="0"/>
              </a:rPr>
              <a:t>;</a:t>
            </a:r>
          </a:p>
          <a:p>
            <a:r>
              <a:rPr lang="en-US" sz="2400" b="1" dirty="0" smtClean="0">
                <a:latin typeface="Times New Roman" pitchFamily="18" charset="0"/>
                <a:cs typeface="Times New Roman" pitchFamily="18" charset="0"/>
              </a:rPr>
              <a:t>public</a:t>
            </a: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static</a:t>
            </a:r>
            <a:r>
              <a:rPr lang="en-US" sz="2400" dirty="0" smtClean="0">
                <a:latin typeface="Times New Roman" pitchFamily="18" charset="0"/>
                <a:cs typeface="Times New Roman" pitchFamily="18" charset="0"/>
              </a:rPr>
              <a:t> SessionFactory getSessionFactory() {</a:t>
            </a:r>
          </a:p>
          <a:p>
            <a:r>
              <a:rPr lang="en-US" sz="2400" b="1" dirty="0" smtClean="0">
                <a:latin typeface="Times New Roman" pitchFamily="18" charset="0"/>
                <a:cs typeface="Times New Roman" pitchFamily="18" charset="0"/>
              </a:rPr>
              <a:t>if</a:t>
            </a:r>
            <a:r>
              <a:rPr lang="en-US" sz="2400" dirty="0" smtClean="0">
                <a:latin typeface="Times New Roman" pitchFamily="18" charset="0"/>
                <a:cs typeface="Times New Roman" pitchFamily="18" charset="0"/>
              </a:rPr>
              <a:t>(</a:t>
            </a:r>
            <a:r>
              <a:rPr lang="en-US" sz="2400" i="1" dirty="0" smtClean="0">
                <a:latin typeface="Times New Roman" pitchFamily="18" charset="0"/>
                <a:cs typeface="Times New Roman" pitchFamily="18" charset="0"/>
              </a:rPr>
              <a:t>sessionFactory</a:t>
            </a:r>
            <a:r>
              <a:rPr lang="en-US" sz="2400" dirty="0" smtClean="0">
                <a:latin typeface="Times New Roman" pitchFamily="18" charset="0"/>
                <a:cs typeface="Times New Roman" pitchFamily="18" charset="0"/>
              </a:rPr>
              <a:t>==</a:t>
            </a:r>
            <a:r>
              <a:rPr lang="en-US" sz="2400" b="1" dirty="0" smtClean="0">
                <a:latin typeface="Times New Roman" pitchFamily="18" charset="0"/>
                <a:cs typeface="Times New Roman" pitchFamily="18" charset="0"/>
              </a:rPr>
              <a:t>null</a:t>
            </a:r>
            <a:r>
              <a:rPr lang="en-US" sz="2400" dirty="0" smtClean="0">
                <a:latin typeface="Times New Roman" pitchFamily="18" charset="0"/>
                <a:cs typeface="Times New Roman" pitchFamily="18" charset="0"/>
              </a:rPr>
              <a:t>) {</a:t>
            </a:r>
          </a:p>
          <a:p>
            <a:r>
              <a:rPr lang="en-US" sz="2400" dirty="0" smtClean="0">
                <a:latin typeface="Times New Roman" pitchFamily="18" charset="0"/>
                <a:cs typeface="Times New Roman" pitchFamily="18" charset="0"/>
              </a:rPr>
              <a:t>Configuration con=</a:t>
            </a:r>
            <a:r>
              <a:rPr lang="en-US" sz="2400" b="1" dirty="0" smtClean="0">
                <a:latin typeface="Times New Roman" pitchFamily="18" charset="0"/>
                <a:cs typeface="Times New Roman" pitchFamily="18" charset="0"/>
              </a:rPr>
              <a:t>new</a:t>
            </a:r>
            <a:r>
              <a:rPr lang="en-US" sz="2400" dirty="0" smtClean="0">
                <a:latin typeface="Times New Roman" pitchFamily="18" charset="0"/>
                <a:cs typeface="Times New Roman" pitchFamily="18" charset="0"/>
              </a:rPr>
              <a:t> Configuration();</a:t>
            </a:r>
          </a:p>
          <a:p>
            <a:r>
              <a:rPr lang="en-US" sz="2400" dirty="0" smtClean="0">
                <a:latin typeface="Times New Roman" pitchFamily="18" charset="0"/>
                <a:cs typeface="Times New Roman" pitchFamily="18" charset="0"/>
              </a:rPr>
              <a:t>con.configure().addAnnotatedClass(User.</a:t>
            </a:r>
            <a:r>
              <a:rPr lang="en-US" sz="2400" b="1" dirty="0" smtClean="0">
                <a:latin typeface="Times New Roman" pitchFamily="18" charset="0"/>
                <a:cs typeface="Times New Roman" pitchFamily="18" charset="0"/>
              </a:rPr>
              <a:t>class</a:t>
            </a:r>
            <a:r>
              <a:rPr lang="en-US" sz="2400" dirty="0" smtClean="0">
                <a:latin typeface="Times New Roman" pitchFamily="18" charset="0"/>
                <a:cs typeface="Times New Roman" pitchFamily="18" charset="0"/>
              </a:rPr>
              <a:t>);</a:t>
            </a:r>
          </a:p>
          <a:p>
            <a:r>
              <a:rPr lang="en-US" sz="2400" i="1" dirty="0" smtClean="0">
                <a:latin typeface="Times New Roman" pitchFamily="18" charset="0"/>
                <a:cs typeface="Times New Roman" pitchFamily="18" charset="0"/>
              </a:rPr>
              <a:t>sessionFactory</a:t>
            </a:r>
            <a:r>
              <a:rPr lang="en-US" sz="2400" dirty="0" smtClean="0">
                <a:latin typeface="Times New Roman" pitchFamily="18" charset="0"/>
                <a:cs typeface="Times New Roman" pitchFamily="18" charset="0"/>
              </a:rPr>
              <a:t>=con.buildSessionFactory();</a:t>
            </a:r>
          </a:p>
          <a:p>
            <a:r>
              <a:rPr lang="en-US" sz="2400" dirty="0" smtClean="0">
                <a:latin typeface="Times New Roman" pitchFamily="18" charset="0"/>
                <a:cs typeface="Times New Roman" pitchFamily="18" charset="0"/>
              </a:rPr>
              <a:t>}</a:t>
            </a:r>
          </a:p>
          <a:p>
            <a:r>
              <a:rPr lang="en-US" sz="2400" b="1" dirty="0" smtClean="0">
                <a:latin typeface="Times New Roman" pitchFamily="18" charset="0"/>
                <a:cs typeface="Times New Roman" pitchFamily="18" charset="0"/>
              </a:rPr>
              <a:t>return</a:t>
            </a: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sessionFactory</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a:t>
            </a:r>
          </a:p>
          <a:p>
            <a:endParaRPr lang="en-US" sz="2400" dirty="0" smtClean="0">
              <a:latin typeface="Times New Roman" pitchFamily="18" charset="0"/>
              <a:cs typeface="Times New Roman" pitchFamily="18" charset="0"/>
            </a:endParaRPr>
          </a:p>
          <a:p>
            <a:pPr fontAlgn="base"/>
            <a:endParaRPr lang="en-US" sz="2000" dirty="0" smtClean="0">
              <a:latin typeface="Times New Roman" pitchFamily="18" charset="0"/>
              <a:cs typeface="Times New Roman" pitchFamily="18" charset="0"/>
            </a:endParaRPr>
          </a:p>
          <a:p>
            <a:pPr fontAlgn="base"/>
            <a:endParaRPr lang="en-US" sz="1800" dirty="0" smtClean="0">
              <a:latin typeface="Times New Roman" pitchFamily="18" charset="0"/>
              <a:cs typeface="Times New Roman" pitchFamily="18" charset="0"/>
            </a:endParaRPr>
          </a:p>
          <a:p>
            <a:endParaRPr lang="en-US" sz="16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914400"/>
          </a:xfrm>
        </p:spPr>
        <p:txBody>
          <a:bodyPr>
            <a:normAutofit/>
          </a:bodyPr>
          <a:lstStyle/>
          <a:p>
            <a:r>
              <a:rPr lang="en-US" dirty="0" smtClean="0"/>
              <a:t>Hibernate util class create today</a:t>
            </a:r>
            <a:endParaRPr lang="en-US" dirty="0"/>
          </a:p>
        </p:txBody>
      </p:sp>
      <p:sp>
        <p:nvSpPr>
          <p:cNvPr id="2" name="Content Placeholder 1"/>
          <p:cNvSpPr>
            <a:spLocks noGrp="1"/>
          </p:cNvSpPr>
          <p:nvPr>
            <p:ph idx="1"/>
          </p:nvPr>
        </p:nvSpPr>
        <p:spPr>
          <a:xfrm>
            <a:off x="0" y="838200"/>
            <a:ext cx="9144000" cy="7086600"/>
          </a:xfrm>
        </p:spPr>
        <p:txBody>
          <a:bodyPr>
            <a:noAutofit/>
          </a:bodyPr>
          <a:lstStyle/>
          <a:p>
            <a:r>
              <a:rPr lang="en-US" sz="2400" b="1" dirty="0" smtClean="0"/>
              <a:t>private</a:t>
            </a:r>
            <a:r>
              <a:rPr lang="en-US" sz="2400" dirty="0" smtClean="0"/>
              <a:t> </a:t>
            </a:r>
            <a:r>
              <a:rPr lang="en-US" sz="2400" b="1" dirty="0" smtClean="0"/>
              <a:t>static</a:t>
            </a:r>
            <a:r>
              <a:rPr lang="en-US" sz="2400" dirty="0" smtClean="0"/>
              <a:t> SessionFactory </a:t>
            </a:r>
            <a:r>
              <a:rPr lang="en-US" sz="2400" i="1" dirty="0" err="1" smtClean="0"/>
              <a:t>sessionFactory</a:t>
            </a:r>
            <a:r>
              <a:rPr lang="en-US" sz="2400" dirty="0" smtClean="0"/>
              <a:t>=</a:t>
            </a:r>
            <a:r>
              <a:rPr lang="en-US" sz="2400" b="1" dirty="0" smtClean="0"/>
              <a:t>null</a:t>
            </a:r>
            <a:r>
              <a:rPr lang="en-US" sz="2400" dirty="0" smtClean="0"/>
              <a:t>;</a:t>
            </a:r>
          </a:p>
          <a:p>
            <a:r>
              <a:rPr lang="en-US" sz="2400" b="1" dirty="0" smtClean="0"/>
              <a:t>public</a:t>
            </a:r>
            <a:r>
              <a:rPr lang="en-US" sz="2400" dirty="0" smtClean="0"/>
              <a:t> </a:t>
            </a:r>
            <a:r>
              <a:rPr lang="en-US" sz="2400" b="1" dirty="0" smtClean="0"/>
              <a:t>static</a:t>
            </a:r>
            <a:r>
              <a:rPr lang="en-US" sz="2400" dirty="0" smtClean="0"/>
              <a:t> SessionFactory </a:t>
            </a:r>
            <a:r>
              <a:rPr lang="en-US" sz="2400" dirty="0" err="1" smtClean="0"/>
              <a:t>getSessionFactory</a:t>
            </a:r>
            <a:r>
              <a:rPr lang="en-US" sz="2400" dirty="0" smtClean="0"/>
              <a:t>() {</a:t>
            </a:r>
          </a:p>
          <a:p>
            <a:r>
              <a:rPr lang="en-US" sz="2400" b="1" dirty="0" smtClean="0"/>
              <a:t>if</a:t>
            </a:r>
            <a:r>
              <a:rPr lang="en-US" sz="2400" dirty="0" smtClean="0"/>
              <a:t>(</a:t>
            </a:r>
            <a:r>
              <a:rPr lang="en-US" sz="2400" i="1" dirty="0" err="1" smtClean="0"/>
              <a:t>sessionFactory</a:t>
            </a:r>
            <a:r>
              <a:rPr lang="en-US" sz="2400" dirty="0" smtClean="0"/>
              <a:t>==</a:t>
            </a:r>
            <a:r>
              <a:rPr lang="en-US" sz="2400" b="1" dirty="0" smtClean="0"/>
              <a:t>null</a:t>
            </a:r>
            <a:r>
              <a:rPr lang="en-US" sz="2400" dirty="0" smtClean="0"/>
              <a:t>) {</a:t>
            </a:r>
          </a:p>
          <a:p>
            <a:r>
              <a:rPr lang="en-US" sz="2400" dirty="0" smtClean="0"/>
              <a:t>Configuration con=</a:t>
            </a:r>
            <a:r>
              <a:rPr lang="en-US" sz="2400" b="1" dirty="0" smtClean="0"/>
              <a:t>new</a:t>
            </a:r>
            <a:r>
              <a:rPr lang="en-US" sz="2400" dirty="0" smtClean="0"/>
              <a:t> Configuration();</a:t>
            </a:r>
          </a:p>
          <a:p>
            <a:r>
              <a:rPr lang="en-US" sz="2400" dirty="0" err="1" smtClean="0"/>
              <a:t>con.configure</a:t>
            </a:r>
            <a:r>
              <a:rPr lang="en-US" sz="2400" dirty="0" smtClean="0"/>
              <a:t>().</a:t>
            </a:r>
            <a:r>
              <a:rPr lang="en-US" sz="2400" dirty="0" err="1" smtClean="0"/>
              <a:t>addAnnotatedClass</a:t>
            </a:r>
            <a:r>
              <a:rPr lang="en-US" sz="2400" dirty="0" smtClean="0"/>
              <a:t>(</a:t>
            </a:r>
            <a:r>
              <a:rPr lang="en-US" sz="2400" dirty="0" err="1" smtClean="0"/>
              <a:t>User.</a:t>
            </a:r>
            <a:r>
              <a:rPr lang="en-US" sz="2400" b="1" dirty="0" err="1" smtClean="0"/>
              <a:t>class</a:t>
            </a:r>
            <a:r>
              <a:rPr lang="en-US" sz="2400" dirty="0" smtClean="0"/>
              <a:t>);</a:t>
            </a:r>
          </a:p>
          <a:p>
            <a:r>
              <a:rPr lang="en-US" sz="2400" i="1" dirty="0" err="1" smtClean="0"/>
              <a:t>sessionFactory</a:t>
            </a:r>
            <a:r>
              <a:rPr lang="en-US" sz="2400" dirty="0" smtClean="0"/>
              <a:t>=</a:t>
            </a:r>
            <a:r>
              <a:rPr lang="en-US" sz="2400" dirty="0" err="1" smtClean="0"/>
              <a:t>con.buildSessionFactory</a:t>
            </a:r>
            <a:r>
              <a:rPr lang="en-US" sz="2400" dirty="0" smtClean="0"/>
              <a:t>();</a:t>
            </a:r>
          </a:p>
          <a:p>
            <a:r>
              <a:rPr lang="en-US" sz="2400" dirty="0" smtClean="0"/>
              <a:t>}</a:t>
            </a:r>
          </a:p>
          <a:p>
            <a:r>
              <a:rPr lang="en-US" sz="2400" b="1" dirty="0" smtClean="0"/>
              <a:t>return</a:t>
            </a:r>
            <a:r>
              <a:rPr lang="en-US" sz="2400" dirty="0" smtClean="0"/>
              <a:t> </a:t>
            </a:r>
            <a:r>
              <a:rPr lang="en-US" sz="2400" i="1" dirty="0" err="1" smtClean="0"/>
              <a:t>sessionFactory</a:t>
            </a:r>
            <a:r>
              <a:rPr lang="en-US" sz="2400" dirty="0" smtClean="0"/>
              <a:t>;</a:t>
            </a:r>
          </a:p>
          <a:p>
            <a:r>
              <a:rPr lang="en-US" sz="2400" dirty="0" smtClean="0"/>
              <a:t>}</a:t>
            </a:r>
          </a:p>
          <a:p>
            <a:endParaRPr lang="en-US" sz="2400" dirty="0" smtClean="0">
              <a:latin typeface="Times New Roman" pitchFamily="18" charset="0"/>
              <a:cs typeface="Times New Roman" pitchFamily="18" charset="0"/>
            </a:endParaRPr>
          </a:p>
          <a:p>
            <a:pPr fontAlgn="base"/>
            <a:endParaRPr lang="en-US" sz="2000" dirty="0" smtClean="0">
              <a:latin typeface="Times New Roman" pitchFamily="18" charset="0"/>
              <a:cs typeface="Times New Roman" pitchFamily="18" charset="0"/>
            </a:endParaRPr>
          </a:p>
          <a:p>
            <a:pPr fontAlgn="base"/>
            <a:endParaRPr lang="en-US" sz="1800" dirty="0" smtClean="0">
              <a:latin typeface="Times New Roman" pitchFamily="18" charset="0"/>
              <a:cs typeface="Times New Roman" pitchFamily="18" charset="0"/>
            </a:endParaRPr>
          </a:p>
          <a:p>
            <a:endParaRPr lang="en-US" sz="16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914400"/>
          </a:xfrm>
        </p:spPr>
        <p:txBody>
          <a:bodyPr>
            <a:normAutofit/>
          </a:bodyPr>
          <a:lstStyle/>
          <a:p>
            <a:r>
              <a:rPr lang="en-US" dirty="0" smtClean="0"/>
              <a:t>Many To Many</a:t>
            </a:r>
            <a:endParaRPr lang="en-US" dirty="0"/>
          </a:p>
        </p:txBody>
      </p:sp>
      <p:sp>
        <p:nvSpPr>
          <p:cNvPr id="2" name="Content Placeholder 1"/>
          <p:cNvSpPr>
            <a:spLocks noGrp="1"/>
          </p:cNvSpPr>
          <p:nvPr>
            <p:ph idx="1"/>
          </p:nvPr>
        </p:nvSpPr>
        <p:spPr>
          <a:xfrm>
            <a:off x="0" y="838200"/>
            <a:ext cx="9144000" cy="7086600"/>
          </a:xfrm>
        </p:spPr>
        <p:txBody>
          <a:bodyPr>
            <a:noAutofit/>
          </a:bodyPr>
          <a:lstStyle/>
          <a:p>
            <a:r>
              <a:rPr lang="en-US" sz="2400" dirty="0" smtClean="0">
                <a:latin typeface="Times New Roman" pitchFamily="18" charset="0"/>
                <a:cs typeface="Times New Roman" pitchFamily="18" charset="0"/>
              </a:rPr>
              <a:t>Many-to-many relationships are the most commonly used table relationships. They provide crucial information, such as which customers your salespeople have contacted and which products are in customer orders.</a:t>
            </a:r>
          </a:p>
          <a:p>
            <a:r>
              <a:rPr lang="en-US" sz="2400" dirty="0" smtClean="0">
                <a:latin typeface="Times New Roman" pitchFamily="18" charset="0"/>
                <a:cs typeface="Times New Roman" pitchFamily="18" charset="0"/>
              </a:rPr>
              <a:t>A many-to-many relationship exists when one or more items in one table can have a relationship to one or more items in another table. For example-</a:t>
            </a:r>
          </a:p>
          <a:p>
            <a:r>
              <a:rPr lang="en-US" sz="2400" dirty="0" smtClean="0">
                <a:latin typeface="Times New Roman" pitchFamily="18" charset="0"/>
                <a:cs typeface="Times New Roman" pitchFamily="18" charset="0"/>
              </a:rPr>
              <a:t>Your order table contains orders placed by multiple customers , and a customer may place more than one order.</a:t>
            </a:r>
          </a:p>
          <a:p>
            <a:r>
              <a:rPr lang="en-US" sz="2400" dirty="0" smtClean="0">
                <a:latin typeface="Times New Roman" pitchFamily="18" charset="0"/>
                <a:cs typeface="Times New Roman" pitchFamily="18" charset="0"/>
              </a:rPr>
              <a:t>Your product table contains the individual product you sell which are part of many orders in the order table.</a:t>
            </a:r>
          </a:p>
          <a:p>
            <a:r>
              <a:rPr lang="en-US" sz="2400" dirty="0" smtClean="0">
                <a:latin typeface="Times New Roman" pitchFamily="18" charset="0"/>
                <a:cs typeface="Times New Roman" pitchFamily="18" charset="0"/>
              </a:rPr>
              <a:t>For example-</a:t>
            </a:r>
          </a:p>
          <a:p>
            <a:r>
              <a:rPr lang="en-US" sz="2400" dirty="0" smtClean="0">
                <a:latin typeface="Times New Roman" pitchFamily="18" charset="0"/>
                <a:cs typeface="Times New Roman" pitchFamily="18" charset="0"/>
              </a:rPr>
              <a:t>Customer Elizabeth order number 121 might contain one each of products 12 and 15 and five of product 30.</a:t>
            </a:r>
          </a:p>
          <a:p>
            <a:r>
              <a:rPr lang="en-US" sz="2400" dirty="0" smtClean="0">
                <a:latin typeface="Times New Roman" pitchFamily="18" charset="0"/>
                <a:cs typeface="Times New Roman" pitchFamily="18" charset="0"/>
              </a:rPr>
              <a:t>A many-to-many relationship occurs when multiple records in a table are associated with multiple records in another table.</a:t>
            </a:r>
          </a:p>
          <a:p>
            <a:pPr fontAlgn="base"/>
            <a:endParaRPr lang="en-US" sz="2000" dirty="0" smtClean="0">
              <a:latin typeface="Times New Roman" pitchFamily="18" charset="0"/>
              <a:cs typeface="Times New Roman" pitchFamily="18" charset="0"/>
            </a:endParaRPr>
          </a:p>
          <a:p>
            <a:pPr fontAlgn="base"/>
            <a:endParaRPr lang="en-US" sz="1800" dirty="0" smtClean="0">
              <a:latin typeface="Times New Roman" pitchFamily="18" charset="0"/>
              <a:cs typeface="Times New Roman" pitchFamily="18" charset="0"/>
            </a:endParaRPr>
          </a:p>
          <a:p>
            <a:endParaRPr lang="en-US" sz="16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28600"/>
            <a:ext cx="8229600" cy="1371600"/>
          </a:xfrm>
        </p:spPr>
        <p:txBody>
          <a:bodyPr/>
          <a:lstStyle/>
          <a:p>
            <a:r>
              <a:rPr lang="en-US" dirty="0" smtClean="0"/>
              <a:t>Hibernate Overview</a:t>
            </a:r>
            <a:endParaRPr lang="en-US" dirty="0"/>
          </a:p>
        </p:txBody>
      </p:sp>
      <p:sp>
        <p:nvSpPr>
          <p:cNvPr id="2" name="Content Placeholder 1"/>
          <p:cNvSpPr>
            <a:spLocks noGrp="1"/>
          </p:cNvSpPr>
          <p:nvPr>
            <p:ph idx="1"/>
          </p:nvPr>
        </p:nvSpPr>
        <p:spPr>
          <a:xfrm>
            <a:off x="0" y="1371600"/>
            <a:ext cx="8915400" cy="5791200"/>
          </a:xfrm>
        </p:spPr>
        <p:txBody>
          <a:bodyPr>
            <a:normAutofit lnSpcReduction="10000"/>
          </a:bodyPr>
          <a:lstStyle/>
          <a:p>
            <a:r>
              <a:rPr lang="en-US" dirty="0" smtClean="0">
                <a:latin typeface="Times New Roman" pitchFamily="18" charset="0"/>
                <a:cs typeface="Times New Roman" pitchFamily="18" charset="0"/>
              </a:rPr>
              <a:t>Hibernate is an open source object relational mapping tool used in java programming.</a:t>
            </a:r>
          </a:p>
          <a:p>
            <a:r>
              <a:rPr lang="en-US" dirty="0" smtClean="0">
                <a:latin typeface="Times New Roman" pitchFamily="18" charset="0"/>
                <a:cs typeface="Times New Roman" pitchFamily="18" charset="0"/>
              </a:rPr>
              <a:t>Hibernate allows data to be inserted ,removed or changed in a database without paying a lot of attentions to how it get there.</a:t>
            </a:r>
          </a:p>
          <a:p>
            <a:r>
              <a:rPr lang="en-US" dirty="0" smtClean="0">
                <a:latin typeface="Times New Roman" pitchFamily="18" charset="0"/>
                <a:cs typeface="Times New Roman" pitchFamily="18" charset="0"/>
              </a:rPr>
              <a:t>Hibernate was founded by Mr.Gaving King, an Australian developer who needed to solve a problem and ended up creating hibernate ,an open source tool that is amazingly useful with JAVA.</a:t>
            </a:r>
          </a:p>
          <a:p>
            <a:r>
              <a:rPr lang="en-US" dirty="0" smtClean="0">
                <a:latin typeface="Times New Roman" pitchFamily="18" charset="0"/>
                <a:cs typeface="Times New Roman" pitchFamily="18" charset="0"/>
              </a:rPr>
              <a:t>The central idea of hibernate is this “JAVA programmers are used to creating POJOs(Plain Old Java Objects) in java.</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 Introduction to hibernate</a:t>
            </a:r>
            <a:endParaRPr lang="en-US" dirty="0"/>
          </a:p>
        </p:txBody>
      </p:sp>
      <p:sp>
        <p:nvSpPr>
          <p:cNvPr id="2" name="Content Placeholder 1"/>
          <p:cNvSpPr>
            <a:spLocks noGrp="1"/>
          </p:cNvSpPr>
          <p:nvPr>
            <p:ph idx="1"/>
          </p:nvPr>
        </p:nvSpPr>
        <p:spPr/>
        <p:txBody>
          <a:bodyPr>
            <a:normAutofit fontScale="85000" lnSpcReduction="10000"/>
          </a:bodyPr>
          <a:lstStyle/>
          <a:p>
            <a:r>
              <a:rPr lang="en-US" dirty="0" smtClean="0">
                <a:latin typeface="Times New Roman" pitchFamily="18" charset="0"/>
                <a:cs typeface="Times New Roman" pitchFamily="18" charset="0"/>
              </a:rPr>
              <a:t>Hibernate is one of the most popular Object Relational Mapping(ORM) framework in the java world. It allows developers to map the object structures of normal Java classes to the relational structure of a database. With the help of an ORM framework the work to store data from object instances in memory to a persistent data store and load them back into the same object structure becomes significantly easier.</a:t>
            </a:r>
          </a:p>
          <a:p>
            <a:r>
              <a:rPr lang="en-US" dirty="0" smtClean="0">
                <a:latin typeface="Times New Roman" pitchFamily="18" charset="0"/>
                <a:cs typeface="Times New Roman" pitchFamily="18" charset="0"/>
              </a:rPr>
              <a:t>At the same time ORM solutions like Hibernate aim to abstract from the specific product used to store the data. This allows using the same Java code with different database products without the need to write code that handles the subtle differences between the supported products.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685800" y="457200"/>
            <a:ext cx="7924799" cy="735963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Components in hibernate</a:t>
            </a:r>
            <a:endParaRPr lang="en-US" dirty="0"/>
          </a:p>
        </p:txBody>
      </p:sp>
      <p:sp>
        <p:nvSpPr>
          <p:cNvPr id="2" name="Content Placeholder 1"/>
          <p:cNvSpPr>
            <a:spLocks noGrp="1"/>
          </p:cNvSpPr>
          <p:nvPr>
            <p:ph idx="1"/>
          </p:nvPr>
        </p:nvSpPr>
        <p:spPr>
          <a:xfrm>
            <a:off x="381000" y="1777594"/>
            <a:ext cx="8305800" cy="5766206"/>
          </a:xfrm>
        </p:spPr>
        <p:txBody>
          <a:bodyPr>
            <a:normAutofit fontScale="70000" lnSpcReduction="20000"/>
          </a:bodyPr>
          <a:lstStyle/>
          <a:p>
            <a:r>
              <a:rPr lang="en-US" dirty="0" smtClean="0">
                <a:latin typeface="Times New Roman" pitchFamily="18" charset="0"/>
                <a:cs typeface="Times New Roman" pitchFamily="18" charset="0"/>
              </a:rPr>
              <a:t>There are three components in hibernate-</a:t>
            </a:r>
          </a:p>
          <a:p>
            <a:r>
              <a:rPr lang="en-US" dirty="0" smtClean="0">
                <a:latin typeface="Times New Roman" pitchFamily="18" charset="0"/>
                <a:cs typeface="Times New Roman" pitchFamily="18" charset="0"/>
              </a:rPr>
              <a:t>Entities: The classes that are mapped by Hibernate to the tables of a relational database system are simple Java classes (Plain Old Java Objects).</a:t>
            </a:r>
          </a:p>
          <a:p>
            <a:r>
              <a:rPr lang="en-US" dirty="0" smtClean="0">
                <a:latin typeface="Times New Roman" pitchFamily="18" charset="0"/>
                <a:cs typeface="Times New Roman" pitchFamily="18" charset="0"/>
              </a:rPr>
              <a:t>Object-relational metadata: The information how to map the entities to the relational database is either provided by annotations (since Java 1.5) or by legacy XML-based configuration files. The information in these files is used at runtime to perform the mapping to the data store and back to the Java objects.</a:t>
            </a:r>
          </a:p>
          <a:p>
            <a:pPr>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Hibernate Query Language (HQL): When using Hibernate, queries send to the database do not have to be formulated in native SQL but can be specified using Hibernate’s query language. As these queries are translated at runtime into the currently used dialect of the chose product, queries formulated in HQL are independent from the SQL dialect of a specific vendor.</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we use</a:t>
            </a:r>
            <a:endParaRPr lang="en-US" dirty="0"/>
          </a:p>
        </p:txBody>
      </p:sp>
      <p:sp>
        <p:nvSpPr>
          <p:cNvPr id="2" name="Content Placeholder 1"/>
          <p:cNvSpPr>
            <a:spLocks noGrp="1"/>
          </p:cNvSpPr>
          <p:nvPr>
            <p:ph idx="1"/>
          </p:nvPr>
        </p:nvSpPr>
        <p:spPr/>
        <p:txBody>
          <a:bodyPr/>
          <a:lstStyle/>
          <a:p>
            <a:r>
              <a:rPr lang="en-US" dirty="0" smtClean="0">
                <a:latin typeface="Times New Roman" pitchFamily="18" charset="0"/>
                <a:cs typeface="Times New Roman" pitchFamily="18" charset="0"/>
              </a:rPr>
              <a:t>We will use the following libraries/environments—</a:t>
            </a:r>
          </a:p>
          <a:p>
            <a:r>
              <a:rPr lang="en-US" dirty="0" smtClean="0">
                <a:latin typeface="Times New Roman" pitchFamily="18" charset="0"/>
                <a:cs typeface="Times New Roman" pitchFamily="18" charset="0"/>
              </a:rPr>
              <a:t>JDK 17</a:t>
            </a:r>
          </a:p>
          <a:p>
            <a:r>
              <a:rPr lang="en-US" dirty="0" smtClean="0">
                <a:latin typeface="Times New Roman" pitchFamily="18" charset="0"/>
                <a:cs typeface="Times New Roman" pitchFamily="18" charset="0"/>
              </a:rPr>
              <a:t>Eclipse IDE</a:t>
            </a:r>
          </a:p>
          <a:p>
            <a:r>
              <a:rPr lang="en-US" dirty="0" smtClean="0">
                <a:latin typeface="Times New Roman" pitchFamily="18" charset="0"/>
                <a:cs typeface="Times New Roman" pitchFamily="18" charset="0"/>
              </a:rPr>
              <a:t>PostgreSQL(version 14)</a:t>
            </a:r>
          </a:p>
          <a:p>
            <a:r>
              <a:rPr lang="en-US" dirty="0" smtClean="0">
                <a:latin typeface="Times New Roman" pitchFamily="18" charset="0"/>
                <a:cs typeface="Times New Roman" pitchFamily="18" charset="0"/>
              </a:rPr>
              <a:t>Hibernate Jar(5.4.1)</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Project Setup</a:t>
            </a:r>
            <a:endParaRPr lang="en-US" dirty="0"/>
          </a:p>
        </p:txBody>
      </p:sp>
      <p:sp>
        <p:nvSpPr>
          <p:cNvPr id="2" name="Content Placeholder 1"/>
          <p:cNvSpPr>
            <a:spLocks noGrp="1"/>
          </p:cNvSpPr>
          <p:nvPr>
            <p:ph idx="1"/>
          </p:nvPr>
        </p:nvSpPr>
        <p:spPr/>
        <p:txBody>
          <a:bodyPr/>
          <a:lstStyle/>
          <a:p>
            <a:r>
              <a:rPr lang="en-US" dirty="0" smtClean="0">
                <a:latin typeface="Times New Roman" pitchFamily="18" charset="0"/>
                <a:cs typeface="Times New Roman" pitchFamily="18" charset="0"/>
              </a:rPr>
              <a:t>Go to new—</a:t>
            </a:r>
          </a:p>
          <a:p>
            <a:r>
              <a:rPr lang="en-US" dirty="0" smtClean="0">
                <a:latin typeface="Times New Roman" pitchFamily="18" charset="0"/>
                <a:cs typeface="Times New Roman" pitchFamily="18" charset="0"/>
              </a:rPr>
              <a:t> create dynamic project or you can go through Maven project</a:t>
            </a:r>
          </a:p>
          <a:p>
            <a:r>
              <a:rPr lang="en-US" dirty="0" smtClean="0">
                <a:latin typeface="Times New Roman" pitchFamily="18" charset="0"/>
                <a:cs typeface="Times New Roman" pitchFamily="18" charset="0"/>
              </a:rPr>
              <a:t>src-</a:t>
            </a:r>
          </a:p>
          <a:p>
            <a:r>
              <a:rPr lang="en-US" dirty="0" smtClean="0">
                <a:latin typeface="Times New Roman" pitchFamily="18" charset="0"/>
                <a:cs typeface="Times New Roman" pitchFamily="18" charset="0"/>
              </a:rPr>
              <a:t>-- main</a:t>
            </a:r>
          </a:p>
          <a:p>
            <a:r>
              <a:rPr lang="en-US" dirty="0" smtClean="0">
                <a:latin typeface="Times New Roman" pitchFamily="18" charset="0"/>
                <a:cs typeface="Times New Roman" pitchFamily="18" charset="0"/>
              </a:rPr>
              <a:t>  ‘-- java</a:t>
            </a:r>
          </a:p>
          <a:p>
            <a:r>
              <a:rPr lang="en-US" dirty="0" smtClean="0">
                <a:latin typeface="Times New Roman" pitchFamily="18" charset="0"/>
                <a:cs typeface="Times New Roman" pitchFamily="18" charset="0"/>
              </a:rPr>
              <a:t>     ‘–- com</a:t>
            </a:r>
          </a:p>
          <a:p>
            <a:r>
              <a:rPr lang="en-US" dirty="0" smtClean="0">
                <a:latin typeface="Times New Roman" pitchFamily="18" charset="0"/>
                <a:cs typeface="Times New Roman" pitchFamily="18" charset="0"/>
              </a:rPr>
              <a:t>         --classes</a:t>
            </a:r>
          </a:p>
          <a:p>
            <a:r>
              <a:rPr lang="en-US" dirty="0" smtClean="0">
                <a:latin typeface="Times New Roman" pitchFamily="18" charset="0"/>
                <a:cs typeface="Times New Roman" pitchFamily="18" charset="0"/>
              </a:rPr>
              <a:t>webApp—</a:t>
            </a:r>
          </a:p>
          <a:p>
            <a:r>
              <a:rPr lang="en-US" dirty="0" smtClean="0">
                <a:latin typeface="Times New Roman" pitchFamily="18" charset="0"/>
                <a:cs typeface="Times New Roman" pitchFamily="18" charset="0"/>
              </a:rPr>
              <a:t>--HTML or JSP file</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Configuring</a:t>
            </a:r>
            <a:endParaRPr lang="en-US" dirty="0"/>
          </a:p>
        </p:txBody>
      </p:sp>
      <p:sp>
        <p:nvSpPr>
          <p:cNvPr id="2" name="Content Placeholder 1"/>
          <p:cNvSpPr>
            <a:spLocks noGrp="1"/>
          </p:cNvSpPr>
          <p:nvPr>
            <p:ph idx="1"/>
          </p:nvPr>
        </p:nvSpPr>
        <p:spPr>
          <a:xfrm>
            <a:off x="457200" y="1777594"/>
            <a:ext cx="8229600" cy="6223406"/>
          </a:xfrm>
        </p:spPr>
        <p:txBody>
          <a:bodyPr>
            <a:normAutofit fontScale="70000" lnSpcReduction="20000"/>
          </a:bodyPr>
          <a:lstStyle/>
          <a:p>
            <a:r>
              <a:rPr lang="en-US" sz="2900" b="1" dirty="0" smtClean="0"/>
              <a:t>&lt;? </a:t>
            </a:r>
            <a:r>
              <a:rPr lang="en-US" dirty="0" smtClean="0">
                <a:latin typeface="Times New Roman" pitchFamily="18" charset="0"/>
                <a:cs typeface="Times New Roman" pitchFamily="18" charset="0"/>
              </a:rPr>
              <a:t>xml version=</a:t>
            </a:r>
            <a:r>
              <a:rPr lang="en-US" i="1" dirty="0" smtClean="0">
                <a:latin typeface="Times New Roman" pitchFamily="18" charset="0"/>
                <a:cs typeface="Times New Roman" pitchFamily="18" charset="0"/>
              </a:rPr>
              <a:t>"1.0"</a:t>
            </a:r>
            <a:r>
              <a:rPr lang="en-US" dirty="0" smtClean="0">
                <a:latin typeface="Times New Roman" pitchFamily="18" charset="0"/>
                <a:cs typeface="Times New Roman" pitchFamily="18" charset="0"/>
              </a:rPr>
              <a:t> encoding=</a:t>
            </a:r>
            <a:r>
              <a:rPr lang="en-US" i="1" dirty="0" smtClean="0">
                <a:latin typeface="Times New Roman" pitchFamily="18" charset="0"/>
                <a:cs typeface="Times New Roman" pitchFamily="18" charset="0"/>
              </a:rPr>
              <a:t>"UTF-8"</a:t>
            </a:r>
            <a:r>
              <a:rPr lang="en-US" dirty="0" smtClean="0">
                <a:latin typeface="Times New Roman" pitchFamily="18" charset="0"/>
                <a:cs typeface="Times New Roman" pitchFamily="18" charset="0"/>
              </a:rPr>
              <a:t>?&gt;</a:t>
            </a:r>
          </a:p>
          <a:p>
            <a:r>
              <a:rPr lang="en-US" dirty="0" smtClean="0">
                <a:latin typeface="Times New Roman" pitchFamily="18" charset="0"/>
                <a:cs typeface="Times New Roman" pitchFamily="18" charset="0"/>
              </a:rPr>
              <a:t>&lt;!DOCTYPE hibernate-configuration PUBLIC  "-//Hibernate/Hibernate Configuration DTD 3.0//EN“  </a:t>
            </a:r>
          </a:p>
          <a:p>
            <a:pPr>
              <a:buNone/>
            </a:pPr>
            <a:r>
              <a:rPr lang="en-US" dirty="0" smtClean="0">
                <a:latin typeface="Times New Roman" pitchFamily="18" charset="0"/>
                <a:cs typeface="Times New Roman" pitchFamily="18" charset="0"/>
              </a:rPr>
              <a:t>"http://www.hibernate.org/dtd/hibernate-configuration-3.0.dtd"&gt;</a:t>
            </a:r>
          </a:p>
          <a:p>
            <a:r>
              <a:rPr lang="en-US" dirty="0" smtClean="0">
                <a:latin typeface="Times New Roman" pitchFamily="18" charset="0"/>
                <a:cs typeface="Times New Roman" pitchFamily="18" charset="0"/>
              </a:rPr>
              <a:t>&lt;hibernate-configuration&gt;</a:t>
            </a:r>
          </a:p>
          <a:p>
            <a:r>
              <a:rPr lang="en-US" dirty="0" smtClean="0">
                <a:latin typeface="Times New Roman" pitchFamily="18" charset="0"/>
                <a:cs typeface="Times New Roman" pitchFamily="18" charset="0"/>
              </a:rPr>
              <a:t>&lt;session-factory&gt;</a:t>
            </a:r>
          </a:p>
          <a:p>
            <a:r>
              <a:rPr lang="en-US" dirty="0" smtClean="0">
                <a:latin typeface="Times New Roman" pitchFamily="18" charset="0"/>
                <a:cs typeface="Times New Roman" pitchFamily="18" charset="0"/>
              </a:rPr>
              <a:t>&lt;property name=</a:t>
            </a:r>
            <a:r>
              <a:rPr lang="en-US" i="1" dirty="0" smtClean="0">
                <a:latin typeface="Times New Roman" pitchFamily="18" charset="0"/>
                <a:cs typeface="Times New Roman" pitchFamily="18" charset="0"/>
              </a:rPr>
              <a:t>"connection.driver_class"</a:t>
            </a:r>
            <a:r>
              <a:rPr lang="en-US" dirty="0" smtClean="0">
                <a:latin typeface="Times New Roman" pitchFamily="18" charset="0"/>
                <a:cs typeface="Times New Roman" pitchFamily="18" charset="0"/>
              </a:rPr>
              <a:t>&gt;org.postgresql.Driver&lt;/property&gt;</a:t>
            </a:r>
          </a:p>
          <a:p>
            <a:r>
              <a:rPr lang="en-US" dirty="0" smtClean="0">
                <a:latin typeface="Times New Roman" pitchFamily="18" charset="0"/>
                <a:cs typeface="Times New Roman" pitchFamily="18" charset="0"/>
              </a:rPr>
              <a:t>&lt;!-- property name="connection.driver_class"&gt;com.mysql.jdbc.Driver&lt;/property --&gt;</a:t>
            </a:r>
          </a:p>
          <a:p>
            <a:r>
              <a:rPr lang="en-US" dirty="0" smtClean="0">
                <a:latin typeface="Times New Roman" pitchFamily="18" charset="0"/>
                <a:cs typeface="Times New Roman" pitchFamily="18" charset="0"/>
              </a:rPr>
              <a:t>&lt;property name=</a:t>
            </a:r>
            <a:r>
              <a:rPr lang="en-US" i="1" dirty="0" smtClean="0">
                <a:latin typeface="Times New Roman" pitchFamily="18" charset="0"/>
                <a:cs typeface="Times New Roman" pitchFamily="18" charset="0"/>
              </a:rPr>
              <a:t>"connection.url"</a:t>
            </a:r>
            <a:r>
              <a:rPr lang="en-US" dirty="0" smtClean="0">
                <a:latin typeface="Times New Roman" pitchFamily="18" charset="0"/>
                <a:cs typeface="Times New Roman" pitchFamily="18" charset="0"/>
              </a:rPr>
              <a:t>&gt;jdbc:postgresql://localhost/users&lt;/property&gt;</a:t>
            </a:r>
          </a:p>
          <a:p>
            <a:r>
              <a:rPr lang="en-US" dirty="0" smtClean="0">
                <a:latin typeface="Times New Roman" pitchFamily="18" charset="0"/>
                <a:cs typeface="Times New Roman" pitchFamily="18" charset="0"/>
              </a:rPr>
              <a:t>&lt;property name=</a:t>
            </a:r>
            <a:r>
              <a:rPr lang="en-US" i="1" dirty="0" smtClean="0">
                <a:latin typeface="Times New Roman" pitchFamily="18" charset="0"/>
                <a:cs typeface="Times New Roman" pitchFamily="18" charset="0"/>
              </a:rPr>
              <a:t>"dialect"</a:t>
            </a:r>
            <a:r>
              <a:rPr lang="en-US" dirty="0" smtClean="0">
                <a:latin typeface="Times New Roman" pitchFamily="18" charset="0"/>
                <a:cs typeface="Times New Roman" pitchFamily="18" charset="0"/>
              </a:rPr>
              <a:t>&gt;org.hibernate.dialect.PostgreSQLDialect&lt;/property&gt;</a:t>
            </a:r>
          </a:p>
          <a:p>
            <a:r>
              <a:rPr lang="en-US" dirty="0" smtClean="0">
                <a:latin typeface="Times New Roman" pitchFamily="18" charset="0"/>
                <a:cs typeface="Times New Roman" pitchFamily="18" charset="0"/>
              </a:rPr>
              <a:t>&lt;property name=</a:t>
            </a:r>
            <a:r>
              <a:rPr lang="en-US" i="1" dirty="0" smtClean="0">
                <a:latin typeface="Times New Roman" pitchFamily="18" charset="0"/>
                <a:cs typeface="Times New Roman" pitchFamily="18" charset="0"/>
              </a:rPr>
              <a:t>"connection.username"</a:t>
            </a:r>
            <a:r>
              <a:rPr lang="en-US" dirty="0" smtClean="0">
                <a:latin typeface="Times New Roman" pitchFamily="18" charset="0"/>
                <a:cs typeface="Times New Roman" pitchFamily="18" charset="0"/>
              </a:rPr>
              <a:t>&gt;postgres&lt;/property&gt;</a:t>
            </a:r>
          </a:p>
          <a:p>
            <a:r>
              <a:rPr lang="en-US" dirty="0" smtClean="0">
                <a:latin typeface="Times New Roman" pitchFamily="18" charset="0"/>
                <a:cs typeface="Times New Roman" pitchFamily="18" charset="0"/>
              </a:rPr>
              <a:t>&lt;property name=</a:t>
            </a:r>
            <a:r>
              <a:rPr lang="en-US" i="1" dirty="0" smtClean="0">
                <a:latin typeface="Times New Roman" pitchFamily="18" charset="0"/>
                <a:cs typeface="Times New Roman" pitchFamily="18" charset="0"/>
              </a:rPr>
              <a:t>"connection.password"</a:t>
            </a:r>
            <a:r>
              <a:rPr lang="en-US" dirty="0" smtClean="0">
                <a:latin typeface="Times New Roman" pitchFamily="18" charset="0"/>
                <a:cs typeface="Times New Roman" pitchFamily="18" charset="0"/>
              </a:rPr>
              <a:t>&gt;postgres123&lt;/property&gt;</a:t>
            </a:r>
          </a:p>
          <a:p>
            <a:r>
              <a:rPr lang="en-US" dirty="0" smtClean="0">
                <a:latin typeface="Times New Roman" pitchFamily="18" charset="0"/>
                <a:cs typeface="Times New Roman" pitchFamily="18" charset="0"/>
              </a:rPr>
              <a:t>&lt;property name=</a:t>
            </a:r>
            <a:r>
              <a:rPr lang="en-US" i="1" dirty="0" smtClean="0">
                <a:latin typeface="Times New Roman" pitchFamily="18" charset="0"/>
                <a:cs typeface="Times New Roman" pitchFamily="18" charset="0"/>
              </a:rPr>
              <a:t>"show_sql"</a:t>
            </a:r>
            <a:r>
              <a:rPr lang="en-US" dirty="0" smtClean="0">
                <a:latin typeface="Times New Roman" pitchFamily="18" charset="0"/>
                <a:cs typeface="Times New Roman" pitchFamily="18" charset="0"/>
              </a:rPr>
              <a:t>&gt;true&lt;/property&gt;</a:t>
            </a:r>
          </a:p>
          <a:p>
            <a:r>
              <a:rPr lang="en-US" dirty="0" smtClean="0">
                <a:latin typeface="Times New Roman" pitchFamily="18" charset="0"/>
                <a:cs typeface="Times New Roman" pitchFamily="18" charset="0"/>
              </a:rPr>
              <a:t>&lt;property name=</a:t>
            </a:r>
            <a:r>
              <a:rPr lang="en-US" i="1" dirty="0" smtClean="0">
                <a:latin typeface="Times New Roman" pitchFamily="18" charset="0"/>
                <a:cs typeface="Times New Roman" pitchFamily="18" charset="0"/>
              </a:rPr>
              <a:t>"format_sql"</a:t>
            </a:r>
            <a:r>
              <a:rPr lang="en-US" dirty="0" smtClean="0">
                <a:latin typeface="Times New Roman" pitchFamily="18" charset="0"/>
                <a:cs typeface="Times New Roman" pitchFamily="18" charset="0"/>
              </a:rPr>
              <a:t>&gt;true&lt;/property&gt;</a:t>
            </a:r>
          </a:p>
          <a:p>
            <a:r>
              <a:rPr lang="en-US" dirty="0" smtClean="0">
                <a:latin typeface="Times New Roman" pitchFamily="18" charset="0"/>
                <a:cs typeface="Times New Roman" pitchFamily="18" charset="0"/>
              </a:rPr>
              <a:t>&lt;!--property name="hbm2ddl.auto"&gt;update&lt;/property&gt; --&gt;</a:t>
            </a:r>
          </a:p>
          <a:p>
            <a:r>
              <a:rPr lang="en-US" dirty="0" smtClean="0">
                <a:latin typeface="Times New Roman" pitchFamily="18" charset="0"/>
                <a:cs typeface="Times New Roman" pitchFamily="18" charset="0"/>
              </a:rPr>
              <a:t>&lt;property name=</a:t>
            </a:r>
            <a:r>
              <a:rPr lang="en-US" i="1" dirty="0" smtClean="0">
                <a:latin typeface="Times New Roman" pitchFamily="18" charset="0"/>
                <a:cs typeface="Times New Roman" pitchFamily="18" charset="0"/>
              </a:rPr>
              <a:t>"hbm2ddl.auto"</a:t>
            </a:r>
            <a:r>
              <a:rPr lang="en-US" dirty="0" smtClean="0">
                <a:latin typeface="Times New Roman" pitchFamily="18" charset="0"/>
                <a:cs typeface="Times New Roman" pitchFamily="18" charset="0"/>
              </a:rPr>
              <a:t>&gt;none&lt;/property&gt;</a:t>
            </a:r>
          </a:p>
          <a:p>
            <a:r>
              <a:rPr lang="en-US" dirty="0" smtClean="0">
                <a:latin typeface="Times New Roman" pitchFamily="18" charset="0"/>
                <a:cs typeface="Times New Roman" pitchFamily="18" charset="0"/>
              </a:rPr>
              <a:t>&lt;/session-factory&gt;</a:t>
            </a:r>
          </a:p>
          <a:p>
            <a:r>
              <a:rPr lang="en-US" dirty="0" smtClean="0">
                <a:latin typeface="Times New Roman" pitchFamily="18" charset="0"/>
                <a:cs typeface="Times New Roman" pitchFamily="18" charset="0"/>
              </a:rPr>
              <a:t>&lt;/hibernate-configuration&gt;</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1881</TotalTime>
  <Words>1967</Words>
  <Application>Microsoft Office PowerPoint</Application>
  <PresentationFormat>Custom</PresentationFormat>
  <Paragraphs>358</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Slide 1</vt:lpstr>
      <vt:lpstr>CONTENTS</vt:lpstr>
      <vt:lpstr>Hibernate Overview</vt:lpstr>
      <vt:lpstr>An Introduction to hibernate</vt:lpstr>
      <vt:lpstr>Slide 5</vt:lpstr>
      <vt:lpstr>Components in hibernate</vt:lpstr>
      <vt:lpstr>What we use</vt:lpstr>
      <vt:lpstr>Project Setup</vt:lpstr>
      <vt:lpstr>Configuring</vt:lpstr>
      <vt:lpstr>Define cofiguration file</vt:lpstr>
      <vt:lpstr>Main class</vt:lpstr>
      <vt:lpstr>Description of main class</vt:lpstr>
      <vt:lpstr>Build an application using XML</vt:lpstr>
      <vt:lpstr>Build an application using XML</vt:lpstr>
      <vt:lpstr>Build an application using Annotations</vt:lpstr>
      <vt:lpstr>Build an application using Annotations</vt:lpstr>
      <vt:lpstr>Annotations</vt:lpstr>
      <vt:lpstr>Annotations</vt:lpstr>
      <vt:lpstr>Annotations</vt:lpstr>
      <vt:lpstr>Annotations</vt:lpstr>
      <vt:lpstr>Annotations</vt:lpstr>
      <vt:lpstr>Annotations</vt:lpstr>
      <vt:lpstr>Crud Operations</vt:lpstr>
      <vt:lpstr>Crud Operations</vt:lpstr>
      <vt:lpstr>Crud Operations</vt:lpstr>
      <vt:lpstr>Crud Operations</vt:lpstr>
      <vt:lpstr>Hibernate util class create today</vt:lpstr>
      <vt:lpstr>Hibernate util class create today</vt:lpstr>
      <vt:lpstr>Many To Many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cp:lastModifiedBy>
  <cp:revision>118</cp:revision>
  <dcterms:created xsi:type="dcterms:W3CDTF">2023-02-12T11:59:26Z</dcterms:created>
  <dcterms:modified xsi:type="dcterms:W3CDTF">2023-04-01T07:04:43Z</dcterms:modified>
</cp:coreProperties>
</file>