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475" r:id="rId4"/>
    <p:sldId id="549" r:id="rId5"/>
    <p:sldId id="547" r:id="rId6"/>
    <p:sldId id="548" r:id="rId7"/>
    <p:sldId id="551" r:id="rId8"/>
    <p:sldId id="552" r:id="rId9"/>
    <p:sldId id="553" r:id="rId10"/>
    <p:sldId id="554" r:id="rId11"/>
    <p:sldId id="555" r:id="rId12"/>
    <p:sldId id="559" r:id="rId13"/>
    <p:sldId id="556" r:id="rId14"/>
    <p:sldId id="560" r:id="rId15"/>
    <p:sldId id="585" r:id="rId16"/>
    <p:sldId id="557" r:id="rId17"/>
    <p:sldId id="561" r:id="rId18"/>
    <p:sldId id="562" r:id="rId19"/>
    <p:sldId id="563" r:id="rId20"/>
    <p:sldId id="564" r:id="rId21"/>
    <p:sldId id="577" r:id="rId22"/>
    <p:sldId id="565" r:id="rId23"/>
    <p:sldId id="578" r:id="rId24"/>
    <p:sldId id="582" r:id="rId25"/>
    <p:sldId id="566" r:id="rId26"/>
    <p:sldId id="579" r:id="rId27"/>
    <p:sldId id="581" r:id="rId28"/>
    <p:sldId id="567" r:id="rId29"/>
    <p:sldId id="580" r:id="rId30"/>
    <p:sldId id="568" r:id="rId31"/>
    <p:sldId id="569" r:id="rId32"/>
    <p:sldId id="570" r:id="rId33"/>
    <p:sldId id="571" r:id="rId34"/>
    <p:sldId id="540" r:id="rId35"/>
    <p:sldId id="572" r:id="rId36"/>
    <p:sldId id="573" r:id="rId37"/>
    <p:sldId id="546" r:id="rId38"/>
    <p:sldId id="576" r:id="rId39"/>
    <p:sldId id="541" r:id="rId40"/>
    <p:sldId id="574" r:id="rId41"/>
    <p:sldId id="575" r:id="rId42"/>
    <p:sldId id="583" r:id="rId43"/>
    <p:sldId id="584" r:id="rId44"/>
    <p:sldId id="545" r:id="rId45"/>
    <p:sldId id="474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63606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533" autoAdjust="0"/>
  </p:normalViewPr>
  <p:slideViewPr>
    <p:cSldViewPr>
      <p:cViewPr varScale="1">
        <p:scale>
          <a:sx n="103" d="100"/>
          <a:sy n="103" d="100"/>
        </p:scale>
        <p:origin x="114" y="3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18-Sep-19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0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21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443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108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3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251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18-Sep-19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18-Sep-19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n.wikipedia.org/wiki/Singleton_patte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ctory_(object-oriented_programming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factory_metho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amazon.com/Design-Patterns-Elements-Reusable-Object-Oriented/dp/020163361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ctive_record_pattern" TargetMode="External"/><Relationship Id="rId3" Type="http://schemas.openxmlformats.org/officeDocument/2006/relationships/hyperlink" Target="http://en.wikipedia.org/wiki/Multitier_architecture" TargetMode="External"/><Relationship Id="rId7" Type="http://schemas.openxmlformats.org/officeDocument/2006/relationships/hyperlink" Target="http://www.tutorialspoint.com/design_pattern/front_controller_pattern.htm" TargetMode="External"/><Relationship Id="rId2" Type="http://schemas.openxmlformats.org/officeDocument/2006/relationships/hyperlink" Target="http://en.wikipedia.org/wiki/Client%E2%80%93server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odel_View_ViewModel" TargetMode="External"/><Relationship Id="rId5" Type="http://schemas.openxmlformats.org/officeDocument/2006/relationships/hyperlink" Target="http://en.wikipedia.org/wiki/Model%E2%80%93view%E2%80%93presenter" TargetMode="External"/><Relationship Id="rId4" Type="http://schemas.openxmlformats.org/officeDocument/2006/relationships/hyperlink" Target="http://en.wikipedia.org/wiki/Model%E2%80%93view%E2%80%93controller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1080338"/>
            <a:ext cx="7991941" cy="1087372"/>
          </a:xfrm>
        </p:spPr>
        <p:txBody>
          <a:bodyPr>
            <a:normAutofit/>
          </a:bodyPr>
          <a:lstStyle/>
          <a:p>
            <a:r>
              <a:rPr lang="en-US" dirty="0"/>
              <a:t>OO Design Patterns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246407"/>
            <a:ext cx="8001000" cy="1260234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Overview: Creational, Structural and Behavioral Patterns for OO Design</a:t>
            </a:r>
            <a:endParaRPr lang="en-US" sz="3600" dirty="0"/>
          </a:p>
        </p:txBody>
      </p:sp>
      <p:pic>
        <p:nvPicPr>
          <p:cNvPr id="22" name="Picture 2" descr="http://www.countwordula.com/pix/strange_attractors-0086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34" y="4151656"/>
            <a:ext cx="3429000" cy="1905000"/>
          </a:xfrm>
          <a:prstGeom prst="roundRect">
            <a:avLst>
              <a:gd name="adj" fmla="val 12195"/>
            </a:avLst>
          </a:prstGeom>
          <a:ln w="57150">
            <a:noFill/>
          </a:ln>
          <a:effectLst>
            <a:glow rad="63500">
              <a:schemeClr val="accent3">
                <a:satMod val="175000"/>
                <a:alpha val="25000"/>
              </a:schemeClr>
            </a:glow>
            <a:softEdge rad="38100"/>
          </a:effectLst>
        </p:spPr>
      </p:pic>
      <p:pic>
        <p:nvPicPr>
          <p:cNvPr id="23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03" y="4407887"/>
            <a:ext cx="1188682" cy="11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81" y="4631463"/>
            <a:ext cx="899141" cy="8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59" y="4260491"/>
            <a:ext cx="1070910" cy="10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92" y="4664168"/>
            <a:ext cx="742547" cy="7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://images2.wikia.nocookie.net/__cb20120204043720/battlefordreamisland/images/c/c0/Bubble_Icon.pn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59" y="4239033"/>
            <a:ext cx="605711" cy="58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vector.us/files/images/1/5/159502/block_diagram_visio_hierarchy_clip_art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27" y="4151657"/>
            <a:ext cx="2468370" cy="1905000"/>
          </a:xfrm>
          <a:prstGeom prst="roundRect">
            <a:avLst>
              <a:gd name="adj" fmla="val 595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2A93C-6055-4034-860F-8FE833C14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5434EC-98D3-43EF-9969-2FABFD3DA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C0AD54B-FA5E-4F46-8C03-B29813AFE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2DA9A0F-A5FD-4EB8-A692-C807D4CE2A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C813A1B-44AB-4179-BB8B-114B965E7B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Singleton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class is a class that is supposed to have only one (single) instance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Usually created on demand (lazy loading)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Sometimes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/>
              <a:t> is wrongly thought of as a global variable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is not!</a:t>
            </a:r>
          </a:p>
          <a:p>
            <a:pPr>
              <a:lnSpc>
                <a:spcPct val="110000"/>
              </a:lnSpc>
            </a:pPr>
            <a:r>
              <a:rPr lang="en-US" dirty="0"/>
              <a:t>Possible problems: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/>
              <a:t>Thread-safe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33" y="4267200"/>
            <a:ext cx="6882279" cy="1905000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235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Example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2411" y="1157451"/>
            <a:ext cx="10944002" cy="524334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sealed class Singleton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Singleton() 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static readonly Singleton instance = new Singleton();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static Singleton Instance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return instance;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67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object-oriented programming,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Factory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an object for creating other objects (alternative constructor)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a </a:t>
            </a:r>
            <a:r>
              <a:rPr lang="en-US" noProof="1"/>
              <a:t>GoF</a:t>
            </a:r>
            <a:r>
              <a:rPr lang="en-US" dirty="0"/>
              <a:t> 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attern; o</a:t>
            </a:r>
            <a:r>
              <a:rPr lang="en-US" dirty="0"/>
              <a:t>ften mistaken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 Method</a:t>
            </a:r>
          </a:p>
          <a:p>
            <a:pPr>
              <a:lnSpc>
                <a:spcPct val="100000"/>
              </a:lnSpc>
            </a:pPr>
            <a:r>
              <a:rPr lang="en-US" dirty="0"/>
              <a:t>Traditional object creation: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+ constructor call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objects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en-US" dirty="0"/>
              <a:t> (usually a static method):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  <a:endParaRPr lang="bg-BG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3733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new DateTime(2014, 10, 16);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5127800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DateTime t = DateTime.Now;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62024" y="5855269"/>
            <a:ext cx="10313988" cy="4420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 c = Color.FromArgb(120, 255, 0, 0);</a:t>
            </a:r>
          </a:p>
        </p:txBody>
      </p:sp>
    </p:spTree>
    <p:extLst>
      <p:ext uri="{BB962C8B-B14F-4D97-AF65-F5344CB8AC3E}">
        <p14:creationId xmlns:p14="http://schemas.microsoft.com/office/powerpoint/2010/main" val="58726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71624" y="1066800"/>
            <a:ext cx="1089478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Complex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double real;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double imaginary;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static Complex FromPolarFactory(double modulus, double angle)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new Complex(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modulus * Math.Cos(angle), modulus * Math.Sin(angle));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Complex(double real, double imaginary)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this.real = real;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this.imaginary = imaginary;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Complex complexNum = Complex.FromPolarFactory(1, Math.PI / 3);</a:t>
            </a:r>
          </a:p>
        </p:txBody>
      </p:sp>
    </p:spTree>
    <p:extLst>
      <p:ext uri="{BB962C8B-B14F-4D97-AF65-F5344CB8AC3E}">
        <p14:creationId xmlns:p14="http://schemas.microsoft.com/office/powerpoint/2010/main" val="211745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Factories may have many variants</a:t>
            </a:r>
          </a:p>
          <a:p>
            <a:pPr lvl="1"/>
            <a:r>
              <a:rPr lang="en-US" dirty="0"/>
              <a:t>Static / non-static method for creating products</a:t>
            </a:r>
          </a:p>
          <a:p>
            <a:pPr lvl="1"/>
            <a:r>
              <a:rPr lang="en-US" dirty="0"/>
              <a:t>Return the product class / product subclass</a:t>
            </a:r>
          </a:p>
          <a:p>
            <a:pPr lvl="1"/>
            <a:r>
              <a:rPr lang="en-US" dirty="0"/>
              <a:t>Factory inside / outside the product class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en-US" dirty="0"/>
              <a:t> class – holds a mix of coffee and milk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CoffeeFactory</a:t>
            </a:r>
            <a:r>
              <a:rPr lang="en-US" dirty="0"/>
              <a:t> class – creates coffee, cappuccino / macchiato</a:t>
            </a:r>
          </a:p>
          <a:p>
            <a:pPr lvl="2"/>
            <a:r>
              <a:rPr lang="en-US" dirty="0"/>
              <a:t>Depending on the coffee type requested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  <a:r>
              <a:rPr lang="bg-BG" dirty="0"/>
              <a:t>: </a:t>
            </a:r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66251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Factory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Creates objects without specifying their exact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Crates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subclasses</a:t>
            </a:r>
            <a:r>
              <a:rPr lang="en-US" dirty="0"/>
              <a:t>, but returns the base abstract class / interface</a:t>
            </a:r>
          </a:p>
          <a:p>
            <a:pPr>
              <a:lnSpc>
                <a:spcPct val="100000"/>
              </a:lnSpc>
            </a:pPr>
            <a:r>
              <a:rPr lang="en-US" dirty="0"/>
              <a:t>Benefits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adding new</a:t>
            </a:r>
            <a:br>
              <a:rPr lang="en-US" dirty="0"/>
            </a:br>
            <a:r>
              <a:rPr lang="en-US" dirty="0"/>
              <a:t>subclasses later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extensibility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Better maintainability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20" y="3780431"/>
            <a:ext cx="6480989" cy="2419066"/>
          </a:xfrm>
          <a:prstGeom prst="roundRect">
            <a:avLst>
              <a:gd name="adj" fmla="val 2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4498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– Example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1814" y="1094407"/>
            <a:ext cx="11125198" cy="54587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Chair :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Table : Product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abstract Product CreateProduct();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TableCreator 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Product CreateProduct() { return new Table(…);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ChairCreator : ProductCreator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Product CreateProduct() { return new Chair(…);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44" y="1151120"/>
            <a:ext cx="4883183" cy="2125479"/>
          </a:xfrm>
          <a:prstGeom prst="roundRect">
            <a:avLst>
              <a:gd name="adj" fmla="val 1445"/>
            </a:avLst>
          </a:prstGeom>
        </p:spPr>
      </p:pic>
    </p:spTree>
    <p:extLst>
      <p:ext uri="{BB962C8B-B14F-4D97-AF65-F5344CB8AC3E}">
        <p14:creationId xmlns:p14="http://schemas.microsoft.com/office/powerpoint/2010/main" val="173558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5812" y="3141800"/>
            <a:ext cx="7924800" cy="8206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7497">
            <a:off x="6578472" y="4460563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748">
            <a:off x="6575014" y="1016411"/>
            <a:ext cx="3707449" cy="1612676"/>
          </a:xfrm>
          <a:prstGeom prst="roundRect">
            <a:avLst>
              <a:gd name="adj" fmla="val 35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958">
            <a:off x="1306874" y="4473562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9522">
            <a:off x="1472902" y="942493"/>
            <a:ext cx="3992880" cy="1689473"/>
          </a:xfrm>
          <a:prstGeom prst="roundRect">
            <a:avLst>
              <a:gd name="adj" fmla="val 70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423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patterns </a:t>
            </a: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how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and objects are combined to form larger structures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class patterns </a:t>
            </a:r>
            <a:r>
              <a:rPr lang="en-US" dirty="0"/>
              <a:t>use inheritance to compose interfaces or implementations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object patterns </a:t>
            </a:r>
            <a:r>
              <a:rPr lang="en-US" dirty="0"/>
              <a:t>compose objects for new functionality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 of structural design patterns: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Composite, Decorator, Façade, Adapter, Bridge, Proxy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88166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/>
              <a:t> provides a simplified interface to a larger body of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Higher level interface hides the complexity of subsystems</a:t>
            </a: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Similar pattern: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/>
              <a:t> – converts between interfaces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dirty="0"/>
              <a:t>Façade Pattern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" t="-2828" r="-1064" b="-2828"/>
          <a:stretch/>
        </p:blipFill>
        <p:spPr bwMode="auto">
          <a:xfrm>
            <a:off x="1824036" y="2487304"/>
            <a:ext cx="8537576" cy="3322344"/>
          </a:xfrm>
          <a:prstGeom prst="roundRect">
            <a:avLst>
              <a:gd name="adj" fmla="val 1659"/>
            </a:avLst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3517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Design Patterns?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Design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Creational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Structural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Behavioral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 Patterns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8288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32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– Example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4" y="11430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IAESFacade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AESEncrypt(string 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byte[] AESEncrypt(byte[] bytesToBeEncrypted,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byte[] AESDecrypt(byte[] bytesToBeDecrypted,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AESDecrypt(string encryptedMessage,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2812" y="38862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AESFacade : IAESFacade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string AESEncrypt(string message, string password)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byte[] AESEncrypt(byte[] bytes, string password)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byte[] AESDecrypt(byte[] bytes, string password)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string AESDecrypt(string msg, string password)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6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 Pattern </a:t>
            </a:r>
            <a:r>
              <a:rPr lang="en-US" dirty="0"/>
              <a:t>allows to combining different types of objects in tree structures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Treats the same individual objects or groups of objects</a:t>
            </a:r>
          </a:p>
          <a:p>
            <a:pPr>
              <a:lnSpc>
                <a:spcPct val="11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Build a document system</a:t>
            </a:r>
          </a:p>
          <a:p>
            <a:pPr>
              <a:lnSpc>
                <a:spcPct val="110000"/>
              </a:lnSpc>
            </a:pPr>
            <a:r>
              <a:rPr lang="en-US" dirty="0"/>
              <a:t>Used when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have different objects and</a:t>
            </a:r>
            <a:br>
              <a:rPr lang="en-US" dirty="0"/>
            </a:br>
            <a:r>
              <a:rPr lang="en-US" dirty="0"/>
              <a:t>you want to treat them the same way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want to present a hierarchy of objects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200400"/>
            <a:ext cx="4729842" cy="2057400"/>
          </a:xfrm>
          <a:prstGeom prst="roundRect">
            <a:avLst>
              <a:gd name="adj" fmla="val 2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6375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– Example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0414" y="1066800"/>
            <a:ext cx="10667998" cy="553573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IComponent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ICompositeComponent : IComponent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Add(Component 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Remove(Component 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Commander : ICompositeComponent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ICollection&lt;Component&gt; childComponents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new List&lt;Component&gt;();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void Add(Component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this.childComponents.Add(component);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void Remove(Component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this.childComponents.Remove(component);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2859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Controls in Windows Forms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System.Windows.Forms.Control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holds child controls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HasChildren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…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Controls in ASP.NET Web Forms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System.Web.UI.Control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holds child controls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Controls in AWT / Java Swing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java.awt.Component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java.awt.Container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Composite – 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Decorator adds responsibilities </a:t>
            </a:r>
            <a:r>
              <a:rPr lang="en-US" dirty="0"/>
              <a:t>to objects dynamically</a:t>
            </a:r>
          </a:p>
          <a:p>
            <a:pPr lvl="1"/>
            <a:r>
              <a:rPr lang="en-US" dirty="0"/>
              <a:t>Wrapping original component</a:t>
            </a:r>
          </a:p>
          <a:p>
            <a:pPr lvl="1"/>
            <a:r>
              <a:rPr lang="en-US" dirty="0"/>
              <a:t>Alternative to inheritance (class explosion)</a:t>
            </a:r>
          </a:p>
          <a:p>
            <a:pPr lvl="1"/>
            <a:r>
              <a:rPr lang="en-US" dirty="0"/>
              <a:t>Supports the Open-Closed principle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4038600"/>
            <a:ext cx="5526798" cy="2301239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041913"/>
            <a:ext cx="2880385" cy="2297926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783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– Example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2" y="1143000"/>
            <a:ext cx="10313988" cy="530490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string GetDescription();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decimal GetPrice();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TomatoSaucePizza :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Pizza basePizza;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TomatoSaucePizza(Pizza pizza)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 this.basePizza = pizza;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string GetDescription()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return this.basePizza.GetDescription() + " + Tomato Sauce";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decimal GetPrice()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return basePizza.GetPrice() + 0.60m;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6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BufferedStream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.NET decorates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CryptoStream</a:t>
            </a:r>
            <a:r>
              <a:rPr lang="en-US" dirty="0"/>
              <a:t> decorates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Decorator – Real World Examples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4557637"/>
            <a:ext cx="10313988" cy="19193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 bufferedReader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new BufferedReader(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new InputStreamReader(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new FileInputStream(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new File("file_name.txt"))));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2743200"/>
            <a:ext cx="10313988" cy="81136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CryptoStream crStream = new CryptoStream(stream,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encryptor, CryptoStreamMode.Write);</a:t>
            </a:r>
          </a:p>
        </p:txBody>
      </p:sp>
    </p:spTree>
    <p:extLst>
      <p:ext uri="{BB962C8B-B14F-4D97-AF65-F5344CB8AC3E}">
        <p14:creationId xmlns:p14="http://schemas.microsoft.com/office/powerpoint/2010/main" val="220364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/>
              <a:t> converts the given class' interface into another class requested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old component to a new system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495800"/>
            <a:ext cx="4799898" cy="1828800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72" y="198120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8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 </a:t>
            </a:r>
            <a:r>
              <a:rPr lang="en-US" dirty="0"/>
              <a:t>– Example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6612" y="1151121"/>
            <a:ext cx="10313988" cy="145769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ChemicalDatabank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float GetMolecularStructure(string compound)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6612" y="2743200"/>
            <a:ext cx="10313988" cy="118069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Display();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6612" y="4112106"/>
            <a:ext cx="10313988" cy="228869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RichCompound :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RichCompound(string compound)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chemicalBank = new ChemicalDatabank();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void Display()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99012" y="690508"/>
            <a:ext cx="2057400" cy="527804"/>
          </a:xfrm>
          <a:prstGeom prst="wedgeRoundRectCallout">
            <a:avLst>
              <a:gd name="adj1" fmla="val -83414"/>
              <a:gd name="adj2" fmla="val 5076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Legacy class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77612" y="3069647"/>
            <a:ext cx="3326599" cy="527804"/>
          </a:xfrm>
          <a:prstGeom prst="wedgeRoundRectCallout">
            <a:avLst>
              <a:gd name="adj1" fmla="val -95426"/>
              <a:gd name="adj2" fmla="val -53581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Needed interface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237412" y="4419600"/>
            <a:ext cx="3326599" cy="527804"/>
          </a:xfrm>
          <a:prstGeom prst="wedgeRoundRectCallout">
            <a:avLst>
              <a:gd name="adj1" fmla="val -109170"/>
              <a:gd name="adj2" fmla="val -6126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Adapter class</a:t>
            </a:r>
            <a:endParaRPr lang="bg-BG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989400"/>
            <a:ext cx="7924800" cy="8206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11" y="1176319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84" y="1010495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4419600"/>
            <a:ext cx="3978737" cy="1495425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7477">
            <a:off x="6711795" y="4220163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63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0412" y="1295400"/>
            <a:ext cx="106680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Design Patterns?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0412" y="2310315"/>
            <a:ext cx="10668000" cy="797721"/>
          </a:xfrm>
        </p:spPr>
        <p:txBody>
          <a:bodyPr/>
          <a:lstStyle/>
          <a:p>
            <a:r>
              <a:rPr lang="en-US" dirty="0"/>
              <a:t>Name, Problem, Solution and Consequences</a:t>
            </a:r>
          </a:p>
        </p:txBody>
      </p:sp>
      <p:pic>
        <p:nvPicPr>
          <p:cNvPr id="1026" name="Picture 2" descr="https://thenewcircle.com/static/bookshelf/java_fundamentals_tutorial/images/CompositeDesignPatt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02" y="3430436"/>
            <a:ext cx="9170820" cy="2426264"/>
          </a:xfrm>
          <a:prstGeom prst="roundRect">
            <a:avLst>
              <a:gd name="adj" fmla="val 3167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7402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Behavioral patterns </a:t>
            </a:r>
            <a:r>
              <a:rPr lang="en-US" dirty="0"/>
              <a:t>are concerned with communication (interaction) between the objects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Either with the assignment of responsibilities between objects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Or encapsulating behavior in an object and delegating requests to it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 flexibility in carrying out cross-classes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Classical behavioral patterns: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Chain of Responsibility, Command, Interpreter, Iterator, Mediator, Memento, Null Object, Observer, State, Strategy, Template Method, Visitor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3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247336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/>
              <a:t> allows 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/>
              <a:t>Unified interface for iterating over various data structures</a:t>
            </a:r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886200"/>
            <a:ext cx="6108853" cy="2486003"/>
          </a:xfrm>
          <a:prstGeom prst="roundRect">
            <a:avLst>
              <a:gd name="adj" fmla="val 29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69" y="4284397"/>
            <a:ext cx="1398358" cy="1821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123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– Example</a:t>
            </a:r>
            <a:endParaRPr lang="bg-BG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idx="1"/>
          </p:nvPr>
        </p:nvSpPr>
        <p:spPr>
          <a:xfrm>
            <a:off x="1071562" y="933390"/>
            <a:ext cx="100520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IEnumerator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void 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071562" y="2660928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IEnumerable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IEnumerator 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Rectangle 10"/>
          <p:cNvSpPr txBox="1">
            <a:spLocks noChangeArrowheads="1"/>
          </p:cNvSpPr>
          <p:nvPr/>
        </p:nvSpPr>
        <p:spPr>
          <a:xfrm>
            <a:off x="1071562" y="3790891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class ConcreteEnumerator : IEnumerator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Implement IEnumerator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Rectangle 10"/>
          <p:cNvSpPr txBox="1">
            <a:spLocks noChangeArrowheads="1"/>
          </p:cNvSpPr>
          <p:nvPr/>
        </p:nvSpPr>
        <p:spPr>
          <a:xfrm>
            <a:off x="1071562" y="4921984"/>
            <a:ext cx="100520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enumerator = someObject.GetEnumerator();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enumerator.Reset();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(enumerator.MoveNext())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Process the enumerator.Current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60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b="1" noProof="1"/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noProof="1"/>
              <a:t> in C#</a:t>
            </a:r>
          </a:p>
          <a:p>
            <a:endParaRPr lang="en-US" noProof="1"/>
          </a:p>
          <a:p>
            <a:endParaRPr lang="en-US" noProof="1"/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in Java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– Real World Examples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84212" y="1752600"/>
            <a:ext cx="100520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IEnumerator&lt;T&gt; GetEnumerator()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foreach(var element in this.array)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yield return element;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608012" y="4495800"/>
            <a:ext cx="10128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boolean hasNext() {</a:t>
            </a:r>
            <a:b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if (count &lt; str.length()) { return true;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else return false;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Character next() {</a:t>
            </a:r>
            <a:b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return str.charAt(count++);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237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r>
              <a:rPr lang="en-US" dirty="0"/>
              <a:t> defines the base of an algorithm in a method, leaving some implementation to its subclasses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the subclasses to redefine the implementation of some of the parts of the algorithm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Doesn’t let the subclasses to change the algorithm structure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03" y="4343400"/>
            <a:ext cx="4539809" cy="1976003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22" y="4323648"/>
            <a:ext cx="2613190" cy="1995755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30954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– Example</a:t>
            </a:r>
            <a:endParaRPr lang="bg-BG" dirty="0">
              <a:effectLst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50912" y="997089"/>
            <a:ext cx="102489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abstract class HotDrink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PrepareRecipe()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BoilWater(); Brew(); PourInCup(); AddSpices();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 abstract void AddSpices();</a:t>
            </a:r>
            <a:endParaRPr lang="bg-BG" sz="20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Tea : HotDrink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32612" y="2569100"/>
            <a:ext cx="4035726" cy="527804"/>
          </a:xfrm>
          <a:prstGeom prst="wedgeRoundRectCallout">
            <a:avLst>
              <a:gd name="adj1" fmla="val -61574"/>
              <a:gd name="adj2" fmla="val -13442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Implemented by subclasses</a:t>
            </a:r>
            <a:endParaRPr lang="bg-BG" sz="25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Thread.run()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</a:t>
            </a:r>
          </a:p>
          <a:p>
            <a:pPr>
              <a:lnSpc>
                <a:spcPct val="100000"/>
              </a:lnSpc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Thread.Start()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 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Template Method – Real World Examples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71788" y="1907717"/>
            <a:ext cx="10052050" cy="2359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thread = new Thread(){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void run()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System.out.println("Thread is running.");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608012" y="5257800"/>
            <a:ext cx="10052050" cy="1139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thread = new Thread(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=&gt; Console.WriteLine("Thread is running.")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</p:spTree>
    <p:extLst>
      <p:ext uri="{BB962C8B-B14F-4D97-AF65-F5344CB8AC3E}">
        <p14:creationId xmlns:p14="http://schemas.microsoft.com/office/powerpoint/2010/main" val="1001947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Observer</a:t>
            </a:r>
            <a:r>
              <a:rPr lang="en-US" dirty="0"/>
              <a:t> 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Publish-Subscribe </a:t>
            </a:r>
            <a:r>
              <a:rPr lang="en-US" dirty="0"/>
              <a:t>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Object to inform other object about its state, without the knowledge which are these objects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Observer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1" y="4191000"/>
            <a:ext cx="5313266" cy="2205847"/>
          </a:xfrm>
          <a:prstGeom prst="roundRect">
            <a:avLst>
              <a:gd name="adj" fmla="val 33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9955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and event handlers in .NET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sources (components) publish events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.NET provide subscribing mechanisms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java.util.Observable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java.util.Observer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Classical observer pattern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 Java</a:t>
            </a:r>
          </a:p>
          <a:p>
            <a:pPr lvl="1"/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java.awt.event.ActionListener</a:t>
            </a:r>
            <a:r>
              <a:rPr lang="en-US" sz="3100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1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actionPerformed()</a:t>
            </a:r>
          </a:p>
          <a:p>
            <a:pPr lvl="1"/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java.awt.Button</a:t>
            </a:r>
            <a:r>
              <a:rPr lang="en-US" sz="3100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1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addActionListener()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95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Strategy</a:t>
            </a:r>
            <a:r>
              <a:rPr lang="en-US" dirty="0"/>
              <a:t> encapsulates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</a:t>
            </a:r>
            <a:r>
              <a:rPr lang="en-US" dirty="0"/>
              <a:t> inside a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34" y="4038600"/>
            <a:ext cx="4673778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38600"/>
            <a:ext cx="5769162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183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Software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design pattern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Reusable solutions to common problems in software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Problem / solution pairs within a given context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template or recipe for solving certain software design problems</a:t>
            </a:r>
          </a:p>
          <a:p>
            <a:pPr>
              <a:lnSpc>
                <a:spcPct val="110000"/>
              </a:lnSpc>
            </a:pPr>
            <a:r>
              <a:rPr lang="en-US" sz="3700" noProof="1">
                <a:solidFill>
                  <a:schemeClr val="tx2">
                    <a:lumMod val="75000"/>
                  </a:schemeClr>
                </a:solidFill>
              </a:rPr>
              <a:t>GoF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 patterns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Classical object-oriented design patterns book</a:t>
            </a:r>
            <a:br>
              <a:rPr lang="en-US" dirty="0"/>
            </a:br>
            <a:r>
              <a:rPr lang="en-US" dirty="0"/>
              <a:t>by </a:t>
            </a:r>
            <a:r>
              <a:rPr lang="en-GB" dirty="0"/>
              <a:t>Gama, Helm, Johnson, </a:t>
            </a:r>
            <a:r>
              <a:rPr lang="en-GB" noProof="1"/>
              <a:t>Vlissides</a:t>
            </a:r>
            <a:r>
              <a:rPr lang="en-GB" dirty="0"/>
              <a:t> 1995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The "Gang of Four Book"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Creational, structural and behavioural patterns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Design Pattern?</a:t>
            </a:r>
          </a:p>
        </p:txBody>
      </p:sp>
      <p:pic>
        <p:nvPicPr>
          <p:cNvPr id="5" name="Picture 2" descr="http://codinghorror.typepad.com/.a/6a0120a85dcdae970b012877701400970c-p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3886200"/>
            <a:ext cx="1879354" cy="2455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3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1903412" y="101459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1903412" y="215759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0"/>
          <p:cNvSpPr txBox="1">
            <a:spLocks noChangeArrowheads="1"/>
          </p:cNvSpPr>
          <p:nvPr/>
        </p:nvSpPr>
        <p:spPr>
          <a:xfrm>
            <a:off x="1903412" y="438263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903412" y="327011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970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 .NET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uses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 strategy for comparing items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a strategy for cloning objects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 Java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uses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 strategy for comparing items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TreeMap&lt;K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V&gt;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 strategy for ordering the tree nodes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Strategy – 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97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7" y="1295400"/>
            <a:ext cx="8938472" cy="820600"/>
          </a:xfrm>
        </p:spPr>
        <p:txBody>
          <a:bodyPr/>
          <a:lstStyle/>
          <a:p>
            <a:r>
              <a:rPr lang="en-US" dirty="0"/>
              <a:t>Architectural Patterns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2514600"/>
            <a:ext cx="4724400" cy="3661672"/>
          </a:xfrm>
          <a:prstGeom prst="roundRect">
            <a:avLst>
              <a:gd name="adj" fmla="val 37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36103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Client-Server</a:t>
            </a:r>
            <a:r>
              <a:rPr lang="bg-BG" sz="3200" dirty="0">
                <a:hlinkClick r:id="rId2"/>
              </a:rPr>
              <a:t> </a:t>
            </a:r>
            <a:r>
              <a:rPr lang="en-US" sz="3200" dirty="0">
                <a:hlinkClick r:id="rId2"/>
              </a:rPr>
              <a:t>Model</a:t>
            </a:r>
            <a:r>
              <a:rPr lang="en-US" sz="3200" dirty="0"/>
              <a:t> – client ↔ server</a:t>
            </a:r>
          </a:p>
          <a:p>
            <a:r>
              <a:rPr lang="en-US" sz="3200" dirty="0">
                <a:hlinkClick r:id="rId3"/>
              </a:rPr>
              <a:t>3-tier Architecture</a:t>
            </a:r>
            <a:r>
              <a:rPr lang="en-US" sz="3200" dirty="0"/>
              <a:t> – front-end ↔  logic tier ↔ back-end</a:t>
            </a:r>
          </a:p>
          <a:p>
            <a:r>
              <a:rPr lang="en-US" sz="3200" dirty="0">
                <a:hlinkClick r:id="rId3"/>
              </a:rPr>
              <a:t>Multi-tier Architecture</a:t>
            </a:r>
            <a:endParaRPr lang="en-US" sz="3200" dirty="0"/>
          </a:p>
          <a:p>
            <a:r>
              <a:rPr lang="en-US" sz="3200" dirty="0">
                <a:hlinkClick r:id="rId4"/>
              </a:rPr>
              <a:t>Model-View-Controller</a:t>
            </a:r>
            <a:r>
              <a:rPr lang="en-US" sz="3200" dirty="0"/>
              <a:t> (MVC) – for creating UI</a:t>
            </a:r>
          </a:p>
          <a:p>
            <a:r>
              <a:rPr lang="en-US" sz="3200" dirty="0">
                <a:hlinkClick r:id="rId5"/>
              </a:rPr>
              <a:t>Model-View-Presenter</a:t>
            </a:r>
            <a:r>
              <a:rPr lang="en-US" sz="3200" dirty="0"/>
              <a:t> (MVP) – for creating UI</a:t>
            </a:r>
          </a:p>
          <a:p>
            <a:r>
              <a:rPr lang="en-US" sz="3200" dirty="0">
                <a:hlinkClick r:id="rId6"/>
              </a:rPr>
              <a:t>Model-View-</a:t>
            </a:r>
            <a:r>
              <a:rPr lang="en-US" sz="3200" noProof="1">
                <a:hlinkClick r:id="rId6"/>
              </a:rPr>
              <a:t>ViewModel</a:t>
            </a:r>
            <a:r>
              <a:rPr lang="en-US" sz="3200" dirty="0"/>
              <a:t> (MVVM) – for creating UI</a:t>
            </a:r>
          </a:p>
          <a:p>
            <a:r>
              <a:rPr lang="en-US" sz="3200" dirty="0">
                <a:hlinkClick r:id="rId7"/>
              </a:rPr>
              <a:t>Front Controller</a:t>
            </a:r>
            <a:r>
              <a:rPr lang="en-US" sz="3200" dirty="0"/>
              <a:t> – for dispatching requests in Web applications</a:t>
            </a:r>
          </a:p>
          <a:p>
            <a:r>
              <a:rPr lang="en-US" sz="3200" dirty="0">
                <a:hlinkClick r:id="rId8"/>
              </a:rPr>
              <a:t>Active Record</a:t>
            </a:r>
            <a:r>
              <a:rPr lang="en-US" sz="3200" dirty="0"/>
              <a:t> – wrap database tables in classes + CRUD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491460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lnSpc>
                <a:spcPct val="100000"/>
              </a:lnSpc>
            </a:pPr>
            <a:r>
              <a:rPr lang="en-US" dirty="0"/>
              <a:t>Design 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Reusable solutions for common OO design problems</a:t>
            </a:r>
          </a:p>
          <a:p>
            <a:pPr marL="358775" indent="-358775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Creational 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Singleton, Factory, Factory Method</a:t>
            </a:r>
          </a:p>
          <a:p>
            <a:pPr marL="358775" indent="-358775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Façade, Composite, Decorator, Adapter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58775" indent="-358775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Behavioral patterns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Iterator, Observer, Template Method, Strategy</a:t>
            </a:r>
            <a:endParaRPr lang="bg-BG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pic>
        <p:nvPicPr>
          <p:cNvPr id="5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412" y="3810000"/>
            <a:ext cx="2667000" cy="2667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88" y="1380645"/>
            <a:ext cx="2207385" cy="17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09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patterns are described by a few essential elements:</a:t>
            </a:r>
          </a:p>
          <a:p>
            <a:pPr marL="742950" lvl="1" indent="-28575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 Name</a:t>
            </a:r>
          </a:p>
          <a:p>
            <a:pPr marL="1035050" lvl="2" indent="-285750"/>
            <a:r>
              <a:rPr lang="en-US" dirty="0"/>
              <a:t>Increases vocabulary of designers</a:t>
            </a:r>
          </a:p>
          <a:p>
            <a:pPr marL="742950" lvl="1" indent="-28575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</a:t>
            </a:r>
          </a:p>
          <a:p>
            <a:pPr marL="1035050" lvl="2" indent="-285750"/>
            <a:r>
              <a:rPr lang="en-US" dirty="0"/>
              <a:t>Intent, context, when to apply </a:t>
            </a:r>
          </a:p>
          <a:p>
            <a:pPr marL="742950" lvl="1" indent="-28575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Solution</a:t>
            </a:r>
          </a:p>
          <a:p>
            <a:pPr marL="1035050" lvl="2" indent="-285750"/>
            <a:r>
              <a:rPr lang="en-US" dirty="0"/>
              <a:t>UML-like structure, abstract code</a:t>
            </a:r>
          </a:p>
          <a:p>
            <a:pPr marL="742950" lvl="1" indent="-28575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Consequences</a:t>
            </a:r>
          </a:p>
          <a:p>
            <a:pPr marL="1035050" lvl="2" indent="-285750"/>
            <a:r>
              <a:rPr lang="en-US" dirty="0"/>
              <a:t>Results and tradeoffs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 Patterns</a:t>
            </a:r>
          </a:p>
        </p:txBody>
      </p:sp>
      <p:pic>
        <p:nvPicPr>
          <p:cNvPr id="1026" name="Picture 2" descr="Best Design Pattern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743200"/>
            <a:ext cx="4408820" cy="2838123"/>
          </a:xfrm>
          <a:prstGeom prst="roundRect">
            <a:avLst>
              <a:gd name="adj" fmla="val 452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084400"/>
            <a:ext cx="7924800" cy="820600"/>
          </a:xfrm>
        </p:spPr>
        <p:txBody>
          <a:bodyPr/>
          <a:lstStyle/>
          <a:p>
            <a:r>
              <a:rPr lang="en-US" dirty="0"/>
              <a:t>Types of Design Patterns</a:t>
            </a:r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31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4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patterns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3000" dirty="0"/>
              <a:t>Deal with initializing and configuring classes and objects</a:t>
            </a:r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patterns</a:t>
            </a:r>
            <a:endParaRPr lang="en-US" dirty="0"/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/>
              <a:t>Describe ways to assemble objects to implement a new functionality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Composition of classes or objects</a:t>
            </a:r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patterns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3000" dirty="0"/>
              <a:t>Deal with dynamic interactions among societies of classes and objects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How they distribute responsibilities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Types of OO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76890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3294200"/>
            <a:ext cx="7924800" cy="8206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174">
            <a:off x="6897697" y="4667050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691">
            <a:off x="1661047" y="4688567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93" y="1174650"/>
            <a:ext cx="3979210" cy="1586151"/>
          </a:xfrm>
          <a:prstGeom prst="roundRect">
            <a:avLst>
              <a:gd name="adj" fmla="val 376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1219474"/>
            <a:ext cx="3886200" cy="1523726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9496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 with object creation mechanisms</a:t>
            </a:r>
          </a:p>
          <a:p>
            <a:r>
              <a:rPr lang="en-US" dirty="0"/>
              <a:t>Trying to create objects in a manner suitable to the situation</a:t>
            </a:r>
          </a:p>
          <a:p>
            <a:pPr lvl="1"/>
            <a:r>
              <a:rPr lang="en-US" dirty="0"/>
              <a:t>Instead of </a:t>
            </a:r>
            <a:r>
              <a:rPr lang="bg-BG" dirty="0"/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SomeClass()</a:t>
            </a:r>
            <a:r>
              <a:rPr lang="bg-BG" dirty="0"/>
              <a:t>"</a:t>
            </a:r>
            <a:r>
              <a:rPr lang="en-US" dirty="0"/>
              <a:t> use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pattern.Create()</a:t>
            </a:r>
            <a:r>
              <a:rPr lang="en-US" dirty="0"/>
              <a:t>"</a:t>
            </a:r>
          </a:p>
          <a:p>
            <a:r>
              <a:rPr lang="en-US" dirty="0"/>
              <a:t>Composed of two dominant ideas</a:t>
            </a:r>
          </a:p>
          <a:p>
            <a:pPr lvl="1"/>
            <a:r>
              <a:rPr lang="en-US" dirty="0"/>
              <a:t>Encapsulating knowledge about which concrete classes the system uses</a:t>
            </a:r>
          </a:p>
          <a:p>
            <a:pPr lvl="1"/>
            <a:r>
              <a:rPr lang="en-US" dirty="0"/>
              <a:t>Hiding how instances of these concrete classes are created and combined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4716934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2298</Words>
  <Application>Microsoft Office PowerPoint</Application>
  <PresentationFormat>Custom</PresentationFormat>
  <Paragraphs>472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OO Design Patterns</vt:lpstr>
      <vt:lpstr>Table of Contents</vt:lpstr>
      <vt:lpstr>What are Design Patterns?</vt:lpstr>
      <vt:lpstr>What is a Design Pattern?</vt:lpstr>
      <vt:lpstr>Elements of Design Patterns</vt:lpstr>
      <vt:lpstr>Types of Design Patterns</vt:lpstr>
      <vt:lpstr>Three Main Types of OO Design Patterns</vt:lpstr>
      <vt:lpstr>Creational Patterns</vt:lpstr>
      <vt:lpstr>Creational Patterns</vt:lpstr>
      <vt:lpstr>Singleton Pattern</vt:lpstr>
      <vt:lpstr>Singleton – Example</vt:lpstr>
      <vt:lpstr>Factory</vt:lpstr>
      <vt:lpstr>Factory – Example</vt:lpstr>
      <vt:lpstr>Factory: Variants</vt:lpstr>
      <vt:lpstr>Factory Method Pattern</vt:lpstr>
      <vt:lpstr>Factory Method – Example</vt:lpstr>
      <vt:lpstr>Structural Patterns</vt:lpstr>
      <vt:lpstr>Structural Patterns</vt:lpstr>
      <vt:lpstr>Façade Pattern</vt:lpstr>
      <vt:lpstr>Façade – Example</vt:lpstr>
      <vt:lpstr>Composite Pattern</vt:lpstr>
      <vt:lpstr>Composite – Example</vt:lpstr>
      <vt:lpstr>Composite – Real World Examples</vt:lpstr>
      <vt:lpstr>Decorator Pattern</vt:lpstr>
      <vt:lpstr>Decorator – Example</vt:lpstr>
      <vt:lpstr>Decorator – Real World Examples</vt:lpstr>
      <vt:lpstr>Adapter Pattern</vt:lpstr>
      <vt:lpstr>Adapter – Example</vt:lpstr>
      <vt:lpstr>Behavioral Patterns</vt:lpstr>
      <vt:lpstr>Behavioral Patterns</vt:lpstr>
      <vt:lpstr>Iterator Pattern</vt:lpstr>
      <vt:lpstr>Iterator – Example</vt:lpstr>
      <vt:lpstr>Iterator – Real World Examples</vt:lpstr>
      <vt:lpstr>Template Method Pattern</vt:lpstr>
      <vt:lpstr>Template Method – Example</vt:lpstr>
      <vt:lpstr>Template Method – Real World Examples</vt:lpstr>
      <vt:lpstr>Observer Pattern</vt:lpstr>
      <vt:lpstr>Observer – Real World Examples</vt:lpstr>
      <vt:lpstr>Strategy Pattern</vt:lpstr>
      <vt:lpstr>Strategy Pattern – Example</vt:lpstr>
      <vt:lpstr>Strategy – Real World Examples</vt:lpstr>
      <vt:lpstr>Architectural Patterns</vt:lpstr>
      <vt:lpstr>Architectural Patterns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/>
  <cp:keywords>design patterns, object-oriented programming, OOP, OOD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2019-09-17T20:52:31Z</dcterms:modified>
  <cp:category>programming, object-oriented, OOP, OOD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