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71" r:id="rId6"/>
    <p:sldId id="263" r:id="rId7"/>
    <p:sldId id="264" r:id="rId8"/>
    <p:sldId id="266" r:id="rId9"/>
    <p:sldId id="267" r:id="rId10"/>
    <p:sldId id="268" r:id="rId11"/>
    <p:sldId id="265" r:id="rId12"/>
    <p:sldId id="262" r:id="rId13"/>
    <p:sldId id="269" r:id="rId14"/>
    <p:sldId id="270" r:id="rId15"/>
    <p:sldId id="26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706AC-9357-4A44-BC36-60492A7BF2E8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01AF5-ABF6-46EA-A73F-C495F0AE77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5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0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01AF5-ABF6-46EA-A73F-C495F0AE773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8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53C5A-C520-49E3-98A8-8F1FB8087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2FACB9-BE4A-401D-9E24-D7DF256CC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D9FFC0-6A8A-450E-8E04-B4876FD1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AFA0D-5AFF-4322-BEF9-39C98328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ED6760-F08E-4C17-91FE-222E6B8F1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5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3B2F4-DA02-4420-B4CB-846C9CF8E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D412BF-CE60-463D-BE05-F4EA6ECA7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C4A792-849E-414A-9E14-9A02F6519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F9722D-9550-4288-8D80-2951BFC9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64037A-1657-4A4B-99F9-8867FD98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3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8EDC21-1319-4794-8B89-DD9A5C252A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9D94F7-701F-452E-9A94-0B659CC2F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B8A9F4-1A2F-4D7D-B82B-C3D0F450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18DF20-471C-4068-BEF4-15A695D4A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FA1118-54B0-42DB-9FCB-3FD2B76AD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0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3C43F-00AF-4EFE-BBC6-CB71009B6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F06DD0-D951-46CF-8FBD-1B688A69B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DC798-057C-476A-9385-88CE0197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85AC67-BADE-44E6-806D-B308BEC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C5B9C-6025-41D9-8916-F54CA6E4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5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CDAA5-3B6B-494F-A876-9BB85F82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0C8E0C-F5E7-49C0-97F2-9059986F9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8705C-38B2-4830-9C79-BC636205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46E33-D025-4496-B0CF-AB9B1FC87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EF3A34-DD78-43E9-970F-995AD5DE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16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EE372-0221-46ED-8AC5-517A37317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D52359-A3B6-4B68-B932-18F671F62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474AA-F6D3-4AA5-842A-2AFBCCE25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A76E42-8E0C-4211-9FB8-A10D63CB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73158F-6BC5-488C-AC6B-C5AD8E8B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55548B-1925-45FD-A19F-E0E73884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C17BE9-A359-4423-80A3-35B75181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E0C41-0D3C-4BDB-9F3E-87006D838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9B3FB2-7CE6-40B2-94E2-6FC5B10427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E2D151-8220-42B3-B06B-B8D6BFCAA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0A1C30-EBFE-4E81-876F-D03DB66AA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29CD089-CBDF-4CB1-A0E2-D9168511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1C4283-92B8-49D6-A3E9-175F973C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44C99B-7BE0-4153-9097-750B197A9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8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61066-D404-449E-99D3-84F057A0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41F2F6-2C7E-4036-AC03-F18F3B69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ADCCD3-5652-440E-A782-504046EE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AF0EA-BFC4-4A39-81E8-8107C90D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3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9C11D2-8AF5-4538-8C30-981B31F8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636636-3F9D-49A7-BDF6-B74E1E9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D3192C-08E2-4ED1-85D9-56B16E6E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59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80C7A-8F91-451A-AEF1-E82443A24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65CE2-C941-4F35-8003-35FBFC1A0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AB4C84-31B1-4F55-A8ED-EAA0C8506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271E3E-113C-4EA9-ACA9-03EB3D6BE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A22DFF-C68B-4C2E-8F6D-D2C4A7A93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77783-F5FC-43ED-9FD1-334B37D8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C658B-64A7-454F-AFAC-EF7D9FC9B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8CCF03-2589-4046-8324-3C0DCB541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2222E9-3C26-4410-9AD1-53C20A045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DEBC2B-1C69-4CC2-B626-EB12DB85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A067AE-BB1A-4070-A6E5-7038A35C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AC797-CCC3-4001-B8CA-743856F8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6D7C39-C586-4D0C-B6DB-6F85A2E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77C81-D8B8-4B13-8D33-A24D92C0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5C359C-C120-4C72-8ABE-149779AEAD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11DCC-102A-4F6E-9AF5-AAF6C883E020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35A94D-98A9-4926-AF01-CD3D068D3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A705D9-F517-47BB-8BA8-07AEB71E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40155-8FD8-4D97-A057-1B6B32C2B3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8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257604A-C02C-4ABB-8AD4-BBE61EA71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21809"/>
              </p:ext>
            </p:extLst>
          </p:nvPr>
        </p:nvGraphicFramePr>
        <p:xfrm>
          <a:off x="111577" y="446837"/>
          <a:ext cx="11968843" cy="3804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383">
                  <a:extLst>
                    <a:ext uri="{9D8B030D-6E8A-4147-A177-3AD203B41FA5}">
                      <a16:colId xmlns:a16="http://schemas.microsoft.com/office/drawing/2014/main" val="1159083109"/>
                    </a:ext>
                  </a:extLst>
                </a:gridCol>
                <a:gridCol w="1136840">
                  <a:extLst>
                    <a:ext uri="{9D8B030D-6E8A-4147-A177-3AD203B41FA5}">
                      <a16:colId xmlns:a16="http://schemas.microsoft.com/office/drawing/2014/main" val="1961112450"/>
                    </a:ext>
                  </a:extLst>
                </a:gridCol>
                <a:gridCol w="854083">
                  <a:extLst>
                    <a:ext uri="{9D8B030D-6E8A-4147-A177-3AD203B41FA5}">
                      <a16:colId xmlns:a16="http://schemas.microsoft.com/office/drawing/2014/main" val="2309995613"/>
                    </a:ext>
                  </a:extLst>
                </a:gridCol>
                <a:gridCol w="743200">
                  <a:extLst>
                    <a:ext uri="{9D8B030D-6E8A-4147-A177-3AD203B41FA5}">
                      <a16:colId xmlns:a16="http://schemas.microsoft.com/office/drawing/2014/main" val="107783380"/>
                    </a:ext>
                  </a:extLst>
                </a:gridCol>
                <a:gridCol w="632275">
                  <a:extLst>
                    <a:ext uri="{9D8B030D-6E8A-4147-A177-3AD203B41FA5}">
                      <a16:colId xmlns:a16="http://schemas.microsoft.com/office/drawing/2014/main" val="2418316506"/>
                    </a:ext>
                  </a:extLst>
                </a:gridCol>
                <a:gridCol w="1217360">
                  <a:extLst>
                    <a:ext uri="{9D8B030D-6E8A-4147-A177-3AD203B41FA5}">
                      <a16:colId xmlns:a16="http://schemas.microsoft.com/office/drawing/2014/main" val="3306809147"/>
                    </a:ext>
                  </a:extLst>
                </a:gridCol>
                <a:gridCol w="2797433">
                  <a:extLst>
                    <a:ext uri="{9D8B030D-6E8A-4147-A177-3AD203B41FA5}">
                      <a16:colId xmlns:a16="http://schemas.microsoft.com/office/drawing/2014/main" val="1754851735"/>
                    </a:ext>
                  </a:extLst>
                </a:gridCol>
                <a:gridCol w="1018364">
                  <a:extLst>
                    <a:ext uri="{9D8B030D-6E8A-4147-A177-3AD203B41FA5}">
                      <a16:colId xmlns:a16="http://schemas.microsoft.com/office/drawing/2014/main" val="2302298548"/>
                    </a:ext>
                  </a:extLst>
                </a:gridCol>
                <a:gridCol w="2226905">
                  <a:extLst>
                    <a:ext uri="{9D8B030D-6E8A-4147-A177-3AD203B41FA5}">
                      <a16:colId xmlns:a16="http://schemas.microsoft.com/office/drawing/2014/main" val="2365893066"/>
                    </a:ext>
                  </a:extLst>
                </a:gridCol>
              </a:tblGrid>
              <a:tr h="481247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插入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冒泡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选择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希尔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快速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堆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ja-JP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路归并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基数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98231408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nlog2n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520542707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空间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log2n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4233073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稳定性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68665968"/>
                  </a:ext>
                </a:extLst>
              </a:tr>
              <a:tr h="48124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最好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  <a:p>
                      <a:pPr algn="l" rtl="0" fontAlgn="ctr"/>
                      <a:r>
                        <a:rPr lang="zh-CN" alt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24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ja-JP" alt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20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altLang="zh-CN" sz="24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</a:t>
                      </a:r>
                      <a:endParaRPr lang="ja-JP" alt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无序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869786431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最坏</a:t>
                      </a:r>
                      <a:endParaRPr lang="ja-JP" alt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逆</a:t>
                      </a:r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序</a:t>
                      </a:r>
                      <a:endParaRPr lang="en-US" sz="20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r>
                        <a:rPr lang="zh-CN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逆序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有序</a:t>
                      </a:r>
                      <a:endParaRPr lang="en-US" altLang="ja-JP" sz="20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sz="1800" b="1" i="0" u="none" strike="noStrike">
                          <a:solidFill>
                            <a:srgbClr val="0D0D0D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:</a:t>
                      </a:r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n^2</a:t>
                      </a:r>
                      <a:endParaRPr lang="en-US" sz="2400" b="1" i="0" u="none" strike="noStrike">
                        <a:solidFill>
                          <a:srgbClr val="0D0D0D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661255214"/>
                  </a:ext>
                </a:extLst>
              </a:tr>
              <a:tr h="52521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适用场景</a:t>
                      </a:r>
                      <a:endParaRPr lang="ja-JP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基本有序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基本无序</a:t>
                      </a:r>
                      <a:endParaRPr lang="ja-JP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规模很大时找出前</a:t>
                      </a:r>
                      <a:r>
                        <a:rPr lang="en-US" altLang="zh-CN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个数</a:t>
                      </a:r>
                      <a:endParaRPr lang="zh-CN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数据集中在几个点</a:t>
                      </a:r>
                      <a:endParaRPr lang="zh-CN" altLang="en-US" sz="20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09096472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6CBA9EE7-A431-4A76-9080-0CC3174BD423}"/>
              </a:ext>
            </a:extLst>
          </p:cNvPr>
          <p:cNvSpPr txBox="1"/>
          <p:nvPr/>
        </p:nvSpPr>
        <p:spPr>
          <a:xfrm>
            <a:off x="1948244" y="4965220"/>
            <a:ext cx="5237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100</a:t>
            </a:r>
            <a:r>
              <a:rPr lang="zh-CN" altLang="en-US" sz="2400"/>
              <a:t>万个数找出前</a:t>
            </a:r>
            <a:r>
              <a:rPr lang="en-US" altLang="zh-CN" sz="2400"/>
              <a:t>100</a:t>
            </a:r>
            <a:r>
              <a:rPr lang="zh-CN" altLang="en-US" sz="2400"/>
              <a:t>个最大</a:t>
            </a:r>
            <a:r>
              <a:rPr lang="en-US" altLang="zh-CN" sz="2400"/>
              <a:t>/</a:t>
            </a:r>
            <a:r>
              <a:rPr lang="zh-CN" altLang="en-US" sz="2400"/>
              <a:t>最小的数</a:t>
            </a:r>
            <a:endParaRPr 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C55CC51-1D0D-4A3C-B27D-855B1C6DF1BB}"/>
              </a:ext>
            </a:extLst>
          </p:cNvPr>
          <p:cNvSpPr txBox="1"/>
          <p:nvPr/>
        </p:nvSpPr>
        <p:spPr>
          <a:xfrm>
            <a:off x="8218416" y="4859493"/>
            <a:ext cx="3386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全校大一新生生日排序</a:t>
            </a:r>
            <a:endParaRPr lang="en-US" sz="240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371372D-F27E-4075-B7A7-A94338C51B5D}"/>
              </a:ext>
            </a:extLst>
          </p:cNvPr>
          <p:cNvCxnSpPr>
            <a:cxnSpLocks/>
          </p:cNvCxnSpPr>
          <p:nvPr/>
        </p:nvCxnSpPr>
        <p:spPr>
          <a:xfrm flipH="1">
            <a:off x="5595257" y="4250862"/>
            <a:ext cx="1590318" cy="60863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01F072D-8CD9-4A33-B12A-1BFDBA9F8856}"/>
              </a:ext>
            </a:extLst>
          </p:cNvPr>
          <p:cNvCxnSpPr>
            <a:cxnSpLocks/>
          </p:cNvCxnSpPr>
          <p:nvPr/>
        </p:nvCxnSpPr>
        <p:spPr>
          <a:xfrm flipH="1">
            <a:off x="9372600" y="4332514"/>
            <a:ext cx="1513114" cy="52697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326FE9D-4E92-4B70-9305-2C6682B947C9}"/>
              </a:ext>
            </a:extLst>
          </p:cNvPr>
          <p:cNvSpPr txBox="1"/>
          <p:nvPr/>
        </p:nvSpPr>
        <p:spPr>
          <a:xfrm>
            <a:off x="3106961" y="5789819"/>
            <a:ext cx="663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solidFill>
                  <a:srgbClr val="FF0000"/>
                </a:solidFill>
              </a:rPr>
              <a:t>无最好最坏情况即任何情况都一样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599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51BE7F79-17B6-4BD0-9E2E-C2081A7C4F61}"/>
              </a:ext>
            </a:extLst>
          </p:cNvPr>
          <p:cNvCxnSpPr>
            <a:cxnSpLocks/>
          </p:cNvCxnSpPr>
          <p:nvPr/>
        </p:nvCxnSpPr>
        <p:spPr>
          <a:xfrm>
            <a:off x="942584" y="1060762"/>
            <a:ext cx="8822871" cy="0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C93C7D3-4B0D-4470-8869-16626262A5CA}"/>
              </a:ext>
            </a:extLst>
          </p:cNvPr>
          <p:cNvSpPr txBox="1"/>
          <p:nvPr/>
        </p:nvSpPr>
        <p:spPr>
          <a:xfrm>
            <a:off x="10059817" y="82992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速度慢</a:t>
            </a:r>
            <a:endParaRPr lang="en-US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5A56924-098F-4993-9F69-08C94C5E55F6}"/>
              </a:ext>
            </a:extLst>
          </p:cNvPr>
          <p:cNvSpPr txBox="1"/>
          <p:nvPr/>
        </p:nvSpPr>
        <p:spPr>
          <a:xfrm>
            <a:off x="657490" y="1423689"/>
            <a:ext cx="154715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立即寻址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68E744-856B-415E-9055-F6E18C20DDB7}"/>
              </a:ext>
            </a:extLst>
          </p:cNvPr>
          <p:cNvSpPr txBox="1"/>
          <p:nvPr/>
        </p:nvSpPr>
        <p:spPr>
          <a:xfrm>
            <a:off x="2544299" y="1423687"/>
            <a:ext cx="18982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rgbClr val="FF0000"/>
                </a:solidFill>
              </a:rPr>
              <a:t>寄存器寻址</a:t>
            </a:r>
            <a:endParaRPr lang="en-US" sz="260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05DC269-8B68-4521-B937-0C6FBB8AD7D5}"/>
              </a:ext>
            </a:extLst>
          </p:cNvPr>
          <p:cNvSpPr txBox="1"/>
          <p:nvPr/>
        </p:nvSpPr>
        <p:spPr>
          <a:xfrm>
            <a:off x="6937724" y="1445700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直接寻址</a:t>
            </a:r>
            <a:endParaRPr lang="en-US" sz="26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AC2A14D-CF8D-487C-978F-F32108B5ACF3}"/>
              </a:ext>
            </a:extLst>
          </p:cNvPr>
          <p:cNvSpPr txBox="1"/>
          <p:nvPr/>
        </p:nvSpPr>
        <p:spPr>
          <a:xfrm>
            <a:off x="8698318" y="1414192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间接寻址</a:t>
            </a:r>
            <a:endParaRPr lang="en-US" sz="26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B4842A8-9613-4596-9AE7-AD183164A1F6}"/>
              </a:ext>
            </a:extLst>
          </p:cNvPr>
          <p:cNvSpPr txBox="1"/>
          <p:nvPr/>
        </p:nvSpPr>
        <p:spPr>
          <a:xfrm>
            <a:off x="4413750" y="1445700"/>
            <a:ext cx="24978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>
                <a:solidFill>
                  <a:schemeClr val="tx1">
                    <a:lumMod val="95000"/>
                    <a:lumOff val="5000"/>
                  </a:schemeClr>
                </a:solidFill>
              </a:rPr>
              <a:t>寄存器间接寻址</a:t>
            </a:r>
            <a:endParaRPr lang="en-US" sz="26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EBCB6A5-D011-43E4-91FB-7949C7BF9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087720"/>
              </p:ext>
            </p:extLst>
          </p:nvPr>
        </p:nvGraphicFramePr>
        <p:xfrm>
          <a:off x="733690" y="2260064"/>
          <a:ext cx="10929261" cy="1600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8531">
                  <a:extLst>
                    <a:ext uri="{9D8B030D-6E8A-4147-A177-3AD203B41FA5}">
                      <a16:colId xmlns:a16="http://schemas.microsoft.com/office/drawing/2014/main" val="955359064"/>
                    </a:ext>
                  </a:extLst>
                </a:gridCol>
                <a:gridCol w="1968303">
                  <a:extLst>
                    <a:ext uri="{9D8B030D-6E8A-4147-A177-3AD203B41FA5}">
                      <a16:colId xmlns:a16="http://schemas.microsoft.com/office/drawing/2014/main" val="2357551317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2582207250"/>
                    </a:ext>
                  </a:extLst>
                </a:gridCol>
                <a:gridCol w="1968303">
                  <a:extLst>
                    <a:ext uri="{9D8B030D-6E8A-4147-A177-3AD203B41FA5}">
                      <a16:colId xmlns:a16="http://schemas.microsoft.com/office/drawing/2014/main" val="2968195874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4289159602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2293762757"/>
                    </a:ext>
                  </a:extLst>
                </a:gridCol>
                <a:gridCol w="1398531">
                  <a:extLst>
                    <a:ext uri="{9D8B030D-6E8A-4147-A177-3AD203B41FA5}">
                      <a16:colId xmlns:a16="http://schemas.microsoft.com/office/drawing/2014/main" val="4123760058"/>
                    </a:ext>
                  </a:extLst>
                </a:gridCol>
              </a:tblGrid>
              <a:tr h="800101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间接寻找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相对寻找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基址寻址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变址寻址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5268584"/>
                  </a:ext>
                </a:extLst>
              </a:tr>
              <a:tr h="800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特点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最快，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范围受限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最慢，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范围大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快，代价高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转移指令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多道程序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数组</a:t>
                      </a:r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，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用户设定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3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523410"/>
                  </a:ext>
                </a:extLst>
              </a:tr>
            </a:tbl>
          </a:graphicData>
        </a:graphic>
      </p:graphicFrame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8DC84C49-E36D-4109-940C-24CA9FCFA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52526"/>
              </p:ext>
            </p:extLst>
          </p:nvPr>
        </p:nvGraphicFramePr>
        <p:xfrm>
          <a:off x="733689" y="4427869"/>
          <a:ext cx="10929261" cy="16535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3106">
                  <a:extLst>
                    <a:ext uri="{9D8B030D-6E8A-4147-A177-3AD203B41FA5}">
                      <a16:colId xmlns:a16="http://schemas.microsoft.com/office/drawing/2014/main" val="1989959345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439528853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917409413"/>
                    </a:ext>
                  </a:extLst>
                </a:gridCol>
                <a:gridCol w="2818599">
                  <a:extLst>
                    <a:ext uri="{9D8B030D-6E8A-4147-A177-3AD203B41FA5}">
                      <a16:colId xmlns:a16="http://schemas.microsoft.com/office/drawing/2014/main" val="855040904"/>
                    </a:ext>
                  </a:extLst>
                </a:gridCol>
                <a:gridCol w="2185852">
                  <a:extLst>
                    <a:ext uri="{9D8B030D-6E8A-4147-A177-3AD203B41FA5}">
                      <a16:colId xmlns:a16="http://schemas.microsoft.com/office/drawing/2014/main" val="1376842916"/>
                    </a:ext>
                  </a:extLst>
                </a:gridCol>
              </a:tblGrid>
              <a:tr h="800101"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原子性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一致性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持久性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隔离性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093232"/>
                  </a:ext>
                </a:extLst>
              </a:tr>
              <a:tr h="80010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事务特征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一气呵成，不可分割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操作成功后不被破坏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提交成功后持久化到数据库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并发操作上不相互影响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0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153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5DC640C-9D3E-49CB-93C7-B9DAB6CC4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73" y="263978"/>
            <a:ext cx="5776603" cy="507213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3DDB1F8-53C8-4D0A-8DEF-9ECEE23898AF}"/>
              </a:ext>
            </a:extLst>
          </p:cNvPr>
          <p:cNvCxnSpPr>
            <a:cxnSpLocks/>
          </p:cNvCxnSpPr>
          <p:nvPr/>
        </p:nvCxnSpPr>
        <p:spPr>
          <a:xfrm>
            <a:off x="815408" y="5661631"/>
            <a:ext cx="105611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3D6EDD0-9379-4339-B8B3-0DC71127CBB4}"/>
              </a:ext>
            </a:extLst>
          </p:cNvPr>
          <p:cNvSpPr txBox="1"/>
          <p:nvPr/>
        </p:nvSpPr>
        <p:spPr>
          <a:xfrm>
            <a:off x="215673" y="54000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弱</a:t>
            </a:r>
            <a:endParaRPr lang="en-US" sz="28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C29A6A-5A7D-43A5-932B-1EA4C82767ED}"/>
              </a:ext>
            </a:extLst>
          </p:cNvPr>
          <p:cNvSpPr txBox="1"/>
          <p:nvPr/>
        </p:nvSpPr>
        <p:spPr>
          <a:xfrm>
            <a:off x="11440907" y="542320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强</a:t>
            </a:r>
            <a:endParaRPr lang="en-US" sz="2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FA23999-2A1C-437F-8DF6-55F0C75E4279}"/>
              </a:ext>
            </a:extLst>
          </p:cNvPr>
          <p:cNvSpPr txBox="1"/>
          <p:nvPr/>
        </p:nvSpPr>
        <p:spPr>
          <a:xfrm>
            <a:off x="751093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语句覆盖</a:t>
            </a:r>
            <a:endParaRPr lang="en-US" sz="280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DBD58F8-03EB-4674-A47F-CD3829104CE3}"/>
              </a:ext>
            </a:extLst>
          </p:cNvPr>
          <p:cNvSpPr txBox="1"/>
          <p:nvPr/>
        </p:nvSpPr>
        <p:spPr>
          <a:xfrm>
            <a:off x="3532827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判定覆盖</a:t>
            </a:r>
            <a:endParaRPr lang="en-US" sz="280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A707419-4861-4268-AFCD-183852951E07}"/>
              </a:ext>
            </a:extLst>
          </p:cNvPr>
          <p:cNvSpPr txBox="1"/>
          <p:nvPr/>
        </p:nvSpPr>
        <p:spPr>
          <a:xfrm>
            <a:off x="6852122" y="5946424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条件覆盖</a:t>
            </a:r>
            <a:endParaRPr lang="en-US" sz="28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FF563F8-4530-495F-B003-7CBA879BBD8A}"/>
              </a:ext>
            </a:extLst>
          </p:cNvPr>
          <p:cNvSpPr txBox="1"/>
          <p:nvPr/>
        </p:nvSpPr>
        <p:spPr>
          <a:xfrm>
            <a:off x="9808050" y="5982965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路径覆盖</a:t>
            </a:r>
            <a:endParaRPr lang="en-US" sz="28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AF58A7-9DBC-408F-A3AF-402C005975B7}"/>
              </a:ext>
            </a:extLst>
          </p:cNvPr>
          <p:cNvSpPr txBox="1"/>
          <p:nvPr/>
        </p:nvSpPr>
        <p:spPr>
          <a:xfrm>
            <a:off x="4349255" y="333045"/>
            <a:ext cx="733361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n-US" altLang="zh-CN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cCabe</a:t>
            </a:r>
            <a:r>
              <a:rPr lang="zh-CN" altLang="en-US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环路复杂度：</a:t>
            </a:r>
            <a:r>
              <a:rPr lang="zh-CN" altLang="en-US" sz="3000" b="1">
                <a:solidFill>
                  <a:srgbClr val="FF0000"/>
                </a:solidFill>
              </a:rPr>
              <a:t>判定分支数</a:t>
            </a:r>
            <a:r>
              <a:rPr lang="en-US" altLang="zh-CN" sz="3000" b="1">
                <a:solidFill>
                  <a:srgbClr val="FF0000"/>
                </a:solidFill>
              </a:rPr>
              <a:t>+1</a:t>
            </a:r>
            <a:r>
              <a:rPr lang="en-US" altLang="zh-CN" sz="3000" b="1">
                <a:solidFill>
                  <a:schemeClr val="tx1">
                    <a:lumMod val="95000"/>
                    <a:lumOff val="5000"/>
                  </a:schemeClr>
                </a:solidFill>
              </a:rPr>
              <a:t>=2+1=3</a:t>
            </a:r>
            <a:endParaRPr lang="en-US" sz="3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1D1441B-8B5C-4111-B795-F10E79805DCB}"/>
              </a:ext>
            </a:extLst>
          </p:cNvPr>
          <p:cNvCxnSpPr>
            <a:cxnSpLocks/>
          </p:cNvCxnSpPr>
          <p:nvPr/>
        </p:nvCxnSpPr>
        <p:spPr>
          <a:xfrm flipV="1">
            <a:off x="2383950" y="956110"/>
            <a:ext cx="5987164" cy="938003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0844D91-9711-45EC-AEC8-384CC0B4FC49}"/>
              </a:ext>
            </a:extLst>
          </p:cNvPr>
          <p:cNvCxnSpPr>
            <a:cxnSpLocks/>
          </p:cNvCxnSpPr>
          <p:nvPr/>
        </p:nvCxnSpPr>
        <p:spPr>
          <a:xfrm flipV="1">
            <a:off x="2383950" y="956110"/>
            <a:ext cx="6760050" cy="243811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表格 32">
            <a:extLst>
              <a:ext uri="{FF2B5EF4-FFF2-40B4-BE49-F238E27FC236}">
                <a16:creationId xmlns:a16="http://schemas.microsoft.com/office/drawing/2014/main" id="{C707F8B5-A772-4129-90A8-7EED66FBAB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101983"/>
              </p:ext>
            </p:extLst>
          </p:nvPr>
        </p:nvGraphicFramePr>
        <p:xfrm>
          <a:off x="6096000" y="3272539"/>
          <a:ext cx="5936776" cy="15805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0473">
                  <a:extLst>
                    <a:ext uri="{9D8B030D-6E8A-4147-A177-3AD203B41FA5}">
                      <a16:colId xmlns:a16="http://schemas.microsoft.com/office/drawing/2014/main" val="1728308851"/>
                    </a:ext>
                  </a:extLst>
                </a:gridCol>
                <a:gridCol w="4016303">
                  <a:extLst>
                    <a:ext uri="{9D8B030D-6E8A-4147-A177-3AD203B41FA5}">
                      <a16:colId xmlns:a16="http://schemas.microsoft.com/office/drawing/2014/main" val="3771430137"/>
                    </a:ext>
                  </a:extLst>
                </a:gridCol>
              </a:tblGrid>
              <a:tr h="7902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语句覆盖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每个语句至少执行一次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764642"/>
                  </a:ext>
                </a:extLst>
              </a:tr>
              <a:tr h="790274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路径覆盖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每条路径至少执行一次</a:t>
                      </a:r>
                      <a:endParaRPr lang="zh-CN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1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26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EFAF35-D3AF-4C3D-A468-AF30395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60224"/>
              </p:ext>
            </p:extLst>
          </p:nvPr>
        </p:nvGraphicFramePr>
        <p:xfrm>
          <a:off x="163286" y="594631"/>
          <a:ext cx="10711543" cy="5668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1595">
                  <a:extLst>
                    <a:ext uri="{9D8B030D-6E8A-4147-A177-3AD203B41FA5}">
                      <a16:colId xmlns:a16="http://schemas.microsoft.com/office/drawing/2014/main" val="1295134697"/>
                    </a:ext>
                  </a:extLst>
                </a:gridCol>
                <a:gridCol w="9049948">
                  <a:extLst>
                    <a:ext uri="{9D8B030D-6E8A-4147-A177-3AD203B41FA5}">
                      <a16:colId xmlns:a16="http://schemas.microsoft.com/office/drawing/2014/main" val="3112803332"/>
                    </a:ext>
                  </a:extLst>
                </a:gridCol>
              </a:tblGrid>
              <a:tr h="668266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6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内聚特性</a:t>
                      </a:r>
                      <a:endParaRPr lang="ja-JP" alt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088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偶然内聚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元素关系比较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松散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851038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逻辑内聚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各个元素逻辑上是有关系的，但实际功能来看是没有关系的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9132922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时间内聚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各个元素必须再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同一时间内执行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94302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过程内聚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元素之间有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顺序</a:t>
                      </a:r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关系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98004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通信内聚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所有元素都操作统一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数据集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659616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顺序内聚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元素都相关同一功能，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前一元素的输出就是下一元素的输入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581131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功能内聚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0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所有元素</a:t>
                      </a:r>
                      <a:r>
                        <a:rPr lang="zh-CN" altLang="en-US" sz="2600" b="0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共同完成一个功能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9522272"/>
                  </a:ext>
                </a:extLst>
              </a:tr>
            </a:tbl>
          </a:graphicData>
        </a:graphic>
      </p:graphicFrame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AC66A49F-6451-47EF-A6DC-3E8BD26D2D7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1505771" y="1153886"/>
            <a:ext cx="22200" cy="467642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F6FD37E7-506B-4FBE-9BE2-9741D43F7501}"/>
              </a:ext>
            </a:extLst>
          </p:cNvPr>
          <p:cNvSpPr txBox="1"/>
          <p:nvPr/>
        </p:nvSpPr>
        <p:spPr>
          <a:xfrm>
            <a:off x="10897029" y="33302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低内聚</a:t>
            </a:r>
            <a:endParaRPr lang="en-US" sz="28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D3CF5E-FB72-48B2-B69F-B5DA950703BC}"/>
              </a:ext>
            </a:extLst>
          </p:cNvPr>
          <p:cNvSpPr txBox="1"/>
          <p:nvPr/>
        </p:nvSpPr>
        <p:spPr>
          <a:xfrm>
            <a:off x="10874829" y="583030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高内聚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7594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4EFAF35-D3AF-4C3D-A468-AF3039500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576551"/>
              </p:ext>
            </p:extLst>
          </p:nvPr>
        </p:nvGraphicFramePr>
        <p:xfrm>
          <a:off x="262116" y="1067506"/>
          <a:ext cx="10975522" cy="42400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407">
                  <a:extLst>
                    <a:ext uri="{9D8B030D-6E8A-4147-A177-3AD203B41FA5}">
                      <a16:colId xmlns:a16="http://schemas.microsoft.com/office/drawing/2014/main" val="1295134697"/>
                    </a:ext>
                  </a:extLst>
                </a:gridCol>
                <a:gridCol w="9247115">
                  <a:extLst>
                    <a:ext uri="{9D8B030D-6E8A-4147-A177-3AD203B41FA5}">
                      <a16:colId xmlns:a16="http://schemas.microsoft.com/office/drawing/2014/main" val="3112803332"/>
                    </a:ext>
                  </a:extLst>
                </a:gridCol>
              </a:tblGrid>
              <a:tr h="668266">
                <a:tc>
                  <a:txBody>
                    <a:bodyPr/>
                    <a:lstStyle/>
                    <a:p>
                      <a:pPr algn="l" fontAlgn="ctr"/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6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耦合标志</a:t>
                      </a:r>
                      <a:endParaRPr lang="ja-JP" alt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69088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内容耦合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模块直接修改操作另一个模块数据或通过</a:t>
                      </a:r>
                      <a:r>
                        <a:rPr lang="zh-CN" altLang="en-US" sz="2600" b="1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非正常入口</a:t>
                      </a:r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转入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12851038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公共耦合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两个级以上模块用</a:t>
                      </a:r>
                      <a:r>
                        <a:rPr lang="zh-CN" altLang="en-US" sz="2600" b="1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同一个</a:t>
                      </a:r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全局数据</a:t>
                      </a:r>
                      <a:endParaRPr lang="en-US" sz="26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9132922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控制耦合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一个模块用</a:t>
                      </a:r>
                      <a:r>
                        <a:rPr lang="zh-CN" altLang="en-US" sz="2600" b="1" i="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控制信号</a:t>
                      </a:r>
                      <a:r>
                        <a:rPr lang="zh-CN" altLang="en-US" sz="2600" b="1" i="0" u="none" strike="noStrike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控制另一个模块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74943020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标记耦合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模块</a:t>
                      </a:r>
                      <a:r>
                        <a:rPr lang="en-US" altLang="zh-CN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zh-CN" altLang="en-US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通过模块</a:t>
                      </a:r>
                      <a:r>
                        <a:rPr lang="en-US" altLang="zh-CN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  <a:r>
                        <a:rPr lang="zh-CN" altLang="en-US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、</a:t>
                      </a:r>
                      <a:r>
                        <a:rPr lang="en-US" altLang="zh-CN" sz="26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  <a:r>
                        <a:rPr lang="zh-CN" altLang="en-US" sz="26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传递公共参数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4980041"/>
                  </a:ext>
                </a:extLst>
              </a:tr>
              <a:tr h="714353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数据耦合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600" b="1" i="0" kern="120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模块通过</a:t>
                      </a:r>
                      <a:r>
                        <a:rPr lang="zh-CN" altLang="en-US" sz="2600" b="1" i="0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参数传递数据</a:t>
                      </a:r>
                      <a:endParaRPr lang="en-US" sz="26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38659616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7F4223B8-A926-4AD0-AA8B-C41A2DD48320}"/>
              </a:ext>
            </a:extLst>
          </p:cNvPr>
          <p:cNvCxnSpPr>
            <a:cxnSpLocks/>
          </p:cNvCxnSpPr>
          <p:nvPr/>
        </p:nvCxnSpPr>
        <p:spPr>
          <a:xfrm>
            <a:off x="11593285" y="1089277"/>
            <a:ext cx="0" cy="4240031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63E30250-C3AE-467F-A729-3DF62948789E}"/>
              </a:ext>
            </a:extLst>
          </p:cNvPr>
          <p:cNvSpPr txBox="1"/>
          <p:nvPr/>
        </p:nvSpPr>
        <p:spPr>
          <a:xfrm>
            <a:off x="10930116" y="3840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高耦合</a:t>
            </a:r>
            <a:endParaRPr lang="en-US" sz="28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3D2ACE8-4630-4605-A611-951CD0302A40}"/>
              </a:ext>
            </a:extLst>
          </p:cNvPr>
          <p:cNvSpPr txBox="1"/>
          <p:nvPr/>
        </p:nvSpPr>
        <p:spPr>
          <a:xfrm>
            <a:off x="10668000" y="56279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低耦合</a:t>
            </a:r>
            <a:endParaRPr lang="en-US" sz="28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736298-F078-47F2-9675-822E12F0F1C9}"/>
              </a:ext>
            </a:extLst>
          </p:cNvPr>
          <p:cNvSpPr txBox="1"/>
          <p:nvPr/>
        </p:nvSpPr>
        <p:spPr>
          <a:xfrm>
            <a:off x="4169229" y="579049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最优：</a:t>
            </a:r>
            <a:r>
              <a:rPr lang="zh-CN" altLang="en-US" sz="3200">
                <a:solidFill>
                  <a:srgbClr val="FF0000"/>
                </a:solidFill>
              </a:rPr>
              <a:t>高内聚低耦合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501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C4953D4-B760-49F1-B789-7BD3C2D64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647243"/>
              </p:ext>
            </p:extLst>
          </p:nvPr>
        </p:nvGraphicFramePr>
        <p:xfrm>
          <a:off x="402771" y="576942"/>
          <a:ext cx="11386458" cy="43869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1988">
                  <a:extLst>
                    <a:ext uri="{9D8B030D-6E8A-4147-A177-3AD203B41FA5}">
                      <a16:colId xmlns:a16="http://schemas.microsoft.com/office/drawing/2014/main" val="2396501100"/>
                    </a:ext>
                  </a:extLst>
                </a:gridCol>
                <a:gridCol w="2204303">
                  <a:extLst>
                    <a:ext uri="{9D8B030D-6E8A-4147-A177-3AD203B41FA5}">
                      <a16:colId xmlns:a16="http://schemas.microsoft.com/office/drawing/2014/main" val="3947147122"/>
                    </a:ext>
                  </a:extLst>
                </a:gridCol>
                <a:gridCol w="3328348">
                  <a:extLst>
                    <a:ext uri="{9D8B030D-6E8A-4147-A177-3AD203B41FA5}">
                      <a16:colId xmlns:a16="http://schemas.microsoft.com/office/drawing/2014/main" val="313954731"/>
                    </a:ext>
                  </a:extLst>
                </a:gridCol>
                <a:gridCol w="4291819">
                  <a:extLst>
                    <a:ext uri="{9D8B030D-6E8A-4147-A177-3AD203B41FA5}">
                      <a16:colId xmlns:a16="http://schemas.microsoft.com/office/drawing/2014/main" val="925055215"/>
                    </a:ext>
                  </a:extLst>
                </a:gridCol>
              </a:tblGrid>
              <a:tr h="91617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情况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条件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归属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446164"/>
                  </a:ext>
                </a:extLst>
              </a:tr>
              <a:tr h="87952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职务作品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利用单位物质条件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除署名权外其他归单位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4959821"/>
                  </a:ext>
                </a:extLst>
              </a:tr>
              <a:tr h="7085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有合同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051466"/>
                  </a:ext>
                </a:extLst>
              </a:tr>
              <a:tr h="11742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作者有著作权，单位优先使用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514817"/>
                  </a:ext>
                </a:extLst>
              </a:tr>
              <a:tr h="70851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专利权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全部情况</a:t>
                      </a:r>
                      <a:endParaRPr lang="ja-JP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单位有专利权</a:t>
                      </a:r>
                      <a:endParaRPr lang="zh-CN" altLang="en-US" sz="32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290598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23E264A-679C-45AD-B04D-A952DF3E2BE2}"/>
              </a:ext>
            </a:extLst>
          </p:cNvPr>
          <p:cNvSpPr txBox="1"/>
          <p:nvPr/>
        </p:nvSpPr>
        <p:spPr>
          <a:xfrm>
            <a:off x="3831771" y="5595257"/>
            <a:ext cx="5083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CMMI</a:t>
            </a:r>
            <a:r>
              <a:rPr lang="zh-CN" altLang="en-US" sz="3200">
                <a:solidFill>
                  <a:srgbClr val="FF0000"/>
                </a:solidFill>
              </a:rPr>
              <a:t>能力等级</a:t>
            </a:r>
            <a:r>
              <a:rPr lang="en-US" altLang="zh-CN" sz="3200">
                <a:solidFill>
                  <a:srgbClr val="FF0000"/>
                </a:solidFill>
              </a:rPr>
              <a:t>1</a:t>
            </a:r>
            <a:r>
              <a:rPr lang="zh-CN" altLang="en-US" sz="3200">
                <a:solidFill>
                  <a:srgbClr val="FF0000"/>
                </a:solidFill>
              </a:rPr>
              <a:t>最低</a:t>
            </a:r>
            <a:r>
              <a:rPr lang="en-US" altLang="zh-CN" sz="3200">
                <a:solidFill>
                  <a:srgbClr val="FF0000"/>
                </a:solidFill>
              </a:rPr>
              <a:t>5</a:t>
            </a:r>
            <a:r>
              <a:rPr lang="zh-CN" altLang="en-US" sz="3200">
                <a:solidFill>
                  <a:srgbClr val="FF0000"/>
                </a:solidFill>
              </a:rPr>
              <a:t>最高</a:t>
            </a:r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462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4F99CB-3275-41A4-9503-92C5BE60E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94576"/>
              </p:ext>
            </p:extLst>
          </p:nvPr>
        </p:nvGraphicFramePr>
        <p:xfrm>
          <a:off x="1132113" y="119788"/>
          <a:ext cx="9927773" cy="177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743">
                  <a:extLst>
                    <a:ext uri="{9D8B030D-6E8A-4147-A177-3AD203B41FA5}">
                      <a16:colId xmlns:a16="http://schemas.microsoft.com/office/drawing/2014/main" val="1689543724"/>
                    </a:ext>
                  </a:extLst>
                </a:gridCol>
                <a:gridCol w="3265715">
                  <a:extLst>
                    <a:ext uri="{9D8B030D-6E8A-4147-A177-3AD203B41FA5}">
                      <a16:colId xmlns:a16="http://schemas.microsoft.com/office/drawing/2014/main" val="51514651"/>
                    </a:ext>
                  </a:extLst>
                </a:gridCol>
                <a:gridCol w="3494315">
                  <a:extLst>
                    <a:ext uri="{9D8B030D-6E8A-4147-A177-3AD203B41FA5}">
                      <a16:colId xmlns:a16="http://schemas.microsoft.com/office/drawing/2014/main" val="854268970"/>
                    </a:ext>
                  </a:extLst>
                </a:gridCol>
              </a:tblGrid>
              <a:tr h="962702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DES/AES/3DES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RSA/ECC/ECDSA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767847"/>
                  </a:ext>
                </a:extLst>
              </a:tr>
              <a:tr h="81645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公开密钥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否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是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7191367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3B1151A-C4D7-4DF8-B3D5-912927AE7ADF}"/>
              </a:ext>
            </a:extLst>
          </p:cNvPr>
          <p:cNvSpPr txBox="1"/>
          <p:nvPr/>
        </p:nvSpPr>
        <p:spPr>
          <a:xfrm>
            <a:off x="1554842" y="119788"/>
            <a:ext cx="1972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公开密钥即</a:t>
            </a:r>
            <a:endParaRPr lang="en-US" altLang="zh-CN" sz="2800">
              <a:solidFill>
                <a:srgbClr val="FF0000"/>
              </a:solidFill>
            </a:endParaRPr>
          </a:p>
          <a:p>
            <a:r>
              <a:rPr lang="zh-CN" altLang="en-US" sz="2800">
                <a:solidFill>
                  <a:srgbClr val="FF0000"/>
                </a:solidFill>
              </a:rPr>
              <a:t>非对称加密</a:t>
            </a:r>
            <a:endParaRPr lang="en-US" sz="280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6A5825-99E9-4DF6-8F41-C9532868E98D}"/>
              </a:ext>
            </a:extLst>
          </p:cNvPr>
          <p:cNvSpPr txBox="1"/>
          <p:nvPr/>
        </p:nvSpPr>
        <p:spPr>
          <a:xfrm>
            <a:off x="3701143" y="1898948"/>
            <a:ext cx="5290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</a:rPr>
              <a:t>数字证书使用公钥验证签名真伪</a:t>
            </a:r>
            <a:endParaRPr lang="en-US" sz="2800">
              <a:solidFill>
                <a:srgbClr val="FF0000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36E872B-B3A0-4662-BA98-D6A8CE664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165193"/>
              </p:ext>
            </p:extLst>
          </p:nvPr>
        </p:nvGraphicFramePr>
        <p:xfrm>
          <a:off x="555169" y="2478959"/>
          <a:ext cx="11081660" cy="1392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00">
                  <a:extLst>
                    <a:ext uri="{9D8B030D-6E8A-4147-A177-3AD203B41FA5}">
                      <a16:colId xmlns:a16="http://schemas.microsoft.com/office/drawing/2014/main" val="1047087011"/>
                    </a:ext>
                  </a:extLst>
                </a:gridCol>
                <a:gridCol w="1347684">
                  <a:extLst>
                    <a:ext uri="{9D8B030D-6E8A-4147-A177-3AD203B41FA5}">
                      <a16:colId xmlns:a16="http://schemas.microsoft.com/office/drawing/2014/main" val="526081555"/>
                    </a:ext>
                  </a:extLst>
                </a:gridCol>
                <a:gridCol w="2366388">
                  <a:extLst>
                    <a:ext uri="{9D8B030D-6E8A-4147-A177-3AD203B41FA5}">
                      <a16:colId xmlns:a16="http://schemas.microsoft.com/office/drawing/2014/main" val="3701857917"/>
                    </a:ext>
                  </a:extLst>
                </a:gridCol>
                <a:gridCol w="1635000">
                  <a:extLst>
                    <a:ext uri="{9D8B030D-6E8A-4147-A177-3AD203B41FA5}">
                      <a16:colId xmlns:a16="http://schemas.microsoft.com/office/drawing/2014/main" val="2304748224"/>
                    </a:ext>
                  </a:extLst>
                </a:gridCol>
                <a:gridCol w="1659184">
                  <a:extLst>
                    <a:ext uri="{9D8B030D-6E8A-4147-A177-3AD203B41FA5}">
                      <a16:colId xmlns:a16="http://schemas.microsoft.com/office/drawing/2014/main" val="3837245441"/>
                    </a:ext>
                  </a:extLst>
                </a:gridCol>
                <a:gridCol w="1429146">
                  <a:extLst>
                    <a:ext uri="{9D8B030D-6E8A-4147-A177-3AD203B41FA5}">
                      <a16:colId xmlns:a16="http://schemas.microsoft.com/office/drawing/2014/main" val="396233868"/>
                    </a:ext>
                  </a:extLst>
                </a:gridCol>
                <a:gridCol w="1009258">
                  <a:extLst>
                    <a:ext uri="{9D8B030D-6E8A-4147-A177-3AD203B41FA5}">
                      <a16:colId xmlns:a16="http://schemas.microsoft.com/office/drawing/2014/main" val="2581173656"/>
                    </a:ext>
                  </a:extLst>
                </a:gridCol>
              </a:tblGrid>
              <a:tr h="654837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署名权</a:t>
                      </a:r>
                      <a:r>
                        <a:rPr lang="en-US" altLang="zh-CN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</a:p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修改权</a:t>
                      </a:r>
                      <a:endParaRPr lang="zh-CN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保护作品完整权</a:t>
                      </a:r>
                      <a:endParaRPr lang="zh-CN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商标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专利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商业秘密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其他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35495"/>
                  </a:ext>
                </a:extLst>
              </a:tr>
              <a:tr h="65483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保护期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永久</a:t>
                      </a:r>
                      <a:endParaRPr lang="ja-JP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永久 </a:t>
                      </a:r>
                      <a:endParaRPr lang="ja-JP" altLang="en-US" sz="24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不确定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</a:t>
                      </a:r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年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450982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41F8554-7C0D-423A-8CC2-DD898F4AA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53762"/>
              </p:ext>
            </p:extLst>
          </p:nvPr>
        </p:nvGraphicFramePr>
        <p:xfrm>
          <a:off x="70757" y="4548750"/>
          <a:ext cx="12050484" cy="18202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143">
                  <a:extLst>
                    <a:ext uri="{9D8B030D-6E8A-4147-A177-3AD203B41FA5}">
                      <a16:colId xmlns:a16="http://schemas.microsoft.com/office/drawing/2014/main" val="3620023387"/>
                    </a:ext>
                  </a:extLst>
                </a:gridCol>
                <a:gridCol w="1415143">
                  <a:extLst>
                    <a:ext uri="{9D8B030D-6E8A-4147-A177-3AD203B41FA5}">
                      <a16:colId xmlns:a16="http://schemas.microsoft.com/office/drawing/2014/main" val="4248895201"/>
                    </a:ext>
                  </a:extLst>
                </a:gridCol>
                <a:gridCol w="2538190">
                  <a:extLst>
                    <a:ext uri="{9D8B030D-6E8A-4147-A177-3AD203B41FA5}">
                      <a16:colId xmlns:a16="http://schemas.microsoft.com/office/drawing/2014/main" val="1647742414"/>
                    </a:ext>
                  </a:extLst>
                </a:gridCol>
                <a:gridCol w="1402438">
                  <a:extLst>
                    <a:ext uri="{9D8B030D-6E8A-4147-A177-3AD203B41FA5}">
                      <a16:colId xmlns:a16="http://schemas.microsoft.com/office/drawing/2014/main" val="754850615"/>
                    </a:ext>
                  </a:extLst>
                </a:gridCol>
                <a:gridCol w="2129066">
                  <a:extLst>
                    <a:ext uri="{9D8B030D-6E8A-4147-A177-3AD203B41FA5}">
                      <a16:colId xmlns:a16="http://schemas.microsoft.com/office/drawing/2014/main" val="2980883740"/>
                    </a:ext>
                  </a:extLst>
                </a:gridCol>
                <a:gridCol w="1283606">
                  <a:extLst>
                    <a:ext uri="{9D8B030D-6E8A-4147-A177-3AD203B41FA5}">
                      <a16:colId xmlns:a16="http://schemas.microsoft.com/office/drawing/2014/main" val="1342495204"/>
                    </a:ext>
                  </a:extLst>
                </a:gridCol>
                <a:gridCol w="2247898">
                  <a:extLst>
                    <a:ext uri="{9D8B030D-6E8A-4147-A177-3AD203B41FA5}">
                      <a16:colId xmlns:a16="http://schemas.microsoft.com/office/drawing/2014/main" val="2122468870"/>
                    </a:ext>
                  </a:extLst>
                </a:gridCol>
              </a:tblGrid>
              <a:tr h="458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瀑布模型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原型模型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螺旋模型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V</a:t>
                      </a:r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增量模型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喷泉模型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8807100"/>
                  </a:ext>
                </a:extLst>
              </a:tr>
              <a:tr h="4583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关键字</a:t>
                      </a:r>
                      <a:endParaRPr lang="ja-JP" altLang="en-US" sz="2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需求明确、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二次开发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先构造简易系统，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需求不明确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风险分析</a:t>
                      </a:r>
                      <a:endParaRPr lang="ja-JP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测试贯穿始终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模块化，</a:t>
                      </a:r>
                      <a:endParaRPr lang="en-US" altLang="zh-CN" sz="2200" b="1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分批设计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各阶段无明显界限</a:t>
                      </a:r>
                      <a:endParaRPr lang="zh-CN" altLang="en-US" sz="22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61962457"/>
                  </a:ext>
                </a:extLst>
              </a:tr>
              <a:tr h="68497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特征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结构化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面向对象、迭代、无缝隙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6434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2863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7E98A2F-7CB4-4E8B-B047-DE2CF34F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305087"/>
              </p:ext>
            </p:extLst>
          </p:nvPr>
        </p:nvGraphicFramePr>
        <p:xfrm>
          <a:off x="146955" y="259443"/>
          <a:ext cx="11898089" cy="1534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3678">
                  <a:extLst>
                    <a:ext uri="{9D8B030D-6E8A-4147-A177-3AD203B41FA5}">
                      <a16:colId xmlns:a16="http://schemas.microsoft.com/office/drawing/2014/main" val="3139007806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400191299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596315696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108350405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2894796574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898151320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089855385"/>
                    </a:ext>
                  </a:extLst>
                </a:gridCol>
                <a:gridCol w="1617773">
                  <a:extLst>
                    <a:ext uri="{9D8B030D-6E8A-4147-A177-3AD203B41FA5}">
                      <a16:colId xmlns:a16="http://schemas.microsoft.com/office/drawing/2014/main" val="3110342126"/>
                    </a:ext>
                  </a:extLst>
                </a:gridCol>
              </a:tblGrid>
              <a:tr h="41579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设计原则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单一职责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开放封闭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李氏替换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依赖倒置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接口隔离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组合重用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迪米特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734256"/>
                  </a:ext>
                </a:extLst>
              </a:tr>
              <a:tr h="56573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特点</a:t>
                      </a:r>
                      <a:endParaRPr lang="ja-JP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目的单一的类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扩展开放修改封闭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子类替换父类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依赖抽象针对接口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多个专用接口比单一总接口好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尽量组合而非替继承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一个对象少了解其他对象</a:t>
                      </a:r>
                      <a:endParaRPr lang="zh-CN" altLang="en-US" sz="20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5070" marR="5070" marT="5070" marB="0" anchor="ctr">
                    <a:solidFill>
                      <a:schemeClr val="accent2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538144"/>
                  </a:ext>
                </a:extLst>
              </a:tr>
            </a:tbl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E4A884B-D3D0-4EC3-AE6F-B073CDBBFD08}"/>
              </a:ext>
            </a:extLst>
          </p:cNvPr>
          <p:cNvCxnSpPr>
            <a:cxnSpLocks/>
          </p:cNvCxnSpPr>
          <p:nvPr/>
        </p:nvCxnSpPr>
        <p:spPr>
          <a:xfrm>
            <a:off x="224176" y="2221745"/>
            <a:ext cx="10561184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C466F43-3E0B-49CB-B7DF-269552904289}"/>
              </a:ext>
            </a:extLst>
          </p:cNvPr>
          <p:cNvSpPr txBox="1"/>
          <p:nvPr/>
        </p:nvSpPr>
        <p:spPr>
          <a:xfrm>
            <a:off x="10708160" y="195736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耦合度强</a:t>
            </a:r>
            <a:endParaRPr lang="en-US" sz="28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FB2C65-0F22-4ABD-9479-3B7355000110}"/>
              </a:ext>
            </a:extLst>
          </p:cNvPr>
          <p:cNvSpPr txBox="1"/>
          <p:nvPr/>
        </p:nvSpPr>
        <p:spPr>
          <a:xfrm>
            <a:off x="644186" y="2247160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依赖</a:t>
            </a:r>
            <a:endParaRPr lang="en-US" sz="28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D6CDF-039D-4A01-BA8A-9F6AB1987A40}"/>
              </a:ext>
            </a:extLst>
          </p:cNvPr>
          <p:cNvSpPr txBox="1"/>
          <p:nvPr/>
        </p:nvSpPr>
        <p:spPr>
          <a:xfrm>
            <a:off x="2631951" y="2260926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关联</a:t>
            </a:r>
            <a:endParaRPr lang="en-US" sz="280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9A378C-6721-471F-AD8A-B9D97D7857E8}"/>
              </a:ext>
            </a:extLst>
          </p:cNvPr>
          <p:cNvSpPr txBox="1"/>
          <p:nvPr/>
        </p:nvSpPr>
        <p:spPr>
          <a:xfrm>
            <a:off x="4749882" y="2276287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聚合</a:t>
            </a:r>
            <a:endParaRPr lang="en-US" sz="28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A6AFB85-7064-40FC-8832-EFA32ED3BD03}"/>
              </a:ext>
            </a:extLst>
          </p:cNvPr>
          <p:cNvSpPr txBox="1"/>
          <p:nvPr/>
        </p:nvSpPr>
        <p:spPr>
          <a:xfrm>
            <a:off x="6957372" y="2290053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组合</a:t>
            </a:r>
            <a:endParaRPr lang="en-US" sz="280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2C5F37-C9C7-4549-BF70-459010D7ACDD}"/>
              </a:ext>
            </a:extLst>
          </p:cNvPr>
          <p:cNvSpPr txBox="1"/>
          <p:nvPr/>
        </p:nvSpPr>
        <p:spPr>
          <a:xfrm>
            <a:off x="8743620" y="2290053"/>
            <a:ext cx="1632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泛化</a:t>
            </a:r>
            <a:endParaRPr lang="en-US" sz="280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E3DF1B-1D0A-4FCB-9B30-22329377947F}"/>
              </a:ext>
            </a:extLst>
          </p:cNvPr>
          <p:cNvSpPr txBox="1"/>
          <p:nvPr/>
        </p:nvSpPr>
        <p:spPr>
          <a:xfrm>
            <a:off x="11244825" y="29673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图像</a:t>
            </a:r>
            <a:endParaRPr lang="en-US" sz="240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5B7D30CC-9AC3-4705-9D39-7B3416620F78}"/>
              </a:ext>
            </a:extLst>
          </p:cNvPr>
          <p:cNvCxnSpPr>
            <a:cxnSpLocks/>
          </p:cNvCxnSpPr>
          <p:nvPr/>
        </p:nvCxnSpPr>
        <p:spPr>
          <a:xfrm>
            <a:off x="513557" y="3152391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75ADAA5-EEA7-448D-BB5F-51A61C6015B1}"/>
              </a:ext>
            </a:extLst>
          </p:cNvPr>
          <p:cNvCxnSpPr>
            <a:cxnSpLocks/>
          </p:cNvCxnSpPr>
          <p:nvPr/>
        </p:nvCxnSpPr>
        <p:spPr>
          <a:xfrm>
            <a:off x="2555751" y="3152391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61B0D6-DD07-4D6C-A395-60DDF0BD7E11}"/>
              </a:ext>
            </a:extLst>
          </p:cNvPr>
          <p:cNvCxnSpPr>
            <a:cxnSpLocks/>
          </p:cNvCxnSpPr>
          <p:nvPr/>
        </p:nvCxnSpPr>
        <p:spPr>
          <a:xfrm>
            <a:off x="4749882" y="3115268"/>
            <a:ext cx="1162843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菱形 29">
            <a:extLst>
              <a:ext uri="{FF2B5EF4-FFF2-40B4-BE49-F238E27FC236}">
                <a16:creationId xmlns:a16="http://schemas.microsoft.com/office/drawing/2014/main" id="{3AE473EC-CCD4-46C3-87F1-04936DBFFF0D}"/>
              </a:ext>
            </a:extLst>
          </p:cNvPr>
          <p:cNvSpPr/>
          <p:nvPr/>
        </p:nvSpPr>
        <p:spPr>
          <a:xfrm>
            <a:off x="4405589" y="2980530"/>
            <a:ext cx="384711" cy="239485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6CC4C8-C1E1-4BE6-9780-6F58AF3A1969}"/>
              </a:ext>
            </a:extLst>
          </p:cNvPr>
          <p:cNvCxnSpPr>
            <a:cxnSpLocks/>
          </p:cNvCxnSpPr>
          <p:nvPr/>
        </p:nvCxnSpPr>
        <p:spPr>
          <a:xfrm>
            <a:off x="6957372" y="3160764"/>
            <a:ext cx="1162843" cy="0"/>
          </a:xfrm>
          <a:prstGeom prst="straightConnector1">
            <a:avLst/>
          </a:prstGeom>
          <a:ln w="63500">
            <a:solidFill>
              <a:schemeClr val="tx1">
                <a:lumMod val="95000"/>
                <a:lumOff val="5000"/>
              </a:schemeClr>
            </a:solidFill>
            <a:prstDash val="solid"/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菱形 31">
            <a:extLst>
              <a:ext uri="{FF2B5EF4-FFF2-40B4-BE49-F238E27FC236}">
                <a16:creationId xmlns:a16="http://schemas.microsoft.com/office/drawing/2014/main" id="{13AEBCD2-919D-4B0E-AC88-0DB001BA806B}"/>
              </a:ext>
            </a:extLst>
          </p:cNvPr>
          <p:cNvSpPr/>
          <p:nvPr/>
        </p:nvSpPr>
        <p:spPr>
          <a:xfrm>
            <a:off x="6613079" y="3026026"/>
            <a:ext cx="384711" cy="239485"/>
          </a:xfrm>
          <a:prstGeom prst="diamond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8D2463B-90CF-496F-9C63-B6C7AA684FCC}"/>
              </a:ext>
            </a:extLst>
          </p:cNvPr>
          <p:cNvCxnSpPr/>
          <p:nvPr/>
        </p:nvCxnSpPr>
        <p:spPr>
          <a:xfrm>
            <a:off x="8743620" y="3160764"/>
            <a:ext cx="70518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9CD6645B-D273-41CA-927A-EDA94BF5C06B}"/>
              </a:ext>
            </a:extLst>
          </p:cNvPr>
          <p:cNvSpPr/>
          <p:nvPr/>
        </p:nvSpPr>
        <p:spPr>
          <a:xfrm rot="5400000">
            <a:off x="9431763" y="2960035"/>
            <a:ext cx="461667" cy="384711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B5C7DCA0-4EC0-4144-B228-F881B6C7C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874652"/>
              </p:ext>
            </p:extLst>
          </p:nvPr>
        </p:nvGraphicFramePr>
        <p:xfrm>
          <a:off x="179614" y="3535776"/>
          <a:ext cx="11865430" cy="12329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73086">
                  <a:extLst>
                    <a:ext uri="{9D8B030D-6E8A-4147-A177-3AD203B41FA5}">
                      <a16:colId xmlns:a16="http://schemas.microsoft.com/office/drawing/2014/main" val="502917981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352696114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220705245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2710496409"/>
                    </a:ext>
                  </a:extLst>
                </a:gridCol>
                <a:gridCol w="2373086">
                  <a:extLst>
                    <a:ext uri="{9D8B030D-6E8A-4147-A177-3AD203B41FA5}">
                      <a16:colId xmlns:a16="http://schemas.microsoft.com/office/drawing/2014/main" val="155244930"/>
                    </a:ext>
                  </a:extLst>
                </a:gridCol>
              </a:tblGrid>
              <a:tr h="49506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封装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多态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接口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消息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778809"/>
                  </a:ext>
                </a:extLst>
              </a:tr>
              <a:tr h="366298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控制类为</a:t>
                      </a:r>
                      <a:endParaRPr lang="en-US" altLang="zh-CN" sz="240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衔接部件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通过接口操作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同样操作控制不同对象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类中方法只定义不实现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对象交互机制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lumMod val="75000"/>
                        <a:alpha val="4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523296"/>
                  </a:ext>
                </a:extLst>
              </a:tr>
            </a:tbl>
          </a:graphicData>
        </a:graphic>
      </p:graphicFrame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722F6464-DC67-4F11-8941-1D7360850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46494"/>
              </p:ext>
            </p:extLst>
          </p:nvPr>
        </p:nvGraphicFramePr>
        <p:xfrm>
          <a:off x="224176" y="5211079"/>
          <a:ext cx="11820867" cy="138747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0289">
                  <a:extLst>
                    <a:ext uri="{9D8B030D-6E8A-4147-A177-3AD203B41FA5}">
                      <a16:colId xmlns:a16="http://schemas.microsoft.com/office/drawing/2014/main" val="769186686"/>
                    </a:ext>
                  </a:extLst>
                </a:gridCol>
                <a:gridCol w="3940289">
                  <a:extLst>
                    <a:ext uri="{9D8B030D-6E8A-4147-A177-3AD203B41FA5}">
                      <a16:colId xmlns:a16="http://schemas.microsoft.com/office/drawing/2014/main" val="3187338727"/>
                    </a:ext>
                  </a:extLst>
                </a:gridCol>
                <a:gridCol w="3940289">
                  <a:extLst>
                    <a:ext uri="{9D8B030D-6E8A-4147-A177-3AD203B41FA5}">
                      <a16:colId xmlns:a16="http://schemas.microsoft.com/office/drawing/2014/main" val="2556198675"/>
                    </a:ext>
                  </a:extLst>
                </a:gridCol>
              </a:tblGrid>
              <a:tr h="55622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重载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</a:t>
                      </a:r>
                      <a:r>
                        <a:rPr lang="en-US" altLang="ja-JP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重写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继承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702529"/>
                  </a:ext>
                </a:extLst>
              </a:tr>
              <a:tr h="831251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同名函数，而参数类型个数顺序不同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同名和同参数的</a:t>
                      </a:r>
                      <a:endParaRPr lang="en-US" altLang="zh-CN" sz="2400" u="none" strike="noStrike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 fontAlgn="ctr"/>
                      <a:r>
                        <a:rPr lang="zh-CN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虚函数重定义</a:t>
                      </a:r>
                      <a:endParaRPr lang="zh-CN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子能使用父所有方法，父中所有方法子必有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350" marR="6350" marT="6350" marB="0" anchor="ctr">
                    <a:solidFill>
                      <a:schemeClr val="accent6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78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16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61E81B-4CCE-43A0-9555-90E83D98E16C}"/>
              </a:ext>
            </a:extLst>
          </p:cNvPr>
          <p:cNvSpPr txBox="1"/>
          <p:nvPr/>
        </p:nvSpPr>
        <p:spPr>
          <a:xfrm>
            <a:off x="293913" y="217714"/>
            <a:ext cx="546463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1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调整堆</a:t>
            </a:r>
            <a:endParaRPr lang="en-US" sz="2000" b="1">
              <a:solidFill>
                <a:srgbClr val="586E7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HeadAdjust(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k,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A[0] = A[k];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2*k; i &lt;= len; i *= 2) 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if (i&lt;len &amp;&amp; A[i] &lt; A[i+1]) 	 	i++;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if (A[0] &gt; A[i]) break;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else{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A[k] = A[i];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    k = i;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A[k] = A[0];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03869F-D89C-4AC2-A31D-CB11F9578D2F}"/>
              </a:ext>
            </a:extLst>
          </p:cNvPr>
          <p:cNvSpPr txBox="1"/>
          <p:nvPr/>
        </p:nvSpPr>
        <p:spPr>
          <a:xfrm>
            <a:off x="6172200" y="217714"/>
            <a:ext cx="493122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建堆</a:t>
            </a:r>
            <a:endParaRPr lang="en-US" sz="2000" b="1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BuildMaxHeap(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len/2; i &gt; 0 ; i--) 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HeadAdjust(A, i , len);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ja-JP" alt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堆排序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HeadSort(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A[], 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len){</a:t>
            </a:r>
          </a:p>
          <a:p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BuildMaxHeap(A, len);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for (</a:t>
            </a:r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i = len; i &gt; 1; i--) {</a:t>
            </a:r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Swap(A[i], A[1]);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  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HeadAdjust(A, 1, i-1);</a:t>
            </a:r>
            <a:r>
              <a:rPr lang="en-US" sz="2000" b="0" i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     </a:t>
            </a:r>
            <a:endParaRPr lang="ja-JP" altLang="en-US" sz="2000" b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ja-JP" sz="2000" b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60C061F-48CC-49B4-8DA3-A8DD851860DA}"/>
              </a:ext>
            </a:extLst>
          </p:cNvPr>
          <p:cNvSpPr txBox="1"/>
          <p:nvPr/>
        </p:nvSpPr>
        <p:spPr>
          <a:xfrm>
            <a:off x="4865914" y="6157802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堆排序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056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60C061F-48CC-49B4-8DA3-A8DD851860DA}"/>
              </a:ext>
            </a:extLst>
          </p:cNvPr>
          <p:cNvSpPr txBox="1"/>
          <p:nvPr/>
        </p:nvSpPr>
        <p:spPr>
          <a:xfrm>
            <a:off x="7271656" y="2721731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快速排序，思想：分治法</a:t>
            </a:r>
            <a:endParaRPr lang="en-US" sz="28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2746DDB-E639-451A-8715-99C3CD3C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550"/>
            <a:ext cx="7117720" cy="38833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3042530-7ED0-4831-84F3-DDA2CB83D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536" y="3373865"/>
            <a:ext cx="9203563" cy="336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3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B730ED-A976-49E4-A8D2-52800C5B9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0"/>
            <a:ext cx="7513395" cy="4539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33F50C-0212-418E-AAA4-0EDCF8AC9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614" y="3111274"/>
            <a:ext cx="7450386" cy="374672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CBFBE8B-B462-4DDF-9301-89E4124EFB9B}"/>
              </a:ext>
            </a:extLst>
          </p:cNvPr>
          <p:cNvSpPr txBox="1"/>
          <p:nvPr/>
        </p:nvSpPr>
        <p:spPr>
          <a:xfrm>
            <a:off x="6520542" y="2269671"/>
            <a:ext cx="567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归并排序，思想：分治法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560682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B3786A7-F23D-4BFE-911B-B8683E11511C}"/>
              </a:ext>
            </a:extLst>
          </p:cNvPr>
          <p:cNvSpPr/>
          <p:nvPr/>
        </p:nvSpPr>
        <p:spPr>
          <a:xfrm>
            <a:off x="2043793" y="484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3D69703-AED9-4E3F-8B93-17937975EE40}"/>
              </a:ext>
            </a:extLst>
          </p:cNvPr>
          <p:cNvSpPr/>
          <p:nvPr/>
        </p:nvSpPr>
        <p:spPr>
          <a:xfrm>
            <a:off x="879024" y="1246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F419BB-5450-4F93-82D4-2E81C96B10AD}"/>
              </a:ext>
            </a:extLst>
          </p:cNvPr>
          <p:cNvSpPr/>
          <p:nvPr/>
        </p:nvSpPr>
        <p:spPr>
          <a:xfrm>
            <a:off x="2966360" y="1246414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51F0EF-1BAB-423E-BB93-4DE38284055D}"/>
              </a:ext>
            </a:extLst>
          </p:cNvPr>
          <p:cNvSpPr/>
          <p:nvPr/>
        </p:nvSpPr>
        <p:spPr>
          <a:xfrm>
            <a:off x="2476503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7593D2A-6FCD-4B9F-B306-B0DF21AEA253}"/>
              </a:ext>
            </a:extLst>
          </p:cNvPr>
          <p:cNvSpPr/>
          <p:nvPr/>
        </p:nvSpPr>
        <p:spPr>
          <a:xfrm>
            <a:off x="1858738" y="3439889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01EDBE-A0A9-4D7B-B86C-E58107ADE33E}"/>
              </a:ext>
            </a:extLst>
          </p:cNvPr>
          <p:cNvSpPr/>
          <p:nvPr/>
        </p:nvSpPr>
        <p:spPr>
          <a:xfrm>
            <a:off x="4065815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8CE6702-CE22-49FD-BE25-37D15F4C2F3B}"/>
              </a:ext>
            </a:extLst>
          </p:cNvPr>
          <p:cNvSpPr/>
          <p:nvPr/>
        </p:nvSpPr>
        <p:spPr>
          <a:xfrm>
            <a:off x="1368881" y="2438398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2A5518-C9C1-46EC-BE04-3ADF7562C310}"/>
              </a:ext>
            </a:extLst>
          </p:cNvPr>
          <p:cNvSpPr/>
          <p:nvPr/>
        </p:nvSpPr>
        <p:spPr>
          <a:xfrm>
            <a:off x="525238" y="2438399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56AD36E-72A7-4ADE-9064-9EDC3FB56CC0}"/>
              </a:ext>
            </a:extLst>
          </p:cNvPr>
          <p:cNvSpPr/>
          <p:nvPr/>
        </p:nvSpPr>
        <p:spPr>
          <a:xfrm>
            <a:off x="3271159" y="2438397"/>
            <a:ext cx="489857" cy="489857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EEBB3D93-A795-4A66-BDD7-D605E514ABBC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>
            <a:off x="3211289" y="1736271"/>
            <a:ext cx="1099455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3637A4C-0C40-4E90-AEF2-96105C9957E1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3211289" y="1736271"/>
            <a:ext cx="304799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1CFCA9-C8C7-4F22-851B-C764608A38F2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2288722" y="974271"/>
            <a:ext cx="922567" cy="2721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151CCF2B-AC78-4DE3-A616-6A90BB8A9F2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2103667" y="2928254"/>
            <a:ext cx="617765" cy="51163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601EE99-96AF-47FD-96CD-7316CE9DB5F2}"/>
              </a:ext>
            </a:extLst>
          </p:cNvPr>
          <p:cNvCxnSpPr>
            <a:cxnSpLocks/>
            <a:stCxn id="5" idx="4"/>
            <a:endCxn id="10" idx="0"/>
          </p:cNvCxnSpPr>
          <p:nvPr/>
        </p:nvCxnSpPr>
        <p:spPr>
          <a:xfrm>
            <a:off x="1123953" y="1736271"/>
            <a:ext cx="489857" cy="7021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C463254-6405-4438-8B89-B44395BB2F9F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 flipH="1">
            <a:off x="770167" y="1736271"/>
            <a:ext cx="353786" cy="70212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CAFC205-94A8-4BC2-9132-05A119A4B28E}"/>
              </a:ext>
            </a:extLst>
          </p:cNvPr>
          <p:cNvCxnSpPr>
            <a:cxnSpLocks/>
            <a:stCxn id="4" idx="4"/>
            <a:endCxn id="5" idx="7"/>
          </p:cNvCxnSpPr>
          <p:nvPr/>
        </p:nvCxnSpPr>
        <p:spPr>
          <a:xfrm flipH="1">
            <a:off x="1297143" y="974271"/>
            <a:ext cx="991579" cy="3438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5512ACC-AE1C-42F3-A0C6-284EB2AE9AB8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721432" y="1736271"/>
            <a:ext cx="489857" cy="7021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351A535D-61BE-45B5-8A87-96EA0BCCC23B}"/>
              </a:ext>
            </a:extLst>
          </p:cNvPr>
          <p:cNvSpPr txBox="1"/>
          <p:nvPr/>
        </p:nvSpPr>
        <p:spPr>
          <a:xfrm>
            <a:off x="5108125" y="702339"/>
            <a:ext cx="5910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的树有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个度为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的节点，求该树有多少个叶节点？</a:t>
            </a:r>
            <a:endParaRPr 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2" name="表格 41">
            <a:extLst>
              <a:ext uri="{FF2B5EF4-FFF2-40B4-BE49-F238E27FC236}">
                <a16:creationId xmlns:a16="http://schemas.microsoft.com/office/drawing/2014/main" id="{E3156389-941C-47B4-BC2C-59F9D69E1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995282"/>
              </p:ext>
            </p:extLst>
          </p:nvPr>
        </p:nvGraphicFramePr>
        <p:xfrm>
          <a:off x="5644244" y="2501534"/>
          <a:ext cx="5606142" cy="853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26028">
                  <a:extLst>
                    <a:ext uri="{9D8B030D-6E8A-4147-A177-3AD203B41FA5}">
                      <a16:colId xmlns:a16="http://schemas.microsoft.com/office/drawing/2014/main" val="1290188315"/>
                    </a:ext>
                  </a:extLst>
                </a:gridCol>
                <a:gridCol w="1329776">
                  <a:extLst>
                    <a:ext uri="{9D8B030D-6E8A-4147-A177-3AD203B41FA5}">
                      <a16:colId xmlns:a16="http://schemas.microsoft.com/office/drawing/2014/main" val="2315109098"/>
                    </a:ext>
                  </a:extLst>
                </a:gridCol>
                <a:gridCol w="1611085">
                  <a:extLst>
                    <a:ext uri="{9D8B030D-6E8A-4147-A177-3AD203B41FA5}">
                      <a16:colId xmlns:a16="http://schemas.microsoft.com/office/drawing/2014/main" val="1304712242"/>
                    </a:ext>
                  </a:extLst>
                </a:gridCol>
                <a:gridCol w="1239253">
                  <a:extLst>
                    <a:ext uri="{9D8B030D-6E8A-4147-A177-3AD203B41FA5}">
                      <a16:colId xmlns:a16="http://schemas.microsoft.com/office/drawing/2014/main" val="1323971772"/>
                    </a:ext>
                  </a:extLst>
                </a:gridCol>
              </a:tblGrid>
              <a:tr h="334587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度为</a:t>
                      </a:r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lang="en-US" altLang="ja-JP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9671019"/>
                  </a:ext>
                </a:extLst>
              </a:tr>
              <a:tr h="367538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设为</a:t>
                      </a:r>
                      <a:r>
                        <a:rPr 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ja-JP" altLang="en-US" sz="280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个</a:t>
                      </a:r>
                      <a:endParaRPr lang="ja-JP" altLang="en-US" sz="2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75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6580577"/>
                  </a:ext>
                </a:extLst>
              </a:tr>
            </a:tbl>
          </a:graphicData>
        </a:graphic>
      </p:graphicFrame>
      <p:sp>
        <p:nvSpPr>
          <p:cNvPr id="43" name="文本框 42">
            <a:extLst>
              <a:ext uri="{FF2B5EF4-FFF2-40B4-BE49-F238E27FC236}">
                <a16:creationId xmlns:a16="http://schemas.microsoft.com/office/drawing/2014/main" id="{B83E73CC-417E-4315-BF61-D5122FA60FA3}"/>
              </a:ext>
            </a:extLst>
          </p:cNvPr>
          <p:cNvSpPr txBox="1"/>
          <p:nvPr/>
        </p:nvSpPr>
        <p:spPr>
          <a:xfrm>
            <a:off x="5815691" y="3769174"/>
            <a:ext cx="58320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公式：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度之和</a:t>
            </a:r>
            <a:r>
              <a:rPr lang="en-US" altLang="zh-CN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+1=</a:t>
            </a:r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节点数之和</a:t>
            </a:r>
            <a:endParaRPr lang="en-US" altLang="zh-CN" sz="32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0*X+1*1+2*2+1*3+1= X+1+2+1</a:t>
            </a:r>
          </a:p>
          <a:p>
            <a:pPr algn="ctr"/>
            <a:r>
              <a:rPr 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X=5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CACE21B-B072-44F3-91E3-00454C838802}"/>
              </a:ext>
            </a:extLst>
          </p:cNvPr>
          <p:cNvSpPr txBox="1"/>
          <p:nvPr/>
        </p:nvSpPr>
        <p:spPr>
          <a:xfrm>
            <a:off x="348341" y="5191231"/>
            <a:ext cx="49475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若此节点权值为</a:t>
            </a:r>
            <a:r>
              <a:rPr lang="en-US" altLang="zh-CN" sz="2800"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则该节点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带权路径长度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=A * (</a:t>
            </a: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根节点到此节点经过的边数</a:t>
            </a:r>
            <a:r>
              <a:rPr lang="en-US" altLang="zh-CN" sz="28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= A*3</a:t>
            </a:r>
            <a:endParaRPr lang="en-US" sz="28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18A0D4C8-2E90-47C9-9F8D-711EE19D7230}"/>
              </a:ext>
            </a:extLst>
          </p:cNvPr>
          <p:cNvCxnSpPr>
            <a:cxnSpLocks/>
          </p:cNvCxnSpPr>
          <p:nvPr/>
        </p:nvCxnSpPr>
        <p:spPr>
          <a:xfrm flipV="1">
            <a:off x="2103667" y="4110932"/>
            <a:ext cx="0" cy="90791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486EDC8-41EA-4B3B-8B46-E6EF3E6EB210}"/>
              </a:ext>
            </a:extLst>
          </p:cNvPr>
          <p:cNvCxnSpPr>
            <a:cxnSpLocks/>
          </p:cNvCxnSpPr>
          <p:nvPr/>
        </p:nvCxnSpPr>
        <p:spPr>
          <a:xfrm>
            <a:off x="152400" y="261257"/>
            <a:ext cx="0" cy="6400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29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8FD1AB-77EF-4018-96E7-783CB65B9F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64831"/>
              </p:ext>
            </p:extLst>
          </p:nvPr>
        </p:nvGraphicFramePr>
        <p:xfrm>
          <a:off x="125185" y="81750"/>
          <a:ext cx="11941627" cy="23909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119658289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77367546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1953173188"/>
                    </a:ext>
                  </a:extLst>
                </a:gridCol>
                <a:gridCol w="1382487">
                  <a:extLst>
                    <a:ext uri="{9D8B030D-6E8A-4147-A177-3AD203B41FA5}">
                      <a16:colId xmlns:a16="http://schemas.microsoft.com/office/drawing/2014/main" val="1256322124"/>
                    </a:ext>
                  </a:extLst>
                </a:gridCol>
                <a:gridCol w="859971">
                  <a:extLst>
                    <a:ext uri="{9D8B030D-6E8A-4147-A177-3AD203B41FA5}">
                      <a16:colId xmlns:a16="http://schemas.microsoft.com/office/drawing/2014/main" val="4136505863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1096831956"/>
                    </a:ext>
                  </a:extLst>
                </a:gridCol>
                <a:gridCol w="925285">
                  <a:extLst>
                    <a:ext uri="{9D8B030D-6E8A-4147-A177-3AD203B41FA5}">
                      <a16:colId xmlns:a16="http://schemas.microsoft.com/office/drawing/2014/main" val="2135620440"/>
                    </a:ext>
                  </a:extLst>
                </a:gridCol>
                <a:gridCol w="1012373">
                  <a:extLst>
                    <a:ext uri="{9D8B030D-6E8A-4147-A177-3AD203B41FA5}">
                      <a16:colId xmlns:a16="http://schemas.microsoft.com/office/drawing/2014/main" val="4000190471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287610154"/>
                    </a:ext>
                  </a:extLst>
                </a:gridCol>
                <a:gridCol w="892628">
                  <a:extLst>
                    <a:ext uri="{9D8B030D-6E8A-4147-A177-3AD203B41FA5}">
                      <a16:colId xmlns:a16="http://schemas.microsoft.com/office/drawing/2014/main" val="1334508832"/>
                    </a:ext>
                  </a:extLst>
                </a:gridCol>
                <a:gridCol w="2400298">
                  <a:extLst>
                    <a:ext uri="{9D8B030D-6E8A-4147-A177-3AD203B41FA5}">
                      <a16:colId xmlns:a16="http://schemas.microsoft.com/office/drawing/2014/main" val="4241490349"/>
                    </a:ext>
                  </a:extLst>
                </a:gridCol>
              </a:tblGrid>
              <a:tr h="665912">
                <a:tc>
                  <a:txBody>
                    <a:bodyPr/>
                    <a:lstStyle/>
                    <a:p>
                      <a:pPr algn="l" rtl="0" fontAlgn="ctr"/>
                      <a:r>
                        <a:rPr lang="zh-CN" alt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协议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ARP/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RARP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DHCP/</a:t>
                      </a:r>
                    </a:p>
                    <a:p>
                      <a:pPr algn="l" rtl="0" fontAlgn="ctr"/>
                      <a:r>
                        <a:rPr 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TFTP</a:t>
                      </a: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ICMP/</a:t>
                      </a:r>
                    </a:p>
                    <a:p>
                      <a:pPr algn="l" rtl="0" fontAlgn="ctr"/>
                      <a:r>
                        <a:rPr lang="en-US" sz="24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anose="020B0604020202020204" pitchFamily="34" charset="0"/>
                        </a:rPr>
                        <a:t>IGMP/IP</a:t>
                      </a: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RIP</a:t>
                      </a:r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SNMP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OSPF</a:t>
                      </a:r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BGP</a:t>
                      </a:r>
                      <a:endParaRPr lang="en-US" sz="2400" b="1" i="0" u="none" strike="noStrike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UDP/</a:t>
                      </a:r>
                    </a:p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DNS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FTP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SMTP/HTTP/POP3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>
                    <a:solidFill>
                      <a:schemeClr val="accent5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231166"/>
                  </a:ext>
                </a:extLst>
              </a:tr>
              <a:tr h="774367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应用层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UDP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3691913559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传输层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1332254069"/>
                  </a:ext>
                </a:extLst>
              </a:tr>
              <a:tr h="439506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网络层</a:t>
                      </a:r>
                      <a:endParaRPr lang="ja-JP" alt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 IP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√  TCP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4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4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0" marR="6100" marT="6100" marB="0" anchor="ctr"/>
                </a:tc>
                <a:extLst>
                  <a:ext uri="{0D108BD9-81ED-4DB2-BD59-A6C34878D82A}">
                    <a16:rowId xmlns:a16="http://schemas.microsoft.com/office/drawing/2014/main" val="4011660100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35397EC-1D03-4558-A2F8-D41FB5ACB398}"/>
              </a:ext>
            </a:extLst>
          </p:cNvPr>
          <p:cNvGraphicFramePr>
            <a:graphicFrameLocks noGrp="1"/>
          </p:cNvGraphicFramePr>
          <p:nvPr/>
        </p:nvGraphicFramePr>
        <p:xfrm>
          <a:off x="405492" y="4847894"/>
          <a:ext cx="11381016" cy="1928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500">
                  <a:extLst>
                    <a:ext uri="{9D8B030D-6E8A-4147-A177-3AD203B41FA5}">
                      <a16:colId xmlns:a16="http://schemas.microsoft.com/office/drawing/2014/main" val="4206342511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951486162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3305426784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3951822961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3774357020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2634403575"/>
                    </a:ext>
                  </a:extLst>
                </a:gridCol>
                <a:gridCol w="1538379">
                  <a:extLst>
                    <a:ext uri="{9D8B030D-6E8A-4147-A177-3AD203B41FA5}">
                      <a16:colId xmlns:a16="http://schemas.microsoft.com/office/drawing/2014/main" val="1266812503"/>
                    </a:ext>
                  </a:extLst>
                </a:gridCol>
                <a:gridCol w="1209793">
                  <a:extLst>
                    <a:ext uri="{9D8B030D-6E8A-4147-A177-3AD203B41FA5}">
                      <a16:colId xmlns:a16="http://schemas.microsoft.com/office/drawing/2014/main" val="2241264174"/>
                    </a:ext>
                  </a:extLst>
                </a:gridCol>
                <a:gridCol w="1538379">
                  <a:extLst>
                    <a:ext uri="{9D8B030D-6E8A-4147-A177-3AD203B41FA5}">
                      <a16:colId xmlns:a16="http://schemas.microsoft.com/office/drawing/2014/main" val="3926871179"/>
                    </a:ext>
                  </a:extLst>
                </a:gridCol>
              </a:tblGrid>
              <a:tr h="96417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FTP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TELNET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DNS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TFTP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HTTP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rgbClr val="FF0000"/>
                          </a:solidFill>
                          <a:effectLst/>
                        </a:rPr>
                        <a:t>POP3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SNMP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1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407723"/>
                  </a:ext>
                </a:extLst>
              </a:tr>
              <a:tr h="964178">
                <a:tc>
                  <a:txBody>
                    <a:bodyPr/>
                    <a:lstStyle/>
                    <a:p>
                      <a:pPr algn="l" rtl="0" fontAlgn="ctr"/>
                      <a:r>
                        <a:rPr lang="ja-JP" alt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端口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21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53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69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80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rgbClr val="FF0000"/>
                          </a:solidFill>
                          <a:effectLst/>
                        </a:rPr>
                        <a:t>110</a:t>
                      </a:r>
                      <a:endParaRPr lang="en-US" sz="2800" b="1" i="0" u="none" strike="noStrike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280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161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44925037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01673D9-A129-47CD-939C-D7BF7B38AE24}"/>
              </a:ext>
            </a:extLst>
          </p:cNvPr>
          <p:cNvCxnSpPr>
            <a:cxnSpLocks/>
          </p:cNvCxnSpPr>
          <p:nvPr/>
        </p:nvCxnSpPr>
        <p:spPr>
          <a:xfrm>
            <a:off x="10156371" y="1436914"/>
            <a:ext cx="0" cy="91440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A903DAB-7AE8-4077-97EA-38DDD82BB611}"/>
              </a:ext>
            </a:extLst>
          </p:cNvPr>
          <p:cNvSpPr txBox="1"/>
          <p:nvPr/>
        </p:nvSpPr>
        <p:spPr>
          <a:xfrm>
            <a:off x="5682344" y="2433746"/>
            <a:ext cx="6509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表示该协议在应用层，基于</a:t>
            </a:r>
            <a:r>
              <a:rPr lang="en-US" altLang="zh-CN" sz="3200" b="1">
                <a:solidFill>
                  <a:srgbClr val="FF0000"/>
                </a:solidFill>
              </a:rPr>
              <a:t>TCP</a:t>
            </a:r>
            <a:r>
              <a:rPr lang="zh-CN" altLang="en-US" sz="3200" b="1">
                <a:solidFill>
                  <a:srgbClr val="FF0000"/>
                </a:solidFill>
              </a:rPr>
              <a:t>协议</a:t>
            </a:r>
            <a:endParaRPr lang="en-US" sz="3200" b="1">
              <a:solidFill>
                <a:srgbClr val="FF0000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3A0349C3-00D7-45C2-BB0F-BCE5D9055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863190"/>
              </p:ext>
            </p:extLst>
          </p:nvPr>
        </p:nvGraphicFramePr>
        <p:xfrm>
          <a:off x="405492" y="2895671"/>
          <a:ext cx="4239988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94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2119994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RIP/OSPF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BGP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内部网关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外部网关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8677AA7-CD81-4E94-B7AF-730B8BC04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02210"/>
              </p:ext>
            </p:extLst>
          </p:nvPr>
        </p:nvGraphicFramePr>
        <p:xfrm>
          <a:off x="7195455" y="3168557"/>
          <a:ext cx="4239988" cy="1529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994">
                  <a:extLst>
                    <a:ext uri="{9D8B030D-6E8A-4147-A177-3AD203B41FA5}">
                      <a16:colId xmlns:a16="http://schemas.microsoft.com/office/drawing/2014/main" val="1463844518"/>
                    </a:ext>
                  </a:extLst>
                </a:gridCol>
                <a:gridCol w="2119994">
                  <a:extLst>
                    <a:ext uri="{9D8B030D-6E8A-4147-A177-3AD203B41FA5}">
                      <a16:colId xmlns:a16="http://schemas.microsoft.com/office/drawing/2014/main" val="1801501624"/>
                    </a:ext>
                  </a:extLst>
                </a:gridCol>
              </a:tblGrid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SMTP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POP3</a:t>
                      </a:r>
                      <a:endParaRPr 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C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63462"/>
                  </a:ext>
                </a:extLst>
              </a:tr>
              <a:tr h="7646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发邮件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收邮件</a:t>
                      </a:r>
                      <a:endParaRPr lang="ja-JP" altLang="en-US" sz="28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72230065"/>
                  </a:ext>
                </a:extLst>
              </a:tr>
            </a:tbl>
          </a:graphicData>
        </a:graphic>
      </p:graphicFrame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FB9D4BE-65AA-49FB-B619-020C60AF1308}"/>
              </a:ext>
            </a:extLst>
          </p:cNvPr>
          <p:cNvCxnSpPr>
            <a:cxnSpLocks/>
          </p:cNvCxnSpPr>
          <p:nvPr/>
        </p:nvCxnSpPr>
        <p:spPr>
          <a:xfrm>
            <a:off x="70755" y="81750"/>
            <a:ext cx="103415" cy="66945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3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0A90E8C-79A2-4BF3-88E6-E8C7DD6CB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514254"/>
              </p:ext>
            </p:extLst>
          </p:nvPr>
        </p:nvGraphicFramePr>
        <p:xfrm>
          <a:off x="644751" y="198891"/>
          <a:ext cx="10301516" cy="21415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1820">
                  <a:extLst>
                    <a:ext uri="{9D8B030D-6E8A-4147-A177-3AD203B41FA5}">
                      <a16:colId xmlns:a16="http://schemas.microsoft.com/office/drawing/2014/main" val="184930713"/>
                    </a:ext>
                  </a:extLst>
                </a:gridCol>
                <a:gridCol w="6809696">
                  <a:extLst>
                    <a:ext uri="{9D8B030D-6E8A-4147-A177-3AD203B41FA5}">
                      <a16:colId xmlns:a16="http://schemas.microsoft.com/office/drawing/2014/main" val="3395517567"/>
                    </a:ext>
                  </a:extLst>
                </a:gridCol>
              </a:tblGrid>
              <a:tr h="10707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用户可见</a:t>
                      </a:r>
                      <a:r>
                        <a:rPr lang="en-US" altLang="ja-JP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不透明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ALU/ PSWR/ PC/ ACC / </a:t>
                      </a:r>
                      <a:r>
                        <a:rPr lang="zh-CN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通用寄存器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11648"/>
                  </a:ext>
                </a:extLst>
              </a:tr>
              <a:tr h="107076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透明</a:t>
                      </a:r>
                      <a:r>
                        <a:rPr lang="en-US" altLang="ja-JP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ja-JP" alt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不可见</a:t>
                      </a:r>
                      <a:endParaRPr lang="ja-JP" alt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PTR/ IR/ MAR/ MDR</a:t>
                      </a:r>
                      <a:endParaRPr lang="en-US" sz="3200" b="1" i="0" u="none" strike="noStrike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5940541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8E56E9-0904-44CA-BF0B-E15C1DAFD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66827"/>
              </p:ext>
            </p:extLst>
          </p:nvPr>
        </p:nvGraphicFramePr>
        <p:xfrm>
          <a:off x="644751" y="4241573"/>
          <a:ext cx="10301517" cy="2417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1519">
                  <a:extLst>
                    <a:ext uri="{9D8B030D-6E8A-4147-A177-3AD203B41FA5}">
                      <a16:colId xmlns:a16="http://schemas.microsoft.com/office/drawing/2014/main" val="2552959241"/>
                    </a:ext>
                  </a:extLst>
                </a:gridCol>
                <a:gridCol w="2237993">
                  <a:extLst>
                    <a:ext uri="{9D8B030D-6E8A-4147-A177-3AD203B41FA5}">
                      <a16:colId xmlns:a16="http://schemas.microsoft.com/office/drawing/2014/main" val="1032288713"/>
                    </a:ext>
                  </a:extLst>
                </a:gridCol>
                <a:gridCol w="2217128">
                  <a:extLst>
                    <a:ext uri="{9D8B030D-6E8A-4147-A177-3AD203B41FA5}">
                      <a16:colId xmlns:a16="http://schemas.microsoft.com/office/drawing/2014/main" val="974479825"/>
                    </a:ext>
                  </a:extLst>
                </a:gridCol>
                <a:gridCol w="2944877">
                  <a:extLst>
                    <a:ext uri="{9D8B030D-6E8A-4147-A177-3AD203B41FA5}">
                      <a16:colId xmlns:a16="http://schemas.microsoft.com/office/drawing/2014/main" val="1121528069"/>
                    </a:ext>
                  </a:extLst>
                </a:gridCol>
              </a:tblGrid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ALU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PSWR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PC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ACC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770061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算术逻辑单元</a:t>
                      </a:r>
                      <a:endParaRPr lang="zh-CN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程序状态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计数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累</a:t>
                      </a:r>
                      <a:r>
                        <a:rPr lang="zh-CN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10692294"/>
                  </a:ext>
                </a:extLst>
              </a:tr>
              <a:tr h="510515"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PTR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MAR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MDR</a:t>
                      </a:r>
                      <a:endParaRPr 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92D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22967"/>
                  </a:ext>
                </a:extLst>
              </a:tr>
              <a:tr h="8859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页表寄存器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32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数据寄存器</a:t>
                      </a:r>
                      <a:endParaRPr lang="ja-JP" altLang="en-US" sz="32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8512649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0ECB4FDA-24A1-43C6-B96F-35091F114D17}"/>
              </a:ext>
            </a:extLst>
          </p:cNvPr>
          <p:cNvSpPr txBox="1"/>
          <p:nvPr/>
        </p:nvSpPr>
        <p:spPr>
          <a:xfrm>
            <a:off x="700995" y="2998613"/>
            <a:ext cx="10189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当前执行的指令在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IR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中，下一条要执行的指令在</a:t>
            </a: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PC</a:t>
            </a:r>
            <a:r>
              <a:rPr lang="zh-CN" altLang="en-US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endParaRPr lang="en-US" sz="3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4701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14DA204-E8BA-4234-BDFB-E85B765E5383}"/>
              </a:ext>
            </a:extLst>
          </p:cNvPr>
          <p:cNvCxnSpPr>
            <a:cxnSpLocks/>
          </p:cNvCxnSpPr>
          <p:nvPr/>
        </p:nvCxnSpPr>
        <p:spPr>
          <a:xfrm>
            <a:off x="1279071" y="454181"/>
            <a:ext cx="9329058" cy="46165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E9A8291-BBDF-443A-AE88-5CB36B95B1DB}"/>
              </a:ext>
            </a:extLst>
          </p:cNvPr>
          <p:cNvSpPr txBox="1"/>
          <p:nvPr/>
        </p:nvSpPr>
        <p:spPr>
          <a:xfrm>
            <a:off x="44563" y="91404"/>
            <a:ext cx="134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速度快</a:t>
            </a:r>
            <a:endParaRPr lang="en-US" altLang="zh-CN" sz="2400"/>
          </a:p>
          <a:p>
            <a:r>
              <a:rPr lang="zh-CN" altLang="en-US" sz="2400"/>
              <a:t>成本高</a:t>
            </a:r>
            <a:endParaRPr lang="en-US" altLang="zh-CN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5643A6-E6FB-4C7B-9C91-665F3B1A81D1}"/>
              </a:ext>
            </a:extLst>
          </p:cNvPr>
          <p:cNvSpPr txBox="1"/>
          <p:nvPr/>
        </p:nvSpPr>
        <p:spPr>
          <a:xfrm>
            <a:off x="10798629" y="91404"/>
            <a:ext cx="1348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速度慢</a:t>
            </a:r>
            <a:endParaRPr lang="en-US" altLang="zh-CN" sz="2400"/>
          </a:p>
          <a:p>
            <a:r>
              <a:rPr lang="zh-CN" altLang="en-US" sz="2400"/>
              <a:t>成本低</a:t>
            </a:r>
            <a:endParaRPr lang="en-US" sz="240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9665ADB-2FDB-4666-9F8C-243D4D52F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995232"/>
              </p:ext>
            </p:extLst>
          </p:nvPr>
        </p:nvGraphicFramePr>
        <p:xfrm>
          <a:off x="249861" y="922401"/>
          <a:ext cx="11146972" cy="2159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4531">
                  <a:extLst>
                    <a:ext uri="{9D8B030D-6E8A-4147-A177-3AD203B41FA5}">
                      <a16:colId xmlns:a16="http://schemas.microsoft.com/office/drawing/2014/main" val="1307629173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1060972571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2060197681"/>
                    </a:ext>
                  </a:extLst>
                </a:gridCol>
                <a:gridCol w="2688848">
                  <a:extLst>
                    <a:ext uri="{9D8B030D-6E8A-4147-A177-3AD203B41FA5}">
                      <a16:colId xmlns:a16="http://schemas.microsoft.com/office/drawing/2014/main" val="1814357537"/>
                    </a:ext>
                  </a:extLst>
                </a:gridCol>
                <a:gridCol w="2114531">
                  <a:extLst>
                    <a:ext uri="{9D8B030D-6E8A-4147-A177-3AD203B41FA5}">
                      <a16:colId xmlns:a16="http://schemas.microsoft.com/office/drawing/2014/main" val="3874806716"/>
                    </a:ext>
                  </a:extLst>
                </a:gridCol>
              </a:tblGrid>
              <a:tr h="476864"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Cache</a:t>
                      </a:r>
                    </a:p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高速缓存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ROM</a:t>
                      </a:r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硬盘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384452"/>
                  </a:ext>
                </a:extLst>
              </a:tr>
              <a:tr h="3515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芯片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无需了解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SRAM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DRAM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不确定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296413"/>
                  </a:ext>
                </a:extLst>
              </a:tr>
              <a:tr h="429391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断电丢失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12040"/>
                  </a:ext>
                </a:extLst>
              </a:tr>
              <a:tr h="35157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需要刷新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无需了解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是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否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805977"/>
                  </a:ext>
                </a:extLst>
              </a:tr>
            </a:tbl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4AACE1D-435C-413D-81FD-7EFAC99A0DDB}"/>
              </a:ext>
            </a:extLst>
          </p:cNvPr>
          <p:cNvCxnSpPr>
            <a:cxnSpLocks/>
          </p:cNvCxnSpPr>
          <p:nvPr/>
        </p:nvCxnSpPr>
        <p:spPr>
          <a:xfrm flipV="1">
            <a:off x="2884714" y="477263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82B0139-AA5E-4857-B6F5-1C01FCB5B75A}"/>
              </a:ext>
            </a:extLst>
          </p:cNvPr>
          <p:cNvCxnSpPr>
            <a:cxnSpLocks/>
          </p:cNvCxnSpPr>
          <p:nvPr/>
        </p:nvCxnSpPr>
        <p:spPr>
          <a:xfrm flipV="1">
            <a:off x="5595257" y="477263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0645F4F-002A-4A40-87B4-4E52D4B225F3}"/>
              </a:ext>
            </a:extLst>
          </p:cNvPr>
          <p:cNvCxnSpPr>
            <a:cxnSpLocks/>
          </p:cNvCxnSpPr>
          <p:nvPr/>
        </p:nvCxnSpPr>
        <p:spPr>
          <a:xfrm flipV="1">
            <a:off x="7478485" y="509066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1464191-DF7C-4951-B777-9E5E291098F4}"/>
              </a:ext>
            </a:extLst>
          </p:cNvPr>
          <p:cNvCxnSpPr>
            <a:cxnSpLocks/>
          </p:cNvCxnSpPr>
          <p:nvPr/>
        </p:nvCxnSpPr>
        <p:spPr>
          <a:xfrm flipV="1">
            <a:off x="9884229" y="509066"/>
            <a:ext cx="0" cy="61130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23BBA39-0498-4876-9E46-74831396E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242863"/>
              </p:ext>
            </p:extLst>
          </p:nvPr>
        </p:nvGraphicFramePr>
        <p:xfrm>
          <a:off x="217460" y="3617741"/>
          <a:ext cx="11452279" cy="29298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3329">
                  <a:extLst>
                    <a:ext uri="{9D8B030D-6E8A-4147-A177-3AD203B41FA5}">
                      <a16:colId xmlns:a16="http://schemas.microsoft.com/office/drawing/2014/main" val="4025705687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3809776149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273849049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389274073"/>
                    </a:ext>
                  </a:extLst>
                </a:gridCol>
                <a:gridCol w="1785992">
                  <a:extLst>
                    <a:ext uri="{9D8B030D-6E8A-4147-A177-3AD203B41FA5}">
                      <a16:colId xmlns:a16="http://schemas.microsoft.com/office/drawing/2014/main" val="2127472293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1708158458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1777868083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2515877002"/>
                    </a:ext>
                  </a:extLst>
                </a:gridCol>
                <a:gridCol w="1268994">
                  <a:extLst>
                    <a:ext uri="{9D8B030D-6E8A-4147-A177-3AD203B41FA5}">
                      <a16:colId xmlns:a16="http://schemas.microsoft.com/office/drawing/2014/main" val="3122547590"/>
                    </a:ext>
                  </a:extLst>
                </a:gridCol>
              </a:tblGrid>
              <a:tr h="1089630">
                <a:tc>
                  <a:txBody>
                    <a:bodyPr/>
                    <a:lstStyle/>
                    <a:p>
                      <a:pPr algn="l" fontAlgn="ctr"/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指令系统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指令字长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访存指令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指令执行时长</a:t>
                      </a:r>
                      <a:r>
                        <a:rPr lang="en-US" altLang="zh-CN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使用频率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通用寄存器数量</a:t>
                      </a:r>
                      <a:endParaRPr lang="zh-CN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目标代码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控制方式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2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指令流水线</a:t>
                      </a:r>
                      <a:endParaRPr lang="ja-JP" altLang="en-US" sz="22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742129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CISC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复杂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不固定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无限制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相差大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少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难优化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微程序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可能有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58843"/>
                  </a:ext>
                </a:extLst>
              </a:tr>
              <a:tr h="7429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RISC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精简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固定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只有</a:t>
                      </a:r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load/</a:t>
                      </a:r>
                    </a:p>
                    <a:p>
                      <a:pPr algn="l" fontAlgn="ctr"/>
                      <a:r>
                        <a:rPr 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store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相差小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已优化</a:t>
                      </a:r>
                      <a:endParaRPr lang="en-US" altLang="zh-CN" sz="2400" b="1" u="none" strike="noStrike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高效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组合逻辑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4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必须有</a:t>
                      </a:r>
                      <a:endParaRPr lang="ja-JP" altLang="en-US" sz="24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785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7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696C9E9-7834-46F4-9889-1FA6D678B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64089"/>
              </p:ext>
            </p:extLst>
          </p:nvPr>
        </p:nvGraphicFramePr>
        <p:xfrm>
          <a:off x="544286" y="168728"/>
          <a:ext cx="10951028" cy="33582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2428">
                  <a:extLst>
                    <a:ext uri="{9D8B030D-6E8A-4147-A177-3AD203B41FA5}">
                      <a16:colId xmlns:a16="http://schemas.microsoft.com/office/drawing/2014/main" val="277469207"/>
                    </a:ext>
                  </a:extLst>
                </a:gridCol>
                <a:gridCol w="4376057">
                  <a:extLst>
                    <a:ext uri="{9D8B030D-6E8A-4147-A177-3AD203B41FA5}">
                      <a16:colId xmlns:a16="http://schemas.microsoft.com/office/drawing/2014/main" val="1723503778"/>
                    </a:ext>
                  </a:extLst>
                </a:gridCol>
                <a:gridCol w="3472543">
                  <a:extLst>
                    <a:ext uri="{9D8B030D-6E8A-4147-A177-3AD203B41FA5}">
                      <a16:colId xmlns:a16="http://schemas.microsoft.com/office/drawing/2014/main" val="2885293760"/>
                    </a:ext>
                  </a:extLst>
                </a:gridCol>
              </a:tblGrid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体系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典型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603552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SISD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单指令单数据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单处理器系统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冯诺依曼机</a:t>
                      </a:r>
                      <a:endParaRPr lang="ja-JP" altLang="en-US" sz="2800" b="1" i="0" u="none" strike="noStrike">
                        <a:solidFill>
                          <a:srgbClr val="FF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377507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SIMD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单指令多数据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并行</a:t>
                      </a:r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阵列</a:t>
                      </a:r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超级向量处理机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082119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MISD</a:t>
                      </a:r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多指令单数据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不存在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9380405"/>
                  </a:ext>
                </a:extLst>
              </a:tr>
              <a:tr h="6716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MIMD</a:t>
                      </a:r>
                      <a:r>
                        <a:rPr lang="ja-JP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多指令多数据</a:t>
                      </a:r>
                      <a:endParaRPr lang="ja-JP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多处理器系统</a:t>
                      </a:r>
                      <a:endParaRPr lang="zh-CN" alt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b="1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intel i7、i9</a:t>
                      </a:r>
                      <a:endParaRPr lang="en-US" sz="28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>
                    <a:solidFill>
                      <a:schemeClr val="accent4">
                        <a:lumMod val="5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878571"/>
                  </a:ext>
                </a:extLst>
              </a:tr>
            </a:tbl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95247AF-A584-415B-AE84-52AC518FD3E3}"/>
              </a:ext>
            </a:extLst>
          </p:cNvPr>
          <p:cNvCxnSpPr>
            <a:cxnSpLocks/>
          </p:cNvCxnSpPr>
          <p:nvPr/>
        </p:nvCxnSpPr>
        <p:spPr>
          <a:xfrm>
            <a:off x="1246414" y="4231524"/>
            <a:ext cx="8822871" cy="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4B6F05F-4CF0-452E-9431-155DD8BC15AE}"/>
              </a:ext>
            </a:extLst>
          </p:cNvPr>
          <p:cNvSpPr txBox="1"/>
          <p:nvPr/>
        </p:nvSpPr>
        <p:spPr>
          <a:xfrm>
            <a:off x="97971" y="3696283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</a:t>
            </a:r>
            <a:r>
              <a:rPr lang="zh-CN" altLang="en-US" sz="2400"/>
              <a:t>参与度高</a:t>
            </a:r>
            <a:endParaRPr lang="en-US" altLang="zh-CN" sz="2400"/>
          </a:p>
          <a:p>
            <a:r>
              <a:rPr lang="zh-CN" altLang="en-US" sz="2400"/>
              <a:t>效率低</a:t>
            </a:r>
            <a:endParaRPr lang="en-US" sz="24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2984B4-91E6-43B3-BFD2-8A5D84FDC6C3}"/>
              </a:ext>
            </a:extLst>
          </p:cNvPr>
          <p:cNvSpPr txBox="1"/>
          <p:nvPr/>
        </p:nvSpPr>
        <p:spPr>
          <a:xfrm>
            <a:off x="10158884" y="3696282"/>
            <a:ext cx="19351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</a:t>
            </a:r>
            <a:r>
              <a:rPr lang="zh-CN" altLang="en-US" sz="2400"/>
              <a:t>参与度低</a:t>
            </a:r>
            <a:endParaRPr lang="en-US" altLang="zh-CN" sz="2400"/>
          </a:p>
          <a:p>
            <a:r>
              <a:rPr lang="zh-CN" altLang="en-US" sz="2400"/>
              <a:t>效率高</a:t>
            </a:r>
            <a:endParaRPr 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A07230-B295-4A01-90B6-B771278C6169}"/>
              </a:ext>
            </a:extLst>
          </p:cNvPr>
          <p:cNvSpPr txBox="1"/>
          <p:nvPr/>
        </p:nvSpPr>
        <p:spPr>
          <a:xfrm>
            <a:off x="1588057" y="4582373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程序查询</a:t>
            </a:r>
            <a:endParaRPr lang="en-US" sz="26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648068A-A9CE-4783-AF2F-B2A477839B62}"/>
              </a:ext>
            </a:extLst>
          </p:cNvPr>
          <p:cNvSpPr txBox="1"/>
          <p:nvPr/>
        </p:nvSpPr>
        <p:spPr>
          <a:xfrm>
            <a:off x="5260618" y="4582372"/>
            <a:ext cx="151836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程序中断</a:t>
            </a:r>
            <a:endParaRPr lang="en-US" sz="26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7CA1DB-2FB3-4036-A27D-79C788AB94F2}"/>
              </a:ext>
            </a:extLst>
          </p:cNvPr>
          <p:cNvSpPr txBox="1"/>
          <p:nvPr/>
        </p:nvSpPr>
        <p:spPr>
          <a:xfrm>
            <a:off x="8614137" y="4582372"/>
            <a:ext cx="9428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/>
              <a:t> </a:t>
            </a:r>
            <a:r>
              <a:rPr lang="en-US" altLang="zh-CN" sz="2600"/>
              <a:t>DMA</a:t>
            </a:r>
            <a:endParaRPr lang="en-US" sz="26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5D30749-B89D-4C90-B390-60913180CE3E}"/>
              </a:ext>
            </a:extLst>
          </p:cNvPr>
          <p:cNvSpPr txBox="1"/>
          <p:nvPr/>
        </p:nvSpPr>
        <p:spPr>
          <a:xfrm>
            <a:off x="2422071" y="5921830"/>
            <a:ext cx="73478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中断向量地址为中断服务程序入口</a:t>
            </a:r>
            <a:r>
              <a:rPr lang="zh-CN" altLang="en-US" sz="2800">
                <a:solidFill>
                  <a:srgbClr val="FF0000"/>
                </a:solidFill>
              </a:rPr>
              <a:t>地址的地址</a:t>
            </a:r>
            <a:endParaRPr lang="en-US" sz="2800">
              <a:solidFill>
                <a:srgbClr val="FF0000"/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C3D0D31-596F-4694-9238-F187F143A941}"/>
              </a:ext>
            </a:extLst>
          </p:cNvPr>
          <p:cNvCxnSpPr>
            <a:cxnSpLocks/>
          </p:cNvCxnSpPr>
          <p:nvPr/>
        </p:nvCxnSpPr>
        <p:spPr>
          <a:xfrm>
            <a:off x="5900057" y="5074815"/>
            <a:ext cx="0" cy="83612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405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1974</Words>
  <Application>Microsoft Office PowerPoint</Application>
  <PresentationFormat>宽屏</PresentationFormat>
  <Paragraphs>452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宋体</vt:lpstr>
      <vt:lpstr>微软雅黑</vt:lpstr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袁 锦</dc:creator>
  <cp:lastModifiedBy>袁 锦</cp:lastModifiedBy>
  <cp:revision>83</cp:revision>
  <dcterms:created xsi:type="dcterms:W3CDTF">2022-04-30T08:35:25Z</dcterms:created>
  <dcterms:modified xsi:type="dcterms:W3CDTF">2022-05-07T09:32:30Z</dcterms:modified>
</cp:coreProperties>
</file>