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1" r:id="rId6"/>
    <p:sldId id="278" r:id="rId7"/>
    <p:sldId id="263" r:id="rId8"/>
    <p:sldId id="275" r:id="rId9"/>
    <p:sldId id="264" r:id="rId10"/>
    <p:sldId id="266" r:id="rId11"/>
    <p:sldId id="267" r:id="rId12"/>
    <p:sldId id="268" r:id="rId13"/>
    <p:sldId id="265" r:id="rId14"/>
    <p:sldId id="262" r:id="rId15"/>
    <p:sldId id="269" r:id="rId16"/>
    <p:sldId id="270" r:id="rId17"/>
    <p:sldId id="26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06AC-9357-4A44-BC36-60492A7BF2E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1AF5-ABF6-46EA-A73F-C495F0AE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3C5A-C520-49E3-98A8-8F1FB8087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FACB9-BE4A-401D-9E24-D7DF256C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FFC0-6A8A-450E-8E04-B4876FD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AFA0D-5AFF-4322-BEF9-39C98328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D6760-F08E-4C17-91FE-222E6B8F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B2F4-DA02-4420-B4CB-846C9CF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412BF-CE60-463D-BE05-F4EA6EC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A792-849E-414A-9E14-9A02F65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722D-9550-4288-8D80-2951BFC9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4037A-1657-4A4B-99F9-8867FD9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EDC21-1319-4794-8B89-DD9A5C252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D94F7-701F-452E-9A94-0B659CC2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8A9F4-1A2F-4D7D-B82B-C3D0F45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8DF20-471C-4068-BEF4-15A695D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1118-54B0-42DB-9FCB-3FD2B76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C43F-00AF-4EFE-BBC6-CB71009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06DD0-D951-46CF-8FBD-1B688A69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DC798-057C-476A-9385-88CE019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5AC67-BADE-44E6-806D-B308BEC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5B9C-6025-41D9-8916-F54CA6E4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DAA5-3B6B-494F-A876-9BB85F8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8E0C-F5E7-49C0-97F2-9059986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705C-38B2-4830-9C79-BC63620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6E33-D025-4496-B0CF-AB9B1FC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F3A34-DD78-43E9-970F-995AD5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E372-0221-46ED-8AC5-517A373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2359-A3B6-4B68-B932-18F671F6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474AA-F6D3-4AA5-842A-2AFBCCE2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76E42-8E0C-4211-9FB8-A10D63C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3158F-6BC5-488C-AC6B-C5AD8E8B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548B-1925-45FD-A19F-E0E73884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17BE9-A359-4423-80A3-35B7518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0C41-0D3C-4BDB-9F3E-87006D83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B3FB2-7CE6-40B2-94E2-6FC5B104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2D151-8220-42B3-B06B-B8D6BFCA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A1C30-EBFE-4E81-876F-D03DB66A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CD089-CBDF-4CB1-A0E2-D916851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C4283-92B8-49D6-A3E9-175F973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4C99B-7BE0-4153-9097-750B197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1066-D404-449E-99D3-84F057A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F2F6-2C7E-4036-AC03-F18F3B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DCCD3-5652-440E-A782-504046E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F0EA-BFC4-4A39-81E8-8107C90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1D2-8AF5-4538-8C30-981B31F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6636-3F9D-49A7-BDF6-B74E1E9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3192C-08E2-4ED1-85D9-56B16E6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0C7A-8F91-451A-AEF1-E82443A2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65CE2-C941-4F35-8003-35FBFC1A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B4C84-31B1-4F55-A8ED-EAA0C850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1E3E-113C-4EA9-ACA9-03EB3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22DFF-C68B-4C2E-8F6D-D2C4A7A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7783-F5FC-43ED-9FD1-334B37D8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658B-64A7-454F-AFAC-EF7D9FC9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CCF03-2589-4046-8324-3C0DCB54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222E9-3C26-4410-9AD1-53C20A04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EBC2B-1C69-4CC2-B626-EB12DB8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067AE-BB1A-4070-A6E5-7038A35C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AC797-CCC3-4001-B8CA-743856F8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D7C39-C586-4D0C-B6DB-6F85A2E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77C81-D8B8-4B13-8D33-A24D92C0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359C-C120-4C72-8ABE-149779AE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DCC-102A-4F6E-9AF5-AAF6C883E02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A94D-98A9-4926-AF01-CD3D068D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05D9-F517-47BB-8BA8-07AEB71E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57604A-C02C-4ABB-8AD4-BBE61EA7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72358"/>
              </p:ext>
            </p:extLst>
          </p:nvPr>
        </p:nvGraphicFramePr>
        <p:xfrm>
          <a:off x="111577" y="446837"/>
          <a:ext cx="11968843" cy="380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83">
                  <a:extLst>
                    <a:ext uri="{9D8B030D-6E8A-4147-A177-3AD203B41FA5}">
                      <a16:colId xmlns:a16="http://schemas.microsoft.com/office/drawing/2014/main" val="1159083109"/>
                    </a:ext>
                  </a:extLst>
                </a:gridCol>
                <a:gridCol w="1136840">
                  <a:extLst>
                    <a:ext uri="{9D8B030D-6E8A-4147-A177-3AD203B41FA5}">
                      <a16:colId xmlns:a16="http://schemas.microsoft.com/office/drawing/2014/main" val="1961112450"/>
                    </a:ext>
                  </a:extLst>
                </a:gridCol>
                <a:gridCol w="854083">
                  <a:extLst>
                    <a:ext uri="{9D8B030D-6E8A-4147-A177-3AD203B41FA5}">
                      <a16:colId xmlns:a16="http://schemas.microsoft.com/office/drawing/2014/main" val="2309995613"/>
                    </a:ext>
                  </a:extLst>
                </a:gridCol>
                <a:gridCol w="743200">
                  <a:extLst>
                    <a:ext uri="{9D8B030D-6E8A-4147-A177-3AD203B41FA5}">
                      <a16:colId xmlns:a16="http://schemas.microsoft.com/office/drawing/2014/main" val="107783380"/>
                    </a:ext>
                  </a:extLst>
                </a:gridCol>
                <a:gridCol w="632275">
                  <a:extLst>
                    <a:ext uri="{9D8B030D-6E8A-4147-A177-3AD203B41FA5}">
                      <a16:colId xmlns:a16="http://schemas.microsoft.com/office/drawing/2014/main" val="2418316506"/>
                    </a:ext>
                  </a:extLst>
                </a:gridCol>
                <a:gridCol w="1217360">
                  <a:extLst>
                    <a:ext uri="{9D8B030D-6E8A-4147-A177-3AD203B41FA5}">
                      <a16:colId xmlns:a16="http://schemas.microsoft.com/office/drawing/2014/main" val="3306809147"/>
                    </a:ext>
                  </a:extLst>
                </a:gridCol>
                <a:gridCol w="2797433">
                  <a:extLst>
                    <a:ext uri="{9D8B030D-6E8A-4147-A177-3AD203B41FA5}">
                      <a16:colId xmlns:a16="http://schemas.microsoft.com/office/drawing/2014/main" val="1754851735"/>
                    </a:ext>
                  </a:extLst>
                </a:gridCol>
                <a:gridCol w="1018364">
                  <a:extLst>
                    <a:ext uri="{9D8B030D-6E8A-4147-A177-3AD203B41FA5}">
                      <a16:colId xmlns:a16="http://schemas.microsoft.com/office/drawing/2014/main" val="2302298548"/>
                    </a:ext>
                  </a:extLst>
                </a:gridCol>
                <a:gridCol w="2226905">
                  <a:extLst>
                    <a:ext uri="{9D8B030D-6E8A-4147-A177-3AD203B41FA5}">
                      <a16:colId xmlns:a16="http://schemas.microsoft.com/office/drawing/2014/main" val="2365893066"/>
                    </a:ext>
                  </a:extLst>
                </a:gridCol>
              </a:tblGrid>
              <a:tr h="481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冒泡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希尔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堆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路归并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基数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23140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20542707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log2n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4233073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稳定性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866596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最好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algn="l" rtl="0" fontAlgn="ctr"/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69786431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最坏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逆序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en-US" altLang="ja-JP" sz="20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61255214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适用场景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基本有序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基本无序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规模很大时找出前</a:t>
                      </a:r>
                      <a:r>
                        <a:rPr lang="en-US" altLang="zh-CN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数据集中在几个点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09647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BA9EE7-A431-4A76-9080-0CC3174BD423}"/>
              </a:ext>
            </a:extLst>
          </p:cNvPr>
          <p:cNvSpPr txBox="1"/>
          <p:nvPr/>
        </p:nvSpPr>
        <p:spPr>
          <a:xfrm>
            <a:off x="1948244" y="496522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100</a:t>
            </a:r>
            <a:r>
              <a:rPr lang="zh-CN" altLang="en-US" sz="2400"/>
              <a:t>万个数找出前</a:t>
            </a:r>
            <a:r>
              <a:rPr lang="en-US" altLang="zh-CN" sz="2400"/>
              <a:t>100</a:t>
            </a:r>
            <a:r>
              <a:rPr lang="zh-CN" altLang="en-US" sz="2400"/>
              <a:t>个最大</a:t>
            </a:r>
            <a:r>
              <a:rPr lang="en-US" altLang="zh-CN" sz="2400"/>
              <a:t>/</a:t>
            </a:r>
            <a:r>
              <a:rPr lang="zh-CN" altLang="en-US" sz="2400"/>
              <a:t>最小的数</a:t>
            </a:r>
            <a:endParaRPr 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5CC51-1D0D-4A3C-B27D-855B1C6DF1BB}"/>
              </a:ext>
            </a:extLst>
          </p:cNvPr>
          <p:cNvSpPr txBox="1"/>
          <p:nvPr/>
        </p:nvSpPr>
        <p:spPr>
          <a:xfrm>
            <a:off x="8218416" y="4859493"/>
            <a:ext cx="338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全校大一新生生日排序</a:t>
            </a:r>
            <a:endParaRPr 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71372D-F27E-4075-B7A7-A94338C51B5D}"/>
              </a:ext>
            </a:extLst>
          </p:cNvPr>
          <p:cNvCxnSpPr>
            <a:cxnSpLocks/>
          </p:cNvCxnSpPr>
          <p:nvPr/>
        </p:nvCxnSpPr>
        <p:spPr>
          <a:xfrm flipH="1">
            <a:off x="5595257" y="4250862"/>
            <a:ext cx="1590318" cy="6086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1F072D-8CD9-4A33-B12A-1BFDBA9F8856}"/>
              </a:ext>
            </a:extLst>
          </p:cNvPr>
          <p:cNvCxnSpPr>
            <a:cxnSpLocks/>
          </p:cNvCxnSpPr>
          <p:nvPr/>
        </p:nvCxnSpPr>
        <p:spPr>
          <a:xfrm flipH="1">
            <a:off x="9372600" y="4332514"/>
            <a:ext cx="1513114" cy="5269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326FE9D-4E92-4B70-9305-2C6682B947C9}"/>
              </a:ext>
            </a:extLst>
          </p:cNvPr>
          <p:cNvSpPr txBox="1"/>
          <p:nvPr/>
        </p:nvSpPr>
        <p:spPr>
          <a:xfrm>
            <a:off x="3106961" y="5789819"/>
            <a:ext cx="663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无最好最坏情况即任何情况都一样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9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4DA204-E8BA-4234-BDFB-E85B765E5383}"/>
              </a:ext>
            </a:extLst>
          </p:cNvPr>
          <p:cNvCxnSpPr>
            <a:cxnSpLocks/>
          </p:cNvCxnSpPr>
          <p:nvPr/>
        </p:nvCxnSpPr>
        <p:spPr>
          <a:xfrm>
            <a:off x="1279071" y="454181"/>
            <a:ext cx="9329058" cy="461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9A8291-BBDF-443A-AE88-5CB36B95B1DB}"/>
              </a:ext>
            </a:extLst>
          </p:cNvPr>
          <p:cNvSpPr txBox="1"/>
          <p:nvPr/>
        </p:nvSpPr>
        <p:spPr>
          <a:xfrm>
            <a:off x="44563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速度快</a:t>
            </a:r>
            <a:endParaRPr lang="en-US" altLang="zh-CN" sz="2400"/>
          </a:p>
          <a:p>
            <a:r>
              <a:rPr lang="zh-CN" altLang="en-US" sz="2400"/>
              <a:t>成本高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643A6-E6FB-4C7B-9C91-665F3B1A81D1}"/>
              </a:ext>
            </a:extLst>
          </p:cNvPr>
          <p:cNvSpPr txBox="1"/>
          <p:nvPr/>
        </p:nvSpPr>
        <p:spPr>
          <a:xfrm>
            <a:off x="10798629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速度慢</a:t>
            </a:r>
            <a:endParaRPr lang="en-US" altLang="zh-CN" sz="2400"/>
          </a:p>
          <a:p>
            <a:r>
              <a:rPr lang="zh-CN" altLang="en-US" sz="2400"/>
              <a:t>成本低</a:t>
            </a:r>
            <a:endParaRPr lang="en-US" sz="2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665ADB-2FDB-4666-9F8C-243D4D52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95232"/>
              </p:ext>
            </p:extLst>
          </p:nvPr>
        </p:nvGraphicFramePr>
        <p:xfrm>
          <a:off x="249861" y="922401"/>
          <a:ext cx="11146972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531">
                  <a:extLst>
                    <a:ext uri="{9D8B030D-6E8A-4147-A177-3AD203B41FA5}">
                      <a16:colId xmlns:a16="http://schemas.microsoft.com/office/drawing/2014/main" val="1307629173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1060972571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2060197681"/>
                    </a:ext>
                  </a:extLst>
                </a:gridCol>
                <a:gridCol w="2688848">
                  <a:extLst>
                    <a:ext uri="{9D8B030D-6E8A-4147-A177-3AD203B41FA5}">
                      <a16:colId xmlns:a16="http://schemas.microsoft.com/office/drawing/2014/main" val="1814357537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3874806716"/>
                    </a:ext>
                  </a:extLst>
                </a:gridCol>
              </a:tblGrid>
              <a:tr h="476864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</a:p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高速缓存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ROM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4452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96413"/>
                  </a:ext>
                </a:extLst>
              </a:tr>
              <a:tr h="4293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断电丢失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040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需要刷新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597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AACE1D-435C-413D-81FD-7EFAC99A0DDB}"/>
              </a:ext>
            </a:extLst>
          </p:cNvPr>
          <p:cNvCxnSpPr>
            <a:cxnSpLocks/>
          </p:cNvCxnSpPr>
          <p:nvPr/>
        </p:nvCxnSpPr>
        <p:spPr>
          <a:xfrm flipV="1">
            <a:off x="2884714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B0139-AA5E-4857-B6F5-1C01FCB5B75A}"/>
              </a:ext>
            </a:extLst>
          </p:cNvPr>
          <p:cNvCxnSpPr>
            <a:cxnSpLocks/>
          </p:cNvCxnSpPr>
          <p:nvPr/>
        </p:nvCxnSpPr>
        <p:spPr>
          <a:xfrm flipV="1">
            <a:off x="5595257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45F4F-002A-4A40-87B4-4E52D4B225F3}"/>
              </a:ext>
            </a:extLst>
          </p:cNvPr>
          <p:cNvCxnSpPr>
            <a:cxnSpLocks/>
          </p:cNvCxnSpPr>
          <p:nvPr/>
        </p:nvCxnSpPr>
        <p:spPr>
          <a:xfrm flipV="1">
            <a:off x="7478485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64191-DF7C-4951-B777-9E5E291098F4}"/>
              </a:ext>
            </a:extLst>
          </p:cNvPr>
          <p:cNvCxnSpPr>
            <a:cxnSpLocks/>
          </p:cNvCxnSpPr>
          <p:nvPr/>
        </p:nvCxnSpPr>
        <p:spPr>
          <a:xfrm flipV="1">
            <a:off x="9884229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23BBA39-0498-4876-9E46-74831396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42863"/>
              </p:ext>
            </p:extLst>
          </p:nvPr>
        </p:nvGraphicFramePr>
        <p:xfrm>
          <a:off x="217460" y="3617741"/>
          <a:ext cx="11452279" cy="2929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329">
                  <a:extLst>
                    <a:ext uri="{9D8B030D-6E8A-4147-A177-3AD203B41FA5}">
                      <a16:colId xmlns:a16="http://schemas.microsoft.com/office/drawing/2014/main" val="4025705687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8097761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2738490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389274073"/>
                    </a:ext>
                  </a:extLst>
                </a:gridCol>
                <a:gridCol w="1785992">
                  <a:extLst>
                    <a:ext uri="{9D8B030D-6E8A-4147-A177-3AD203B41FA5}">
                      <a16:colId xmlns:a16="http://schemas.microsoft.com/office/drawing/2014/main" val="212747229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08158458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7786808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515877002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122547590"/>
                    </a:ext>
                  </a:extLst>
                </a:gridCol>
              </a:tblGrid>
              <a:tr h="1089630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指令系统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指令字长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访存指令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指令执行时长</a:t>
                      </a:r>
                      <a:r>
                        <a:rPr lang="en-US" altLang="zh-CN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使用频率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通用寄存器数量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目标代码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控制方式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指令流水线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2129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无限制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相差大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难优化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可能有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8843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load/</a:t>
                      </a:r>
                    </a:p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已优化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组合逻辑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85901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CFD1AFF-5EC6-46E3-B43A-DBA0BA0F0D2F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6C9E9-7834-46F4-9889-1FA6D678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4089"/>
              </p:ext>
            </p:extLst>
          </p:nvPr>
        </p:nvGraphicFramePr>
        <p:xfrm>
          <a:off x="544286" y="168728"/>
          <a:ext cx="10951028" cy="3358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277469207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1723503778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885293760"/>
                    </a:ext>
                  </a:extLst>
                </a:gridCol>
              </a:tblGrid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体系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典型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3552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冯诺依曼机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507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单指令多数据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阵列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超级向量处理机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2119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不存在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80405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MIMD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多指令多数据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intel i7、i9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7857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95247AF-A584-415B-AE84-52AC518FD3E3}"/>
              </a:ext>
            </a:extLst>
          </p:cNvPr>
          <p:cNvCxnSpPr>
            <a:cxnSpLocks/>
          </p:cNvCxnSpPr>
          <p:nvPr/>
        </p:nvCxnSpPr>
        <p:spPr>
          <a:xfrm>
            <a:off x="1246414" y="4231524"/>
            <a:ext cx="882287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B6F05F-4CF0-452E-9431-155DD8BC15AE}"/>
              </a:ext>
            </a:extLst>
          </p:cNvPr>
          <p:cNvSpPr txBox="1"/>
          <p:nvPr/>
        </p:nvSpPr>
        <p:spPr>
          <a:xfrm>
            <a:off x="97971" y="369628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参与度高</a:t>
            </a:r>
            <a:endParaRPr lang="en-US" altLang="zh-CN" sz="2400"/>
          </a:p>
          <a:p>
            <a:r>
              <a:rPr lang="zh-CN" altLang="en-US" sz="2400"/>
              <a:t>效率低</a:t>
            </a:r>
            <a:endParaRPr 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984B4-91E6-43B3-BFD2-8A5D84FDC6C3}"/>
              </a:ext>
            </a:extLst>
          </p:cNvPr>
          <p:cNvSpPr txBox="1"/>
          <p:nvPr/>
        </p:nvSpPr>
        <p:spPr>
          <a:xfrm>
            <a:off x="10158884" y="369628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参与度低</a:t>
            </a:r>
            <a:endParaRPr lang="en-US" altLang="zh-CN" sz="2400"/>
          </a:p>
          <a:p>
            <a:r>
              <a:rPr lang="zh-CN" altLang="en-US" sz="2400"/>
              <a:t>效率高</a:t>
            </a:r>
            <a:endParaRPr 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07230-B295-4A01-90B6-B771278C6169}"/>
              </a:ext>
            </a:extLst>
          </p:cNvPr>
          <p:cNvSpPr txBox="1"/>
          <p:nvPr/>
        </p:nvSpPr>
        <p:spPr>
          <a:xfrm>
            <a:off x="1588057" y="458237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程序查询</a:t>
            </a:r>
            <a:endParaRPr lang="en-US" sz="2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8068A-A9CE-4783-AF2F-B2A477839B62}"/>
              </a:ext>
            </a:extLst>
          </p:cNvPr>
          <p:cNvSpPr txBox="1"/>
          <p:nvPr/>
        </p:nvSpPr>
        <p:spPr>
          <a:xfrm>
            <a:off x="5260618" y="458237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程序中断</a:t>
            </a:r>
            <a:endParaRPr lang="en-US" sz="2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CA1DB-2FB3-4036-A27D-79C788AB94F2}"/>
              </a:ext>
            </a:extLst>
          </p:cNvPr>
          <p:cNvSpPr txBox="1"/>
          <p:nvPr/>
        </p:nvSpPr>
        <p:spPr>
          <a:xfrm>
            <a:off x="8614137" y="4582372"/>
            <a:ext cx="942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</a:t>
            </a:r>
            <a:r>
              <a:rPr lang="en-US" altLang="zh-CN" sz="2600"/>
              <a:t>DMA</a:t>
            </a:r>
            <a:endParaRPr lang="en-US" sz="2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30749-B89D-4C90-B390-60913180CE3E}"/>
              </a:ext>
            </a:extLst>
          </p:cNvPr>
          <p:cNvSpPr txBox="1"/>
          <p:nvPr/>
        </p:nvSpPr>
        <p:spPr>
          <a:xfrm>
            <a:off x="2422071" y="5921830"/>
            <a:ext cx="734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中断向量地址为中断服务程序入口</a:t>
            </a:r>
            <a:r>
              <a:rPr lang="zh-CN" altLang="en-US" sz="2800">
                <a:solidFill>
                  <a:srgbClr val="FF0000"/>
                </a:solidFill>
              </a:rPr>
              <a:t>地址的地址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3D0D31-596F-4694-9238-F187F143A941}"/>
              </a:ext>
            </a:extLst>
          </p:cNvPr>
          <p:cNvCxnSpPr>
            <a:cxnSpLocks/>
          </p:cNvCxnSpPr>
          <p:nvPr/>
        </p:nvCxnSpPr>
        <p:spPr>
          <a:xfrm>
            <a:off x="5900057" y="5074815"/>
            <a:ext cx="0" cy="8361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BE0B054-E1BF-4C32-ADF2-F06269626020}"/>
              </a:ext>
            </a:extLst>
          </p:cNvPr>
          <p:cNvCxnSpPr>
            <a:cxnSpLocks/>
          </p:cNvCxnSpPr>
          <p:nvPr/>
        </p:nvCxnSpPr>
        <p:spPr>
          <a:xfrm>
            <a:off x="12104189" y="65212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5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1BE7F79-17B6-4BD0-9E2E-C2081A7C4F61}"/>
              </a:ext>
            </a:extLst>
          </p:cNvPr>
          <p:cNvCxnSpPr>
            <a:cxnSpLocks/>
          </p:cNvCxnSpPr>
          <p:nvPr/>
        </p:nvCxnSpPr>
        <p:spPr>
          <a:xfrm>
            <a:off x="942584" y="1060762"/>
            <a:ext cx="8822871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C93C7D3-4B0D-4470-8869-16626262A5CA}"/>
              </a:ext>
            </a:extLst>
          </p:cNvPr>
          <p:cNvSpPr txBox="1"/>
          <p:nvPr/>
        </p:nvSpPr>
        <p:spPr>
          <a:xfrm>
            <a:off x="10059817" y="829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速度慢</a:t>
            </a:r>
            <a:endParaRPr 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56924-098F-4993-9F69-08C94C5E55F6}"/>
              </a:ext>
            </a:extLst>
          </p:cNvPr>
          <p:cNvSpPr txBox="1"/>
          <p:nvPr/>
        </p:nvSpPr>
        <p:spPr>
          <a:xfrm>
            <a:off x="657490" y="1423689"/>
            <a:ext cx="1547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立即寻址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68E744-856B-415E-9055-F6E18C20DDB7}"/>
              </a:ext>
            </a:extLst>
          </p:cNvPr>
          <p:cNvSpPr txBox="1"/>
          <p:nvPr/>
        </p:nvSpPr>
        <p:spPr>
          <a:xfrm>
            <a:off x="2544299" y="1423687"/>
            <a:ext cx="18982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寄存器寻址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DC269-8B68-4521-B937-0C6FBB8AD7D5}"/>
              </a:ext>
            </a:extLst>
          </p:cNvPr>
          <p:cNvSpPr txBox="1"/>
          <p:nvPr/>
        </p:nvSpPr>
        <p:spPr>
          <a:xfrm>
            <a:off x="6937724" y="14457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直接寻址</a:t>
            </a:r>
            <a:endParaRPr lang="en-US" sz="2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2A14D-CF8D-487C-978F-F32108B5ACF3}"/>
              </a:ext>
            </a:extLst>
          </p:cNvPr>
          <p:cNvSpPr txBox="1"/>
          <p:nvPr/>
        </p:nvSpPr>
        <p:spPr>
          <a:xfrm>
            <a:off x="8698318" y="141419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间接寻址</a:t>
            </a:r>
            <a:endParaRPr 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4842A8-9613-4596-9AE7-AD183164A1F6}"/>
              </a:ext>
            </a:extLst>
          </p:cNvPr>
          <p:cNvSpPr txBox="1"/>
          <p:nvPr/>
        </p:nvSpPr>
        <p:spPr>
          <a:xfrm>
            <a:off x="4413750" y="1445700"/>
            <a:ext cx="2497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寄存器间接寻址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EBCB6A5-D011-43E4-91FB-7949C7BF9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7720"/>
              </p:ext>
            </p:extLst>
          </p:nvPr>
        </p:nvGraphicFramePr>
        <p:xfrm>
          <a:off x="733690" y="2260064"/>
          <a:ext cx="10929261" cy="160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531">
                  <a:extLst>
                    <a:ext uri="{9D8B030D-6E8A-4147-A177-3AD203B41FA5}">
                      <a16:colId xmlns:a16="http://schemas.microsoft.com/office/drawing/2014/main" val="955359064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35755131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582207250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968195874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289159602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29376275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123760058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68584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最快，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范围受限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最慢，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范围大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快，代价高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转移指令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多道程序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用户设定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341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84C49-E36D-4109-940C-24CA9FCF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52526"/>
              </p:ext>
            </p:extLst>
          </p:nvPr>
        </p:nvGraphicFramePr>
        <p:xfrm>
          <a:off x="733689" y="4427869"/>
          <a:ext cx="10929261" cy="1653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106">
                  <a:extLst>
                    <a:ext uri="{9D8B030D-6E8A-4147-A177-3AD203B41FA5}">
                      <a16:colId xmlns:a16="http://schemas.microsoft.com/office/drawing/2014/main" val="1989959345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439528853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917409413"/>
                    </a:ext>
                  </a:extLst>
                </a:gridCol>
                <a:gridCol w="2818599">
                  <a:extLst>
                    <a:ext uri="{9D8B030D-6E8A-4147-A177-3AD203B41FA5}">
                      <a16:colId xmlns:a16="http://schemas.microsoft.com/office/drawing/2014/main" val="855040904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1376842916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原子性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持久性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隔离性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93232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事务特征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一气呵成，不可分割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操作成功后不被破坏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提交成功后持久化到数据库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并发操作上不相互影响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5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C640C-9D3E-49CB-93C7-B9DAB6CC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63978"/>
            <a:ext cx="5776603" cy="507213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DDB1F8-53C8-4D0A-8DEF-9ECEE23898AF}"/>
              </a:ext>
            </a:extLst>
          </p:cNvPr>
          <p:cNvCxnSpPr>
            <a:cxnSpLocks/>
          </p:cNvCxnSpPr>
          <p:nvPr/>
        </p:nvCxnSpPr>
        <p:spPr>
          <a:xfrm>
            <a:off x="815408" y="5661631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D6EDD0-9379-4339-B8B3-0DC71127CBB4}"/>
              </a:ext>
            </a:extLst>
          </p:cNvPr>
          <p:cNvSpPr txBox="1"/>
          <p:nvPr/>
        </p:nvSpPr>
        <p:spPr>
          <a:xfrm>
            <a:off x="215673" y="54000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弱</a:t>
            </a:r>
            <a:endParaRPr lang="en-US" sz="2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29A6A-5A7D-43A5-932B-1EA4C82767ED}"/>
              </a:ext>
            </a:extLst>
          </p:cNvPr>
          <p:cNvSpPr txBox="1"/>
          <p:nvPr/>
        </p:nvSpPr>
        <p:spPr>
          <a:xfrm>
            <a:off x="11440907" y="54232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999-2A1C-437F-8DF6-55F0C75E4279}"/>
              </a:ext>
            </a:extLst>
          </p:cNvPr>
          <p:cNvSpPr txBox="1"/>
          <p:nvPr/>
        </p:nvSpPr>
        <p:spPr>
          <a:xfrm>
            <a:off x="751093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语句覆盖</a:t>
            </a:r>
            <a:endParaRPr lang="en-US" sz="28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BD58F8-03EB-4674-A47F-CD3829104CE3}"/>
              </a:ext>
            </a:extLst>
          </p:cNvPr>
          <p:cNvSpPr txBox="1"/>
          <p:nvPr/>
        </p:nvSpPr>
        <p:spPr>
          <a:xfrm>
            <a:off x="3532827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判定覆盖</a:t>
            </a:r>
            <a:endParaRPr 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707419-4861-4268-AFCD-183852951E07}"/>
              </a:ext>
            </a:extLst>
          </p:cNvPr>
          <p:cNvSpPr txBox="1"/>
          <p:nvPr/>
        </p:nvSpPr>
        <p:spPr>
          <a:xfrm>
            <a:off x="6852122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条件覆盖</a:t>
            </a:r>
            <a:endParaRPr lang="en-US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563F8-4530-495F-B003-7CBA879BBD8A}"/>
              </a:ext>
            </a:extLst>
          </p:cNvPr>
          <p:cNvSpPr txBox="1"/>
          <p:nvPr/>
        </p:nvSpPr>
        <p:spPr>
          <a:xfrm>
            <a:off x="9808050" y="5982965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路径覆盖</a:t>
            </a:r>
            <a:endParaRPr lang="en-US" sz="28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AF58A7-9DBC-408F-A3AF-402C005975B7}"/>
              </a:ext>
            </a:extLst>
          </p:cNvPr>
          <p:cNvSpPr txBox="1"/>
          <p:nvPr/>
        </p:nvSpPr>
        <p:spPr>
          <a:xfrm>
            <a:off x="4349255" y="333045"/>
            <a:ext cx="7333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cCabe</a:t>
            </a:r>
            <a:r>
              <a:rPr lang="zh-CN" alt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环路复杂度：</a:t>
            </a:r>
            <a:r>
              <a:rPr lang="zh-CN" altLang="en-US" sz="3000" b="1">
                <a:solidFill>
                  <a:srgbClr val="FF0000"/>
                </a:solidFill>
              </a:rPr>
              <a:t>判定分支数</a:t>
            </a:r>
            <a:r>
              <a:rPr lang="en-US" altLang="zh-CN" sz="3000" b="1">
                <a:solidFill>
                  <a:srgbClr val="FF0000"/>
                </a:solidFill>
              </a:rPr>
              <a:t>+1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=2+1=3</a:t>
            </a:r>
            <a:endParaRPr lang="en-US" sz="3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D1441B-8B5C-4111-B795-F10E79805DCB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5987164" cy="938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844D91-9711-45EC-AEC8-384CC0B4FC49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6760050" cy="2438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707F8B5-A772-4129-90A8-7EED66FB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1983"/>
              </p:ext>
            </p:extLst>
          </p:nvPr>
        </p:nvGraphicFramePr>
        <p:xfrm>
          <a:off x="6096000" y="3272539"/>
          <a:ext cx="5936776" cy="1580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473">
                  <a:extLst>
                    <a:ext uri="{9D8B030D-6E8A-4147-A177-3AD203B41FA5}">
                      <a16:colId xmlns:a16="http://schemas.microsoft.com/office/drawing/2014/main" val="1728308851"/>
                    </a:ext>
                  </a:extLst>
                </a:gridCol>
                <a:gridCol w="4016303">
                  <a:extLst>
                    <a:ext uri="{9D8B030D-6E8A-4147-A177-3AD203B41FA5}">
                      <a16:colId xmlns:a16="http://schemas.microsoft.com/office/drawing/2014/main" val="3771430137"/>
                    </a:ext>
                  </a:extLst>
                </a:gridCol>
              </a:tblGrid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每个语句至少执行一次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64642"/>
                  </a:ext>
                </a:extLst>
              </a:tr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每条路径至少执行一次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6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0224"/>
              </p:ext>
            </p:extLst>
          </p:nvPr>
        </p:nvGraphicFramePr>
        <p:xfrm>
          <a:off x="163286" y="594631"/>
          <a:ext cx="10711543" cy="566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95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049948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内聚特性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偶然内聚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元素关系比较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松散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逻辑内聚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各个元素逻辑上是有关系的，但实际功能来看是没有关系的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时间内聚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各个元素必须再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同一时间内执行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过程内聚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元素之间有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通信内聚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所有元素都操作统一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数据集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顺序内聚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元素都相关同一功能，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前一元素的输出就是下一元素的输入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581131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功能内聚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共同完成一个功能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9522272"/>
                  </a:ext>
                </a:extLst>
              </a:tr>
            </a:tbl>
          </a:graphicData>
        </a:graphic>
      </p:graphicFrame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C66A49F-6451-47EF-A6DC-3E8BD26D2D7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505771" y="1153886"/>
            <a:ext cx="22200" cy="46764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FD37E7-506B-4FBE-9BE2-9741D43F7501}"/>
              </a:ext>
            </a:extLst>
          </p:cNvPr>
          <p:cNvSpPr txBox="1"/>
          <p:nvPr/>
        </p:nvSpPr>
        <p:spPr>
          <a:xfrm>
            <a:off x="10897029" y="3330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低内聚</a:t>
            </a:r>
            <a:endParaRPr 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3CF5E-FB72-48B2-B69F-B5DA950703BC}"/>
              </a:ext>
            </a:extLst>
          </p:cNvPr>
          <p:cNvSpPr txBox="1"/>
          <p:nvPr/>
        </p:nvSpPr>
        <p:spPr>
          <a:xfrm>
            <a:off x="10874829" y="58303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高内聚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594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76551"/>
              </p:ext>
            </p:extLst>
          </p:nvPr>
        </p:nvGraphicFramePr>
        <p:xfrm>
          <a:off x="262116" y="1067506"/>
          <a:ext cx="10975522" cy="424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07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247115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耦合标志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内容耦合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模块直接修改操作另一个模块数据或通过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非正常入口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公共耦合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两个级以上模块用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同一个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全局数据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控制耦合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控制信号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控制另一个模块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标记耦合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通过模块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、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zh-CN" altLang="en-US" sz="2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传递公共参数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数据耦合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模块通过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参数传递数据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F4223B8-A926-4AD0-AA8B-C41A2DD48320}"/>
              </a:ext>
            </a:extLst>
          </p:cNvPr>
          <p:cNvCxnSpPr>
            <a:cxnSpLocks/>
          </p:cNvCxnSpPr>
          <p:nvPr/>
        </p:nvCxnSpPr>
        <p:spPr>
          <a:xfrm>
            <a:off x="11593285" y="1089277"/>
            <a:ext cx="0" cy="42400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E30250-C3AE-467F-A729-3DF62948789E}"/>
              </a:ext>
            </a:extLst>
          </p:cNvPr>
          <p:cNvSpPr txBox="1"/>
          <p:nvPr/>
        </p:nvSpPr>
        <p:spPr>
          <a:xfrm>
            <a:off x="10930116" y="3840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高耦合</a:t>
            </a:r>
            <a:endParaRPr 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2ACE8-4630-4605-A611-951CD0302A40}"/>
              </a:ext>
            </a:extLst>
          </p:cNvPr>
          <p:cNvSpPr txBox="1"/>
          <p:nvPr/>
        </p:nvSpPr>
        <p:spPr>
          <a:xfrm>
            <a:off x="10668000" y="56279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低耦合</a:t>
            </a:r>
            <a:endParaRPr lang="en-US" sz="2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36298-F078-47F2-9675-822E12F0F1C9}"/>
              </a:ext>
            </a:extLst>
          </p:cNvPr>
          <p:cNvSpPr txBox="1"/>
          <p:nvPr/>
        </p:nvSpPr>
        <p:spPr>
          <a:xfrm>
            <a:off x="4169229" y="57904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最优：</a:t>
            </a:r>
            <a:r>
              <a:rPr lang="zh-CN" altLang="en-US" sz="3200">
                <a:solidFill>
                  <a:srgbClr val="FF0000"/>
                </a:solidFill>
              </a:rPr>
              <a:t>高内聚低耦合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4953D4-B760-49F1-B789-7BD3C2D6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89669"/>
              </p:ext>
            </p:extLst>
          </p:nvPr>
        </p:nvGraphicFramePr>
        <p:xfrm>
          <a:off x="402771" y="677968"/>
          <a:ext cx="11386458" cy="3842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88">
                  <a:extLst>
                    <a:ext uri="{9D8B030D-6E8A-4147-A177-3AD203B41FA5}">
                      <a16:colId xmlns:a16="http://schemas.microsoft.com/office/drawing/2014/main" val="2396501100"/>
                    </a:ext>
                  </a:extLst>
                </a:gridCol>
                <a:gridCol w="2204303">
                  <a:extLst>
                    <a:ext uri="{9D8B030D-6E8A-4147-A177-3AD203B41FA5}">
                      <a16:colId xmlns:a16="http://schemas.microsoft.com/office/drawing/2014/main" val="3947147122"/>
                    </a:ext>
                  </a:extLst>
                </a:gridCol>
                <a:gridCol w="3328348">
                  <a:extLst>
                    <a:ext uri="{9D8B030D-6E8A-4147-A177-3AD203B41FA5}">
                      <a16:colId xmlns:a16="http://schemas.microsoft.com/office/drawing/2014/main" val="313954731"/>
                    </a:ext>
                  </a:extLst>
                </a:gridCol>
                <a:gridCol w="4291819">
                  <a:extLst>
                    <a:ext uri="{9D8B030D-6E8A-4147-A177-3AD203B41FA5}">
                      <a16:colId xmlns:a16="http://schemas.microsoft.com/office/drawing/2014/main" val="925055215"/>
                    </a:ext>
                  </a:extLst>
                </a:gridCol>
              </a:tblGrid>
              <a:tr h="80250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归属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6164"/>
                  </a:ext>
                </a:extLst>
              </a:tr>
              <a:tr h="7704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职务作品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利用单位物质条件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除署名权外其他归单位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59821"/>
                  </a:ext>
                </a:extLst>
              </a:tr>
              <a:tr h="620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有合同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51466"/>
                  </a:ext>
                </a:extLst>
              </a:tr>
              <a:tr h="1028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作者有著作权，单位优先使用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14817"/>
                  </a:ext>
                </a:extLst>
              </a:tr>
              <a:tr h="62060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专利权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单位有专利权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905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23E264A-679C-45AD-B04D-A952DF3E2BE2}"/>
              </a:ext>
            </a:extLst>
          </p:cNvPr>
          <p:cNvSpPr txBox="1"/>
          <p:nvPr/>
        </p:nvSpPr>
        <p:spPr>
          <a:xfrm>
            <a:off x="3554185" y="4953000"/>
            <a:ext cx="508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CMMI</a:t>
            </a:r>
            <a:r>
              <a:rPr lang="zh-CN" altLang="en-US" sz="3200">
                <a:solidFill>
                  <a:srgbClr val="FF0000"/>
                </a:solidFill>
              </a:rPr>
              <a:t>能力等级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最低</a:t>
            </a:r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zh-CN" altLang="en-US" sz="3200">
                <a:solidFill>
                  <a:srgbClr val="FF0000"/>
                </a:solidFill>
              </a:rPr>
              <a:t>最高</a:t>
            </a:r>
            <a:endParaRPr lang="en-US" sz="3200">
              <a:solidFill>
                <a:srgbClr val="FF0000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1B3C152-7A4D-4169-8B2D-2378CCA54D06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6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E872B-B3A0-4662-BA98-D6A8CE664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72342"/>
              </p:ext>
            </p:extLst>
          </p:nvPr>
        </p:nvGraphicFramePr>
        <p:xfrm>
          <a:off x="217351" y="3129025"/>
          <a:ext cx="11484790" cy="139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478">
                  <a:extLst>
                    <a:ext uri="{9D8B030D-6E8A-4147-A177-3AD203B41FA5}">
                      <a16:colId xmlns:a16="http://schemas.microsoft.com/office/drawing/2014/main" val="1047087011"/>
                    </a:ext>
                  </a:extLst>
                </a:gridCol>
                <a:gridCol w="1396710">
                  <a:extLst>
                    <a:ext uri="{9D8B030D-6E8A-4147-A177-3AD203B41FA5}">
                      <a16:colId xmlns:a16="http://schemas.microsoft.com/office/drawing/2014/main" val="526081555"/>
                    </a:ext>
                  </a:extLst>
                </a:gridCol>
                <a:gridCol w="2452473">
                  <a:extLst>
                    <a:ext uri="{9D8B030D-6E8A-4147-A177-3AD203B41FA5}">
                      <a16:colId xmlns:a16="http://schemas.microsoft.com/office/drawing/2014/main" val="3701857917"/>
                    </a:ext>
                  </a:extLst>
                </a:gridCol>
                <a:gridCol w="2131131">
                  <a:extLst>
                    <a:ext uri="{9D8B030D-6E8A-4147-A177-3AD203B41FA5}">
                      <a16:colId xmlns:a16="http://schemas.microsoft.com/office/drawing/2014/main" val="2304748224"/>
                    </a:ext>
                  </a:extLst>
                </a:gridCol>
                <a:gridCol w="1282889">
                  <a:extLst>
                    <a:ext uri="{9D8B030D-6E8A-4147-A177-3AD203B41FA5}">
                      <a16:colId xmlns:a16="http://schemas.microsoft.com/office/drawing/2014/main" val="3837245441"/>
                    </a:ext>
                  </a:extLst>
                </a:gridCol>
                <a:gridCol w="1481136">
                  <a:extLst>
                    <a:ext uri="{9D8B030D-6E8A-4147-A177-3AD203B41FA5}">
                      <a16:colId xmlns:a16="http://schemas.microsoft.com/office/drawing/2014/main" val="396233868"/>
                    </a:ext>
                  </a:extLst>
                </a:gridCol>
                <a:gridCol w="1045973">
                  <a:extLst>
                    <a:ext uri="{9D8B030D-6E8A-4147-A177-3AD203B41FA5}">
                      <a16:colId xmlns:a16="http://schemas.microsoft.com/office/drawing/2014/main" val="2581173656"/>
                    </a:ext>
                  </a:extLst>
                </a:gridCol>
              </a:tblGrid>
              <a:tr h="654837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署名权</a:t>
                      </a:r>
                      <a:r>
                        <a:rPr lang="en-US" altLang="zh-CN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保护作品完整权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商标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商业秘密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35495"/>
                  </a:ext>
                </a:extLst>
              </a:tr>
              <a:tr h="6548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保护期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 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可续期</a:t>
                      </a:r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5098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1F8554-7C0D-423A-8CC2-DD898F4AA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7369"/>
              </p:ext>
            </p:extLst>
          </p:nvPr>
        </p:nvGraphicFramePr>
        <p:xfrm>
          <a:off x="217353" y="4719877"/>
          <a:ext cx="11751127" cy="182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53">
                  <a:extLst>
                    <a:ext uri="{9D8B030D-6E8A-4147-A177-3AD203B41FA5}">
                      <a16:colId xmlns:a16="http://schemas.microsoft.com/office/drawing/2014/main" val="3620023387"/>
                    </a:ext>
                  </a:extLst>
                </a:gridCol>
                <a:gridCol w="1379988">
                  <a:extLst>
                    <a:ext uri="{9D8B030D-6E8A-4147-A177-3AD203B41FA5}">
                      <a16:colId xmlns:a16="http://schemas.microsoft.com/office/drawing/2014/main" val="4248895201"/>
                    </a:ext>
                  </a:extLst>
                </a:gridCol>
                <a:gridCol w="2266365">
                  <a:extLst>
                    <a:ext uri="{9D8B030D-6E8A-4147-A177-3AD203B41FA5}">
                      <a16:colId xmlns:a16="http://schemas.microsoft.com/office/drawing/2014/main" val="1647742414"/>
                    </a:ext>
                  </a:extLst>
                </a:gridCol>
                <a:gridCol w="1305681">
                  <a:extLst>
                    <a:ext uri="{9D8B030D-6E8A-4147-A177-3AD203B41FA5}">
                      <a16:colId xmlns:a16="http://schemas.microsoft.com/office/drawing/2014/main" val="754850615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2980883740"/>
                    </a:ext>
                  </a:extLst>
                </a:gridCol>
                <a:gridCol w="1284450">
                  <a:extLst>
                    <a:ext uri="{9D8B030D-6E8A-4147-A177-3AD203B41FA5}">
                      <a16:colId xmlns:a16="http://schemas.microsoft.com/office/drawing/2014/main" val="1342495204"/>
                    </a:ext>
                  </a:extLst>
                </a:gridCol>
                <a:gridCol w="2648514">
                  <a:extLst>
                    <a:ext uri="{9D8B030D-6E8A-4147-A177-3AD203B41FA5}">
                      <a16:colId xmlns:a16="http://schemas.microsoft.com/office/drawing/2014/main" val="2122468870"/>
                    </a:ext>
                  </a:extLst>
                </a:gridCol>
              </a:tblGrid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瀑布模型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螺旋模型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增量模型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喷泉模型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807100"/>
                  </a:ext>
                </a:extLst>
              </a:tr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ja-JP" altLang="en-US" sz="2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需求明确、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二次开发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先构造简易系统，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需求不明确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风险分析</a:t>
                      </a:r>
                      <a:endParaRPr lang="ja-JP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测试贯穿始终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模块化，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分批设计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各阶段无明显界限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1962457"/>
                  </a:ext>
                </a:extLst>
              </a:tr>
              <a:tr h="6849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面向对象、迭代、无缝隙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4348623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727CBCE-332C-4CEC-9EB3-98F244898620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EC8C55-82A8-4002-A5C4-327F9987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8610"/>
              </p:ext>
            </p:extLst>
          </p:nvPr>
        </p:nvGraphicFramePr>
        <p:xfrm>
          <a:off x="413660" y="246095"/>
          <a:ext cx="11288485" cy="196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513">
                  <a:extLst>
                    <a:ext uri="{9D8B030D-6E8A-4147-A177-3AD203B41FA5}">
                      <a16:colId xmlns:a16="http://schemas.microsoft.com/office/drawing/2014/main" val="4129916032"/>
                    </a:ext>
                  </a:extLst>
                </a:gridCol>
                <a:gridCol w="3677486">
                  <a:extLst>
                    <a:ext uri="{9D8B030D-6E8A-4147-A177-3AD203B41FA5}">
                      <a16:colId xmlns:a16="http://schemas.microsoft.com/office/drawing/2014/main" val="3894669221"/>
                    </a:ext>
                  </a:extLst>
                </a:gridCol>
                <a:gridCol w="3677486">
                  <a:extLst>
                    <a:ext uri="{9D8B030D-6E8A-4147-A177-3AD203B41FA5}">
                      <a16:colId xmlns:a16="http://schemas.microsoft.com/office/drawing/2014/main" val="2784373962"/>
                    </a:ext>
                  </a:extLst>
                </a:gridCol>
              </a:tblGrid>
              <a:tr h="696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DES/AES/3DES/IDEA</a:t>
                      </a:r>
                      <a:endParaRPr 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RSA/ECC/ECDSA/Elgamal/D-H</a:t>
                      </a:r>
                      <a:endParaRPr lang="pt-BR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SHA/ MD5/ HMAC</a:t>
                      </a:r>
                      <a:endParaRPr 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66975"/>
                  </a:ext>
                </a:extLst>
              </a:tr>
              <a:tr h="69635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非公开密钥</a:t>
                      </a:r>
                      <a:r>
                        <a:rPr lang="en-US" altLang="zh-CN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对称加密</a:t>
                      </a:r>
                      <a:endParaRPr lang="zh-CN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公开密钥</a:t>
                      </a:r>
                      <a:r>
                        <a:rPr lang="en-US" altLang="zh-CN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不对称加密</a:t>
                      </a:r>
                      <a:endParaRPr lang="zh-CN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信息摘要</a:t>
                      </a:r>
                      <a:endParaRPr lang="ja-JP" altLang="en-US" sz="3200" b="1" i="0" u="none" strike="noStrike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3864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9215F9B-EBEE-48E5-A9DF-922BBA0ED81E}"/>
              </a:ext>
            </a:extLst>
          </p:cNvPr>
          <p:cNvSpPr txBox="1"/>
          <p:nvPr/>
        </p:nvSpPr>
        <p:spPr>
          <a:xfrm>
            <a:off x="3447688" y="2407660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数字证书使用公钥验证签名真伪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6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98A2F-7CB4-4E8B-B047-DE2CF34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5087"/>
              </p:ext>
            </p:extLst>
          </p:nvPr>
        </p:nvGraphicFramePr>
        <p:xfrm>
          <a:off x="146955" y="259443"/>
          <a:ext cx="11898089" cy="153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678">
                  <a:extLst>
                    <a:ext uri="{9D8B030D-6E8A-4147-A177-3AD203B41FA5}">
                      <a16:colId xmlns:a16="http://schemas.microsoft.com/office/drawing/2014/main" val="313900780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400191299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59631569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0835040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2894796574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898151320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08985538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10342126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设计原则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单一职责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开放封闭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李氏替换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依赖倒置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接口隔离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组合重用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迪米特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4256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目的单一的类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扩展开放修改封闭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子类替换父类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依赖抽象针对接口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多个专用接口比单一总接口好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尽量组合而非替继承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一个对象少了解其他对象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38144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4A884B-D3D0-4EC3-AE6F-B073CDBBFD08}"/>
              </a:ext>
            </a:extLst>
          </p:cNvPr>
          <p:cNvCxnSpPr>
            <a:cxnSpLocks/>
          </p:cNvCxnSpPr>
          <p:nvPr/>
        </p:nvCxnSpPr>
        <p:spPr>
          <a:xfrm>
            <a:off x="224176" y="2221745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466F43-3E0B-49CB-B7DF-269552904289}"/>
              </a:ext>
            </a:extLst>
          </p:cNvPr>
          <p:cNvSpPr txBox="1"/>
          <p:nvPr/>
        </p:nvSpPr>
        <p:spPr>
          <a:xfrm>
            <a:off x="10708160" y="19573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强耦合</a:t>
            </a:r>
            <a:endParaRPr 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B2C65-0F22-4ABD-9479-3B7355000110}"/>
              </a:ext>
            </a:extLst>
          </p:cNvPr>
          <p:cNvSpPr txBox="1"/>
          <p:nvPr/>
        </p:nvSpPr>
        <p:spPr>
          <a:xfrm>
            <a:off x="644186" y="2247160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依赖</a:t>
            </a:r>
            <a:endParaRPr 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6CDF-039D-4A01-BA8A-9F6AB1987A40}"/>
              </a:ext>
            </a:extLst>
          </p:cNvPr>
          <p:cNvSpPr txBox="1"/>
          <p:nvPr/>
        </p:nvSpPr>
        <p:spPr>
          <a:xfrm>
            <a:off x="2631951" y="2260926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关联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9A378C-6721-471F-AD8A-B9D97D7857E8}"/>
              </a:ext>
            </a:extLst>
          </p:cNvPr>
          <p:cNvSpPr txBox="1"/>
          <p:nvPr/>
        </p:nvSpPr>
        <p:spPr>
          <a:xfrm>
            <a:off x="474988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聚合</a:t>
            </a:r>
            <a:endParaRPr 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6AFB85-7064-40FC-8832-EFA32ED3BD03}"/>
              </a:ext>
            </a:extLst>
          </p:cNvPr>
          <p:cNvSpPr txBox="1"/>
          <p:nvPr/>
        </p:nvSpPr>
        <p:spPr>
          <a:xfrm>
            <a:off x="695737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组合</a:t>
            </a:r>
            <a:endParaRPr lang="en-US" sz="2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C5F37-C9C7-4549-BF70-459010D7ACDD}"/>
              </a:ext>
            </a:extLst>
          </p:cNvPr>
          <p:cNvSpPr txBox="1"/>
          <p:nvPr/>
        </p:nvSpPr>
        <p:spPr>
          <a:xfrm>
            <a:off x="8743620" y="2290053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泛化</a:t>
            </a:r>
            <a:endParaRPr 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E3DF1B-1D0A-4FCB-9B30-22329377947F}"/>
              </a:ext>
            </a:extLst>
          </p:cNvPr>
          <p:cNvSpPr txBox="1"/>
          <p:nvPr/>
        </p:nvSpPr>
        <p:spPr>
          <a:xfrm>
            <a:off x="11244825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图像</a:t>
            </a:r>
            <a:endParaRPr lang="en-US" sz="2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7D30CC-9AC3-4705-9D39-7B3416620F78}"/>
              </a:ext>
            </a:extLst>
          </p:cNvPr>
          <p:cNvCxnSpPr>
            <a:cxnSpLocks/>
          </p:cNvCxnSpPr>
          <p:nvPr/>
        </p:nvCxnSpPr>
        <p:spPr>
          <a:xfrm>
            <a:off x="513557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5ADAA5-EEA7-448D-BB5F-51A61C6015B1}"/>
              </a:ext>
            </a:extLst>
          </p:cNvPr>
          <p:cNvCxnSpPr>
            <a:cxnSpLocks/>
          </p:cNvCxnSpPr>
          <p:nvPr/>
        </p:nvCxnSpPr>
        <p:spPr>
          <a:xfrm>
            <a:off x="2555751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61B0D6-DD07-4D6C-A395-60DDF0BD7E11}"/>
              </a:ext>
            </a:extLst>
          </p:cNvPr>
          <p:cNvCxnSpPr>
            <a:cxnSpLocks/>
          </p:cNvCxnSpPr>
          <p:nvPr/>
        </p:nvCxnSpPr>
        <p:spPr>
          <a:xfrm>
            <a:off x="4749882" y="3115268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3AE473EC-CCD4-46C3-87F1-04936DBFFF0D}"/>
              </a:ext>
            </a:extLst>
          </p:cNvPr>
          <p:cNvSpPr/>
          <p:nvPr/>
        </p:nvSpPr>
        <p:spPr>
          <a:xfrm>
            <a:off x="4405589" y="2980530"/>
            <a:ext cx="384711" cy="23948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6CC4C8-C1E1-4BE6-9780-6F58AF3A1969}"/>
              </a:ext>
            </a:extLst>
          </p:cNvPr>
          <p:cNvCxnSpPr>
            <a:cxnSpLocks/>
          </p:cNvCxnSpPr>
          <p:nvPr/>
        </p:nvCxnSpPr>
        <p:spPr>
          <a:xfrm>
            <a:off x="6957372" y="3160764"/>
            <a:ext cx="1162843" cy="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13AEBCD2-919D-4B0E-AC88-0DB001BA806B}"/>
              </a:ext>
            </a:extLst>
          </p:cNvPr>
          <p:cNvSpPr/>
          <p:nvPr/>
        </p:nvSpPr>
        <p:spPr>
          <a:xfrm>
            <a:off x="6613079" y="3026026"/>
            <a:ext cx="384711" cy="239485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D2463B-90CF-496F-9C63-B6C7AA684FCC}"/>
              </a:ext>
            </a:extLst>
          </p:cNvPr>
          <p:cNvCxnSpPr/>
          <p:nvPr/>
        </p:nvCxnSpPr>
        <p:spPr>
          <a:xfrm>
            <a:off x="8743620" y="3160764"/>
            <a:ext cx="7051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D6645B-D273-41CA-927A-EDA94BF5C06B}"/>
              </a:ext>
            </a:extLst>
          </p:cNvPr>
          <p:cNvSpPr/>
          <p:nvPr/>
        </p:nvSpPr>
        <p:spPr>
          <a:xfrm rot="5400000">
            <a:off x="9431763" y="2960035"/>
            <a:ext cx="461667" cy="384711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5C7DCA0-4EC0-4144-B228-F881B6C7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74652"/>
              </p:ext>
            </p:extLst>
          </p:nvPr>
        </p:nvGraphicFramePr>
        <p:xfrm>
          <a:off x="179614" y="3535776"/>
          <a:ext cx="11865430" cy="123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502917981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352696114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220705245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710496409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55244930"/>
                    </a:ext>
                  </a:extLst>
                </a:gridCol>
              </a:tblGrid>
              <a:tr h="4950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8809"/>
                  </a:ext>
                </a:extLst>
              </a:tr>
              <a:tr h="36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控制类为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衔接部件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通过接口操作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同样操作控制不同对象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类中方法只定义不实现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对象交互机制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2329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22F6464-DC67-4F11-8941-1D73608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6494"/>
              </p:ext>
            </p:extLst>
          </p:nvPr>
        </p:nvGraphicFramePr>
        <p:xfrm>
          <a:off x="224176" y="5211079"/>
          <a:ext cx="11820867" cy="1387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0289">
                  <a:extLst>
                    <a:ext uri="{9D8B030D-6E8A-4147-A177-3AD203B41FA5}">
                      <a16:colId xmlns:a16="http://schemas.microsoft.com/office/drawing/2014/main" val="769186686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3187338727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2556198675"/>
                    </a:ext>
                  </a:extLst>
                </a:gridCol>
              </a:tblGrid>
              <a:tr h="5562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ja-JP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2529"/>
                  </a:ext>
                </a:extLst>
              </a:tr>
              <a:tr h="8312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同名函数，而参数类型个数顺序不同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同名和同参数的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虚函数重定义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子能使用父所有方法，父中所有方法子必有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78278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20C3DF-03BC-406F-A158-405D24F28FF0}"/>
              </a:ext>
            </a:extLst>
          </p:cNvPr>
          <p:cNvCxnSpPr>
            <a:cxnSpLocks/>
          </p:cNvCxnSpPr>
          <p:nvPr/>
        </p:nvCxnSpPr>
        <p:spPr>
          <a:xfrm>
            <a:off x="12179722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6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6573DD-5F6F-4731-82D3-BD1F4049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65210"/>
              </p:ext>
            </p:extLst>
          </p:nvPr>
        </p:nvGraphicFramePr>
        <p:xfrm>
          <a:off x="151674" y="78105"/>
          <a:ext cx="11745686" cy="26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4069">
                  <a:extLst>
                    <a:ext uri="{9D8B030D-6E8A-4147-A177-3AD203B41FA5}">
                      <a16:colId xmlns:a16="http://schemas.microsoft.com/office/drawing/2014/main" val="2239565234"/>
                    </a:ext>
                  </a:extLst>
                </a:gridCol>
                <a:gridCol w="9491617">
                  <a:extLst>
                    <a:ext uri="{9D8B030D-6E8A-4147-A177-3AD203B41FA5}">
                      <a16:colId xmlns:a16="http://schemas.microsoft.com/office/drawing/2014/main" val="4047596826"/>
                    </a:ext>
                  </a:extLst>
                </a:gridCol>
              </a:tblGrid>
              <a:tr h="447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08286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抽象工厂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提供一个接口，无需指定具体类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15692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复杂类的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构造与表示分离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，相同构建过程得出不同表示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75009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工厂方法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定义对象接口，由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子类决定实例化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哪个类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9174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原型实例指定创建对象类型。通过拷贝原型来创建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5280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一个类只有一个实例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，提供一个访问全局的点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24372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0394421-BDEF-415D-95FB-EAF9BF46F9EE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1CA192E-35A2-478D-82FC-588B81850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10074"/>
              </p:ext>
            </p:extLst>
          </p:nvPr>
        </p:nvGraphicFramePr>
        <p:xfrm>
          <a:off x="151674" y="2831553"/>
          <a:ext cx="11745686" cy="388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867">
                  <a:extLst>
                    <a:ext uri="{9D8B030D-6E8A-4147-A177-3AD203B41FA5}">
                      <a16:colId xmlns:a16="http://schemas.microsoft.com/office/drawing/2014/main" val="3762924418"/>
                    </a:ext>
                  </a:extLst>
                </a:gridCol>
                <a:gridCol w="9389819">
                  <a:extLst>
                    <a:ext uri="{9D8B030D-6E8A-4147-A177-3AD203B41FA5}">
                      <a16:colId xmlns:a16="http://schemas.microsoft.com/office/drawing/2014/main" val="2824886459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4853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职责链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减少发送者与接收者耦合。将接受对象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链接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起来，在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链中传递请求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932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不同请求对客户参数化，将请求排队成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日志。可撤销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1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策略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一个类的行为或其算法可以在</a:t>
                      </a:r>
                      <a:r>
                        <a:rPr lang="zh-CN" altLang="en-US" sz="280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运行时更改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79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提供方法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顺序访问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对象各个元素而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不必暴露对象内部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297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访问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者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kern="120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元素的执行算法可以随着</a:t>
                      </a:r>
                      <a:r>
                        <a:rPr lang="zh-CN" altLang="en-US" sz="2800" u="none" strike="noStrike" kern="12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访问者改变而改变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8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观察者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一个对象的状态发生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改变时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，所有依赖于它的对象都得到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通知并被自动更新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66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1E81B-4CCE-43A0-9555-90E83D98E16C}"/>
              </a:ext>
            </a:extLst>
          </p:cNvPr>
          <p:cNvSpPr txBox="1"/>
          <p:nvPr/>
        </p:nvSpPr>
        <p:spPr>
          <a:xfrm>
            <a:off x="293913" y="217714"/>
            <a:ext cx="54646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调整堆</a:t>
            </a:r>
            <a:endParaRPr lang="en-US" sz="2000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HeadAdjust(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A[0] = A[k];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2*k; i &lt;= len; i *= 2)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(i&lt;len &amp;&amp; A[i] &lt; A[i+1]) 	 	i++;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 (A[0] &gt; A[i]) break;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else{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A[k] = A[i];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k = i;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A[k] = A[0];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3869F-D89C-4AC2-A31D-CB11F9578D2F}"/>
              </a:ext>
            </a:extLst>
          </p:cNvPr>
          <p:cNvSpPr txBox="1"/>
          <p:nvPr/>
        </p:nvSpPr>
        <p:spPr>
          <a:xfrm>
            <a:off x="6172200" y="217714"/>
            <a:ext cx="49312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建堆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BuildMaxHeap(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len/2; i &gt; 0 ; i--)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HeadAdjust(A, i , len);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堆排序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HeadSort(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BuildMaxHeap(A, len);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len; i &gt; 1; i--) {</a:t>
            </a:r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Swap(A[i], A[1]);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HeadAdjust(A, 1, i-1);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4865914" y="6157802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堆排序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561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F2DE9-B15D-41CD-A724-416062EE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95775"/>
              </p:ext>
            </p:extLst>
          </p:nvPr>
        </p:nvGraphicFramePr>
        <p:xfrm>
          <a:off x="258898" y="80555"/>
          <a:ext cx="11674203" cy="391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23">
                  <a:extLst>
                    <a:ext uri="{9D8B030D-6E8A-4147-A177-3AD203B41FA5}">
                      <a16:colId xmlns:a16="http://schemas.microsoft.com/office/drawing/2014/main" val="350907636"/>
                    </a:ext>
                  </a:extLst>
                </a:gridCol>
                <a:gridCol w="10139680">
                  <a:extLst>
                    <a:ext uri="{9D8B030D-6E8A-4147-A177-3AD203B41FA5}">
                      <a16:colId xmlns:a16="http://schemas.microsoft.com/office/drawing/2014/main" val="4076978706"/>
                    </a:ext>
                  </a:extLst>
                </a:gridCol>
              </a:tblGrid>
              <a:tr h="4365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3780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接口转换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成另一接口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59973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桥接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抽象和实现相分离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，使它们能独立变化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246"/>
                  </a:ext>
                </a:extLst>
              </a:tr>
              <a:tr h="6523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对象组合成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树型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表示整体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部分，使用户对单个对象和组合对象使用由一致性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05314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装饰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添加额外职责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0768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享元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细粒度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52317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定义一个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对外统一接口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066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代理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给其他对象提供代理控制该对象访问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077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A5409BB-2EE7-4F1F-A6EA-8C258894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91434"/>
              </p:ext>
            </p:extLst>
          </p:nvPr>
        </p:nvGraphicFramePr>
        <p:xfrm>
          <a:off x="1224279" y="4253049"/>
          <a:ext cx="9743440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272">
                  <a:extLst>
                    <a:ext uri="{9D8B030D-6E8A-4147-A177-3AD203B41FA5}">
                      <a16:colId xmlns:a16="http://schemas.microsoft.com/office/drawing/2014/main" val="3662568163"/>
                    </a:ext>
                  </a:extLst>
                </a:gridCol>
                <a:gridCol w="7789168">
                  <a:extLst>
                    <a:ext uri="{9D8B030D-6E8A-4147-A177-3AD203B41FA5}">
                      <a16:colId xmlns:a16="http://schemas.microsoft.com/office/drawing/2014/main" val="2498699450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维护类型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68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改正性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修复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09951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win7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迁移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win10，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适应环境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123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完善性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扩充功能，改善性能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491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预防性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现在不维护不出问题，但将来会出问题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千年虫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91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8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CF35E6-02D6-4A28-923F-D3E7B3395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48703"/>
              </p:ext>
            </p:extLst>
          </p:nvPr>
        </p:nvGraphicFramePr>
        <p:xfrm>
          <a:off x="1000760" y="545012"/>
          <a:ext cx="10190480" cy="197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3936">
                  <a:extLst>
                    <a:ext uri="{9D8B030D-6E8A-4147-A177-3AD203B41FA5}">
                      <a16:colId xmlns:a16="http://schemas.microsoft.com/office/drawing/2014/main" val="865489421"/>
                    </a:ext>
                  </a:extLst>
                </a:gridCol>
                <a:gridCol w="8146544">
                  <a:extLst>
                    <a:ext uri="{9D8B030D-6E8A-4147-A177-3AD203B41FA5}">
                      <a16:colId xmlns:a16="http://schemas.microsoft.com/office/drawing/2014/main" val="357443418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9758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词法分析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非法字符，关键字拼写错误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62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语法结构出错，少了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else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不匹配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13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语义分析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逻辑错误：死循环，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除数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089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A8A4D5-E21C-4E54-B516-0A96C37A9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60556"/>
              </p:ext>
            </p:extLst>
          </p:nvPr>
        </p:nvGraphicFramePr>
        <p:xfrm>
          <a:off x="1654630" y="3140529"/>
          <a:ext cx="8414656" cy="3031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543">
                  <a:extLst>
                    <a:ext uri="{9D8B030D-6E8A-4147-A177-3AD203B41FA5}">
                      <a16:colId xmlns:a16="http://schemas.microsoft.com/office/drawing/2014/main" val="1924150867"/>
                    </a:ext>
                  </a:extLst>
                </a:gridCol>
                <a:gridCol w="5950113">
                  <a:extLst>
                    <a:ext uri="{9D8B030D-6E8A-4147-A177-3AD203B41FA5}">
                      <a16:colId xmlns:a16="http://schemas.microsoft.com/office/drawing/2014/main" val="4321833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重放攻击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拷贝截获信息，非法重发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981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拒绝服务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合法访问被拒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88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窃听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合法或非法手段窃听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28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业务流分析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长期监听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593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信息泄露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信息非被授权实体接收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2766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破坏完整性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数据非授权地修改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1534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抵赖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否认曾发布的信息，伪造来信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09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6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2F00201-0D50-4BC4-AA60-AB8B933EF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36734"/>
              </p:ext>
            </p:extLst>
          </p:nvPr>
        </p:nvGraphicFramePr>
        <p:xfrm>
          <a:off x="92528" y="404586"/>
          <a:ext cx="12006944" cy="196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00">
                  <a:extLst>
                    <a:ext uri="{9D8B030D-6E8A-4147-A177-3AD203B41FA5}">
                      <a16:colId xmlns:a16="http://schemas.microsoft.com/office/drawing/2014/main" val="1444565931"/>
                    </a:ext>
                  </a:extLst>
                </a:gridCol>
                <a:gridCol w="1462557">
                  <a:extLst>
                    <a:ext uri="{9D8B030D-6E8A-4147-A177-3AD203B41FA5}">
                      <a16:colId xmlns:a16="http://schemas.microsoft.com/office/drawing/2014/main" val="2973835840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185660117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17168538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656789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9024294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3043416319"/>
                    </a:ext>
                  </a:extLst>
                </a:gridCol>
              </a:tblGrid>
              <a:tr h="493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Fortran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Pascal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Prolog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15419"/>
                  </a:ext>
                </a:extLst>
              </a:tr>
              <a:tr h="147455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科学计算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教学研发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指针，高效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函数式，符号处理</a:t>
                      </a:r>
                      <a:endParaRPr lang="zh-CN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跨平台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逻辑推理</a:t>
                      </a:r>
                      <a:endParaRPr lang="en-US" altLang="zh-CN" sz="2800" b="1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数据库专家系统</a:t>
                      </a:r>
                      <a:endParaRPr lang="zh-CN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53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7271656" y="272173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快速排序，思想：分治法</a:t>
            </a:r>
            <a:endParaRPr lang="en-US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746DDB-E639-451A-8715-99C3CD3C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50"/>
            <a:ext cx="7117720" cy="38833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042530-7ED0-4831-84F3-DDA2CB83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6" y="3373865"/>
            <a:ext cx="9203563" cy="3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B730ED-A976-49E4-A8D2-52800C5B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7513395" cy="453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33F50C-0212-418E-AAA4-0EDCF8AC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14" y="3111274"/>
            <a:ext cx="7450386" cy="3746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BFBE8B-B462-4DDF-9301-89E4124EFB9B}"/>
              </a:ext>
            </a:extLst>
          </p:cNvPr>
          <p:cNvSpPr txBox="1"/>
          <p:nvPr/>
        </p:nvSpPr>
        <p:spPr>
          <a:xfrm>
            <a:off x="6520542" y="226967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归并排序，思想：分治法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06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3786A7-F23D-4BFE-911B-B8683E11511C}"/>
              </a:ext>
            </a:extLst>
          </p:cNvPr>
          <p:cNvSpPr/>
          <p:nvPr/>
        </p:nvSpPr>
        <p:spPr>
          <a:xfrm>
            <a:off x="2043793" y="484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D69703-AED9-4E3F-8B93-17937975EE40}"/>
              </a:ext>
            </a:extLst>
          </p:cNvPr>
          <p:cNvSpPr/>
          <p:nvPr/>
        </p:nvSpPr>
        <p:spPr>
          <a:xfrm>
            <a:off x="879024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F419BB-5450-4F93-82D4-2E81C96B10AD}"/>
              </a:ext>
            </a:extLst>
          </p:cNvPr>
          <p:cNvSpPr/>
          <p:nvPr/>
        </p:nvSpPr>
        <p:spPr>
          <a:xfrm>
            <a:off x="2966360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51F0EF-1BAB-423E-BB93-4DE38284055D}"/>
              </a:ext>
            </a:extLst>
          </p:cNvPr>
          <p:cNvSpPr/>
          <p:nvPr/>
        </p:nvSpPr>
        <p:spPr>
          <a:xfrm>
            <a:off x="2476503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7593D2A-6FCD-4B9F-B306-B0DF21AEA253}"/>
              </a:ext>
            </a:extLst>
          </p:cNvPr>
          <p:cNvSpPr/>
          <p:nvPr/>
        </p:nvSpPr>
        <p:spPr>
          <a:xfrm>
            <a:off x="1858738" y="343988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01EDBE-A0A9-4D7B-B86C-E58107ADE33E}"/>
              </a:ext>
            </a:extLst>
          </p:cNvPr>
          <p:cNvSpPr/>
          <p:nvPr/>
        </p:nvSpPr>
        <p:spPr>
          <a:xfrm>
            <a:off x="4065815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CE6702-CE22-49FD-BE25-37D15F4C2F3B}"/>
              </a:ext>
            </a:extLst>
          </p:cNvPr>
          <p:cNvSpPr/>
          <p:nvPr/>
        </p:nvSpPr>
        <p:spPr>
          <a:xfrm>
            <a:off x="1368881" y="2438398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2A5518-C9C1-46EC-BE04-3ADF7562C310}"/>
              </a:ext>
            </a:extLst>
          </p:cNvPr>
          <p:cNvSpPr/>
          <p:nvPr/>
        </p:nvSpPr>
        <p:spPr>
          <a:xfrm>
            <a:off x="525238" y="243839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AD36E-72A7-4ADE-9064-9EDC3FB56CC0}"/>
              </a:ext>
            </a:extLst>
          </p:cNvPr>
          <p:cNvSpPr/>
          <p:nvPr/>
        </p:nvSpPr>
        <p:spPr>
          <a:xfrm>
            <a:off x="3271159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BB3D93-A795-4A66-BDD7-D605E514ABB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11289" y="1736271"/>
            <a:ext cx="1099455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637A4C-0C40-4E90-AEF2-96105C9957E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211289" y="1736271"/>
            <a:ext cx="304799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1CFCA9-C8C7-4F22-851B-C764608A38F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288722" y="974271"/>
            <a:ext cx="922567" cy="272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1CCF2B-AC78-4DE3-A616-6A90BB8A9F2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103667" y="2928254"/>
            <a:ext cx="617765" cy="511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01EE99-96AF-47FD-96CD-7316CE9DB5F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123953" y="1736271"/>
            <a:ext cx="489857" cy="702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63254-6405-4438-8B89-B44395BB2F9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770167" y="1736271"/>
            <a:ext cx="353786" cy="70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AFC205-94A8-4BC2-9132-05A119A4B28E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1297143" y="974271"/>
            <a:ext cx="991579" cy="34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512ACC-AE1C-42F3-A0C6-284EB2AE9A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721432" y="1736271"/>
            <a:ext cx="489857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1A535D-61BE-45B5-8A87-96EA0BCCC23B}"/>
              </a:ext>
            </a:extLst>
          </p:cNvPr>
          <p:cNvSpPr txBox="1"/>
          <p:nvPr/>
        </p:nvSpPr>
        <p:spPr>
          <a:xfrm>
            <a:off x="5108125" y="702339"/>
            <a:ext cx="5910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的树有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的节点，求该树有多少个叶节点？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3156389-941C-47B4-BC2C-59F9D69E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95282"/>
              </p:ext>
            </p:extLst>
          </p:nvPr>
        </p:nvGraphicFramePr>
        <p:xfrm>
          <a:off x="5644244" y="2501534"/>
          <a:ext cx="5606142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28">
                  <a:extLst>
                    <a:ext uri="{9D8B030D-6E8A-4147-A177-3AD203B41FA5}">
                      <a16:colId xmlns:a16="http://schemas.microsoft.com/office/drawing/2014/main" val="1290188315"/>
                    </a:ext>
                  </a:extLst>
                </a:gridCol>
                <a:gridCol w="1329776">
                  <a:extLst>
                    <a:ext uri="{9D8B030D-6E8A-4147-A177-3AD203B41FA5}">
                      <a16:colId xmlns:a16="http://schemas.microsoft.com/office/drawing/2014/main" val="231510909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130471224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323971772"/>
                    </a:ext>
                  </a:extLst>
                </a:gridCol>
              </a:tblGrid>
              <a:tr h="3345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71019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设为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057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B83E73CC-417E-4315-BF61-D5122FA60FA3}"/>
              </a:ext>
            </a:extLst>
          </p:cNvPr>
          <p:cNvSpPr txBox="1"/>
          <p:nvPr/>
        </p:nvSpPr>
        <p:spPr>
          <a:xfrm>
            <a:off x="5815691" y="3769174"/>
            <a:ext cx="583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公式：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度之和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+1=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节点数之和</a:t>
            </a:r>
            <a:endParaRPr lang="en-US" altLang="zh-CN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0*X+1*1+2*2+1*3+1= X+1+2+1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CE21B-B072-44F3-91E3-00454C838802}"/>
              </a:ext>
            </a:extLst>
          </p:cNvPr>
          <p:cNvSpPr txBox="1"/>
          <p:nvPr/>
        </p:nvSpPr>
        <p:spPr>
          <a:xfrm>
            <a:off x="348341" y="5191231"/>
            <a:ext cx="494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若此节点权值为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则该节点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带权路径长度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 * (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根节点到此节点经过的边数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A*3</a:t>
            </a:r>
            <a:endParaRPr 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A0D4C8-2E90-47C9-9F8D-711EE19D7230}"/>
              </a:ext>
            </a:extLst>
          </p:cNvPr>
          <p:cNvCxnSpPr>
            <a:cxnSpLocks/>
          </p:cNvCxnSpPr>
          <p:nvPr/>
        </p:nvCxnSpPr>
        <p:spPr>
          <a:xfrm flipV="1">
            <a:off x="2103667" y="4110932"/>
            <a:ext cx="0" cy="9079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86EDC8-41EA-4B3B-8B46-E6EF3E6EB210}"/>
              </a:ext>
            </a:extLst>
          </p:cNvPr>
          <p:cNvCxnSpPr>
            <a:cxnSpLocks/>
          </p:cNvCxnSpPr>
          <p:nvPr/>
        </p:nvCxnSpPr>
        <p:spPr>
          <a:xfrm>
            <a:off x="152400" y="261257"/>
            <a:ext cx="0" cy="640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7AF1CB-F8E2-4F30-9394-F8BEB580128D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703FFF4-E92B-47BA-A082-051AFA7E3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130628"/>
            <a:ext cx="4410604" cy="30394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21EE77-B856-44A7-BD1D-6AB12E593ECD}"/>
              </a:ext>
            </a:extLst>
          </p:cNvPr>
          <p:cNvSpPr txBox="1"/>
          <p:nvPr/>
        </p:nvSpPr>
        <p:spPr>
          <a:xfrm>
            <a:off x="796546" y="2677666"/>
            <a:ext cx="37991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 B   C  D   E  F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7D6F69-AB20-42AD-A6BA-A9FE320D6D3F}"/>
              </a:ext>
            </a:extLst>
          </p:cNvPr>
          <p:cNvSpPr txBox="1"/>
          <p:nvPr/>
        </p:nvSpPr>
        <p:spPr>
          <a:xfrm>
            <a:off x="9108" y="403873"/>
            <a:ext cx="3864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 B  C   D   E   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57C3C6-A41F-444F-9711-A75A8222731A}"/>
              </a:ext>
            </a:extLst>
          </p:cNvPr>
          <p:cNvSpPr txBox="1"/>
          <p:nvPr/>
        </p:nvSpPr>
        <p:spPr>
          <a:xfrm>
            <a:off x="86052" y="5074695"/>
            <a:ext cx="55194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依次观察主对角线上的元素，该元素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在矩阵的行为出度，列为入度原则。</a:t>
            </a:r>
            <a:endParaRPr lang="en-US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DC1430-681D-455B-B719-2BC209CB2634}"/>
              </a:ext>
            </a:extLst>
          </p:cNvPr>
          <p:cNvSpPr txBox="1"/>
          <p:nvPr/>
        </p:nvSpPr>
        <p:spPr>
          <a:xfrm>
            <a:off x="86052" y="3520297"/>
            <a:ext cx="48798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点为例。出度有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两点，</a:t>
            </a:r>
            <a:endParaRPr lang="en-US" altLang="zh-CN" sz="26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距离分别为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，入度有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  <a:p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两点，距离为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6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600" b="1"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endParaRPr lang="en-US" sz="2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1B6CEE-A32E-448A-B253-A12C4E2C36FD}"/>
              </a:ext>
            </a:extLst>
          </p:cNvPr>
          <p:cNvSpPr txBox="1"/>
          <p:nvPr/>
        </p:nvSpPr>
        <p:spPr>
          <a:xfrm>
            <a:off x="7028746" y="36538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79DE59-5DB1-46F5-9742-9E11316AF120}"/>
              </a:ext>
            </a:extLst>
          </p:cNvPr>
          <p:cNvSpPr txBox="1"/>
          <p:nvPr/>
        </p:nvSpPr>
        <p:spPr>
          <a:xfrm>
            <a:off x="10595610" y="37403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4156D7-4EE1-4D89-9F03-4F92BE8B5DB4}"/>
              </a:ext>
            </a:extLst>
          </p:cNvPr>
          <p:cNvSpPr txBox="1"/>
          <p:nvPr/>
        </p:nvSpPr>
        <p:spPr>
          <a:xfrm>
            <a:off x="7041305" y="154624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5670295-C5A8-4403-912D-8EE2A700F2EE}"/>
              </a:ext>
            </a:extLst>
          </p:cNvPr>
          <p:cNvSpPr txBox="1"/>
          <p:nvPr/>
        </p:nvSpPr>
        <p:spPr>
          <a:xfrm>
            <a:off x="10595610" y="154624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3342F0-FCD5-4F65-9B73-94E3BC8D86BB}"/>
              </a:ext>
            </a:extLst>
          </p:cNvPr>
          <p:cNvSpPr txBox="1"/>
          <p:nvPr/>
        </p:nvSpPr>
        <p:spPr>
          <a:xfrm>
            <a:off x="10637056" y="2873966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9EA3871-EF5B-42D4-AA24-C200BCE054D4}"/>
              </a:ext>
            </a:extLst>
          </p:cNvPr>
          <p:cNvSpPr txBox="1"/>
          <p:nvPr/>
        </p:nvSpPr>
        <p:spPr>
          <a:xfrm>
            <a:off x="7066493" y="289686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68BAC94-525B-4730-B666-18B4B41A09D7}"/>
              </a:ext>
            </a:extLst>
          </p:cNvPr>
          <p:cNvCxnSpPr>
            <a:cxnSpLocks/>
          </p:cNvCxnSpPr>
          <p:nvPr/>
        </p:nvCxnSpPr>
        <p:spPr>
          <a:xfrm>
            <a:off x="582930" y="811530"/>
            <a:ext cx="387477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992E0F7-6AAE-4482-8F36-0257BADEC253}"/>
              </a:ext>
            </a:extLst>
          </p:cNvPr>
          <p:cNvCxnSpPr>
            <a:cxnSpLocks/>
          </p:cNvCxnSpPr>
          <p:nvPr/>
        </p:nvCxnSpPr>
        <p:spPr>
          <a:xfrm>
            <a:off x="582930" y="1192530"/>
            <a:ext cx="387477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B52E733-D8C1-4326-B76E-DB0D3AC087E6}"/>
              </a:ext>
            </a:extLst>
          </p:cNvPr>
          <p:cNvCxnSpPr>
            <a:cxnSpLocks/>
          </p:cNvCxnSpPr>
          <p:nvPr/>
        </p:nvCxnSpPr>
        <p:spPr>
          <a:xfrm>
            <a:off x="1417320" y="365381"/>
            <a:ext cx="0" cy="284317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F0597BF-253F-4BEF-849C-BC805C815263}"/>
              </a:ext>
            </a:extLst>
          </p:cNvPr>
          <p:cNvCxnSpPr>
            <a:cxnSpLocks/>
          </p:cNvCxnSpPr>
          <p:nvPr/>
        </p:nvCxnSpPr>
        <p:spPr>
          <a:xfrm>
            <a:off x="2004060" y="365381"/>
            <a:ext cx="0" cy="284317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EA8AD6-EBBF-4BA0-9A9C-09AF3CD56C3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444244" y="688547"/>
            <a:ext cx="3151366" cy="86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D84C5E5-499F-4561-8D4D-CE3B5EF7D658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236495" y="1011712"/>
            <a:ext cx="12559" cy="5345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CECB059-20DA-4F7C-B33B-EC61FCCB8F1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0803359" y="1020362"/>
            <a:ext cx="0" cy="525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30502A0-AC57-4436-92AA-CE881BCD5EC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398840" y="1020362"/>
            <a:ext cx="3404519" cy="19199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9A4CEDD-22BC-40B0-85E1-0C937E1A9A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7456803" y="1869406"/>
            <a:ext cx="313880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2B91A1E-ECD7-4E43-B1A6-BC6A9B194DE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456803" y="841950"/>
            <a:ext cx="3158283" cy="10274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1F8DE1F-4E89-4212-BECB-DEDE65B48E5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0803359" y="2192571"/>
            <a:ext cx="0" cy="7477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38E7366-83E9-44FB-A53C-8721F94D83D7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 flipV="1">
            <a:off x="7481991" y="3197132"/>
            <a:ext cx="3155065" cy="228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F359C27-92A0-4C74-A55A-119686DC98AD}"/>
              </a:ext>
            </a:extLst>
          </p:cNvPr>
          <p:cNvSpPr txBox="1"/>
          <p:nvPr/>
        </p:nvSpPr>
        <p:spPr>
          <a:xfrm>
            <a:off x="7579809" y="522858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因此该图为有向图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9882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8FD1AB-77EF-4018-96E7-783CB65B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831"/>
              </p:ext>
            </p:extLst>
          </p:nvPr>
        </p:nvGraphicFramePr>
        <p:xfrm>
          <a:off x="125185" y="81750"/>
          <a:ext cx="11941627" cy="2390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965828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367546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1953173188"/>
                    </a:ext>
                  </a:extLst>
                </a:gridCol>
                <a:gridCol w="1382487">
                  <a:extLst>
                    <a:ext uri="{9D8B030D-6E8A-4147-A177-3AD203B41FA5}">
                      <a16:colId xmlns:a16="http://schemas.microsoft.com/office/drawing/2014/main" val="1256322124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413650586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096831956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135620440"/>
                    </a:ext>
                  </a:extLst>
                </a:gridCol>
                <a:gridCol w="1012373">
                  <a:extLst>
                    <a:ext uri="{9D8B030D-6E8A-4147-A177-3AD203B41FA5}">
                      <a16:colId xmlns:a16="http://schemas.microsoft.com/office/drawing/2014/main" val="40001904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87610154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334508832"/>
                    </a:ext>
                  </a:extLst>
                </a:gridCol>
                <a:gridCol w="2400298">
                  <a:extLst>
                    <a:ext uri="{9D8B030D-6E8A-4147-A177-3AD203B41FA5}">
                      <a16:colId xmlns:a16="http://schemas.microsoft.com/office/drawing/2014/main" val="4241490349"/>
                    </a:ext>
                  </a:extLst>
                </a:gridCol>
              </a:tblGrid>
              <a:tr h="66591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协议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RARP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DHCP/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TFTP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ICMP/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IGMP/IP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RIP</a:t>
                      </a:r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OSPF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UDP/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SMTP/HTTP/POP3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1166"/>
                  </a:ext>
                </a:extLst>
              </a:tr>
              <a:tr h="77436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应用层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369191355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传输层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133225406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网络层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 IP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401166010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1673D9-A129-47CD-939C-D7BF7B38AE24}"/>
              </a:ext>
            </a:extLst>
          </p:cNvPr>
          <p:cNvCxnSpPr>
            <a:cxnSpLocks/>
          </p:cNvCxnSpPr>
          <p:nvPr/>
        </p:nvCxnSpPr>
        <p:spPr>
          <a:xfrm>
            <a:off x="10156371" y="1436914"/>
            <a:ext cx="0" cy="163698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903DAB-7AE8-4077-97EA-38DDD82BB611}"/>
              </a:ext>
            </a:extLst>
          </p:cNvPr>
          <p:cNvSpPr txBox="1"/>
          <p:nvPr/>
        </p:nvSpPr>
        <p:spPr>
          <a:xfrm>
            <a:off x="4640218" y="3073897"/>
            <a:ext cx="6509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表示该协议在应用层，基于</a:t>
            </a:r>
            <a:r>
              <a:rPr lang="en-US" altLang="zh-CN" sz="3200" b="1">
                <a:solidFill>
                  <a:srgbClr val="FF0000"/>
                </a:solidFill>
              </a:rPr>
              <a:t>TCP</a:t>
            </a:r>
            <a:r>
              <a:rPr lang="zh-CN" altLang="en-US" sz="3200" b="1">
                <a:solidFill>
                  <a:srgbClr val="FF0000"/>
                </a:solidFill>
              </a:rPr>
              <a:t>协议</a:t>
            </a:r>
            <a:endParaRPr 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A0349C3-00D7-45C2-BB0F-BCE5D905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25466"/>
              </p:ext>
            </p:extLst>
          </p:nvPr>
        </p:nvGraphicFramePr>
        <p:xfrm>
          <a:off x="344532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RIP/OSPF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外部网关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677AA7-CD81-4E94-B7AF-730B8BC0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2395"/>
              </p:ext>
            </p:extLst>
          </p:nvPr>
        </p:nvGraphicFramePr>
        <p:xfrm>
          <a:off x="7459615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发邮件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收邮件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B9D4BE-65AA-49FB-B619-020C60AF1308}"/>
              </a:ext>
            </a:extLst>
          </p:cNvPr>
          <p:cNvCxnSpPr>
            <a:cxnSpLocks/>
          </p:cNvCxnSpPr>
          <p:nvPr/>
        </p:nvCxnSpPr>
        <p:spPr>
          <a:xfrm>
            <a:off x="70755" y="81750"/>
            <a:ext cx="103415" cy="6694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38F2EE-0E69-49C1-B11B-6012B8E14EB4}"/>
              </a:ext>
            </a:extLst>
          </p:cNvPr>
          <p:cNvCxnSpPr>
            <a:cxnSpLocks/>
          </p:cNvCxnSpPr>
          <p:nvPr/>
        </p:nvCxnSpPr>
        <p:spPr>
          <a:xfrm>
            <a:off x="12110720" y="17950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6E35C6-67E7-408A-94AE-AF0A3EA8E174}"/>
              </a:ext>
            </a:extLst>
          </p:cNvPr>
          <p:cNvSpPr txBox="1"/>
          <p:nvPr/>
        </p:nvSpPr>
        <p:spPr>
          <a:xfrm>
            <a:off x="2955289" y="5859099"/>
            <a:ext cx="6624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地址数为</a:t>
            </a:r>
            <a:r>
              <a:rPr lang="en-US" altLang="zh-CN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地址数的</a:t>
            </a:r>
            <a:r>
              <a:rPr lang="en-US" altLang="zh-CN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2^96</a:t>
            </a:r>
            <a:r>
              <a:rPr lang="zh-CN" altLang="en-US" sz="3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sz="3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23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39238C-8DB7-4026-B4EF-BF6DCDB1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21750"/>
              </p:ext>
            </p:extLst>
          </p:nvPr>
        </p:nvGraphicFramePr>
        <p:xfrm>
          <a:off x="404405" y="2041863"/>
          <a:ext cx="11490960" cy="226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959">
                  <a:extLst>
                    <a:ext uri="{9D8B030D-6E8A-4147-A177-3AD203B41FA5}">
                      <a16:colId xmlns:a16="http://schemas.microsoft.com/office/drawing/2014/main" val="1024562650"/>
                    </a:ext>
                  </a:extLst>
                </a:gridCol>
                <a:gridCol w="8035033">
                  <a:extLst>
                    <a:ext uri="{9D8B030D-6E8A-4147-A177-3AD203B41FA5}">
                      <a16:colId xmlns:a16="http://schemas.microsoft.com/office/drawing/2014/main" val="522583807"/>
                    </a:ext>
                  </a:extLst>
                </a:gridCol>
                <a:gridCol w="1439968">
                  <a:extLst>
                    <a:ext uri="{9D8B030D-6E8A-4147-A177-3AD203B41FA5}">
                      <a16:colId xmlns:a16="http://schemas.microsoft.com/office/drawing/2014/main" val="2413557106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纠错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8293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奇偶校验码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信息后添加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。奇校验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的个数为奇数。偶校验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的个数为偶数。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4302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循环冗余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用模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运算校验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4925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海明码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满足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n+k&gt;=(2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次方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)-1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15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E105EC-DF73-41DF-9B3C-E0D314E8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65527"/>
              </p:ext>
            </p:extLst>
          </p:nvPr>
        </p:nvGraphicFramePr>
        <p:xfrm>
          <a:off x="404405" y="0"/>
          <a:ext cx="11381016" cy="19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00">
                  <a:extLst>
                    <a:ext uri="{9D8B030D-6E8A-4147-A177-3AD203B41FA5}">
                      <a16:colId xmlns:a16="http://schemas.microsoft.com/office/drawing/2014/main" val="4206342511"/>
                    </a:ext>
                  </a:extLst>
                </a:gridCol>
                <a:gridCol w="1195323">
                  <a:extLst>
                    <a:ext uri="{9D8B030D-6E8A-4147-A177-3AD203B41FA5}">
                      <a16:colId xmlns:a16="http://schemas.microsoft.com/office/drawing/2014/main" val="951486162"/>
                    </a:ext>
                  </a:extLst>
                </a:gridCol>
                <a:gridCol w="1224263">
                  <a:extLst>
                    <a:ext uri="{9D8B030D-6E8A-4147-A177-3AD203B41FA5}">
                      <a16:colId xmlns:a16="http://schemas.microsoft.com/office/drawing/2014/main" val="3305426784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951822961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774357020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634403575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1266812503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241264174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3926871179"/>
                    </a:ext>
                  </a:extLst>
                </a:gridCol>
              </a:tblGrid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TELNET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07723"/>
                  </a:ext>
                </a:extLst>
              </a:tr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端口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69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110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925037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8DD55B-CC37-48B4-9B30-77DFD4DFC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81367"/>
              </p:ext>
            </p:extLst>
          </p:nvPr>
        </p:nvGraphicFramePr>
        <p:xfrm>
          <a:off x="2122713" y="4959234"/>
          <a:ext cx="6879771" cy="148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336510834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969704785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3331357016"/>
                    </a:ext>
                  </a:extLst>
                </a:gridCol>
              </a:tblGrid>
              <a:tr h="4079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zh-CN" alt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缺失处理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0124081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TLB(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 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慢表</a:t>
                      </a:r>
                      <a:r>
                        <a:rPr lang="en-US" altLang="ja-JP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6624"/>
                  </a:ext>
                </a:extLst>
              </a:tr>
              <a:tr h="407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软硬均可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0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A90E8C-79A2-4BF3-88E6-E8C7DD6C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14254"/>
              </p:ext>
            </p:extLst>
          </p:nvPr>
        </p:nvGraphicFramePr>
        <p:xfrm>
          <a:off x="644751" y="198891"/>
          <a:ext cx="10301516" cy="21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20">
                  <a:extLst>
                    <a:ext uri="{9D8B030D-6E8A-4147-A177-3AD203B41FA5}">
                      <a16:colId xmlns:a16="http://schemas.microsoft.com/office/drawing/2014/main" val="184930713"/>
                    </a:ext>
                  </a:extLst>
                </a:gridCol>
                <a:gridCol w="6809696">
                  <a:extLst>
                    <a:ext uri="{9D8B030D-6E8A-4147-A177-3AD203B41FA5}">
                      <a16:colId xmlns:a16="http://schemas.microsoft.com/office/drawing/2014/main" val="3395517567"/>
                    </a:ext>
                  </a:extLst>
                </a:gridCol>
              </a:tblGrid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用户可见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不透明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ALU/ PSWR/ PC/ ACC / 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11648"/>
                  </a:ext>
                </a:extLst>
              </a:tr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透明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不可见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PTR/ IR/ MAR/ MDR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94054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8E56E9-0904-44CA-BF0B-E15C1DAF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66827"/>
              </p:ext>
            </p:extLst>
          </p:nvPr>
        </p:nvGraphicFramePr>
        <p:xfrm>
          <a:off x="644751" y="4241573"/>
          <a:ext cx="10301517" cy="241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19">
                  <a:extLst>
                    <a:ext uri="{9D8B030D-6E8A-4147-A177-3AD203B41FA5}">
                      <a16:colId xmlns:a16="http://schemas.microsoft.com/office/drawing/2014/main" val="2552959241"/>
                    </a:ext>
                  </a:extLst>
                </a:gridCol>
                <a:gridCol w="2237993">
                  <a:extLst>
                    <a:ext uri="{9D8B030D-6E8A-4147-A177-3AD203B41FA5}">
                      <a16:colId xmlns:a16="http://schemas.microsoft.com/office/drawing/2014/main" val="1032288713"/>
                    </a:ext>
                  </a:extLst>
                </a:gridCol>
                <a:gridCol w="2217128">
                  <a:extLst>
                    <a:ext uri="{9D8B030D-6E8A-4147-A177-3AD203B41FA5}">
                      <a16:colId xmlns:a16="http://schemas.microsoft.com/office/drawing/2014/main" val="974479825"/>
                    </a:ext>
                  </a:extLst>
                </a:gridCol>
                <a:gridCol w="2944877">
                  <a:extLst>
                    <a:ext uri="{9D8B030D-6E8A-4147-A177-3AD203B41FA5}">
                      <a16:colId xmlns:a16="http://schemas.microsoft.com/office/drawing/2014/main" val="1121528069"/>
                    </a:ext>
                  </a:extLst>
                </a:gridCol>
              </a:tblGrid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PSWR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0061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算术逻辑单元</a:t>
                      </a:r>
                      <a:endParaRPr lang="zh-CN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程序状态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计数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</a:t>
                      </a:r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0692294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2967"/>
                  </a:ext>
                </a:extLst>
              </a:tr>
              <a:tr h="8859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1264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ECB4FDA-24A1-43C6-B96F-35091F114D17}"/>
              </a:ext>
            </a:extLst>
          </p:cNvPr>
          <p:cNvSpPr txBox="1"/>
          <p:nvPr/>
        </p:nvSpPr>
        <p:spPr>
          <a:xfrm>
            <a:off x="700995" y="2998613"/>
            <a:ext cx="1018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中，下一条要执行的指令在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CC8C72-CDAB-46CE-A94A-DBB9559E7065}"/>
              </a:ext>
            </a:extLst>
          </p:cNvPr>
          <p:cNvCxnSpPr>
            <a:cxnSpLocks/>
          </p:cNvCxnSpPr>
          <p:nvPr/>
        </p:nvCxnSpPr>
        <p:spPr>
          <a:xfrm>
            <a:off x="11897360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2894</Words>
  <Application>Microsoft Office PowerPoint</Application>
  <PresentationFormat>宽屏</PresentationFormat>
  <Paragraphs>570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锦</dc:creator>
  <cp:lastModifiedBy>袁 锦</cp:lastModifiedBy>
  <cp:revision>106</cp:revision>
  <dcterms:created xsi:type="dcterms:W3CDTF">2022-04-30T08:35:25Z</dcterms:created>
  <dcterms:modified xsi:type="dcterms:W3CDTF">2022-05-11T09:26:47Z</dcterms:modified>
</cp:coreProperties>
</file>