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71" r:id="rId6"/>
    <p:sldId id="263" r:id="rId7"/>
    <p:sldId id="275" r:id="rId8"/>
    <p:sldId id="264" r:id="rId9"/>
    <p:sldId id="266" r:id="rId10"/>
    <p:sldId id="267" r:id="rId11"/>
    <p:sldId id="268" r:id="rId12"/>
    <p:sldId id="265" r:id="rId13"/>
    <p:sldId id="262" r:id="rId14"/>
    <p:sldId id="269" r:id="rId15"/>
    <p:sldId id="270" r:id="rId16"/>
    <p:sldId id="26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21809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5260618" y="458237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8614137" y="4582372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5900057" y="5074815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BE0B054-E1BF-4C32-ADF2-F06269626020}"/>
              </a:ext>
            </a:extLst>
          </p:cNvPr>
          <p:cNvCxnSpPr>
            <a:cxnSpLocks/>
          </p:cNvCxnSpPr>
          <p:nvPr/>
        </p:nvCxnSpPr>
        <p:spPr>
          <a:xfrm>
            <a:off x="12104189" y="65212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0224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元素关系比较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各个元素必须再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元素之间有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76551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耦合标志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内容耦合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非正常入口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公共耦合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两个级以上模块用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同一个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全局数据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控制耦合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控制信号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控制另一个模块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标记耦合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通过模块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、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zh-CN" altLang="en-US" sz="2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传递公共参数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数据耦合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模块通过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参数传递数据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7243"/>
              </p:ext>
            </p:extLst>
          </p:nvPr>
        </p:nvGraphicFramePr>
        <p:xfrm>
          <a:off x="402771" y="576942"/>
          <a:ext cx="11386458" cy="4386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916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8795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708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17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70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831771" y="5595257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1B3C152-7A4D-4169-8B2D-2378CCA54D06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4F99CB-3275-41A4-9503-92C5BE60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30127"/>
              </p:ext>
            </p:extLst>
          </p:nvPr>
        </p:nvGraphicFramePr>
        <p:xfrm>
          <a:off x="555169" y="119788"/>
          <a:ext cx="11005460" cy="17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17">
                  <a:extLst>
                    <a:ext uri="{9D8B030D-6E8A-4147-A177-3AD203B41FA5}">
                      <a16:colId xmlns:a16="http://schemas.microsoft.com/office/drawing/2014/main" val="1689543724"/>
                    </a:ext>
                  </a:extLst>
                </a:gridCol>
                <a:gridCol w="3287485">
                  <a:extLst>
                    <a:ext uri="{9D8B030D-6E8A-4147-A177-3AD203B41FA5}">
                      <a16:colId xmlns:a16="http://schemas.microsoft.com/office/drawing/2014/main" val="51514651"/>
                    </a:ext>
                  </a:extLst>
                </a:gridCol>
                <a:gridCol w="4833258">
                  <a:extLst>
                    <a:ext uri="{9D8B030D-6E8A-4147-A177-3AD203B41FA5}">
                      <a16:colId xmlns:a16="http://schemas.microsoft.com/office/drawing/2014/main" val="854268970"/>
                    </a:ext>
                  </a:extLst>
                </a:gridCol>
              </a:tblGrid>
              <a:tr h="962702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DES/AES/3DES/IDEA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RSA/ECC/ECDSA/Elgamal/D-H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67847"/>
                  </a:ext>
                </a:extLst>
              </a:tr>
              <a:tr h="8164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公开密钥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否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是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191367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B1151A-C4D7-4DF8-B3D5-912927AE7ADF}"/>
              </a:ext>
            </a:extLst>
          </p:cNvPr>
          <p:cNvSpPr txBox="1"/>
          <p:nvPr/>
        </p:nvSpPr>
        <p:spPr>
          <a:xfrm>
            <a:off x="836385" y="119788"/>
            <a:ext cx="197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公开密钥即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非对称加密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A5825-99E9-4DF6-8F41-C9532868E98D}"/>
              </a:ext>
            </a:extLst>
          </p:cNvPr>
          <p:cNvSpPr txBox="1"/>
          <p:nvPr/>
        </p:nvSpPr>
        <p:spPr>
          <a:xfrm>
            <a:off x="3701143" y="1898948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5193"/>
              </p:ext>
            </p:extLst>
          </p:nvPr>
        </p:nvGraphicFramePr>
        <p:xfrm>
          <a:off x="555169" y="2478959"/>
          <a:ext cx="1108166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00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47684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366388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1635000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659184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2914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09258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2418"/>
              </p:ext>
            </p:extLst>
          </p:nvPr>
        </p:nvGraphicFramePr>
        <p:xfrm>
          <a:off x="92529" y="4523934"/>
          <a:ext cx="11751127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5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379988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305681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4450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648514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27CBCE-332C-4CEC-9EB3-98F244898620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强耦合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20C3DF-03BC-406F-A158-405D24F28FF0}"/>
              </a:ext>
            </a:extLst>
          </p:cNvPr>
          <p:cNvCxnSpPr>
            <a:cxnSpLocks/>
          </p:cNvCxnSpPr>
          <p:nvPr/>
        </p:nvCxnSpPr>
        <p:spPr>
          <a:xfrm>
            <a:off x="12179722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6573DD-5F6F-4731-82D3-BD1F4049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65210"/>
              </p:ext>
            </p:extLst>
          </p:nvPr>
        </p:nvGraphicFramePr>
        <p:xfrm>
          <a:off x="151674" y="78105"/>
          <a:ext cx="11745686" cy="26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069">
                  <a:extLst>
                    <a:ext uri="{9D8B030D-6E8A-4147-A177-3AD203B41FA5}">
                      <a16:colId xmlns:a16="http://schemas.microsoft.com/office/drawing/2014/main" val="2239565234"/>
                    </a:ext>
                  </a:extLst>
                </a:gridCol>
                <a:gridCol w="9491617">
                  <a:extLst>
                    <a:ext uri="{9D8B030D-6E8A-4147-A177-3AD203B41FA5}">
                      <a16:colId xmlns:a16="http://schemas.microsoft.com/office/drawing/2014/main" val="4047596826"/>
                    </a:ext>
                  </a:extLst>
                </a:gridCol>
              </a:tblGrid>
              <a:tr h="447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828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抽象工厂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提供一个接口，无需指定具体类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15692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复杂类的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构造与表示分离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，相同构建过程得出不同表示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5009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工厂方法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定义对象接口，由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子类决定实例化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哪个类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9174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原型实例指定创建对象类型。通过拷贝原型来创建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5280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一个类只有一个实例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，提供一个访问全局的点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2437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394421-BDEF-415D-95FB-EAF9BF46F9EE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1CA192E-35A2-478D-82FC-588B8185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10074"/>
              </p:ext>
            </p:extLst>
          </p:nvPr>
        </p:nvGraphicFramePr>
        <p:xfrm>
          <a:off x="151674" y="2831553"/>
          <a:ext cx="11745686" cy="388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867">
                  <a:extLst>
                    <a:ext uri="{9D8B030D-6E8A-4147-A177-3AD203B41FA5}">
                      <a16:colId xmlns:a16="http://schemas.microsoft.com/office/drawing/2014/main" val="3762924418"/>
                    </a:ext>
                  </a:extLst>
                </a:gridCol>
                <a:gridCol w="9389819">
                  <a:extLst>
                    <a:ext uri="{9D8B030D-6E8A-4147-A177-3AD203B41FA5}">
                      <a16:colId xmlns:a16="http://schemas.microsoft.com/office/drawing/2014/main" val="2824886459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4853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职责链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减少发送者与接收者耦合。将接受对象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链接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起来，在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链中传递请求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932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不同请求对客户参数化，将请求排队成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日志。可撤销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1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一个类的行为或其算法可以在</a:t>
                      </a:r>
                      <a:r>
                        <a:rPr lang="zh-CN" altLang="en-US" sz="280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运行时更改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79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提供方法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顺序访问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对象各个元素而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不必暴露对象内部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297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元素的执行算法可以随着</a:t>
                      </a:r>
                      <a:r>
                        <a:rPr lang="zh-CN" altLang="en-US" sz="280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访问者改变而改变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8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观察者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一个对象的状态发生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改变时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，所有依赖于它的对象都得到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通知并被自动更新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F2DE9-B15D-41CD-A724-416062EE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95775"/>
              </p:ext>
            </p:extLst>
          </p:nvPr>
        </p:nvGraphicFramePr>
        <p:xfrm>
          <a:off x="258898" y="80555"/>
          <a:ext cx="11674203" cy="391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350907636"/>
                    </a:ext>
                  </a:extLst>
                </a:gridCol>
                <a:gridCol w="10139680">
                  <a:extLst>
                    <a:ext uri="{9D8B030D-6E8A-4147-A177-3AD203B41FA5}">
                      <a16:colId xmlns:a16="http://schemas.microsoft.com/office/drawing/2014/main" val="4076978706"/>
                    </a:ext>
                  </a:extLst>
                </a:gridCol>
              </a:tblGrid>
              <a:tr h="436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780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接口转换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成另一接口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973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桥接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抽象和实现相分离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，使它们能独立变化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246"/>
                  </a:ext>
                </a:extLst>
              </a:tr>
              <a:tr h="6523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对象组合成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树型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表示整体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部分，使用户对单个对象和组合对象使用由一致性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5314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添加额外职责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0768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享元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细粒度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2317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定义一个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对外统一接口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066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给其他对象提供代理控制该对象访问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7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5409BB-2EE7-4F1F-A6EA-8C25889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1434"/>
              </p:ext>
            </p:extLst>
          </p:nvPr>
        </p:nvGraphicFramePr>
        <p:xfrm>
          <a:off x="1224279" y="4253049"/>
          <a:ext cx="9743440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272">
                  <a:extLst>
                    <a:ext uri="{9D8B030D-6E8A-4147-A177-3AD203B41FA5}">
                      <a16:colId xmlns:a16="http://schemas.microsoft.com/office/drawing/2014/main" val="3662568163"/>
                    </a:ext>
                  </a:extLst>
                </a:gridCol>
                <a:gridCol w="7789168">
                  <a:extLst>
                    <a:ext uri="{9D8B030D-6E8A-4147-A177-3AD203B41FA5}">
                      <a16:colId xmlns:a16="http://schemas.microsoft.com/office/drawing/2014/main" val="249869945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维护类型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改正性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修复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995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win7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迁移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win10，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适应环境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12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完善性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扩充功能，改善性能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91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现在不维护不出问题，但将来会出问题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千年虫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9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CF35E6-02D6-4A28-923F-D3E7B339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48703"/>
              </p:ext>
            </p:extLst>
          </p:nvPr>
        </p:nvGraphicFramePr>
        <p:xfrm>
          <a:off x="1000760" y="545012"/>
          <a:ext cx="10190480" cy="197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936">
                  <a:extLst>
                    <a:ext uri="{9D8B030D-6E8A-4147-A177-3AD203B41FA5}">
                      <a16:colId xmlns:a16="http://schemas.microsoft.com/office/drawing/2014/main" val="865489421"/>
                    </a:ext>
                  </a:extLst>
                </a:gridCol>
                <a:gridCol w="8146544">
                  <a:extLst>
                    <a:ext uri="{9D8B030D-6E8A-4147-A177-3AD203B41FA5}">
                      <a16:colId xmlns:a16="http://schemas.microsoft.com/office/drawing/2014/main" val="357443418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58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非法字符，关键字拼写错误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2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语法结构出错，少了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else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不匹配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13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逻辑错误：死循环，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除数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89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8A4D5-E21C-4E54-B516-0A96C37A9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60556"/>
              </p:ext>
            </p:extLst>
          </p:nvPr>
        </p:nvGraphicFramePr>
        <p:xfrm>
          <a:off x="1654630" y="3140529"/>
          <a:ext cx="8414656" cy="303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543">
                  <a:extLst>
                    <a:ext uri="{9D8B030D-6E8A-4147-A177-3AD203B41FA5}">
                      <a16:colId xmlns:a16="http://schemas.microsoft.com/office/drawing/2014/main" val="1924150867"/>
                    </a:ext>
                  </a:extLst>
                </a:gridCol>
                <a:gridCol w="5950113">
                  <a:extLst>
                    <a:ext uri="{9D8B030D-6E8A-4147-A177-3AD203B41FA5}">
                      <a16:colId xmlns:a16="http://schemas.microsoft.com/office/drawing/2014/main" val="432183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重放攻击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拷贝截获信息，非法重发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拒绝服务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合法访问被拒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88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窃听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合法或非法手段窃听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28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业务流分析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长期监听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59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信息泄露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信息非被授权实体接收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66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破坏完整性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数据非授权地修改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3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抵赖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否认曾发布的信息，伪造来信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0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6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03066D-BD3D-4A1C-9849-686B661F6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65918"/>
              </p:ext>
            </p:extLst>
          </p:nvPr>
        </p:nvGraphicFramePr>
        <p:xfrm>
          <a:off x="963023" y="598713"/>
          <a:ext cx="10265954" cy="173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5485">
                  <a:extLst>
                    <a:ext uri="{9D8B030D-6E8A-4147-A177-3AD203B41FA5}">
                      <a16:colId xmlns:a16="http://schemas.microsoft.com/office/drawing/2014/main" val="199678000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2888886807"/>
                    </a:ext>
                  </a:extLst>
                </a:gridCol>
                <a:gridCol w="2829649">
                  <a:extLst>
                    <a:ext uri="{9D8B030D-6E8A-4147-A177-3AD203B41FA5}">
                      <a16:colId xmlns:a16="http://schemas.microsoft.com/office/drawing/2014/main" val="1497400814"/>
                    </a:ext>
                  </a:extLst>
                </a:gridCol>
                <a:gridCol w="2798991">
                  <a:extLst>
                    <a:ext uri="{9D8B030D-6E8A-4147-A177-3AD203B41FA5}">
                      <a16:colId xmlns:a16="http://schemas.microsoft.com/office/drawing/2014/main" val="1044820447"/>
                    </a:ext>
                  </a:extLst>
                </a:gridCol>
              </a:tblGrid>
              <a:tr h="8654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27229"/>
                  </a:ext>
                </a:extLst>
              </a:tr>
              <a:tr h="86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OCaml, Lisp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Prolog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endParaRPr lang="en-US" sz="2800" b="0" i="0" u="none" strike="noStrike">
                        <a:solidFill>
                          <a:srgbClr val="333333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8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7AF1CB-F8E2-4F30-9394-F8BEB580128D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831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400298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SMTP/HTTP/POP3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163698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4640218" y="3073897"/>
            <a:ext cx="650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表示该协议在应用层，基于</a:t>
            </a:r>
            <a:r>
              <a:rPr lang="en-US" altLang="zh-CN" sz="3200" b="1">
                <a:solidFill>
                  <a:srgbClr val="FF0000"/>
                </a:solidFill>
              </a:rPr>
              <a:t>TCP</a:t>
            </a:r>
            <a:r>
              <a:rPr lang="zh-CN" altLang="en-US" sz="3200" b="1">
                <a:solidFill>
                  <a:srgbClr val="FF0000"/>
                </a:solidFill>
              </a:rPr>
              <a:t>协议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5466"/>
              </p:ext>
            </p:extLst>
          </p:nvPr>
        </p:nvGraphicFramePr>
        <p:xfrm>
          <a:off x="344532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2395"/>
              </p:ext>
            </p:extLst>
          </p:nvPr>
        </p:nvGraphicFramePr>
        <p:xfrm>
          <a:off x="7459615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38F2EE-0E69-49C1-B11B-6012B8E14EB4}"/>
              </a:ext>
            </a:extLst>
          </p:cNvPr>
          <p:cNvCxnSpPr>
            <a:cxnSpLocks/>
          </p:cNvCxnSpPr>
          <p:nvPr/>
        </p:nvCxnSpPr>
        <p:spPr>
          <a:xfrm>
            <a:off x="12110720" y="17950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6E35C6-67E7-408A-94AE-AF0A3EA8E174}"/>
              </a:ext>
            </a:extLst>
          </p:cNvPr>
          <p:cNvSpPr txBox="1"/>
          <p:nvPr/>
        </p:nvSpPr>
        <p:spPr>
          <a:xfrm>
            <a:off x="2955289" y="5859099"/>
            <a:ext cx="662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地址数为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地址数的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2^96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sz="3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39238C-8DB7-4026-B4EF-BF6DCDB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21750"/>
              </p:ext>
            </p:extLst>
          </p:nvPr>
        </p:nvGraphicFramePr>
        <p:xfrm>
          <a:off x="404405" y="2041863"/>
          <a:ext cx="11490960" cy="22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959">
                  <a:extLst>
                    <a:ext uri="{9D8B030D-6E8A-4147-A177-3AD203B41FA5}">
                      <a16:colId xmlns:a16="http://schemas.microsoft.com/office/drawing/2014/main" val="1024562650"/>
                    </a:ext>
                  </a:extLst>
                </a:gridCol>
                <a:gridCol w="8035033">
                  <a:extLst>
                    <a:ext uri="{9D8B030D-6E8A-4147-A177-3AD203B41FA5}">
                      <a16:colId xmlns:a16="http://schemas.microsoft.com/office/drawing/2014/main" val="522583807"/>
                    </a:ext>
                  </a:extLst>
                </a:gridCol>
                <a:gridCol w="1439968">
                  <a:extLst>
                    <a:ext uri="{9D8B030D-6E8A-4147-A177-3AD203B41FA5}">
                      <a16:colId xmlns:a16="http://schemas.microsoft.com/office/drawing/2014/main" val="2413557106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纠错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8293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信息后添加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。奇校验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的个数为奇数。偶校验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的个数为偶数。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4302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循环冗余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用模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运算校验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4925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海明码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满足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n+k&gt;=(2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次方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)-1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E105EC-DF73-41DF-9B3C-E0D314E8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65527"/>
              </p:ext>
            </p:extLst>
          </p:nvPr>
        </p:nvGraphicFramePr>
        <p:xfrm>
          <a:off x="404405" y="0"/>
          <a:ext cx="11381016" cy="19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4206342511"/>
                    </a:ext>
                  </a:extLst>
                </a:gridCol>
                <a:gridCol w="1195323">
                  <a:extLst>
                    <a:ext uri="{9D8B030D-6E8A-4147-A177-3AD203B41FA5}">
                      <a16:colId xmlns:a16="http://schemas.microsoft.com/office/drawing/2014/main" val="951486162"/>
                    </a:ext>
                  </a:extLst>
                </a:gridCol>
                <a:gridCol w="1224263">
                  <a:extLst>
                    <a:ext uri="{9D8B030D-6E8A-4147-A177-3AD203B41FA5}">
                      <a16:colId xmlns:a16="http://schemas.microsoft.com/office/drawing/2014/main" val="3305426784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95182296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774357020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634403575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1266812503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241264174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3926871179"/>
                    </a:ext>
                  </a:extLst>
                </a:gridCol>
              </a:tblGrid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TELNET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07723"/>
                  </a:ext>
                </a:extLst>
              </a:tr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端口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92503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8DD55B-CC37-48B4-9B30-77DFD4DF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1367"/>
              </p:ext>
            </p:extLst>
          </p:nvPr>
        </p:nvGraphicFramePr>
        <p:xfrm>
          <a:off x="2122713" y="4959234"/>
          <a:ext cx="6879771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336510834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96970478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3331357016"/>
                    </a:ext>
                  </a:extLst>
                </a:gridCol>
              </a:tblGrid>
              <a:tr h="4079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0124081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TLB(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 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慢表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6624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软硬均可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0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CC8C72-CDAB-46CE-A94A-DBB9559E7065}"/>
              </a:ext>
            </a:extLst>
          </p:cNvPr>
          <p:cNvCxnSpPr>
            <a:cxnSpLocks/>
          </p:cNvCxnSpPr>
          <p:nvPr/>
        </p:nvCxnSpPr>
        <p:spPr>
          <a:xfrm>
            <a:off x="11897360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CFD1AFF-5EC6-46E3-B43A-DBA0BA0F0D2F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2751</Words>
  <Application>Microsoft Office PowerPoint</Application>
  <PresentationFormat>宽屏</PresentationFormat>
  <Paragraphs>550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96</cp:revision>
  <dcterms:created xsi:type="dcterms:W3CDTF">2022-04-30T08:35:25Z</dcterms:created>
  <dcterms:modified xsi:type="dcterms:W3CDTF">2022-05-09T14:06:33Z</dcterms:modified>
</cp:coreProperties>
</file>