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71" r:id="rId6"/>
    <p:sldId id="278" r:id="rId7"/>
    <p:sldId id="263" r:id="rId8"/>
    <p:sldId id="275" r:id="rId9"/>
    <p:sldId id="264" r:id="rId10"/>
    <p:sldId id="266" r:id="rId11"/>
    <p:sldId id="267" r:id="rId12"/>
    <p:sldId id="268" r:id="rId13"/>
    <p:sldId id="265" r:id="rId14"/>
    <p:sldId id="262" r:id="rId15"/>
    <p:sldId id="269" r:id="rId16"/>
    <p:sldId id="270" r:id="rId17"/>
    <p:sldId id="261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706AC-9357-4A44-BC36-60492A7BF2E8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01AF5-ABF6-46EA-A73F-C495F0AE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5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1AF5-ABF6-46EA-A73F-C495F0AE77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0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1AF5-ABF6-46EA-A73F-C495F0AE77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1AF5-ABF6-46EA-A73F-C495F0AE77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6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53C5A-C520-49E3-98A8-8F1FB8087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2FACB9-BE4A-401D-9E24-D7DF256CC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9FFC0-6A8A-450E-8E04-B4876FD1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AFA0D-5AFF-4322-BEF9-39C98328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D6760-F08E-4C17-91FE-222E6B8F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3B2F4-DA02-4420-B4CB-846C9CF8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D412BF-CE60-463D-BE05-F4EA6ECA7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4A792-849E-414A-9E14-9A02F651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9722D-9550-4288-8D80-2951BFC9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4037A-1657-4A4B-99F9-8867FD98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3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8EDC21-1319-4794-8B89-DD9A5C252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9D94F7-701F-452E-9A94-0B659CC2F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8A9F4-1A2F-4D7D-B82B-C3D0F450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8DF20-471C-4068-BEF4-15A695D4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A1118-54B0-42DB-9FCB-3FD2B76A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0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3C43F-00AF-4EFE-BBC6-CB71009B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06DD0-D951-46CF-8FBD-1B688A69B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DC798-057C-476A-9385-88CE0197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5AC67-BADE-44E6-806D-B308BECE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C5B9C-6025-41D9-8916-F54CA6E4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5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CDAA5-3B6B-494F-A876-9BB85F82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C8E0C-F5E7-49C0-97F2-9059986F9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8705C-38B2-4830-9C79-BC636205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46E33-D025-4496-B0CF-AB9B1FC8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F3A34-DD78-43E9-970F-995AD5DE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6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EE372-0221-46ED-8AC5-517A3731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52359-A3B6-4B68-B932-18F671F62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1474AA-F6D3-4AA5-842A-2AFBCCE25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76E42-8E0C-4211-9FB8-A10D63CB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73158F-6BC5-488C-AC6B-C5AD8E8B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5548B-1925-45FD-A19F-E0E73884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2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17BE9-A359-4423-80A3-35B75181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E0C41-0D3C-4BDB-9F3E-87006D838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B3FB2-7CE6-40B2-94E2-6FC5B1042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E2D151-8220-42B3-B06B-B8D6BFCAA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0A1C30-EBFE-4E81-876F-D03DB66AA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9CD089-CBDF-4CB1-A0E2-D9168511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1C4283-92B8-49D6-A3E9-175F973C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44C99B-7BE0-4153-9097-750B197A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8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61066-D404-449E-99D3-84F057A0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41F2F6-2C7E-4036-AC03-F18F3B69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ADCCD3-5652-440E-A782-504046EE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7AF0EA-BFC4-4A39-81E8-8107C90D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3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9C11D2-8AF5-4538-8C30-981B31F8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36636-3F9D-49A7-BDF6-B74E1E9D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D3192C-08E2-4ED1-85D9-56B16E6E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80C7A-8F91-451A-AEF1-E82443A2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65CE2-C941-4F35-8003-35FBFC1A0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AB4C84-31B1-4F55-A8ED-EAA0C8506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71E3E-113C-4EA9-ACA9-03EB3D6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22DFF-C68B-4C2E-8F6D-D2C4A7A9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77783-F5FC-43ED-9FD1-334B37D8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C658B-64A7-454F-AFAC-EF7D9FC9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8CCF03-2589-4046-8324-3C0DCB541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2222E9-3C26-4410-9AD1-53C20A045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EBC2B-1C69-4CC2-B626-EB12DB85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067AE-BB1A-4070-A6E5-7038A35C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AC797-CCC3-4001-B8CA-743856F8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5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6D7C39-C586-4D0C-B6DB-6F85A2E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77C81-D8B8-4B13-8D33-A24D92C0D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C359C-C120-4C72-8ABE-149779AE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1DCC-102A-4F6E-9AF5-AAF6C883E02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5A94D-98A9-4926-AF01-CD3D068D3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705D9-F517-47BB-8BA8-07AEB71E8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9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257604A-C02C-4ABB-8AD4-BBE61EA71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72358"/>
              </p:ext>
            </p:extLst>
          </p:nvPr>
        </p:nvGraphicFramePr>
        <p:xfrm>
          <a:off x="111577" y="446837"/>
          <a:ext cx="11968843" cy="3804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383">
                  <a:extLst>
                    <a:ext uri="{9D8B030D-6E8A-4147-A177-3AD203B41FA5}">
                      <a16:colId xmlns:a16="http://schemas.microsoft.com/office/drawing/2014/main" val="1159083109"/>
                    </a:ext>
                  </a:extLst>
                </a:gridCol>
                <a:gridCol w="1136840">
                  <a:extLst>
                    <a:ext uri="{9D8B030D-6E8A-4147-A177-3AD203B41FA5}">
                      <a16:colId xmlns:a16="http://schemas.microsoft.com/office/drawing/2014/main" val="1961112450"/>
                    </a:ext>
                  </a:extLst>
                </a:gridCol>
                <a:gridCol w="854083">
                  <a:extLst>
                    <a:ext uri="{9D8B030D-6E8A-4147-A177-3AD203B41FA5}">
                      <a16:colId xmlns:a16="http://schemas.microsoft.com/office/drawing/2014/main" val="2309995613"/>
                    </a:ext>
                  </a:extLst>
                </a:gridCol>
                <a:gridCol w="743200">
                  <a:extLst>
                    <a:ext uri="{9D8B030D-6E8A-4147-A177-3AD203B41FA5}">
                      <a16:colId xmlns:a16="http://schemas.microsoft.com/office/drawing/2014/main" val="107783380"/>
                    </a:ext>
                  </a:extLst>
                </a:gridCol>
                <a:gridCol w="632275">
                  <a:extLst>
                    <a:ext uri="{9D8B030D-6E8A-4147-A177-3AD203B41FA5}">
                      <a16:colId xmlns:a16="http://schemas.microsoft.com/office/drawing/2014/main" val="2418316506"/>
                    </a:ext>
                  </a:extLst>
                </a:gridCol>
                <a:gridCol w="1217360">
                  <a:extLst>
                    <a:ext uri="{9D8B030D-6E8A-4147-A177-3AD203B41FA5}">
                      <a16:colId xmlns:a16="http://schemas.microsoft.com/office/drawing/2014/main" val="3306809147"/>
                    </a:ext>
                  </a:extLst>
                </a:gridCol>
                <a:gridCol w="2797433">
                  <a:extLst>
                    <a:ext uri="{9D8B030D-6E8A-4147-A177-3AD203B41FA5}">
                      <a16:colId xmlns:a16="http://schemas.microsoft.com/office/drawing/2014/main" val="1754851735"/>
                    </a:ext>
                  </a:extLst>
                </a:gridCol>
                <a:gridCol w="1018364">
                  <a:extLst>
                    <a:ext uri="{9D8B030D-6E8A-4147-A177-3AD203B41FA5}">
                      <a16:colId xmlns:a16="http://schemas.microsoft.com/office/drawing/2014/main" val="2302298548"/>
                    </a:ext>
                  </a:extLst>
                </a:gridCol>
                <a:gridCol w="2226905">
                  <a:extLst>
                    <a:ext uri="{9D8B030D-6E8A-4147-A177-3AD203B41FA5}">
                      <a16:colId xmlns:a16="http://schemas.microsoft.com/office/drawing/2014/main" val="2365893066"/>
                    </a:ext>
                  </a:extLst>
                </a:gridCol>
              </a:tblGrid>
              <a:tr h="48124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插入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冒泡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选择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希尔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快速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堆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路归并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基数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8231408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nlog2n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nlog2n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nlog2n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520542707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空间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log2n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4233073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稳定性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8665968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最好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有序</a:t>
                      </a:r>
                    </a:p>
                    <a:p>
                      <a:pPr algn="l" rtl="0" fontAlgn="ctr"/>
                      <a:r>
                        <a:rPr lang="zh-CN" altLang="en-US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altLang="zh-CN" sz="24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ja-JP" altLang="en-US" sz="24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有序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altLang="zh-CN" sz="24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ja-JP" altLang="en-US" sz="24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无序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869786431"/>
                  </a:ext>
                </a:extLst>
              </a:tr>
              <a:tr h="52521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最坏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逆</a:t>
                      </a:r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zh-CN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逆序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有序</a:t>
                      </a:r>
                      <a:endParaRPr lang="en-US" altLang="ja-JP" sz="20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sz="18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661255214"/>
                  </a:ext>
                </a:extLst>
              </a:tr>
              <a:tr h="52521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适用场景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基本有序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基本无序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规模很大时找出前</a:t>
                      </a:r>
                      <a:r>
                        <a:rPr lang="en-US" altLang="zh-CN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个数</a:t>
                      </a:r>
                      <a:endParaRPr lang="zh-CN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数据集中在几个点</a:t>
                      </a:r>
                      <a:endParaRPr lang="zh-CN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909647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CBA9EE7-A431-4A76-9080-0CC3174BD423}"/>
              </a:ext>
            </a:extLst>
          </p:cNvPr>
          <p:cNvSpPr txBox="1"/>
          <p:nvPr/>
        </p:nvSpPr>
        <p:spPr>
          <a:xfrm>
            <a:off x="1948244" y="4965220"/>
            <a:ext cx="523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100</a:t>
            </a:r>
            <a:r>
              <a:rPr lang="zh-CN" altLang="en-US" sz="2400"/>
              <a:t>万个数找出前</a:t>
            </a:r>
            <a:r>
              <a:rPr lang="en-US" altLang="zh-CN" sz="2400"/>
              <a:t>100</a:t>
            </a:r>
            <a:r>
              <a:rPr lang="zh-CN" altLang="en-US" sz="2400"/>
              <a:t>个最大</a:t>
            </a:r>
            <a:r>
              <a:rPr lang="en-US" altLang="zh-CN" sz="2400"/>
              <a:t>/</a:t>
            </a:r>
            <a:r>
              <a:rPr lang="zh-CN" altLang="en-US" sz="2400"/>
              <a:t>最小的数</a:t>
            </a:r>
            <a:endParaRPr lang="en-US" sz="2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55CC51-1D0D-4A3C-B27D-855B1C6DF1BB}"/>
              </a:ext>
            </a:extLst>
          </p:cNvPr>
          <p:cNvSpPr txBox="1"/>
          <p:nvPr/>
        </p:nvSpPr>
        <p:spPr>
          <a:xfrm>
            <a:off x="8218416" y="4859493"/>
            <a:ext cx="338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全校大一新生生日排序</a:t>
            </a:r>
            <a:endParaRPr lang="en-US" sz="24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371372D-F27E-4075-B7A7-A94338C51B5D}"/>
              </a:ext>
            </a:extLst>
          </p:cNvPr>
          <p:cNvCxnSpPr>
            <a:cxnSpLocks/>
          </p:cNvCxnSpPr>
          <p:nvPr/>
        </p:nvCxnSpPr>
        <p:spPr>
          <a:xfrm flipH="1">
            <a:off x="5595257" y="4250862"/>
            <a:ext cx="1590318" cy="6086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1F072D-8CD9-4A33-B12A-1BFDBA9F8856}"/>
              </a:ext>
            </a:extLst>
          </p:cNvPr>
          <p:cNvCxnSpPr>
            <a:cxnSpLocks/>
          </p:cNvCxnSpPr>
          <p:nvPr/>
        </p:nvCxnSpPr>
        <p:spPr>
          <a:xfrm flipH="1">
            <a:off x="9372600" y="4332514"/>
            <a:ext cx="1513114" cy="5269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326FE9D-4E92-4B70-9305-2C6682B947C9}"/>
              </a:ext>
            </a:extLst>
          </p:cNvPr>
          <p:cNvSpPr txBox="1"/>
          <p:nvPr/>
        </p:nvSpPr>
        <p:spPr>
          <a:xfrm>
            <a:off x="3106961" y="5789819"/>
            <a:ext cx="6631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无最好最坏情况即任何情况都一样</a:t>
            </a:r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9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4DA204-E8BA-4234-BDFB-E85B765E5383}"/>
              </a:ext>
            </a:extLst>
          </p:cNvPr>
          <p:cNvCxnSpPr>
            <a:cxnSpLocks/>
          </p:cNvCxnSpPr>
          <p:nvPr/>
        </p:nvCxnSpPr>
        <p:spPr>
          <a:xfrm>
            <a:off x="1279071" y="454181"/>
            <a:ext cx="9329058" cy="4616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E9A8291-BBDF-443A-AE88-5CB36B95B1DB}"/>
              </a:ext>
            </a:extLst>
          </p:cNvPr>
          <p:cNvSpPr txBox="1"/>
          <p:nvPr/>
        </p:nvSpPr>
        <p:spPr>
          <a:xfrm>
            <a:off x="44563" y="91404"/>
            <a:ext cx="134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速度快</a:t>
            </a:r>
            <a:endParaRPr lang="en-US" altLang="zh-CN" sz="2400"/>
          </a:p>
          <a:p>
            <a:r>
              <a:rPr lang="zh-CN" altLang="en-US" sz="2400"/>
              <a:t>成本高</a:t>
            </a:r>
            <a:endParaRPr lang="en-US" altLang="zh-CN"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5643A6-E6FB-4C7B-9C91-665F3B1A81D1}"/>
              </a:ext>
            </a:extLst>
          </p:cNvPr>
          <p:cNvSpPr txBox="1"/>
          <p:nvPr/>
        </p:nvSpPr>
        <p:spPr>
          <a:xfrm>
            <a:off x="10798629" y="91404"/>
            <a:ext cx="134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速度慢</a:t>
            </a:r>
            <a:endParaRPr lang="en-US" altLang="zh-CN" sz="2400"/>
          </a:p>
          <a:p>
            <a:r>
              <a:rPr lang="zh-CN" altLang="en-US" sz="2400"/>
              <a:t>成本低</a:t>
            </a:r>
            <a:endParaRPr lang="en-US" sz="240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9665ADB-2FDB-4666-9F8C-243D4D52F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95232"/>
              </p:ext>
            </p:extLst>
          </p:nvPr>
        </p:nvGraphicFramePr>
        <p:xfrm>
          <a:off x="249861" y="922401"/>
          <a:ext cx="11146972" cy="215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531">
                  <a:extLst>
                    <a:ext uri="{9D8B030D-6E8A-4147-A177-3AD203B41FA5}">
                      <a16:colId xmlns:a16="http://schemas.microsoft.com/office/drawing/2014/main" val="1307629173"/>
                    </a:ext>
                  </a:extLst>
                </a:gridCol>
                <a:gridCol w="2114531">
                  <a:extLst>
                    <a:ext uri="{9D8B030D-6E8A-4147-A177-3AD203B41FA5}">
                      <a16:colId xmlns:a16="http://schemas.microsoft.com/office/drawing/2014/main" val="1060972571"/>
                    </a:ext>
                  </a:extLst>
                </a:gridCol>
                <a:gridCol w="2114531">
                  <a:extLst>
                    <a:ext uri="{9D8B030D-6E8A-4147-A177-3AD203B41FA5}">
                      <a16:colId xmlns:a16="http://schemas.microsoft.com/office/drawing/2014/main" val="2060197681"/>
                    </a:ext>
                  </a:extLst>
                </a:gridCol>
                <a:gridCol w="2688848">
                  <a:extLst>
                    <a:ext uri="{9D8B030D-6E8A-4147-A177-3AD203B41FA5}">
                      <a16:colId xmlns:a16="http://schemas.microsoft.com/office/drawing/2014/main" val="1814357537"/>
                    </a:ext>
                  </a:extLst>
                </a:gridCol>
                <a:gridCol w="2114531">
                  <a:extLst>
                    <a:ext uri="{9D8B030D-6E8A-4147-A177-3AD203B41FA5}">
                      <a16:colId xmlns:a16="http://schemas.microsoft.com/office/drawing/2014/main" val="3874806716"/>
                    </a:ext>
                  </a:extLst>
                </a:gridCol>
              </a:tblGrid>
              <a:tr h="476864">
                <a:tc>
                  <a:txBody>
                    <a:bodyPr/>
                    <a:lstStyle/>
                    <a:p>
                      <a:pPr algn="l" fontAlgn="ctr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寄存器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</a:p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高速缓存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内存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ROM</a:t>
                      </a:r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硬盘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84452"/>
                  </a:ext>
                </a:extLst>
              </a:tr>
              <a:tr h="35157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芯片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无需了解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SRAM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DRAM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不确定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296413"/>
                  </a:ext>
                </a:extLst>
              </a:tr>
              <a:tr h="4293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断电丢失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2040"/>
                  </a:ext>
                </a:extLst>
              </a:tr>
              <a:tr h="35157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需要刷新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无需了解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805977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4AACE1D-435C-413D-81FD-7EFAC99A0DDB}"/>
              </a:ext>
            </a:extLst>
          </p:cNvPr>
          <p:cNvCxnSpPr>
            <a:cxnSpLocks/>
          </p:cNvCxnSpPr>
          <p:nvPr/>
        </p:nvCxnSpPr>
        <p:spPr>
          <a:xfrm flipV="1">
            <a:off x="2884714" y="477263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2B0139-AA5E-4857-B6F5-1C01FCB5B75A}"/>
              </a:ext>
            </a:extLst>
          </p:cNvPr>
          <p:cNvCxnSpPr>
            <a:cxnSpLocks/>
          </p:cNvCxnSpPr>
          <p:nvPr/>
        </p:nvCxnSpPr>
        <p:spPr>
          <a:xfrm flipV="1">
            <a:off x="5595257" y="477263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0645F4F-002A-4A40-87B4-4E52D4B225F3}"/>
              </a:ext>
            </a:extLst>
          </p:cNvPr>
          <p:cNvCxnSpPr>
            <a:cxnSpLocks/>
          </p:cNvCxnSpPr>
          <p:nvPr/>
        </p:nvCxnSpPr>
        <p:spPr>
          <a:xfrm flipV="1">
            <a:off x="7478485" y="509066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1464191-DF7C-4951-B777-9E5E291098F4}"/>
              </a:ext>
            </a:extLst>
          </p:cNvPr>
          <p:cNvCxnSpPr>
            <a:cxnSpLocks/>
          </p:cNvCxnSpPr>
          <p:nvPr/>
        </p:nvCxnSpPr>
        <p:spPr>
          <a:xfrm flipV="1">
            <a:off x="9884229" y="509066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23BBA39-0498-4876-9E46-74831396E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42863"/>
              </p:ext>
            </p:extLst>
          </p:nvPr>
        </p:nvGraphicFramePr>
        <p:xfrm>
          <a:off x="217460" y="3617741"/>
          <a:ext cx="11452279" cy="2929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329">
                  <a:extLst>
                    <a:ext uri="{9D8B030D-6E8A-4147-A177-3AD203B41FA5}">
                      <a16:colId xmlns:a16="http://schemas.microsoft.com/office/drawing/2014/main" val="4025705687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3809776149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2273849049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2389274073"/>
                    </a:ext>
                  </a:extLst>
                </a:gridCol>
                <a:gridCol w="1785992">
                  <a:extLst>
                    <a:ext uri="{9D8B030D-6E8A-4147-A177-3AD203B41FA5}">
                      <a16:colId xmlns:a16="http://schemas.microsoft.com/office/drawing/2014/main" val="2127472293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1708158458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1777868083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2515877002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3122547590"/>
                    </a:ext>
                  </a:extLst>
                </a:gridCol>
              </a:tblGrid>
              <a:tr h="1089630">
                <a:tc>
                  <a:txBody>
                    <a:bodyPr/>
                    <a:lstStyle/>
                    <a:p>
                      <a:pPr algn="l" fontAlgn="ctr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指令系统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指令字长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访存指令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指令执行时长</a:t>
                      </a:r>
                      <a:r>
                        <a:rPr lang="en-US" altLang="zh-CN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使用频率</a:t>
                      </a:r>
                      <a:endParaRPr lang="zh-CN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通用寄存器数量</a:t>
                      </a:r>
                      <a:endParaRPr lang="zh-CN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目标代码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控制方式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指令流水线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2129"/>
                  </a:ext>
                </a:extLst>
              </a:tr>
              <a:tr h="742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CISC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不固定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无限制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相差大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少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难优化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微程序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可能有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658843"/>
                  </a:ext>
                </a:extLst>
              </a:tr>
              <a:tr h="742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RISC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精简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固定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只有</a:t>
                      </a:r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load/</a:t>
                      </a:r>
                    </a:p>
                    <a:p>
                      <a:pPr algn="l" fontAlgn="ctr"/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相差小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已优化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高效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组合逻辑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必须有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785901"/>
                  </a:ext>
                </a:extLst>
              </a:tr>
            </a:tbl>
          </a:graphicData>
        </a:graphic>
      </p:graphicFrame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CFD1AFF-5EC6-46E3-B43A-DBA0BA0F0D2F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696C9E9-7834-46F4-9889-1FA6D678B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64089"/>
              </p:ext>
            </p:extLst>
          </p:nvPr>
        </p:nvGraphicFramePr>
        <p:xfrm>
          <a:off x="544286" y="168728"/>
          <a:ext cx="10951028" cy="3358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277469207"/>
                    </a:ext>
                  </a:extLst>
                </a:gridCol>
                <a:gridCol w="4376057">
                  <a:extLst>
                    <a:ext uri="{9D8B030D-6E8A-4147-A177-3AD203B41FA5}">
                      <a16:colId xmlns:a16="http://schemas.microsoft.com/office/drawing/2014/main" val="1723503778"/>
                    </a:ext>
                  </a:extLst>
                </a:gridCol>
                <a:gridCol w="3472543">
                  <a:extLst>
                    <a:ext uri="{9D8B030D-6E8A-4147-A177-3AD203B41FA5}">
                      <a16:colId xmlns:a16="http://schemas.microsoft.com/office/drawing/2014/main" val="2885293760"/>
                    </a:ext>
                  </a:extLst>
                </a:gridCol>
              </a:tblGrid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体系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代表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典型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603552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SISD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单指令单数据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单处理器系统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冯诺依曼机</a:t>
                      </a:r>
                      <a:endParaRPr lang="ja-JP" alt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77507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SIMD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单指令多数据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并行</a:t>
                      </a:r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阵列</a:t>
                      </a:r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超级向量处理机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082119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MISD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多指令单数据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不存在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80405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MIMD</a:t>
                      </a:r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多指令多数据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多处理器系统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intel i7、i9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878571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95247AF-A584-415B-AE84-52AC518FD3E3}"/>
              </a:ext>
            </a:extLst>
          </p:cNvPr>
          <p:cNvCxnSpPr>
            <a:cxnSpLocks/>
          </p:cNvCxnSpPr>
          <p:nvPr/>
        </p:nvCxnSpPr>
        <p:spPr>
          <a:xfrm>
            <a:off x="1246414" y="4231524"/>
            <a:ext cx="882287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4B6F05F-4CF0-452E-9431-155DD8BC15AE}"/>
              </a:ext>
            </a:extLst>
          </p:cNvPr>
          <p:cNvSpPr txBox="1"/>
          <p:nvPr/>
        </p:nvSpPr>
        <p:spPr>
          <a:xfrm>
            <a:off x="97971" y="3696283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</a:t>
            </a:r>
            <a:r>
              <a:rPr lang="zh-CN" altLang="en-US" sz="2400"/>
              <a:t>参与度高</a:t>
            </a:r>
            <a:endParaRPr lang="en-US" altLang="zh-CN" sz="2400"/>
          </a:p>
          <a:p>
            <a:r>
              <a:rPr lang="zh-CN" altLang="en-US" sz="2400"/>
              <a:t>效率低</a:t>
            </a:r>
            <a:endParaRPr 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2984B4-91E6-43B3-BFD2-8A5D84FDC6C3}"/>
              </a:ext>
            </a:extLst>
          </p:cNvPr>
          <p:cNvSpPr txBox="1"/>
          <p:nvPr/>
        </p:nvSpPr>
        <p:spPr>
          <a:xfrm>
            <a:off x="10158884" y="3696282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</a:t>
            </a:r>
            <a:r>
              <a:rPr lang="zh-CN" altLang="en-US" sz="2400"/>
              <a:t>参与度低</a:t>
            </a:r>
            <a:endParaRPr lang="en-US" altLang="zh-CN" sz="2400"/>
          </a:p>
          <a:p>
            <a:r>
              <a:rPr lang="zh-CN" altLang="en-US" sz="2400"/>
              <a:t>效率高</a:t>
            </a:r>
            <a:endParaRPr lang="en-US" sz="2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A07230-B295-4A01-90B6-B771278C6169}"/>
              </a:ext>
            </a:extLst>
          </p:cNvPr>
          <p:cNvSpPr txBox="1"/>
          <p:nvPr/>
        </p:nvSpPr>
        <p:spPr>
          <a:xfrm>
            <a:off x="1588057" y="4582373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程序查询</a:t>
            </a:r>
            <a:endParaRPr lang="en-US" sz="26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48068A-A9CE-4783-AF2F-B2A477839B62}"/>
              </a:ext>
            </a:extLst>
          </p:cNvPr>
          <p:cNvSpPr txBox="1"/>
          <p:nvPr/>
        </p:nvSpPr>
        <p:spPr>
          <a:xfrm>
            <a:off x="4077256" y="4595330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程序中断</a:t>
            </a:r>
            <a:endParaRPr lang="en-US" sz="26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7CA1DB-2FB3-4036-A27D-79C788AB94F2}"/>
              </a:ext>
            </a:extLst>
          </p:cNvPr>
          <p:cNvSpPr txBox="1"/>
          <p:nvPr/>
        </p:nvSpPr>
        <p:spPr>
          <a:xfrm>
            <a:off x="7337892" y="4595329"/>
            <a:ext cx="9428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 </a:t>
            </a:r>
            <a:r>
              <a:rPr lang="en-US" altLang="zh-CN" sz="2600"/>
              <a:t>DMA</a:t>
            </a:r>
            <a:endParaRPr lang="en-US" sz="2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D30749-B89D-4C90-B390-60913180CE3E}"/>
              </a:ext>
            </a:extLst>
          </p:cNvPr>
          <p:cNvSpPr txBox="1"/>
          <p:nvPr/>
        </p:nvSpPr>
        <p:spPr>
          <a:xfrm>
            <a:off x="2422071" y="5921830"/>
            <a:ext cx="734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中断向量地址为中断服务程序入口</a:t>
            </a:r>
            <a:r>
              <a:rPr lang="zh-CN" altLang="en-US" sz="2800">
                <a:solidFill>
                  <a:srgbClr val="FF0000"/>
                </a:solidFill>
              </a:rPr>
              <a:t>地址的地址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C3D0D31-596F-4694-9238-F187F143A941}"/>
              </a:ext>
            </a:extLst>
          </p:cNvPr>
          <p:cNvCxnSpPr>
            <a:cxnSpLocks/>
          </p:cNvCxnSpPr>
          <p:nvPr/>
        </p:nvCxnSpPr>
        <p:spPr>
          <a:xfrm>
            <a:off x="4879981" y="5087773"/>
            <a:ext cx="0" cy="8361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BE0B054-E1BF-4C32-ADF2-F06269626020}"/>
              </a:ext>
            </a:extLst>
          </p:cNvPr>
          <p:cNvCxnSpPr>
            <a:cxnSpLocks/>
          </p:cNvCxnSpPr>
          <p:nvPr/>
        </p:nvCxnSpPr>
        <p:spPr>
          <a:xfrm>
            <a:off x="12104189" y="65212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9806FEB-99CC-4A3A-84E0-23D11EC37607}"/>
              </a:ext>
            </a:extLst>
          </p:cNvPr>
          <p:cNvSpPr txBox="1"/>
          <p:nvPr/>
        </p:nvSpPr>
        <p:spPr>
          <a:xfrm>
            <a:off x="9126398" y="4595329"/>
            <a:ext cx="926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 通道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416405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1BE7F79-17B6-4BD0-9E2E-C2081A7C4F61}"/>
              </a:ext>
            </a:extLst>
          </p:cNvPr>
          <p:cNvCxnSpPr>
            <a:cxnSpLocks/>
          </p:cNvCxnSpPr>
          <p:nvPr/>
        </p:nvCxnSpPr>
        <p:spPr>
          <a:xfrm>
            <a:off x="942584" y="1060762"/>
            <a:ext cx="8822871" cy="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C93C7D3-4B0D-4470-8869-16626262A5CA}"/>
              </a:ext>
            </a:extLst>
          </p:cNvPr>
          <p:cNvSpPr txBox="1"/>
          <p:nvPr/>
        </p:nvSpPr>
        <p:spPr>
          <a:xfrm>
            <a:off x="10059817" y="8299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速度慢</a:t>
            </a:r>
            <a:endParaRPr lang="en-US"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A56924-098F-4993-9F69-08C94C5E55F6}"/>
              </a:ext>
            </a:extLst>
          </p:cNvPr>
          <p:cNvSpPr txBox="1"/>
          <p:nvPr/>
        </p:nvSpPr>
        <p:spPr>
          <a:xfrm>
            <a:off x="657490" y="1423689"/>
            <a:ext cx="15471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>
                <a:solidFill>
                  <a:srgbClr val="FF0000"/>
                </a:solidFill>
              </a:rPr>
              <a:t>立即寻址</a:t>
            </a:r>
            <a:endParaRPr lang="en-US" sz="260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68E744-856B-415E-9055-F6E18C20DDB7}"/>
              </a:ext>
            </a:extLst>
          </p:cNvPr>
          <p:cNvSpPr txBox="1"/>
          <p:nvPr/>
        </p:nvSpPr>
        <p:spPr>
          <a:xfrm>
            <a:off x="2544299" y="1423687"/>
            <a:ext cx="18982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>
                <a:solidFill>
                  <a:srgbClr val="FF0000"/>
                </a:solidFill>
              </a:rPr>
              <a:t>寄存器寻址</a:t>
            </a:r>
            <a:endParaRPr lang="en-US" sz="260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5DC269-8B68-4521-B937-0C6FBB8AD7D5}"/>
              </a:ext>
            </a:extLst>
          </p:cNvPr>
          <p:cNvSpPr txBox="1"/>
          <p:nvPr/>
        </p:nvSpPr>
        <p:spPr>
          <a:xfrm>
            <a:off x="6937724" y="1445700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直接寻址</a:t>
            </a:r>
            <a:endParaRPr lang="en-US" sz="2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2A14D-CF8D-487C-978F-F32108B5ACF3}"/>
              </a:ext>
            </a:extLst>
          </p:cNvPr>
          <p:cNvSpPr txBox="1"/>
          <p:nvPr/>
        </p:nvSpPr>
        <p:spPr>
          <a:xfrm>
            <a:off x="8698318" y="1414192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间接寻址</a:t>
            </a:r>
            <a:endParaRPr lang="en-US" sz="26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4842A8-9613-4596-9AE7-AD183164A1F6}"/>
              </a:ext>
            </a:extLst>
          </p:cNvPr>
          <p:cNvSpPr txBox="1"/>
          <p:nvPr/>
        </p:nvSpPr>
        <p:spPr>
          <a:xfrm>
            <a:off x="4413750" y="1445700"/>
            <a:ext cx="24978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>
                <a:solidFill>
                  <a:schemeClr val="tx1">
                    <a:lumMod val="95000"/>
                    <a:lumOff val="5000"/>
                  </a:schemeClr>
                </a:solidFill>
              </a:rPr>
              <a:t>寄存器间接寻址</a:t>
            </a:r>
            <a:endParaRPr lang="en-US" sz="2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EBCB6A5-D011-43E4-91FB-7949C7BF9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87720"/>
              </p:ext>
            </p:extLst>
          </p:nvPr>
        </p:nvGraphicFramePr>
        <p:xfrm>
          <a:off x="733690" y="2260064"/>
          <a:ext cx="10929261" cy="1600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531">
                  <a:extLst>
                    <a:ext uri="{9D8B030D-6E8A-4147-A177-3AD203B41FA5}">
                      <a16:colId xmlns:a16="http://schemas.microsoft.com/office/drawing/2014/main" val="955359064"/>
                    </a:ext>
                  </a:extLst>
                </a:gridCol>
                <a:gridCol w="1968303">
                  <a:extLst>
                    <a:ext uri="{9D8B030D-6E8A-4147-A177-3AD203B41FA5}">
                      <a16:colId xmlns:a16="http://schemas.microsoft.com/office/drawing/2014/main" val="2357551317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2582207250"/>
                    </a:ext>
                  </a:extLst>
                </a:gridCol>
                <a:gridCol w="1968303">
                  <a:extLst>
                    <a:ext uri="{9D8B030D-6E8A-4147-A177-3AD203B41FA5}">
                      <a16:colId xmlns:a16="http://schemas.microsoft.com/office/drawing/2014/main" val="2968195874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4289159602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2293762757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4123760058"/>
                    </a:ext>
                  </a:extLst>
                </a:gridCol>
              </a:tblGrid>
              <a:tr h="800101">
                <a:tc>
                  <a:txBody>
                    <a:bodyPr/>
                    <a:lstStyle/>
                    <a:p>
                      <a:pPr algn="l" fontAlgn="ctr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立即寻找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间接寻找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寄存器寻址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相对寻找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基址寻址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变址寻址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68584"/>
                  </a:ext>
                </a:extLst>
              </a:tr>
              <a:tr h="80010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最快，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范围受限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最慢，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范围大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快，代价高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转移指令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多道程序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数组</a:t>
                      </a:r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用户设定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2341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C84C49-E36D-4109-940C-24CA9FCFA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52526"/>
              </p:ext>
            </p:extLst>
          </p:nvPr>
        </p:nvGraphicFramePr>
        <p:xfrm>
          <a:off x="733689" y="4427869"/>
          <a:ext cx="10929261" cy="1653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3106">
                  <a:extLst>
                    <a:ext uri="{9D8B030D-6E8A-4147-A177-3AD203B41FA5}">
                      <a16:colId xmlns:a16="http://schemas.microsoft.com/office/drawing/2014/main" val="1989959345"/>
                    </a:ext>
                  </a:extLst>
                </a:gridCol>
                <a:gridCol w="2185852">
                  <a:extLst>
                    <a:ext uri="{9D8B030D-6E8A-4147-A177-3AD203B41FA5}">
                      <a16:colId xmlns:a16="http://schemas.microsoft.com/office/drawing/2014/main" val="439528853"/>
                    </a:ext>
                  </a:extLst>
                </a:gridCol>
                <a:gridCol w="2185852">
                  <a:extLst>
                    <a:ext uri="{9D8B030D-6E8A-4147-A177-3AD203B41FA5}">
                      <a16:colId xmlns:a16="http://schemas.microsoft.com/office/drawing/2014/main" val="917409413"/>
                    </a:ext>
                  </a:extLst>
                </a:gridCol>
                <a:gridCol w="2818599">
                  <a:extLst>
                    <a:ext uri="{9D8B030D-6E8A-4147-A177-3AD203B41FA5}">
                      <a16:colId xmlns:a16="http://schemas.microsoft.com/office/drawing/2014/main" val="855040904"/>
                    </a:ext>
                  </a:extLst>
                </a:gridCol>
                <a:gridCol w="2185852">
                  <a:extLst>
                    <a:ext uri="{9D8B030D-6E8A-4147-A177-3AD203B41FA5}">
                      <a16:colId xmlns:a16="http://schemas.microsoft.com/office/drawing/2014/main" val="1376842916"/>
                    </a:ext>
                  </a:extLst>
                </a:gridCol>
              </a:tblGrid>
              <a:tr h="800101">
                <a:tc>
                  <a:txBody>
                    <a:bodyPr/>
                    <a:lstStyle/>
                    <a:p>
                      <a:pPr algn="l" fontAlgn="ctr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原子性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持久性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隔离性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093232"/>
                  </a:ext>
                </a:extLst>
              </a:tr>
              <a:tr h="80010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事务特征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一气呵成，不可分割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操作成功后不被破坏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提交成功后持久化到数据库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并发操作上不相互影响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08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15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DC640C-9D3E-49CB-93C7-B9DAB6CC4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3" y="263978"/>
            <a:ext cx="5776603" cy="507213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3DDB1F8-53C8-4D0A-8DEF-9ECEE23898AF}"/>
              </a:ext>
            </a:extLst>
          </p:cNvPr>
          <p:cNvCxnSpPr>
            <a:cxnSpLocks/>
          </p:cNvCxnSpPr>
          <p:nvPr/>
        </p:nvCxnSpPr>
        <p:spPr>
          <a:xfrm>
            <a:off x="815408" y="5661631"/>
            <a:ext cx="10561184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3D6EDD0-9379-4339-B8B3-0DC71127CBB4}"/>
              </a:ext>
            </a:extLst>
          </p:cNvPr>
          <p:cNvSpPr txBox="1"/>
          <p:nvPr/>
        </p:nvSpPr>
        <p:spPr>
          <a:xfrm>
            <a:off x="215673" y="540002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弱</a:t>
            </a:r>
            <a:endParaRPr lang="en-US" sz="28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C29A6A-5A7D-43A5-932B-1EA4C82767ED}"/>
              </a:ext>
            </a:extLst>
          </p:cNvPr>
          <p:cNvSpPr txBox="1"/>
          <p:nvPr/>
        </p:nvSpPr>
        <p:spPr>
          <a:xfrm>
            <a:off x="11440907" y="542320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强</a:t>
            </a:r>
            <a:endParaRPr lang="en-US" sz="28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A23999-2A1C-437F-8DF6-55F0C75E4279}"/>
              </a:ext>
            </a:extLst>
          </p:cNvPr>
          <p:cNvSpPr txBox="1"/>
          <p:nvPr/>
        </p:nvSpPr>
        <p:spPr>
          <a:xfrm>
            <a:off x="751093" y="5946424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语句覆盖</a:t>
            </a:r>
            <a:endParaRPr lang="en-US" sz="28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BD58F8-03EB-4674-A47F-CD3829104CE3}"/>
              </a:ext>
            </a:extLst>
          </p:cNvPr>
          <p:cNvSpPr txBox="1"/>
          <p:nvPr/>
        </p:nvSpPr>
        <p:spPr>
          <a:xfrm>
            <a:off x="3532827" y="5946424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判定覆盖</a:t>
            </a:r>
            <a:endParaRPr lang="en-US" sz="28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A707419-4861-4268-AFCD-183852951E07}"/>
              </a:ext>
            </a:extLst>
          </p:cNvPr>
          <p:cNvSpPr txBox="1"/>
          <p:nvPr/>
        </p:nvSpPr>
        <p:spPr>
          <a:xfrm>
            <a:off x="6852122" y="5946424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条件覆盖</a:t>
            </a:r>
            <a:endParaRPr lang="en-US" sz="28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F563F8-4530-495F-B003-7CBA879BBD8A}"/>
              </a:ext>
            </a:extLst>
          </p:cNvPr>
          <p:cNvSpPr txBox="1"/>
          <p:nvPr/>
        </p:nvSpPr>
        <p:spPr>
          <a:xfrm>
            <a:off x="9808050" y="5982965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路径覆盖</a:t>
            </a:r>
            <a:endParaRPr lang="en-US" sz="28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AF58A7-9DBC-408F-A3AF-402C005975B7}"/>
              </a:ext>
            </a:extLst>
          </p:cNvPr>
          <p:cNvSpPr txBox="1"/>
          <p:nvPr/>
        </p:nvSpPr>
        <p:spPr>
          <a:xfrm>
            <a:off x="4349255" y="333045"/>
            <a:ext cx="7333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zh-CN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cCabe</a:t>
            </a:r>
            <a:r>
              <a:rPr lang="zh-CN" altLang="en-US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环路复杂度：</a:t>
            </a:r>
            <a:r>
              <a:rPr lang="zh-CN" altLang="en-US" sz="3000" b="1">
                <a:solidFill>
                  <a:srgbClr val="FF0000"/>
                </a:solidFill>
              </a:rPr>
              <a:t>判定分支数</a:t>
            </a:r>
            <a:r>
              <a:rPr lang="en-US" altLang="zh-CN" sz="3000" b="1">
                <a:solidFill>
                  <a:srgbClr val="FF0000"/>
                </a:solidFill>
              </a:rPr>
              <a:t>+1</a:t>
            </a:r>
            <a:r>
              <a:rPr lang="en-US" altLang="zh-CN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=2+1=3</a:t>
            </a:r>
            <a:endParaRPr lang="en-US" sz="30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1D1441B-8B5C-4111-B795-F10E79805DCB}"/>
              </a:ext>
            </a:extLst>
          </p:cNvPr>
          <p:cNvCxnSpPr>
            <a:cxnSpLocks/>
          </p:cNvCxnSpPr>
          <p:nvPr/>
        </p:nvCxnSpPr>
        <p:spPr>
          <a:xfrm flipV="1">
            <a:off x="2383950" y="956110"/>
            <a:ext cx="5987164" cy="93800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0844D91-9711-45EC-AEC8-384CC0B4FC49}"/>
              </a:ext>
            </a:extLst>
          </p:cNvPr>
          <p:cNvCxnSpPr>
            <a:cxnSpLocks/>
          </p:cNvCxnSpPr>
          <p:nvPr/>
        </p:nvCxnSpPr>
        <p:spPr>
          <a:xfrm flipV="1">
            <a:off x="2383950" y="956110"/>
            <a:ext cx="6760050" cy="24381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C707F8B5-A772-4129-90A8-7EED66FBA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01983"/>
              </p:ext>
            </p:extLst>
          </p:nvPr>
        </p:nvGraphicFramePr>
        <p:xfrm>
          <a:off x="6096000" y="3272539"/>
          <a:ext cx="5936776" cy="1580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0473">
                  <a:extLst>
                    <a:ext uri="{9D8B030D-6E8A-4147-A177-3AD203B41FA5}">
                      <a16:colId xmlns:a16="http://schemas.microsoft.com/office/drawing/2014/main" val="1728308851"/>
                    </a:ext>
                  </a:extLst>
                </a:gridCol>
                <a:gridCol w="4016303">
                  <a:extLst>
                    <a:ext uri="{9D8B030D-6E8A-4147-A177-3AD203B41FA5}">
                      <a16:colId xmlns:a16="http://schemas.microsoft.com/office/drawing/2014/main" val="3771430137"/>
                    </a:ext>
                  </a:extLst>
                </a:gridCol>
              </a:tblGrid>
              <a:tr h="79027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语句覆盖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每个语句至少执行一次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764642"/>
                  </a:ext>
                </a:extLst>
              </a:tr>
              <a:tr h="79027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路径覆盖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每条路径至少执行一次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26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4EFAF35-D3AF-4C3D-A468-AF3039500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467322"/>
              </p:ext>
            </p:extLst>
          </p:nvPr>
        </p:nvGraphicFramePr>
        <p:xfrm>
          <a:off x="163286" y="594631"/>
          <a:ext cx="10711543" cy="5668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595">
                  <a:extLst>
                    <a:ext uri="{9D8B030D-6E8A-4147-A177-3AD203B41FA5}">
                      <a16:colId xmlns:a16="http://schemas.microsoft.com/office/drawing/2014/main" val="1295134697"/>
                    </a:ext>
                  </a:extLst>
                </a:gridCol>
                <a:gridCol w="9049948">
                  <a:extLst>
                    <a:ext uri="{9D8B030D-6E8A-4147-A177-3AD203B41FA5}">
                      <a16:colId xmlns:a16="http://schemas.microsoft.com/office/drawing/2014/main" val="3112803332"/>
                    </a:ext>
                  </a:extLst>
                </a:gridCol>
              </a:tblGrid>
              <a:tr h="668266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6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内聚特性</a:t>
                      </a:r>
                      <a:endParaRPr lang="ja-JP" alt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088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偶然内聚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元素关系比较</a:t>
                      </a:r>
                      <a:r>
                        <a:rPr lang="zh-CN" altLang="en-US" sz="2600" b="1" i="0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松散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2851038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逻辑内聚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各个元素逻辑上是有关系的，但实际功能来看是没有关系的</a:t>
                      </a:r>
                      <a:endParaRPr 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9132922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各个元素必须再</a:t>
                      </a:r>
                      <a:r>
                        <a:rPr lang="zh-CN" altLang="en-US" sz="2600" b="1" i="0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同一时间内执行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4943020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过程内聚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元素之间有</a:t>
                      </a:r>
                      <a:r>
                        <a:rPr lang="zh-CN" altLang="en-US" sz="2600" b="1" i="0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顺序</a:t>
                      </a:r>
                      <a:r>
                        <a:rPr lang="zh-CN" altLang="en-US" sz="26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关系</a:t>
                      </a:r>
                      <a:endParaRPr 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498004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通信内聚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所有元素都操作统一</a:t>
                      </a:r>
                      <a:r>
                        <a:rPr lang="zh-CN" altLang="en-US" sz="2600" b="1" i="0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数据集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38659616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顺序内聚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元素都相关同一功能，</a:t>
                      </a:r>
                      <a:r>
                        <a:rPr lang="zh-CN" altLang="en-US" sz="2600" b="1" i="0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前一元素的输出就是下一元素的输入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95811310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所有元素</a:t>
                      </a:r>
                      <a:r>
                        <a:rPr lang="zh-CN" altLang="en-US" sz="2600" b="1" i="0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共同完成一个功能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9522272"/>
                  </a:ext>
                </a:extLst>
              </a:tr>
            </a:tbl>
          </a:graphicData>
        </a:graphic>
      </p:graphicFrame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AC66A49F-6451-47EF-A6DC-3E8BD26D2D7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1505771" y="1153886"/>
            <a:ext cx="22200" cy="46764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6FD37E7-506B-4FBE-9BE2-9741D43F7501}"/>
              </a:ext>
            </a:extLst>
          </p:cNvPr>
          <p:cNvSpPr txBox="1"/>
          <p:nvPr/>
        </p:nvSpPr>
        <p:spPr>
          <a:xfrm>
            <a:off x="10897029" y="33302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低内聚</a:t>
            </a:r>
            <a:endParaRPr lang="en-US" sz="2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D3CF5E-FB72-48B2-B69F-B5DA950703BC}"/>
              </a:ext>
            </a:extLst>
          </p:cNvPr>
          <p:cNvSpPr txBox="1"/>
          <p:nvPr/>
        </p:nvSpPr>
        <p:spPr>
          <a:xfrm>
            <a:off x="10874829" y="583030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高内聚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7594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4EFAF35-D3AF-4C3D-A468-AF3039500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5456"/>
              </p:ext>
            </p:extLst>
          </p:nvPr>
        </p:nvGraphicFramePr>
        <p:xfrm>
          <a:off x="262116" y="1067506"/>
          <a:ext cx="10975522" cy="4240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07">
                  <a:extLst>
                    <a:ext uri="{9D8B030D-6E8A-4147-A177-3AD203B41FA5}">
                      <a16:colId xmlns:a16="http://schemas.microsoft.com/office/drawing/2014/main" val="1295134697"/>
                    </a:ext>
                  </a:extLst>
                </a:gridCol>
                <a:gridCol w="9247115">
                  <a:extLst>
                    <a:ext uri="{9D8B030D-6E8A-4147-A177-3AD203B41FA5}">
                      <a16:colId xmlns:a16="http://schemas.microsoft.com/office/drawing/2014/main" val="3112803332"/>
                    </a:ext>
                  </a:extLst>
                </a:gridCol>
              </a:tblGrid>
              <a:tr h="668266">
                <a:tc>
                  <a:txBody>
                    <a:bodyPr/>
                    <a:lstStyle/>
                    <a:p>
                      <a:pPr algn="l" fontAlgn="ctr"/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耦合标志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088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内容耦合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模块直接修改操作另一个模块数据或通过</a:t>
                      </a:r>
                      <a:r>
                        <a:rPr lang="zh-CN" altLang="en-US" sz="2800" b="1" i="0" u="none" strike="noStrike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非正常入口</a:t>
                      </a:r>
                      <a:r>
                        <a:rPr lang="zh-CN" altLang="en-US" sz="2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转入</a:t>
                      </a:r>
                      <a:endParaRPr 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2851038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公共耦合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两个级以上模块用</a:t>
                      </a:r>
                      <a:r>
                        <a:rPr lang="zh-CN" altLang="en-US" sz="2800" b="1" i="0" u="none" strike="noStrike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同一个</a:t>
                      </a:r>
                      <a:r>
                        <a:rPr lang="zh-CN" altLang="en-US" sz="2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全局数据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9132922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控制耦合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一个模块用</a:t>
                      </a:r>
                      <a:r>
                        <a:rPr lang="zh-CN" altLang="en-US" sz="2800" b="1" i="0" u="none" strike="noStrike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控制信号</a:t>
                      </a:r>
                      <a:r>
                        <a:rPr lang="zh-CN" altLang="en-US" sz="28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控制另一个模块</a:t>
                      </a:r>
                      <a:endParaRPr 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4943020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标记耦合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</a:t>
                      </a:r>
                      <a:r>
                        <a:rPr lang="en-US" altLang="zh-CN" sz="28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 sz="28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通过模块</a:t>
                      </a:r>
                      <a:r>
                        <a:rPr lang="en-US" altLang="zh-CN" sz="28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28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8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altLang="en-US" sz="28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传递公共参数 （结构体）</a:t>
                      </a:r>
                      <a:endParaRPr 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498004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数据耦合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模块通过</a:t>
                      </a:r>
                      <a:r>
                        <a:rPr lang="zh-CN" altLang="en-US" sz="2800" b="1" i="0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参数传递数据</a:t>
                      </a:r>
                      <a:endParaRPr 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38659616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F4223B8-A926-4AD0-AA8B-C41A2DD48320}"/>
              </a:ext>
            </a:extLst>
          </p:cNvPr>
          <p:cNvCxnSpPr>
            <a:cxnSpLocks/>
          </p:cNvCxnSpPr>
          <p:nvPr/>
        </p:nvCxnSpPr>
        <p:spPr>
          <a:xfrm>
            <a:off x="11593285" y="1089277"/>
            <a:ext cx="0" cy="42400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3E30250-C3AE-467F-A729-3DF62948789E}"/>
              </a:ext>
            </a:extLst>
          </p:cNvPr>
          <p:cNvSpPr txBox="1"/>
          <p:nvPr/>
        </p:nvSpPr>
        <p:spPr>
          <a:xfrm>
            <a:off x="10930116" y="38409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高耦合</a:t>
            </a:r>
            <a:endParaRPr lang="en-US" sz="28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D2ACE8-4630-4605-A611-951CD0302A40}"/>
              </a:ext>
            </a:extLst>
          </p:cNvPr>
          <p:cNvSpPr txBox="1"/>
          <p:nvPr/>
        </p:nvSpPr>
        <p:spPr>
          <a:xfrm>
            <a:off x="10668000" y="562791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低耦合</a:t>
            </a:r>
            <a:endParaRPr lang="en-US" sz="28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736298-F078-47F2-9675-822E12F0F1C9}"/>
              </a:ext>
            </a:extLst>
          </p:cNvPr>
          <p:cNvSpPr txBox="1"/>
          <p:nvPr/>
        </p:nvSpPr>
        <p:spPr>
          <a:xfrm>
            <a:off x="4169229" y="579049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最优：</a:t>
            </a:r>
            <a:r>
              <a:rPr lang="zh-CN" altLang="en-US" sz="3200">
                <a:solidFill>
                  <a:srgbClr val="FF0000"/>
                </a:solidFill>
              </a:rPr>
              <a:t>高内聚低耦合</a:t>
            </a:r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01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4953D4-B760-49F1-B789-7BD3C2D64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89669"/>
              </p:ext>
            </p:extLst>
          </p:nvPr>
        </p:nvGraphicFramePr>
        <p:xfrm>
          <a:off x="402771" y="677968"/>
          <a:ext cx="11386458" cy="38426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1988">
                  <a:extLst>
                    <a:ext uri="{9D8B030D-6E8A-4147-A177-3AD203B41FA5}">
                      <a16:colId xmlns:a16="http://schemas.microsoft.com/office/drawing/2014/main" val="2396501100"/>
                    </a:ext>
                  </a:extLst>
                </a:gridCol>
                <a:gridCol w="2204303">
                  <a:extLst>
                    <a:ext uri="{9D8B030D-6E8A-4147-A177-3AD203B41FA5}">
                      <a16:colId xmlns:a16="http://schemas.microsoft.com/office/drawing/2014/main" val="3947147122"/>
                    </a:ext>
                  </a:extLst>
                </a:gridCol>
                <a:gridCol w="3328348">
                  <a:extLst>
                    <a:ext uri="{9D8B030D-6E8A-4147-A177-3AD203B41FA5}">
                      <a16:colId xmlns:a16="http://schemas.microsoft.com/office/drawing/2014/main" val="313954731"/>
                    </a:ext>
                  </a:extLst>
                </a:gridCol>
                <a:gridCol w="4291819">
                  <a:extLst>
                    <a:ext uri="{9D8B030D-6E8A-4147-A177-3AD203B41FA5}">
                      <a16:colId xmlns:a16="http://schemas.microsoft.com/office/drawing/2014/main" val="925055215"/>
                    </a:ext>
                  </a:extLst>
                </a:gridCol>
              </a:tblGrid>
              <a:tr h="80250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情况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条件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归属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6164"/>
                  </a:ext>
                </a:extLst>
              </a:tr>
              <a:tr h="7704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作品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职务作品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利用单位物质条件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除署名权外其他归单位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959821"/>
                  </a:ext>
                </a:extLst>
              </a:tr>
              <a:tr h="6206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有合同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51466"/>
                  </a:ext>
                </a:extLst>
              </a:tr>
              <a:tr h="10285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其他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作者有著作权，单位优先使用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514817"/>
                  </a:ext>
                </a:extLst>
              </a:tr>
              <a:tr h="62060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专利权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全部情况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单位有专利权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29059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23E264A-679C-45AD-B04D-A952DF3E2BE2}"/>
              </a:ext>
            </a:extLst>
          </p:cNvPr>
          <p:cNvSpPr txBox="1"/>
          <p:nvPr/>
        </p:nvSpPr>
        <p:spPr>
          <a:xfrm>
            <a:off x="3554185" y="4953000"/>
            <a:ext cx="5083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CMMI</a:t>
            </a:r>
            <a:r>
              <a:rPr lang="zh-CN" altLang="en-US" sz="3200">
                <a:solidFill>
                  <a:srgbClr val="FF0000"/>
                </a:solidFill>
              </a:rPr>
              <a:t>能力等级</a:t>
            </a:r>
            <a:r>
              <a:rPr lang="en-US" altLang="zh-CN" sz="3200">
                <a:solidFill>
                  <a:srgbClr val="FF0000"/>
                </a:solidFill>
              </a:rPr>
              <a:t>1</a:t>
            </a:r>
            <a:r>
              <a:rPr lang="zh-CN" altLang="en-US" sz="3200">
                <a:solidFill>
                  <a:srgbClr val="FF0000"/>
                </a:solidFill>
              </a:rPr>
              <a:t>最低</a:t>
            </a:r>
            <a:r>
              <a:rPr lang="en-US" altLang="zh-CN" sz="3200">
                <a:solidFill>
                  <a:srgbClr val="FF0000"/>
                </a:solidFill>
              </a:rPr>
              <a:t>5</a:t>
            </a:r>
            <a:r>
              <a:rPr lang="zh-CN" altLang="en-US" sz="3200">
                <a:solidFill>
                  <a:srgbClr val="FF0000"/>
                </a:solidFill>
              </a:rPr>
              <a:t>最高</a:t>
            </a:r>
            <a:endParaRPr lang="en-US" sz="3200">
              <a:solidFill>
                <a:srgbClr val="FF0000"/>
              </a:solidFill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A1B3C152-7A4D-4169-8B2D-2378CCA54D06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62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36E872B-B3A0-4662-BA98-D6A8CE664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672342"/>
              </p:ext>
            </p:extLst>
          </p:nvPr>
        </p:nvGraphicFramePr>
        <p:xfrm>
          <a:off x="217351" y="3129025"/>
          <a:ext cx="11484790" cy="1392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478">
                  <a:extLst>
                    <a:ext uri="{9D8B030D-6E8A-4147-A177-3AD203B41FA5}">
                      <a16:colId xmlns:a16="http://schemas.microsoft.com/office/drawing/2014/main" val="1047087011"/>
                    </a:ext>
                  </a:extLst>
                </a:gridCol>
                <a:gridCol w="1396710">
                  <a:extLst>
                    <a:ext uri="{9D8B030D-6E8A-4147-A177-3AD203B41FA5}">
                      <a16:colId xmlns:a16="http://schemas.microsoft.com/office/drawing/2014/main" val="526081555"/>
                    </a:ext>
                  </a:extLst>
                </a:gridCol>
                <a:gridCol w="2452473">
                  <a:extLst>
                    <a:ext uri="{9D8B030D-6E8A-4147-A177-3AD203B41FA5}">
                      <a16:colId xmlns:a16="http://schemas.microsoft.com/office/drawing/2014/main" val="3701857917"/>
                    </a:ext>
                  </a:extLst>
                </a:gridCol>
                <a:gridCol w="2131131">
                  <a:extLst>
                    <a:ext uri="{9D8B030D-6E8A-4147-A177-3AD203B41FA5}">
                      <a16:colId xmlns:a16="http://schemas.microsoft.com/office/drawing/2014/main" val="2304748224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3837245441"/>
                    </a:ext>
                  </a:extLst>
                </a:gridCol>
                <a:gridCol w="1481136">
                  <a:extLst>
                    <a:ext uri="{9D8B030D-6E8A-4147-A177-3AD203B41FA5}">
                      <a16:colId xmlns:a16="http://schemas.microsoft.com/office/drawing/2014/main" val="396233868"/>
                    </a:ext>
                  </a:extLst>
                </a:gridCol>
                <a:gridCol w="1045973">
                  <a:extLst>
                    <a:ext uri="{9D8B030D-6E8A-4147-A177-3AD203B41FA5}">
                      <a16:colId xmlns:a16="http://schemas.microsoft.com/office/drawing/2014/main" val="2581173656"/>
                    </a:ext>
                  </a:extLst>
                </a:gridCol>
              </a:tblGrid>
              <a:tr h="654837">
                <a:tc>
                  <a:txBody>
                    <a:bodyPr/>
                    <a:lstStyle/>
                    <a:p>
                      <a:pPr algn="l" fontAlgn="ctr"/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署名权</a:t>
                      </a:r>
                      <a:r>
                        <a:rPr lang="en-US" altLang="zh-CN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修改权</a:t>
                      </a:r>
                      <a:endParaRPr lang="zh-CN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保护作品完整权</a:t>
                      </a:r>
                      <a:endParaRPr lang="zh-CN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商标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专利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商业秘密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其他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35495"/>
                  </a:ext>
                </a:extLst>
              </a:tr>
              <a:tr h="6548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保护期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永久</a:t>
                      </a:r>
                      <a:endParaRPr lang="ja-JP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永久 </a:t>
                      </a:r>
                      <a:endParaRPr lang="ja-JP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可续期</a:t>
                      </a:r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不确定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450982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41F8554-7C0D-423A-8CC2-DD898F4AA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177369"/>
              </p:ext>
            </p:extLst>
          </p:nvPr>
        </p:nvGraphicFramePr>
        <p:xfrm>
          <a:off x="217353" y="4719877"/>
          <a:ext cx="11751127" cy="1820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453">
                  <a:extLst>
                    <a:ext uri="{9D8B030D-6E8A-4147-A177-3AD203B41FA5}">
                      <a16:colId xmlns:a16="http://schemas.microsoft.com/office/drawing/2014/main" val="3620023387"/>
                    </a:ext>
                  </a:extLst>
                </a:gridCol>
                <a:gridCol w="1379988">
                  <a:extLst>
                    <a:ext uri="{9D8B030D-6E8A-4147-A177-3AD203B41FA5}">
                      <a16:colId xmlns:a16="http://schemas.microsoft.com/office/drawing/2014/main" val="4248895201"/>
                    </a:ext>
                  </a:extLst>
                </a:gridCol>
                <a:gridCol w="2266365">
                  <a:extLst>
                    <a:ext uri="{9D8B030D-6E8A-4147-A177-3AD203B41FA5}">
                      <a16:colId xmlns:a16="http://schemas.microsoft.com/office/drawing/2014/main" val="1647742414"/>
                    </a:ext>
                  </a:extLst>
                </a:gridCol>
                <a:gridCol w="1305681">
                  <a:extLst>
                    <a:ext uri="{9D8B030D-6E8A-4147-A177-3AD203B41FA5}">
                      <a16:colId xmlns:a16="http://schemas.microsoft.com/office/drawing/2014/main" val="754850615"/>
                    </a:ext>
                  </a:extLst>
                </a:gridCol>
                <a:gridCol w="1857676">
                  <a:extLst>
                    <a:ext uri="{9D8B030D-6E8A-4147-A177-3AD203B41FA5}">
                      <a16:colId xmlns:a16="http://schemas.microsoft.com/office/drawing/2014/main" val="2980883740"/>
                    </a:ext>
                  </a:extLst>
                </a:gridCol>
                <a:gridCol w="1284450">
                  <a:extLst>
                    <a:ext uri="{9D8B030D-6E8A-4147-A177-3AD203B41FA5}">
                      <a16:colId xmlns:a16="http://schemas.microsoft.com/office/drawing/2014/main" val="1342495204"/>
                    </a:ext>
                  </a:extLst>
                </a:gridCol>
                <a:gridCol w="2648514">
                  <a:extLst>
                    <a:ext uri="{9D8B030D-6E8A-4147-A177-3AD203B41FA5}">
                      <a16:colId xmlns:a16="http://schemas.microsoft.com/office/drawing/2014/main" val="2122468870"/>
                    </a:ext>
                  </a:extLst>
                </a:gridCol>
              </a:tblGrid>
              <a:tr h="4583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瀑布模型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原型模型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螺旋模型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</a:t>
                      </a:r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增量模型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喷泉模型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8807100"/>
                  </a:ext>
                </a:extLst>
              </a:tr>
              <a:tr h="4583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关键字</a:t>
                      </a:r>
                      <a:endParaRPr lang="ja-JP" altLang="en-US" sz="2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需求明确、</a:t>
                      </a:r>
                      <a:endParaRPr lang="en-US" altLang="zh-CN" sz="2200" b="1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二次开发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先构造简易系统，</a:t>
                      </a:r>
                      <a:endParaRPr lang="en-US" altLang="zh-CN" sz="2200" b="1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需求不明确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风险分析</a:t>
                      </a:r>
                      <a:endParaRPr lang="ja-JP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测试贯穿始终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模块化，</a:t>
                      </a:r>
                      <a:endParaRPr lang="en-US" altLang="zh-CN" sz="2200" b="1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分批设计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各阶段无明显界限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61962457"/>
                  </a:ext>
                </a:extLst>
              </a:tr>
              <a:tr h="68497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特征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面向对象、迭代、无缝隙</a:t>
                      </a:r>
                      <a:endParaRPr lang="zh-CN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4348623"/>
                  </a:ext>
                </a:extLst>
              </a:tr>
            </a:tbl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727CBCE-332C-4CEC-9EB3-98F244898620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2EC8C55-82A8-4002-A5C4-327F99876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8610"/>
              </p:ext>
            </p:extLst>
          </p:nvPr>
        </p:nvGraphicFramePr>
        <p:xfrm>
          <a:off x="413660" y="246095"/>
          <a:ext cx="11288485" cy="196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3513">
                  <a:extLst>
                    <a:ext uri="{9D8B030D-6E8A-4147-A177-3AD203B41FA5}">
                      <a16:colId xmlns:a16="http://schemas.microsoft.com/office/drawing/2014/main" val="4129916032"/>
                    </a:ext>
                  </a:extLst>
                </a:gridCol>
                <a:gridCol w="3677486">
                  <a:extLst>
                    <a:ext uri="{9D8B030D-6E8A-4147-A177-3AD203B41FA5}">
                      <a16:colId xmlns:a16="http://schemas.microsoft.com/office/drawing/2014/main" val="3894669221"/>
                    </a:ext>
                  </a:extLst>
                </a:gridCol>
                <a:gridCol w="3677486">
                  <a:extLst>
                    <a:ext uri="{9D8B030D-6E8A-4147-A177-3AD203B41FA5}">
                      <a16:colId xmlns:a16="http://schemas.microsoft.com/office/drawing/2014/main" val="2784373962"/>
                    </a:ext>
                  </a:extLst>
                </a:gridCol>
              </a:tblGrid>
              <a:tr h="6963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DES/AES/3DES/IDEA</a:t>
                      </a:r>
                      <a:endParaRPr lang="en-US" sz="3200" b="1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RSA/ECC/ECDSA/Elgamal/D-H</a:t>
                      </a:r>
                      <a:endParaRPr lang="pt-BR" sz="3200" b="1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SHA/ MD5/ HMAC</a:t>
                      </a:r>
                      <a:endParaRPr lang="en-US" sz="3200" b="1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866975"/>
                  </a:ext>
                </a:extLst>
              </a:tr>
              <a:tr h="6963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非公开密钥</a:t>
                      </a:r>
                      <a:r>
                        <a:rPr lang="en-US" altLang="zh-CN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对称加密</a:t>
                      </a:r>
                      <a:endParaRPr lang="zh-CN" altLang="en-US" sz="3200" b="1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公开密钥</a:t>
                      </a:r>
                      <a:r>
                        <a:rPr lang="en-US" altLang="zh-CN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不对称加密</a:t>
                      </a:r>
                      <a:endParaRPr lang="zh-CN" altLang="en-US" sz="3200" b="1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信息摘要</a:t>
                      </a:r>
                      <a:endParaRPr lang="ja-JP" altLang="en-US" sz="3200" b="1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38647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9215F9B-EBEE-48E5-A9DF-922BBA0ED81E}"/>
              </a:ext>
            </a:extLst>
          </p:cNvPr>
          <p:cNvSpPr txBox="1"/>
          <p:nvPr/>
        </p:nvSpPr>
        <p:spPr>
          <a:xfrm>
            <a:off x="3447688" y="2407660"/>
            <a:ext cx="529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数字证书使用公钥验证签名真伪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863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7E98A2F-7CB4-4E8B-B047-DE2CF34FF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05087"/>
              </p:ext>
            </p:extLst>
          </p:nvPr>
        </p:nvGraphicFramePr>
        <p:xfrm>
          <a:off x="146955" y="259443"/>
          <a:ext cx="11898089" cy="1534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3678">
                  <a:extLst>
                    <a:ext uri="{9D8B030D-6E8A-4147-A177-3AD203B41FA5}">
                      <a16:colId xmlns:a16="http://schemas.microsoft.com/office/drawing/2014/main" val="3139007806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400191299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596315696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108350405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2894796574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898151320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089855385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110342126"/>
                    </a:ext>
                  </a:extLst>
                </a:gridCol>
              </a:tblGrid>
              <a:tr h="41579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设计原则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单一职责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开放封闭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李氏替换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依赖倒置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接口隔离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组合重用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迪米特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34256"/>
                  </a:ext>
                </a:extLst>
              </a:tr>
              <a:tr h="56573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特点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目的单一的类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扩展开放修改封闭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子类替换父类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依赖抽象针对接口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多个专用接口比单一总接口好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尽量组合而非替继承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一个对象少了解其他对象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538144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E4A884B-D3D0-4EC3-AE6F-B073CDBBFD08}"/>
              </a:ext>
            </a:extLst>
          </p:cNvPr>
          <p:cNvCxnSpPr>
            <a:cxnSpLocks/>
          </p:cNvCxnSpPr>
          <p:nvPr/>
        </p:nvCxnSpPr>
        <p:spPr>
          <a:xfrm>
            <a:off x="224176" y="2221745"/>
            <a:ext cx="10561184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C466F43-3E0B-49CB-B7DF-269552904289}"/>
              </a:ext>
            </a:extLst>
          </p:cNvPr>
          <p:cNvSpPr txBox="1"/>
          <p:nvPr/>
        </p:nvSpPr>
        <p:spPr>
          <a:xfrm>
            <a:off x="10708160" y="195736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强耦合</a:t>
            </a:r>
            <a:endParaRPr lang="en-US" sz="28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FB2C65-0F22-4ABD-9479-3B7355000110}"/>
              </a:ext>
            </a:extLst>
          </p:cNvPr>
          <p:cNvSpPr txBox="1"/>
          <p:nvPr/>
        </p:nvSpPr>
        <p:spPr>
          <a:xfrm>
            <a:off x="644186" y="2247160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依赖</a:t>
            </a:r>
            <a:endParaRPr lang="en-US" sz="28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0D6CDF-039D-4A01-BA8A-9F6AB1987A40}"/>
              </a:ext>
            </a:extLst>
          </p:cNvPr>
          <p:cNvSpPr txBox="1"/>
          <p:nvPr/>
        </p:nvSpPr>
        <p:spPr>
          <a:xfrm>
            <a:off x="2631951" y="2260926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关联</a:t>
            </a:r>
            <a:endParaRPr lang="en-US" sz="28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9A378C-6721-471F-AD8A-B9D97D7857E8}"/>
              </a:ext>
            </a:extLst>
          </p:cNvPr>
          <p:cNvSpPr txBox="1"/>
          <p:nvPr/>
        </p:nvSpPr>
        <p:spPr>
          <a:xfrm>
            <a:off x="4749882" y="2276287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聚合</a:t>
            </a:r>
            <a:endParaRPr lang="en-US" sz="28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6AFB85-7064-40FC-8832-EFA32ED3BD03}"/>
              </a:ext>
            </a:extLst>
          </p:cNvPr>
          <p:cNvSpPr txBox="1"/>
          <p:nvPr/>
        </p:nvSpPr>
        <p:spPr>
          <a:xfrm>
            <a:off x="6957372" y="2276287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组合</a:t>
            </a:r>
            <a:endParaRPr lang="en-US" sz="28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2C5F37-C9C7-4549-BF70-459010D7ACDD}"/>
              </a:ext>
            </a:extLst>
          </p:cNvPr>
          <p:cNvSpPr txBox="1"/>
          <p:nvPr/>
        </p:nvSpPr>
        <p:spPr>
          <a:xfrm>
            <a:off x="8743620" y="2290053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泛化</a:t>
            </a:r>
            <a:endParaRPr lang="en-US" sz="28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E3DF1B-1D0A-4FCB-9B30-22329377947F}"/>
              </a:ext>
            </a:extLst>
          </p:cNvPr>
          <p:cNvSpPr txBox="1"/>
          <p:nvPr/>
        </p:nvSpPr>
        <p:spPr>
          <a:xfrm>
            <a:off x="11244825" y="29673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图像</a:t>
            </a:r>
            <a:endParaRPr lang="en-US" sz="24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B7D30CC-9AC3-4705-9D39-7B3416620F78}"/>
              </a:ext>
            </a:extLst>
          </p:cNvPr>
          <p:cNvCxnSpPr>
            <a:cxnSpLocks/>
          </p:cNvCxnSpPr>
          <p:nvPr/>
        </p:nvCxnSpPr>
        <p:spPr>
          <a:xfrm>
            <a:off x="513557" y="3152391"/>
            <a:ext cx="1162843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75ADAA5-EEA7-448D-BB5F-51A61C6015B1}"/>
              </a:ext>
            </a:extLst>
          </p:cNvPr>
          <p:cNvCxnSpPr>
            <a:cxnSpLocks/>
          </p:cNvCxnSpPr>
          <p:nvPr/>
        </p:nvCxnSpPr>
        <p:spPr>
          <a:xfrm>
            <a:off x="2555751" y="3152391"/>
            <a:ext cx="1162843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61B0D6-DD07-4D6C-A395-60DDF0BD7E11}"/>
              </a:ext>
            </a:extLst>
          </p:cNvPr>
          <p:cNvCxnSpPr>
            <a:cxnSpLocks/>
          </p:cNvCxnSpPr>
          <p:nvPr/>
        </p:nvCxnSpPr>
        <p:spPr>
          <a:xfrm>
            <a:off x="4749882" y="3115268"/>
            <a:ext cx="1162843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>
            <a:extLst>
              <a:ext uri="{FF2B5EF4-FFF2-40B4-BE49-F238E27FC236}">
                <a16:creationId xmlns:a16="http://schemas.microsoft.com/office/drawing/2014/main" id="{3AE473EC-CCD4-46C3-87F1-04936DBFFF0D}"/>
              </a:ext>
            </a:extLst>
          </p:cNvPr>
          <p:cNvSpPr/>
          <p:nvPr/>
        </p:nvSpPr>
        <p:spPr>
          <a:xfrm>
            <a:off x="4405589" y="2980530"/>
            <a:ext cx="384711" cy="23948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86CC4C8-C1E1-4BE6-9780-6F58AF3A1969}"/>
              </a:ext>
            </a:extLst>
          </p:cNvPr>
          <p:cNvCxnSpPr>
            <a:cxnSpLocks/>
          </p:cNvCxnSpPr>
          <p:nvPr/>
        </p:nvCxnSpPr>
        <p:spPr>
          <a:xfrm>
            <a:off x="6957372" y="3160764"/>
            <a:ext cx="1162843" cy="0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菱形 31">
            <a:extLst>
              <a:ext uri="{FF2B5EF4-FFF2-40B4-BE49-F238E27FC236}">
                <a16:creationId xmlns:a16="http://schemas.microsoft.com/office/drawing/2014/main" id="{13AEBCD2-919D-4B0E-AC88-0DB001BA806B}"/>
              </a:ext>
            </a:extLst>
          </p:cNvPr>
          <p:cNvSpPr/>
          <p:nvPr/>
        </p:nvSpPr>
        <p:spPr>
          <a:xfrm>
            <a:off x="6613079" y="3026026"/>
            <a:ext cx="384711" cy="239485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8D2463B-90CF-496F-9C63-B6C7AA684FCC}"/>
              </a:ext>
            </a:extLst>
          </p:cNvPr>
          <p:cNvCxnSpPr/>
          <p:nvPr/>
        </p:nvCxnSpPr>
        <p:spPr>
          <a:xfrm>
            <a:off x="8743620" y="3160764"/>
            <a:ext cx="70518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9CD6645B-D273-41CA-927A-EDA94BF5C06B}"/>
              </a:ext>
            </a:extLst>
          </p:cNvPr>
          <p:cNvSpPr/>
          <p:nvPr/>
        </p:nvSpPr>
        <p:spPr>
          <a:xfrm rot="5400000">
            <a:off x="9431763" y="2960035"/>
            <a:ext cx="461667" cy="384711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B5C7DCA0-4EC0-4144-B228-F881B6C7C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74652"/>
              </p:ext>
            </p:extLst>
          </p:nvPr>
        </p:nvGraphicFramePr>
        <p:xfrm>
          <a:off x="179614" y="3535776"/>
          <a:ext cx="11865430" cy="1232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3086">
                  <a:extLst>
                    <a:ext uri="{9D8B030D-6E8A-4147-A177-3AD203B41FA5}">
                      <a16:colId xmlns:a16="http://schemas.microsoft.com/office/drawing/2014/main" val="502917981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1352696114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1220705245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2710496409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155244930"/>
                    </a:ext>
                  </a:extLst>
                </a:gridCol>
              </a:tblGrid>
              <a:tr h="4950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封装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多态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78809"/>
                  </a:ext>
                </a:extLst>
              </a:tr>
              <a:tr h="3662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控制类为</a:t>
                      </a:r>
                      <a:endParaRPr lang="en-US" altLang="zh-CN" sz="240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衔接部件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通过接口操作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同样操作控制不同对象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类中方法只定义不实现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对象交互机制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523296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722F6464-DC67-4F11-8941-1D7360850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46494"/>
              </p:ext>
            </p:extLst>
          </p:nvPr>
        </p:nvGraphicFramePr>
        <p:xfrm>
          <a:off x="224176" y="5211079"/>
          <a:ext cx="11820867" cy="1387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0289">
                  <a:extLst>
                    <a:ext uri="{9D8B030D-6E8A-4147-A177-3AD203B41FA5}">
                      <a16:colId xmlns:a16="http://schemas.microsoft.com/office/drawing/2014/main" val="769186686"/>
                    </a:ext>
                  </a:extLst>
                </a:gridCol>
                <a:gridCol w="3940289">
                  <a:extLst>
                    <a:ext uri="{9D8B030D-6E8A-4147-A177-3AD203B41FA5}">
                      <a16:colId xmlns:a16="http://schemas.microsoft.com/office/drawing/2014/main" val="3187338727"/>
                    </a:ext>
                  </a:extLst>
                </a:gridCol>
                <a:gridCol w="3940289">
                  <a:extLst>
                    <a:ext uri="{9D8B030D-6E8A-4147-A177-3AD203B41FA5}">
                      <a16:colId xmlns:a16="http://schemas.microsoft.com/office/drawing/2014/main" val="2556198675"/>
                    </a:ext>
                  </a:extLst>
                </a:gridCol>
              </a:tblGrid>
              <a:tr h="5562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重载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  <a:r>
                        <a:rPr lang="en-US" altLang="ja-JP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重写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继承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702529"/>
                  </a:ext>
                </a:extLst>
              </a:tr>
              <a:tr h="8312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同名函数，而参数类型个数顺序不同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同名和同参数的</a:t>
                      </a:r>
                      <a:endParaRPr lang="en-US" altLang="zh-CN" sz="240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虚函数重定义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子能使用父所有方法，父中所有方法子必有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78278"/>
                  </a:ext>
                </a:extLst>
              </a:tr>
            </a:tbl>
          </a:graphicData>
        </a:graphic>
      </p:graphicFrame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F20C3DF-03BC-406F-A158-405D24F28FF0}"/>
              </a:ext>
            </a:extLst>
          </p:cNvPr>
          <p:cNvCxnSpPr>
            <a:cxnSpLocks/>
          </p:cNvCxnSpPr>
          <p:nvPr/>
        </p:nvCxnSpPr>
        <p:spPr>
          <a:xfrm>
            <a:off x="12179722" y="130628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166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0394421-BDEF-415D-95FB-EAF9BF46F9EE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C8E3BBD-86BC-4B2D-B4C7-65EE105D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278809"/>
              </p:ext>
            </p:extLst>
          </p:nvPr>
        </p:nvGraphicFramePr>
        <p:xfrm>
          <a:off x="402045" y="283755"/>
          <a:ext cx="11495313" cy="197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5650">
                  <a:extLst>
                    <a:ext uri="{9D8B030D-6E8A-4147-A177-3AD203B41FA5}">
                      <a16:colId xmlns:a16="http://schemas.microsoft.com/office/drawing/2014/main" val="865489421"/>
                    </a:ext>
                  </a:extLst>
                </a:gridCol>
                <a:gridCol w="9189663">
                  <a:extLst>
                    <a:ext uri="{9D8B030D-6E8A-4147-A177-3AD203B41FA5}">
                      <a16:colId xmlns:a16="http://schemas.microsoft.com/office/drawing/2014/main" val="3574434183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编译过程</a:t>
                      </a:r>
                      <a:endParaRPr lang="ja-JP" altLang="en-US" sz="3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编译过程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97587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词法分析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非法字符，关键字拼写错误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624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语法分析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语法结构出错，少了</a:t>
                      </a:r>
                      <a:r>
                        <a:rPr lang="en-US" altLang="zh-CN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</a:t>
                      </a:r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 else</a:t>
                      </a:r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不匹配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139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语义分析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逻辑错误：死循环，</a:t>
                      </a:r>
                      <a:r>
                        <a:rPr lang="en-US" altLang="zh-CN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除数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30891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1E367FB-89E2-4C97-9C68-30F9BDFBD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61551"/>
              </p:ext>
            </p:extLst>
          </p:nvPr>
        </p:nvGraphicFramePr>
        <p:xfrm>
          <a:off x="348343" y="2539300"/>
          <a:ext cx="11495313" cy="3638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412647779"/>
                    </a:ext>
                  </a:extLst>
                </a:gridCol>
                <a:gridCol w="9895113">
                  <a:extLst>
                    <a:ext uri="{9D8B030D-6E8A-4147-A177-3AD203B41FA5}">
                      <a16:colId xmlns:a16="http://schemas.microsoft.com/office/drawing/2014/main" val="2448189267"/>
                    </a:ext>
                  </a:extLst>
                </a:gridCol>
              </a:tblGrid>
              <a:tr h="42433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26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行为型模式</a:t>
                      </a:r>
                      <a:endParaRPr lang="ja-JP" altLang="en-US" sz="26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91377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职责链</a:t>
                      </a:r>
                      <a:endParaRPr lang="ja-JP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减少发送者与接收者耦合。将接受对象链接起来，在链中传递请求</a:t>
                      </a:r>
                      <a:endParaRPr lang="zh-CN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533629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命令</a:t>
                      </a:r>
                      <a:endParaRPr lang="ja-JP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不同请求对客户参数化，将请求排队成日志。可撤销</a:t>
                      </a:r>
                      <a:endParaRPr lang="zh-CN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181747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策略</a:t>
                      </a:r>
                      <a:endParaRPr lang="ja-JP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一个类的行为或其算法可以在运行时更改</a:t>
                      </a:r>
                      <a:endParaRPr lang="zh-CN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41456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迭代器</a:t>
                      </a:r>
                      <a:endParaRPr lang="ja-JP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提供方法顺序访问对象各个元素而不必暴露对象内部</a:t>
                      </a:r>
                      <a:endParaRPr lang="zh-CN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13718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访问者</a:t>
                      </a:r>
                      <a:endParaRPr lang="ja-JP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元素的执行算法可以随着访问者改变而改变</a:t>
                      </a:r>
                      <a:endParaRPr lang="zh-CN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64088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观察者</a:t>
                      </a:r>
                      <a:endParaRPr lang="ja-JP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一个对象的状态发生改变时，所有依赖于它的对象都得到通知并被自动更新</a:t>
                      </a:r>
                      <a:endParaRPr lang="zh-CN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912644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状态</a:t>
                      </a:r>
                      <a:endParaRPr lang="ja-JP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允许对象在内部状态发生改变时改变它的行为</a:t>
                      </a:r>
                      <a:endParaRPr lang="zh-CN" altLang="en-US" sz="2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86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66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61E81B-4CCE-43A0-9555-90E83D98E16C}"/>
              </a:ext>
            </a:extLst>
          </p:cNvPr>
          <p:cNvSpPr txBox="1"/>
          <p:nvPr/>
        </p:nvSpPr>
        <p:spPr>
          <a:xfrm>
            <a:off x="293913" y="217714"/>
            <a:ext cx="546463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调整堆</a:t>
            </a:r>
            <a:endParaRPr lang="en-US" sz="2000" b="1"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HeadAdjust(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A[],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k,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len){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A[0] = A[k];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for 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 = 2*k; i &lt;= len; i *= 2) 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if (i&lt;len &amp;&amp; A[i] &lt; A[i+1]) 	 	i++;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if (A[0] &gt; A[i]) break;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else{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A[k] = A[i];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k = i;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A[k] = A[0];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03869F-D89C-4AC2-A31D-CB11F9578D2F}"/>
              </a:ext>
            </a:extLst>
          </p:cNvPr>
          <p:cNvSpPr txBox="1"/>
          <p:nvPr/>
        </p:nvSpPr>
        <p:spPr>
          <a:xfrm>
            <a:off x="6172200" y="217714"/>
            <a:ext cx="493122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建堆</a:t>
            </a: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BuildMaxHeap(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A[],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len){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for 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 = len/2; i &gt; 0 ; i--) 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HeadAdjust(A, i , len);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ja-JP" alt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堆排序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HeadSort(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A[],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len){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BuildMaxHeap(A, len);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for 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 = len; i &gt; 1; i--) {</a:t>
            </a:r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Swap(A[i], A[1]);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  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HeadAdjust(A, 1, i-1);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0C061F-48CC-49B4-8DA3-A8DD851860DA}"/>
              </a:ext>
            </a:extLst>
          </p:cNvPr>
          <p:cNvSpPr txBox="1"/>
          <p:nvPr/>
        </p:nvSpPr>
        <p:spPr>
          <a:xfrm>
            <a:off x="4865914" y="6157802"/>
            <a:ext cx="567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堆排序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05619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2EF2DE9-B15D-41CD-A724-416062EEF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95775"/>
              </p:ext>
            </p:extLst>
          </p:nvPr>
        </p:nvGraphicFramePr>
        <p:xfrm>
          <a:off x="258898" y="80555"/>
          <a:ext cx="11674203" cy="391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4523">
                  <a:extLst>
                    <a:ext uri="{9D8B030D-6E8A-4147-A177-3AD203B41FA5}">
                      <a16:colId xmlns:a16="http://schemas.microsoft.com/office/drawing/2014/main" val="350907636"/>
                    </a:ext>
                  </a:extLst>
                </a:gridCol>
                <a:gridCol w="10139680">
                  <a:extLst>
                    <a:ext uri="{9D8B030D-6E8A-4147-A177-3AD203B41FA5}">
                      <a16:colId xmlns:a16="http://schemas.microsoft.com/office/drawing/2014/main" val="4076978706"/>
                    </a:ext>
                  </a:extLst>
                </a:gridCol>
              </a:tblGrid>
              <a:tr h="4365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结构型模式</a:t>
                      </a:r>
                      <a:endParaRPr lang="ja-JP" alt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结构型模式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937809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适配器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一个类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接口转换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成另一接口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459973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桥接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抽象和实现相分离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，使它们能独立变化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46246"/>
                  </a:ext>
                </a:extLst>
              </a:tr>
              <a:tr h="65237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组合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对象组合成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树型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表示整体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部分，使用户对单个对象和组合对象使用由一致性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105314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装饰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添加额外职责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60768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享元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细粒度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共享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052317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外观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定义一个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对外统一接口</a:t>
                      </a:r>
                      <a:endParaRPr lang="zh-CN" altLang="en-US" sz="2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90669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代理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给其他对象提供代理控制该对象访问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0772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A5409BB-2EE7-4F1F-A6EA-8C2588946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91434"/>
              </p:ext>
            </p:extLst>
          </p:nvPr>
        </p:nvGraphicFramePr>
        <p:xfrm>
          <a:off x="1224279" y="4253049"/>
          <a:ext cx="9743440" cy="216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4272">
                  <a:extLst>
                    <a:ext uri="{9D8B030D-6E8A-4147-A177-3AD203B41FA5}">
                      <a16:colId xmlns:a16="http://schemas.microsoft.com/office/drawing/2014/main" val="3662568163"/>
                    </a:ext>
                  </a:extLst>
                </a:gridCol>
                <a:gridCol w="7789168">
                  <a:extLst>
                    <a:ext uri="{9D8B030D-6E8A-4147-A177-3AD203B41FA5}">
                      <a16:colId xmlns:a16="http://schemas.microsoft.com/office/drawing/2014/main" val="2498699450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维护类型</a:t>
                      </a:r>
                      <a:endParaRPr lang="ja-JP" altLang="en-US" sz="2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689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改正性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修复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BUG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809951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适应性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win7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迁移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win10，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适应环境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31236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完善性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扩充功能，改善性能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49111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预防性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现在不维护不出问题，但将来会出问题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千年虫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9912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982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1A8A4D5-E21C-4E54-B516-0A96C37A9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860556"/>
              </p:ext>
            </p:extLst>
          </p:nvPr>
        </p:nvGraphicFramePr>
        <p:xfrm>
          <a:off x="1654630" y="3140529"/>
          <a:ext cx="8414656" cy="3031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4543">
                  <a:extLst>
                    <a:ext uri="{9D8B030D-6E8A-4147-A177-3AD203B41FA5}">
                      <a16:colId xmlns:a16="http://schemas.microsoft.com/office/drawing/2014/main" val="1924150867"/>
                    </a:ext>
                  </a:extLst>
                </a:gridCol>
                <a:gridCol w="5950113">
                  <a:extLst>
                    <a:ext uri="{9D8B030D-6E8A-4147-A177-3AD203B41FA5}">
                      <a16:colId xmlns:a16="http://schemas.microsoft.com/office/drawing/2014/main" val="43218337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重放攻击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ARP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拷贝截获信息，非法重发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9814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拒绝服务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合法访问被拒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884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窃听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合法或非法手段窃听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7284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业务流分析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长期监听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593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信息泄露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信息非被授权实体接收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2766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破坏完整性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数据非授权地修改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1534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抵赖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否认曾发布的信息，伪造来信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009744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23F4F9D-9CDF-4766-A8DF-4F1A4B46B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309002"/>
              </p:ext>
            </p:extLst>
          </p:nvPr>
        </p:nvGraphicFramePr>
        <p:xfrm>
          <a:off x="140789" y="404677"/>
          <a:ext cx="11745686" cy="2612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4069">
                  <a:extLst>
                    <a:ext uri="{9D8B030D-6E8A-4147-A177-3AD203B41FA5}">
                      <a16:colId xmlns:a16="http://schemas.microsoft.com/office/drawing/2014/main" val="2239565234"/>
                    </a:ext>
                  </a:extLst>
                </a:gridCol>
                <a:gridCol w="9491617">
                  <a:extLst>
                    <a:ext uri="{9D8B030D-6E8A-4147-A177-3AD203B41FA5}">
                      <a16:colId xmlns:a16="http://schemas.microsoft.com/office/drawing/2014/main" val="4047596826"/>
                    </a:ext>
                  </a:extLst>
                </a:gridCol>
              </a:tblGrid>
              <a:tr h="4471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创建型模式</a:t>
                      </a:r>
                      <a:endParaRPr lang="ja-JP" alt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创建型模式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308286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抽象工厂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提供一个接口，无需指定具体类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15692"/>
                  </a:ext>
                </a:extLst>
              </a:tr>
              <a:tr h="28623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构建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生成器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复杂类的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构造与表示分离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，相同构建过程得出不同表示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75009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工厂方法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定义对象接口，由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子类决定实例化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哪个类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79174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原型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原型实例指定创建对象类型。通过拷贝原型来创建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95280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单例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一个类只有一个实例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，提供一个访问全局的点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724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264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2F00201-0D50-4BC4-AA60-AB8B933EF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736734"/>
              </p:ext>
            </p:extLst>
          </p:nvPr>
        </p:nvGraphicFramePr>
        <p:xfrm>
          <a:off x="92528" y="404586"/>
          <a:ext cx="12006944" cy="196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00">
                  <a:extLst>
                    <a:ext uri="{9D8B030D-6E8A-4147-A177-3AD203B41FA5}">
                      <a16:colId xmlns:a16="http://schemas.microsoft.com/office/drawing/2014/main" val="1444565931"/>
                    </a:ext>
                  </a:extLst>
                </a:gridCol>
                <a:gridCol w="1462557">
                  <a:extLst>
                    <a:ext uri="{9D8B030D-6E8A-4147-A177-3AD203B41FA5}">
                      <a16:colId xmlns:a16="http://schemas.microsoft.com/office/drawing/2014/main" val="2973835840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1185660117"/>
                    </a:ext>
                  </a:extLst>
                </a:gridCol>
                <a:gridCol w="1545772">
                  <a:extLst>
                    <a:ext uri="{9D8B030D-6E8A-4147-A177-3AD203B41FA5}">
                      <a16:colId xmlns:a16="http://schemas.microsoft.com/office/drawing/2014/main" val="171685386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8656789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1719024294"/>
                    </a:ext>
                  </a:extLst>
                </a:gridCol>
                <a:gridCol w="3200401">
                  <a:extLst>
                    <a:ext uri="{9D8B030D-6E8A-4147-A177-3AD203B41FA5}">
                      <a16:colId xmlns:a16="http://schemas.microsoft.com/office/drawing/2014/main" val="3043416319"/>
                    </a:ext>
                  </a:extLst>
                </a:gridCol>
              </a:tblGrid>
              <a:tr h="493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Fortran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Pascal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Lisp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C++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Java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Prolog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15419"/>
                  </a:ext>
                </a:extLst>
              </a:tr>
              <a:tr h="14745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科学计算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教学研发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指针，高效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函数式，符号处理</a:t>
                      </a:r>
                      <a:endParaRPr lang="zh-CN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面向对象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跨平台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逻辑推理</a:t>
                      </a:r>
                      <a:endParaRPr lang="en-US" altLang="zh-CN" sz="2800" b="1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数据库专家系统</a:t>
                      </a:r>
                      <a:endParaRPr lang="zh-CN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535448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5C9584F-3B31-4FD0-B1A8-49386A3D5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057465"/>
              </p:ext>
            </p:extLst>
          </p:nvPr>
        </p:nvGraphicFramePr>
        <p:xfrm>
          <a:off x="288471" y="2720159"/>
          <a:ext cx="11615057" cy="3104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6629">
                  <a:extLst>
                    <a:ext uri="{9D8B030D-6E8A-4147-A177-3AD203B41FA5}">
                      <a16:colId xmlns:a16="http://schemas.microsoft.com/office/drawing/2014/main" val="11089515"/>
                    </a:ext>
                  </a:extLst>
                </a:gridCol>
                <a:gridCol w="9198428">
                  <a:extLst>
                    <a:ext uri="{9D8B030D-6E8A-4147-A177-3AD203B41FA5}">
                      <a16:colId xmlns:a16="http://schemas.microsoft.com/office/drawing/2014/main" val="1285345959"/>
                    </a:ext>
                  </a:extLst>
                </a:gridCol>
              </a:tblGrid>
              <a:tr h="42870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多态类型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730693"/>
                  </a:ext>
                </a:extLst>
              </a:tr>
              <a:tr h="42870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强制多态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操作对象的类型强行加以变换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48782"/>
                  </a:ext>
                </a:extLst>
              </a:tr>
              <a:tr h="42870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包含多态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同样的操作可用于一个类型及其子类型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22687"/>
                  </a:ext>
                </a:extLst>
              </a:tr>
              <a:tr h="6406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过载多态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同名操作符</a:t>
                      </a:r>
                      <a:r>
                        <a:rPr lang="en-US" altLang="zh-CN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﹑</a:t>
                      </a:r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函数在不同的上下文中有不同的类型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360"/>
                  </a:ext>
                </a:extLst>
              </a:tr>
              <a:tr h="6406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参数多态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采用参数化模板，通过给出不同的类型参数，使得一个结构有多种类型 </a:t>
                      </a:r>
                      <a:r>
                        <a:rPr lang="en-US" altLang="zh-CN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</a:t>
                      </a:r>
                      <a:r>
                        <a:rPr lang="zh-CN" altLang="en-US" sz="2400" b="1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应用广泛、最纯的多态</a:t>
                      </a:r>
                      <a:r>
                        <a:rPr lang="en-US" altLang="zh-CN" sz="3200" u="none" strike="noStrike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]</a:t>
                      </a:r>
                      <a:endParaRPr lang="zh-CN" altLang="en-US" sz="3200" u="none" strike="noStrike" kern="12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97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90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60C061F-48CC-49B4-8DA3-A8DD851860DA}"/>
              </a:ext>
            </a:extLst>
          </p:cNvPr>
          <p:cNvSpPr txBox="1"/>
          <p:nvPr/>
        </p:nvSpPr>
        <p:spPr>
          <a:xfrm>
            <a:off x="7271656" y="2721731"/>
            <a:ext cx="567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快速排序，思想：分治法</a:t>
            </a:r>
            <a:endParaRPr lang="en-US" sz="28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746DDB-E639-451A-8715-99C3CD3C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50"/>
            <a:ext cx="7117720" cy="38833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3042530-7ED0-4831-84F3-DDA2CB83D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36" y="3373865"/>
            <a:ext cx="9203563" cy="33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3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B730ED-A976-49E4-A8D2-52800C5B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0"/>
            <a:ext cx="7513395" cy="45393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33F50C-0212-418E-AAA4-0EDCF8AC9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14" y="3111274"/>
            <a:ext cx="7450386" cy="37467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CBFBE8B-B462-4DDF-9301-89E4124EFB9B}"/>
              </a:ext>
            </a:extLst>
          </p:cNvPr>
          <p:cNvSpPr txBox="1"/>
          <p:nvPr/>
        </p:nvSpPr>
        <p:spPr>
          <a:xfrm>
            <a:off x="6520542" y="2269671"/>
            <a:ext cx="567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归并排序，思想：分治法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068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B3786A7-F23D-4BFE-911B-B8683E11511C}"/>
              </a:ext>
            </a:extLst>
          </p:cNvPr>
          <p:cNvSpPr/>
          <p:nvPr/>
        </p:nvSpPr>
        <p:spPr>
          <a:xfrm>
            <a:off x="2043793" y="484414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3D69703-AED9-4E3F-8B93-17937975EE40}"/>
              </a:ext>
            </a:extLst>
          </p:cNvPr>
          <p:cNvSpPr/>
          <p:nvPr/>
        </p:nvSpPr>
        <p:spPr>
          <a:xfrm>
            <a:off x="879024" y="1246414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F419BB-5450-4F93-82D4-2E81C96B10AD}"/>
              </a:ext>
            </a:extLst>
          </p:cNvPr>
          <p:cNvSpPr/>
          <p:nvPr/>
        </p:nvSpPr>
        <p:spPr>
          <a:xfrm>
            <a:off x="2966360" y="1246414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651F0EF-1BAB-423E-BB93-4DE38284055D}"/>
              </a:ext>
            </a:extLst>
          </p:cNvPr>
          <p:cNvSpPr/>
          <p:nvPr/>
        </p:nvSpPr>
        <p:spPr>
          <a:xfrm>
            <a:off x="2476503" y="2438397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7593D2A-6FCD-4B9F-B306-B0DF21AEA253}"/>
              </a:ext>
            </a:extLst>
          </p:cNvPr>
          <p:cNvSpPr/>
          <p:nvPr/>
        </p:nvSpPr>
        <p:spPr>
          <a:xfrm>
            <a:off x="1858738" y="3439889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01EDBE-A0A9-4D7B-B86C-E58107ADE33E}"/>
              </a:ext>
            </a:extLst>
          </p:cNvPr>
          <p:cNvSpPr/>
          <p:nvPr/>
        </p:nvSpPr>
        <p:spPr>
          <a:xfrm>
            <a:off x="4065815" y="2438397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8CE6702-CE22-49FD-BE25-37D15F4C2F3B}"/>
              </a:ext>
            </a:extLst>
          </p:cNvPr>
          <p:cNvSpPr/>
          <p:nvPr/>
        </p:nvSpPr>
        <p:spPr>
          <a:xfrm>
            <a:off x="1368881" y="2438398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72A5518-C9C1-46EC-BE04-3ADF7562C310}"/>
              </a:ext>
            </a:extLst>
          </p:cNvPr>
          <p:cNvSpPr/>
          <p:nvPr/>
        </p:nvSpPr>
        <p:spPr>
          <a:xfrm>
            <a:off x="525238" y="2438399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56AD36E-72A7-4ADE-9064-9EDC3FB56CC0}"/>
              </a:ext>
            </a:extLst>
          </p:cNvPr>
          <p:cNvSpPr/>
          <p:nvPr/>
        </p:nvSpPr>
        <p:spPr>
          <a:xfrm>
            <a:off x="3271159" y="2438397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EBB3D93-A795-4A66-BDD7-D605E514ABBC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3211289" y="1736271"/>
            <a:ext cx="1099455" cy="702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3637A4C-0C40-4E90-AEF2-96105C9957E1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3211289" y="1736271"/>
            <a:ext cx="304799" cy="702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41CFCA9-C8C7-4F22-851B-C764608A38F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288722" y="974271"/>
            <a:ext cx="922567" cy="2721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51CCF2B-AC78-4DE3-A616-6A90BB8A9F26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2103667" y="2928254"/>
            <a:ext cx="617765" cy="5116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601EE99-96AF-47FD-96CD-7316CE9DB5F2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123953" y="1736271"/>
            <a:ext cx="489857" cy="7021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C463254-6405-4438-8B89-B44395BB2F9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770167" y="1736271"/>
            <a:ext cx="353786" cy="702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CAFC205-94A8-4BC2-9132-05A119A4B28E}"/>
              </a:ext>
            </a:extLst>
          </p:cNvPr>
          <p:cNvCxnSpPr>
            <a:cxnSpLocks/>
            <a:stCxn id="4" idx="4"/>
            <a:endCxn id="5" idx="7"/>
          </p:cNvCxnSpPr>
          <p:nvPr/>
        </p:nvCxnSpPr>
        <p:spPr>
          <a:xfrm flipH="1">
            <a:off x="1297143" y="974271"/>
            <a:ext cx="991579" cy="3438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5512ACC-AE1C-42F3-A0C6-284EB2AE9AB8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2721432" y="1736271"/>
            <a:ext cx="489857" cy="702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51A535D-61BE-45B5-8A87-96EA0BCCC23B}"/>
              </a:ext>
            </a:extLst>
          </p:cNvPr>
          <p:cNvSpPr txBox="1"/>
          <p:nvPr/>
        </p:nvSpPr>
        <p:spPr>
          <a:xfrm>
            <a:off x="5108125" y="702339"/>
            <a:ext cx="5910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的树有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的节点，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的节点，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的节点，求该树有多少个叶节点？</a:t>
            </a:r>
            <a:endParaRPr 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3156389-941C-47B4-BC2C-59F9D69E1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95282"/>
              </p:ext>
            </p:extLst>
          </p:nvPr>
        </p:nvGraphicFramePr>
        <p:xfrm>
          <a:off x="5644244" y="2501534"/>
          <a:ext cx="5606142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028">
                  <a:extLst>
                    <a:ext uri="{9D8B030D-6E8A-4147-A177-3AD203B41FA5}">
                      <a16:colId xmlns:a16="http://schemas.microsoft.com/office/drawing/2014/main" val="1290188315"/>
                    </a:ext>
                  </a:extLst>
                </a:gridCol>
                <a:gridCol w="1329776">
                  <a:extLst>
                    <a:ext uri="{9D8B030D-6E8A-4147-A177-3AD203B41FA5}">
                      <a16:colId xmlns:a16="http://schemas.microsoft.com/office/drawing/2014/main" val="2315109098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1304712242"/>
                    </a:ext>
                  </a:extLst>
                </a:gridCol>
                <a:gridCol w="1239253">
                  <a:extLst>
                    <a:ext uri="{9D8B030D-6E8A-4147-A177-3AD203B41FA5}">
                      <a16:colId xmlns:a16="http://schemas.microsoft.com/office/drawing/2014/main" val="1323971772"/>
                    </a:ext>
                  </a:extLst>
                </a:gridCol>
              </a:tblGrid>
              <a:tr h="33458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671019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设为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80577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B83E73CC-417E-4315-BF61-D5122FA60FA3}"/>
              </a:ext>
            </a:extLst>
          </p:cNvPr>
          <p:cNvSpPr txBox="1"/>
          <p:nvPr/>
        </p:nvSpPr>
        <p:spPr>
          <a:xfrm>
            <a:off x="5815691" y="3769174"/>
            <a:ext cx="5832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公式：</a:t>
            </a: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度之和</a:t>
            </a:r>
            <a:r>
              <a:rPr lang="en-US" altLang="zh-CN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+1=</a:t>
            </a: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节点数之和</a:t>
            </a:r>
            <a:endParaRPr lang="en-US" altLang="zh-CN" sz="32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0*X+1*1+2*2+1*3+1= X+1+2+1</a:t>
            </a:r>
          </a:p>
          <a:p>
            <a:pPr algn="ctr"/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X=5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ACE21B-B072-44F3-91E3-00454C838802}"/>
              </a:ext>
            </a:extLst>
          </p:cNvPr>
          <p:cNvSpPr txBox="1"/>
          <p:nvPr/>
        </p:nvSpPr>
        <p:spPr>
          <a:xfrm>
            <a:off x="348341" y="5191231"/>
            <a:ext cx="4947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若此节点权值为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则该节点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带权路径长度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=A * (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根节点到此节点经过的边数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= A*3</a:t>
            </a:r>
            <a:endParaRPr lang="en-US" sz="28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8A0D4C8-2E90-47C9-9F8D-711EE19D7230}"/>
              </a:ext>
            </a:extLst>
          </p:cNvPr>
          <p:cNvCxnSpPr>
            <a:cxnSpLocks/>
          </p:cNvCxnSpPr>
          <p:nvPr/>
        </p:nvCxnSpPr>
        <p:spPr>
          <a:xfrm flipV="1">
            <a:off x="2103667" y="4110932"/>
            <a:ext cx="0" cy="9079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486EDC8-41EA-4B3B-8B46-E6EF3E6EB210}"/>
              </a:ext>
            </a:extLst>
          </p:cNvPr>
          <p:cNvCxnSpPr>
            <a:cxnSpLocks/>
          </p:cNvCxnSpPr>
          <p:nvPr/>
        </p:nvCxnSpPr>
        <p:spPr>
          <a:xfrm>
            <a:off x="152400" y="261257"/>
            <a:ext cx="0" cy="6400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E7AF1CB-F8E2-4F30-9394-F8BEB580128D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29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03FFF4-E92B-47BA-A082-051AFA7E3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" y="130628"/>
            <a:ext cx="4410604" cy="30394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21EE77-B856-44A7-BD1D-6AB12E593ECD}"/>
              </a:ext>
            </a:extLst>
          </p:cNvPr>
          <p:cNvSpPr txBox="1"/>
          <p:nvPr/>
        </p:nvSpPr>
        <p:spPr>
          <a:xfrm>
            <a:off x="796546" y="2677666"/>
            <a:ext cx="37991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  B   C  D   E  F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7D6F69-AB20-42AD-A6BA-A9FE320D6D3F}"/>
              </a:ext>
            </a:extLst>
          </p:cNvPr>
          <p:cNvSpPr txBox="1"/>
          <p:nvPr/>
        </p:nvSpPr>
        <p:spPr>
          <a:xfrm>
            <a:off x="9108" y="403873"/>
            <a:ext cx="3864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 B  C   D   E   F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57C3C6-A41F-444F-9711-A75A8222731A}"/>
              </a:ext>
            </a:extLst>
          </p:cNvPr>
          <p:cNvSpPr txBox="1"/>
          <p:nvPr/>
        </p:nvSpPr>
        <p:spPr>
          <a:xfrm>
            <a:off x="86052" y="5074695"/>
            <a:ext cx="55194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依次观察主对角线上的元素，该元素</a:t>
            </a:r>
            <a:endParaRPr lang="en-US" altLang="zh-CN" sz="2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在矩阵的行为出度，列为入度原则。</a:t>
            </a:r>
            <a:endParaRPr lang="en-US" sz="2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DC1430-681D-455B-B719-2BC209CB2634}"/>
              </a:ext>
            </a:extLst>
          </p:cNvPr>
          <p:cNvSpPr txBox="1"/>
          <p:nvPr/>
        </p:nvSpPr>
        <p:spPr>
          <a:xfrm>
            <a:off x="86052" y="3520297"/>
            <a:ext cx="487986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点为例。出度有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两点，</a:t>
            </a:r>
            <a:endParaRPr lang="en-US" altLang="zh-CN" sz="2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距离分别为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，入度有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</a:p>
          <a:p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两点，距离为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endParaRPr lang="en-US" sz="2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11B6CEE-A32E-448A-B253-A12C4E2C36FD}"/>
              </a:ext>
            </a:extLst>
          </p:cNvPr>
          <p:cNvSpPr txBox="1"/>
          <p:nvPr/>
        </p:nvSpPr>
        <p:spPr>
          <a:xfrm>
            <a:off x="7028746" y="36538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179DE59-5DB1-46F5-9742-9E11316AF120}"/>
              </a:ext>
            </a:extLst>
          </p:cNvPr>
          <p:cNvSpPr txBox="1"/>
          <p:nvPr/>
        </p:nvSpPr>
        <p:spPr>
          <a:xfrm>
            <a:off x="10595610" y="37403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4156D7-4EE1-4D89-9F03-4F92BE8B5DB4}"/>
              </a:ext>
            </a:extLst>
          </p:cNvPr>
          <p:cNvSpPr txBox="1"/>
          <p:nvPr/>
        </p:nvSpPr>
        <p:spPr>
          <a:xfrm>
            <a:off x="7041305" y="154624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5670295-C5A8-4403-912D-8EE2A700F2EE}"/>
              </a:ext>
            </a:extLst>
          </p:cNvPr>
          <p:cNvSpPr txBox="1"/>
          <p:nvPr/>
        </p:nvSpPr>
        <p:spPr>
          <a:xfrm>
            <a:off x="10595610" y="154624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63342F0-FCD5-4F65-9B73-94E3BC8D86BB}"/>
              </a:ext>
            </a:extLst>
          </p:cNvPr>
          <p:cNvSpPr txBox="1"/>
          <p:nvPr/>
        </p:nvSpPr>
        <p:spPr>
          <a:xfrm>
            <a:off x="10637056" y="2873966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9EA3871-EF5B-42D4-AA24-C200BCE054D4}"/>
              </a:ext>
            </a:extLst>
          </p:cNvPr>
          <p:cNvSpPr txBox="1"/>
          <p:nvPr/>
        </p:nvSpPr>
        <p:spPr>
          <a:xfrm>
            <a:off x="7066493" y="289686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68BAC94-525B-4730-B666-18B4B41A09D7}"/>
              </a:ext>
            </a:extLst>
          </p:cNvPr>
          <p:cNvCxnSpPr>
            <a:cxnSpLocks/>
          </p:cNvCxnSpPr>
          <p:nvPr/>
        </p:nvCxnSpPr>
        <p:spPr>
          <a:xfrm>
            <a:off x="582930" y="811530"/>
            <a:ext cx="387477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992E0F7-6AAE-4482-8F36-0257BADEC253}"/>
              </a:ext>
            </a:extLst>
          </p:cNvPr>
          <p:cNvCxnSpPr>
            <a:cxnSpLocks/>
          </p:cNvCxnSpPr>
          <p:nvPr/>
        </p:nvCxnSpPr>
        <p:spPr>
          <a:xfrm>
            <a:off x="582930" y="1192530"/>
            <a:ext cx="387477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B52E733-D8C1-4326-B76E-DB0D3AC087E6}"/>
              </a:ext>
            </a:extLst>
          </p:cNvPr>
          <p:cNvCxnSpPr>
            <a:cxnSpLocks/>
          </p:cNvCxnSpPr>
          <p:nvPr/>
        </p:nvCxnSpPr>
        <p:spPr>
          <a:xfrm>
            <a:off x="1417320" y="365381"/>
            <a:ext cx="0" cy="284317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F0597BF-253F-4BEF-849C-BC805C815263}"/>
              </a:ext>
            </a:extLst>
          </p:cNvPr>
          <p:cNvCxnSpPr>
            <a:cxnSpLocks/>
          </p:cNvCxnSpPr>
          <p:nvPr/>
        </p:nvCxnSpPr>
        <p:spPr>
          <a:xfrm>
            <a:off x="2004060" y="365381"/>
            <a:ext cx="0" cy="284317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6EA8AD6-EBBF-4BA0-9A9C-09AF3CD56C35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444244" y="688547"/>
            <a:ext cx="3151366" cy="86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D84C5E5-499F-4561-8D4D-CE3B5EF7D658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7236495" y="1011712"/>
            <a:ext cx="12559" cy="53452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CECB059-20DA-4F7C-B33B-EC61FCCB8F10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10803359" y="1020362"/>
            <a:ext cx="0" cy="525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30502A0-AC57-4436-92AA-CE881BCD5EC5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398840" y="1020362"/>
            <a:ext cx="3404519" cy="19199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9A4CEDD-22BC-40B0-85E1-0C937E1A9A13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7456803" y="1869406"/>
            <a:ext cx="3138807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2B91A1E-ECD7-4E43-B1A6-BC6A9B194DE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7456803" y="841950"/>
            <a:ext cx="3158283" cy="10274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1F8DE1F-4E89-4212-BECB-DEDE65B48E55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803359" y="2192571"/>
            <a:ext cx="0" cy="7477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38E7366-83E9-44FB-A53C-8721F94D83D7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 flipV="1">
            <a:off x="7481991" y="3197132"/>
            <a:ext cx="3155065" cy="228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F359C27-92A0-4C74-A55A-119686DC98AD}"/>
              </a:ext>
            </a:extLst>
          </p:cNvPr>
          <p:cNvSpPr txBox="1"/>
          <p:nvPr/>
        </p:nvSpPr>
        <p:spPr>
          <a:xfrm>
            <a:off x="7579809" y="522858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因此该图为有向图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9882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78FD1AB-77EF-4018-96E7-783CB65B9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4831"/>
              </p:ext>
            </p:extLst>
          </p:nvPr>
        </p:nvGraphicFramePr>
        <p:xfrm>
          <a:off x="125185" y="81750"/>
          <a:ext cx="11941627" cy="23909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1965828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7367546"/>
                    </a:ext>
                  </a:extLst>
                </a:gridCol>
                <a:gridCol w="859971">
                  <a:extLst>
                    <a:ext uri="{9D8B030D-6E8A-4147-A177-3AD203B41FA5}">
                      <a16:colId xmlns:a16="http://schemas.microsoft.com/office/drawing/2014/main" val="1953173188"/>
                    </a:ext>
                  </a:extLst>
                </a:gridCol>
                <a:gridCol w="1382487">
                  <a:extLst>
                    <a:ext uri="{9D8B030D-6E8A-4147-A177-3AD203B41FA5}">
                      <a16:colId xmlns:a16="http://schemas.microsoft.com/office/drawing/2014/main" val="1256322124"/>
                    </a:ext>
                  </a:extLst>
                </a:gridCol>
                <a:gridCol w="859971">
                  <a:extLst>
                    <a:ext uri="{9D8B030D-6E8A-4147-A177-3AD203B41FA5}">
                      <a16:colId xmlns:a16="http://schemas.microsoft.com/office/drawing/2014/main" val="4136505863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1096831956"/>
                    </a:ext>
                  </a:extLst>
                </a:gridCol>
                <a:gridCol w="925285">
                  <a:extLst>
                    <a:ext uri="{9D8B030D-6E8A-4147-A177-3AD203B41FA5}">
                      <a16:colId xmlns:a16="http://schemas.microsoft.com/office/drawing/2014/main" val="2135620440"/>
                    </a:ext>
                  </a:extLst>
                </a:gridCol>
                <a:gridCol w="1012373">
                  <a:extLst>
                    <a:ext uri="{9D8B030D-6E8A-4147-A177-3AD203B41FA5}">
                      <a16:colId xmlns:a16="http://schemas.microsoft.com/office/drawing/2014/main" val="400019047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4287610154"/>
                    </a:ext>
                  </a:extLst>
                </a:gridCol>
                <a:gridCol w="892628">
                  <a:extLst>
                    <a:ext uri="{9D8B030D-6E8A-4147-A177-3AD203B41FA5}">
                      <a16:colId xmlns:a16="http://schemas.microsoft.com/office/drawing/2014/main" val="1334508832"/>
                    </a:ext>
                  </a:extLst>
                </a:gridCol>
                <a:gridCol w="2400298">
                  <a:extLst>
                    <a:ext uri="{9D8B030D-6E8A-4147-A177-3AD203B41FA5}">
                      <a16:colId xmlns:a16="http://schemas.microsoft.com/office/drawing/2014/main" val="4241490349"/>
                    </a:ext>
                  </a:extLst>
                </a:gridCol>
              </a:tblGrid>
              <a:tr h="665912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协议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ARP/</a:t>
                      </a:r>
                    </a:p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RARP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DHCP/</a:t>
                      </a:r>
                    </a:p>
                    <a:p>
                      <a:pPr algn="l" rtl="0" fontAlgn="ctr"/>
                      <a:r>
                        <a:rPr lang="en-US" sz="2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TFTP</a:t>
                      </a: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ICMP/</a:t>
                      </a:r>
                    </a:p>
                    <a:p>
                      <a:pPr algn="l" rtl="0" fontAlgn="ctr"/>
                      <a:r>
                        <a:rPr lang="en-US" sz="2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IGMP/IP</a:t>
                      </a: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RIP</a:t>
                      </a:r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/</a:t>
                      </a:r>
                    </a:p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SNMP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OSPF</a:t>
                      </a:r>
                      <a:endParaRPr lang="en-US" sz="24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BGP</a:t>
                      </a:r>
                      <a:endParaRPr lang="en-US" sz="24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UDP/</a:t>
                      </a:r>
                    </a:p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DNS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FTP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SMTP/HTTP/POP3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31166"/>
                  </a:ext>
                </a:extLst>
              </a:tr>
              <a:tr h="77436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应用层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UDP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UDP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UDP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extLst>
                  <a:ext uri="{0D108BD9-81ED-4DB2-BD59-A6C34878D82A}">
                    <a16:rowId xmlns:a16="http://schemas.microsoft.com/office/drawing/2014/main" val="3691913559"/>
                  </a:ext>
                </a:extLst>
              </a:tr>
              <a:tr h="439506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传输层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extLst>
                  <a:ext uri="{0D108BD9-81ED-4DB2-BD59-A6C34878D82A}">
                    <a16:rowId xmlns:a16="http://schemas.microsoft.com/office/drawing/2014/main" val="1332254069"/>
                  </a:ext>
                </a:extLst>
              </a:tr>
              <a:tr h="439506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网络层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 IP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extLst>
                  <a:ext uri="{0D108BD9-81ED-4DB2-BD59-A6C34878D82A}">
                    <a16:rowId xmlns:a16="http://schemas.microsoft.com/office/drawing/2014/main" val="4011660100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01673D9-A129-47CD-939C-D7BF7B38AE24}"/>
              </a:ext>
            </a:extLst>
          </p:cNvPr>
          <p:cNvCxnSpPr>
            <a:cxnSpLocks/>
          </p:cNvCxnSpPr>
          <p:nvPr/>
        </p:nvCxnSpPr>
        <p:spPr>
          <a:xfrm>
            <a:off x="10156371" y="1436914"/>
            <a:ext cx="0" cy="1636983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A903DAB-7AE8-4077-97EA-38DDD82BB611}"/>
              </a:ext>
            </a:extLst>
          </p:cNvPr>
          <p:cNvSpPr txBox="1"/>
          <p:nvPr/>
        </p:nvSpPr>
        <p:spPr>
          <a:xfrm>
            <a:off x="4640218" y="3073897"/>
            <a:ext cx="6509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表示该协议在应用层，基于</a:t>
            </a:r>
            <a:r>
              <a:rPr lang="en-US" altLang="zh-CN" sz="3200" b="1">
                <a:solidFill>
                  <a:srgbClr val="FF0000"/>
                </a:solidFill>
              </a:rPr>
              <a:t>TCP</a:t>
            </a:r>
            <a:r>
              <a:rPr lang="zh-CN" altLang="en-US" sz="3200" b="1">
                <a:solidFill>
                  <a:srgbClr val="FF0000"/>
                </a:solidFill>
              </a:rPr>
              <a:t>协议</a:t>
            </a:r>
            <a:endParaRPr lang="en-US" sz="3200" b="1">
              <a:solidFill>
                <a:srgbClr val="FF0000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A0349C3-00D7-45C2-BB0F-BCE5D9055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25466"/>
              </p:ext>
            </p:extLst>
          </p:nvPr>
        </p:nvGraphicFramePr>
        <p:xfrm>
          <a:off x="344532" y="4132735"/>
          <a:ext cx="4239988" cy="152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994">
                  <a:extLst>
                    <a:ext uri="{9D8B030D-6E8A-4147-A177-3AD203B41FA5}">
                      <a16:colId xmlns:a16="http://schemas.microsoft.com/office/drawing/2014/main" val="1463844518"/>
                    </a:ext>
                  </a:extLst>
                </a:gridCol>
                <a:gridCol w="2119994">
                  <a:extLst>
                    <a:ext uri="{9D8B030D-6E8A-4147-A177-3AD203B41FA5}">
                      <a16:colId xmlns:a16="http://schemas.microsoft.com/office/drawing/2014/main" val="1801501624"/>
                    </a:ext>
                  </a:extLst>
                </a:gridCol>
              </a:tblGrid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RIP/OSPF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BGP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63462"/>
                  </a:ext>
                </a:extLst>
              </a:tr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内部网关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外部网关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223006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8677AA7-CD81-4E94-B7AF-730B8BC04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72395"/>
              </p:ext>
            </p:extLst>
          </p:nvPr>
        </p:nvGraphicFramePr>
        <p:xfrm>
          <a:off x="7459615" y="4132735"/>
          <a:ext cx="4239988" cy="152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994">
                  <a:extLst>
                    <a:ext uri="{9D8B030D-6E8A-4147-A177-3AD203B41FA5}">
                      <a16:colId xmlns:a16="http://schemas.microsoft.com/office/drawing/2014/main" val="1463844518"/>
                    </a:ext>
                  </a:extLst>
                </a:gridCol>
                <a:gridCol w="2119994">
                  <a:extLst>
                    <a:ext uri="{9D8B030D-6E8A-4147-A177-3AD203B41FA5}">
                      <a16:colId xmlns:a16="http://schemas.microsoft.com/office/drawing/2014/main" val="1801501624"/>
                    </a:ext>
                  </a:extLst>
                </a:gridCol>
              </a:tblGrid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SMTP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POP3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63462"/>
                  </a:ext>
                </a:extLst>
              </a:tr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发邮件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收邮件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2230065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FB9D4BE-65AA-49FB-B619-020C60AF1308}"/>
              </a:ext>
            </a:extLst>
          </p:cNvPr>
          <p:cNvCxnSpPr>
            <a:cxnSpLocks/>
          </p:cNvCxnSpPr>
          <p:nvPr/>
        </p:nvCxnSpPr>
        <p:spPr>
          <a:xfrm>
            <a:off x="70755" y="81750"/>
            <a:ext cx="103415" cy="66945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E38F2EE-0E69-49C1-B11B-6012B8E14EB4}"/>
              </a:ext>
            </a:extLst>
          </p:cNvPr>
          <p:cNvCxnSpPr>
            <a:cxnSpLocks/>
          </p:cNvCxnSpPr>
          <p:nvPr/>
        </p:nvCxnSpPr>
        <p:spPr>
          <a:xfrm>
            <a:off x="12110720" y="17950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C6E35C6-67E7-408A-94AE-AF0A3EA8E174}"/>
              </a:ext>
            </a:extLst>
          </p:cNvPr>
          <p:cNvSpPr txBox="1"/>
          <p:nvPr/>
        </p:nvSpPr>
        <p:spPr>
          <a:xfrm>
            <a:off x="2955289" y="5859099"/>
            <a:ext cx="6624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IPV6</a:t>
            </a:r>
            <a:r>
              <a:rPr lang="zh-CN" altLang="en-US" sz="3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地址数为</a:t>
            </a:r>
            <a:r>
              <a:rPr lang="en-US" altLang="zh-CN" sz="3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IPV4</a:t>
            </a:r>
            <a:r>
              <a:rPr lang="zh-CN" altLang="en-US" sz="3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地址数的</a:t>
            </a:r>
            <a:r>
              <a:rPr lang="en-US" altLang="zh-CN" sz="3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2^96</a:t>
            </a:r>
            <a:r>
              <a:rPr lang="zh-CN" altLang="en-US" sz="3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倍</a:t>
            </a:r>
            <a:endParaRPr lang="en-US" sz="3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23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739238C-8DB7-4026-B4EF-BF6DCDB1C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421750"/>
              </p:ext>
            </p:extLst>
          </p:nvPr>
        </p:nvGraphicFramePr>
        <p:xfrm>
          <a:off x="404405" y="2041863"/>
          <a:ext cx="11490960" cy="226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5959">
                  <a:extLst>
                    <a:ext uri="{9D8B030D-6E8A-4147-A177-3AD203B41FA5}">
                      <a16:colId xmlns:a16="http://schemas.microsoft.com/office/drawing/2014/main" val="1024562650"/>
                    </a:ext>
                  </a:extLst>
                </a:gridCol>
                <a:gridCol w="8035033">
                  <a:extLst>
                    <a:ext uri="{9D8B030D-6E8A-4147-A177-3AD203B41FA5}">
                      <a16:colId xmlns:a16="http://schemas.microsoft.com/office/drawing/2014/main" val="522583807"/>
                    </a:ext>
                  </a:extLst>
                </a:gridCol>
                <a:gridCol w="1439968">
                  <a:extLst>
                    <a:ext uri="{9D8B030D-6E8A-4147-A177-3AD203B41FA5}">
                      <a16:colId xmlns:a16="http://schemas.microsoft.com/office/drawing/2014/main" val="2413557106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校验码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简介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纠错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082936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奇偶校验码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信息后添加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个校验位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。奇校验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+X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的个数为奇数。偶校验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+X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的个数为偶数。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43026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循环冗余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用模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运算校验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549255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海明码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信息位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与校验位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满足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n+k&gt;=(2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次方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)-1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515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7E105EC-DF73-41DF-9B3C-E0D314E82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65527"/>
              </p:ext>
            </p:extLst>
          </p:nvPr>
        </p:nvGraphicFramePr>
        <p:xfrm>
          <a:off x="404405" y="0"/>
          <a:ext cx="11381016" cy="192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00">
                  <a:extLst>
                    <a:ext uri="{9D8B030D-6E8A-4147-A177-3AD203B41FA5}">
                      <a16:colId xmlns:a16="http://schemas.microsoft.com/office/drawing/2014/main" val="4206342511"/>
                    </a:ext>
                  </a:extLst>
                </a:gridCol>
                <a:gridCol w="1195323">
                  <a:extLst>
                    <a:ext uri="{9D8B030D-6E8A-4147-A177-3AD203B41FA5}">
                      <a16:colId xmlns:a16="http://schemas.microsoft.com/office/drawing/2014/main" val="951486162"/>
                    </a:ext>
                  </a:extLst>
                </a:gridCol>
                <a:gridCol w="1224263">
                  <a:extLst>
                    <a:ext uri="{9D8B030D-6E8A-4147-A177-3AD203B41FA5}">
                      <a16:colId xmlns:a16="http://schemas.microsoft.com/office/drawing/2014/main" val="3305426784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3951822961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3774357020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2634403575"/>
                    </a:ext>
                  </a:extLst>
                </a:gridCol>
                <a:gridCol w="1538379">
                  <a:extLst>
                    <a:ext uri="{9D8B030D-6E8A-4147-A177-3AD203B41FA5}">
                      <a16:colId xmlns:a16="http://schemas.microsoft.com/office/drawing/2014/main" val="1266812503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2241264174"/>
                    </a:ext>
                  </a:extLst>
                </a:gridCol>
                <a:gridCol w="1538379">
                  <a:extLst>
                    <a:ext uri="{9D8B030D-6E8A-4147-A177-3AD203B41FA5}">
                      <a16:colId xmlns:a16="http://schemas.microsoft.com/office/drawing/2014/main" val="3926871179"/>
                    </a:ext>
                  </a:extLst>
                </a:gridCol>
              </a:tblGrid>
              <a:tr h="9641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TELNET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SMTP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DNS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TFTP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HTTP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rgbClr val="FF0000"/>
                          </a:solidFill>
                          <a:effectLst/>
                        </a:rPr>
                        <a:t>POP3</a:t>
                      </a:r>
                      <a:endParaRPr lang="en-US" sz="2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SNMP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407723"/>
                  </a:ext>
                </a:extLst>
              </a:tr>
              <a:tr h="964178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端口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21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25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53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69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80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rgbClr val="FF0000"/>
                          </a:solidFill>
                          <a:effectLst/>
                        </a:rPr>
                        <a:t>110</a:t>
                      </a:r>
                      <a:endParaRPr lang="en-US" sz="2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161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4925037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98DD55B-CC37-48B4-9B30-77DFD4DFC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81367"/>
              </p:ext>
            </p:extLst>
          </p:nvPr>
        </p:nvGraphicFramePr>
        <p:xfrm>
          <a:off x="2122713" y="4959234"/>
          <a:ext cx="6879771" cy="148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257">
                  <a:extLst>
                    <a:ext uri="{9D8B030D-6E8A-4147-A177-3AD203B41FA5}">
                      <a16:colId xmlns:a16="http://schemas.microsoft.com/office/drawing/2014/main" val="3365108345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969704785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3331357016"/>
                    </a:ext>
                  </a:extLst>
                </a:gridCol>
              </a:tblGrid>
              <a:tr h="4079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缺失处理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zh-CN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缺失处理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0124081"/>
                  </a:ext>
                </a:extLst>
              </a:tr>
              <a:tr h="4079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TLB(</a:t>
                      </a:r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快表</a:t>
                      </a:r>
                      <a:r>
                        <a:rPr lang="en-US" altLang="ja-JP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页表 </a:t>
                      </a:r>
                      <a:r>
                        <a:rPr lang="en-US" altLang="ja-JP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慢表</a:t>
                      </a:r>
                      <a:r>
                        <a:rPr lang="en-US" altLang="ja-JP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56624"/>
                  </a:ext>
                </a:extLst>
              </a:tr>
              <a:tr h="4079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软硬均可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907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81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0A90E8C-79A2-4BF3-88E6-E8C7DD6CB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14254"/>
              </p:ext>
            </p:extLst>
          </p:nvPr>
        </p:nvGraphicFramePr>
        <p:xfrm>
          <a:off x="644751" y="198891"/>
          <a:ext cx="10301516" cy="214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820">
                  <a:extLst>
                    <a:ext uri="{9D8B030D-6E8A-4147-A177-3AD203B41FA5}">
                      <a16:colId xmlns:a16="http://schemas.microsoft.com/office/drawing/2014/main" val="184930713"/>
                    </a:ext>
                  </a:extLst>
                </a:gridCol>
                <a:gridCol w="6809696">
                  <a:extLst>
                    <a:ext uri="{9D8B030D-6E8A-4147-A177-3AD203B41FA5}">
                      <a16:colId xmlns:a16="http://schemas.microsoft.com/office/drawing/2014/main" val="3395517567"/>
                    </a:ext>
                  </a:extLst>
                </a:gridCol>
              </a:tblGrid>
              <a:tr h="10707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用户可见</a:t>
                      </a:r>
                      <a:r>
                        <a:rPr lang="en-US" altLang="ja-JP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不透明</a:t>
                      </a:r>
                      <a:endParaRPr lang="ja-JP" alt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ALU/ PSWR/ PC/ ACC / </a:t>
                      </a:r>
                      <a:r>
                        <a:rPr lang="zh-CN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通用寄存器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811648"/>
                  </a:ext>
                </a:extLst>
              </a:tr>
              <a:tr h="10707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透明</a:t>
                      </a:r>
                      <a:r>
                        <a:rPr lang="en-US" altLang="ja-JP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ja-JP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不可见</a:t>
                      </a:r>
                      <a:endParaRPr lang="ja-JP" alt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PTR/ IR/ MAR/ MDR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5940541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F8E56E9-0904-44CA-BF0B-E15C1DAFD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66827"/>
              </p:ext>
            </p:extLst>
          </p:nvPr>
        </p:nvGraphicFramePr>
        <p:xfrm>
          <a:off x="644751" y="4241573"/>
          <a:ext cx="10301517" cy="241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519">
                  <a:extLst>
                    <a:ext uri="{9D8B030D-6E8A-4147-A177-3AD203B41FA5}">
                      <a16:colId xmlns:a16="http://schemas.microsoft.com/office/drawing/2014/main" val="2552959241"/>
                    </a:ext>
                  </a:extLst>
                </a:gridCol>
                <a:gridCol w="2237993">
                  <a:extLst>
                    <a:ext uri="{9D8B030D-6E8A-4147-A177-3AD203B41FA5}">
                      <a16:colId xmlns:a16="http://schemas.microsoft.com/office/drawing/2014/main" val="1032288713"/>
                    </a:ext>
                  </a:extLst>
                </a:gridCol>
                <a:gridCol w="2217128">
                  <a:extLst>
                    <a:ext uri="{9D8B030D-6E8A-4147-A177-3AD203B41FA5}">
                      <a16:colId xmlns:a16="http://schemas.microsoft.com/office/drawing/2014/main" val="974479825"/>
                    </a:ext>
                  </a:extLst>
                </a:gridCol>
                <a:gridCol w="2944877">
                  <a:extLst>
                    <a:ext uri="{9D8B030D-6E8A-4147-A177-3AD203B41FA5}">
                      <a16:colId xmlns:a16="http://schemas.microsoft.com/office/drawing/2014/main" val="1121528069"/>
                    </a:ext>
                  </a:extLst>
                </a:gridCol>
              </a:tblGrid>
              <a:tr h="510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ALU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PSWR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ACC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0061"/>
                  </a:ext>
                </a:extLst>
              </a:tr>
              <a:tr h="5105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算术逻辑单元</a:t>
                      </a:r>
                      <a:endParaRPr lang="zh-CN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程序状态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计数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累</a:t>
                      </a:r>
                      <a:r>
                        <a:rPr lang="zh-CN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0692294"/>
                  </a:ext>
                </a:extLst>
              </a:tr>
              <a:tr h="510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PTR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22967"/>
                  </a:ext>
                </a:extLst>
              </a:tr>
              <a:tr h="8859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页表寄存器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地址寄存器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512649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ECB4FDA-24A1-43C6-B96F-35091F114D17}"/>
              </a:ext>
            </a:extLst>
          </p:cNvPr>
          <p:cNvSpPr txBox="1"/>
          <p:nvPr/>
        </p:nvSpPr>
        <p:spPr>
          <a:xfrm>
            <a:off x="700995" y="2998613"/>
            <a:ext cx="10189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当前执行的指令在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IR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中，下一条要执行的指令在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en-US" sz="3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5CC8C72-CDAB-46CE-A94A-DBB9559E7065}"/>
              </a:ext>
            </a:extLst>
          </p:cNvPr>
          <p:cNvCxnSpPr>
            <a:cxnSpLocks/>
          </p:cNvCxnSpPr>
          <p:nvPr/>
        </p:nvCxnSpPr>
        <p:spPr>
          <a:xfrm>
            <a:off x="11897360" y="130628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0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3041</Words>
  <Application>Microsoft Office PowerPoint</Application>
  <PresentationFormat>宽屏</PresentationFormat>
  <Paragraphs>583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锦</dc:creator>
  <cp:lastModifiedBy>袁 锦</cp:lastModifiedBy>
  <cp:revision>111</cp:revision>
  <dcterms:created xsi:type="dcterms:W3CDTF">2022-04-30T08:35:25Z</dcterms:created>
  <dcterms:modified xsi:type="dcterms:W3CDTF">2022-05-12T14:05:24Z</dcterms:modified>
</cp:coreProperties>
</file>