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32"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A81C76-8099-4950-89D7-F2CCEBA98B1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8834B-85F2-4756-B760-0EB72C95053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81C76-8099-4950-89D7-F2CCEBA98B1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8834B-85F2-4756-B760-0EB72C9505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A81C76-8099-4950-89D7-F2CCEBA98B1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8834B-85F2-4756-B760-0EB72C9505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81C76-8099-4950-89D7-F2CCEBA98B1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8834B-85F2-4756-B760-0EB72C9505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A81C76-8099-4950-89D7-F2CCEBA98B1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8834B-85F2-4756-B760-0EB72C95053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A81C76-8099-4950-89D7-F2CCEBA98B1F}"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8834B-85F2-4756-B760-0EB72C9505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A81C76-8099-4950-89D7-F2CCEBA98B1F}"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8834B-85F2-4756-B760-0EB72C95053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A81C76-8099-4950-89D7-F2CCEBA98B1F}"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8834B-85F2-4756-B760-0EB72C9505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81C76-8099-4950-89D7-F2CCEBA98B1F}" type="datetimeFigureOut">
              <a:rPr lang="en-US" smtClean="0"/>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8834B-85F2-4756-B760-0EB72C9505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A81C76-8099-4950-89D7-F2CCEBA98B1F}"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8834B-85F2-4756-B760-0EB72C95053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A81C76-8099-4950-89D7-F2CCEBA98B1F}"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8834B-85F2-4756-B760-0EB72C9505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6A81C76-8099-4950-89D7-F2CCEBA98B1F}" type="datetimeFigureOut">
              <a:rPr lang="en-US" smtClean="0"/>
              <a:t>6/8/2017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DD8834B-85F2-4756-B760-0EB72C9505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t>jQuery</a:t>
            </a:r>
            <a:endParaRPr lang="en-US" dirty="0"/>
          </a:p>
        </p:txBody>
      </p:sp>
      <p:sp>
        <p:nvSpPr>
          <p:cNvPr id="3" name="Subtitle 2"/>
          <p:cNvSpPr>
            <a:spLocks noGrp="1"/>
          </p:cNvSpPr>
          <p:nvPr>
            <p:ph type="subTitle" idx="1"/>
          </p:nvPr>
        </p:nvSpPr>
        <p:spPr/>
        <p:txBody>
          <a:bodyPr/>
          <a:lstStyle/>
          <a:p>
            <a:r>
              <a:rPr lang="en-US" b="1" dirty="0" smtClean="0"/>
              <a:t>Series: JQUERY CƠ BẢN</a:t>
            </a:r>
          </a:p>
        </p:txBody>
      </p:sp>
    </p:spTree>
    <p:extLst>
      <p:ext uri="{BB962C8B-B14F-4D97-AF65-F5344CB8AC3E}">
        <p14:creationId xmlns:p14="http://schemas.microsoft.com/office/powerpoint/2010/main" val="249222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a:t>
            </a:r>
            <a:r>
              <a:rPr lang="en-US" b="1" dirty="0" smtClean="0"/>
              <a:t>Effects</a:t>
            </a:r>
            <a:endParaRPr lang="en-US" dirty="0"/>
          </a:p>
        </p:txBody>
      </p:sp>
      <p:sp>
        <p:nvSpPr>
          <p:cNvPr id="3" name="Content Placeholder 2"/>
          <p:cNvSpPr>
            <a:spLocks noGrp="1"/>
          </p:cNvSpPr>
          <p:nvPr>
            <p:ph idx="1"/>
          </p:nvPr>
        </p:nvSpPr>
        <p:spPr>
          <a:xfrm>
            <a:off x="457200" y="1600200"/>
            <a:ext cx="4114800" cy="4876800"/>
          </a:xfrm>
        </p:spPr>
        <p:txBody>
          <a:bodyPr>
            <a:normAutofit/>
          </a:bodyPr>
          <a:lstStyle/>
          <a:p>
            <a:r>
              <a:rPr lang="vi-VN" sz="1800" b="1" dirty="0"/>
              <a:t>Sử dụng phương thức callback</a:t>
            </a:r>
          </a:p>
          <a:p>
            <a:r>
              <a:rPr lang="vi-VN" sz="1800" dirty="0"/>
              <a:t>Thực thi một hành động sau khi hiệu ứng kết </a:t>
            </a:r>
            <a:r>
              <a:rPr lang="vi-VN" sz="1800" dirty="0" smtClean="0"/>
              <a:t>thúc</a:t>
            </a:r>
            <a:endParaRPr lang="en-US" sz="1800" dirty="0" smtClean="0"/>
          </a:p>
          <a:p>
            <a:pPr marL="0" indent="0" fontAlgn="base">
              <a:buNone/>
            </a:pPr>
            <a:r>
              <a:rPr lang="vi-VN" sz="1800" dirty="0"/>
              <a:t>&lt;script&gt;</a:t>
            </a:r>
          </a:p>
          <a:p>
            <a:pPr marL="0" indent="0" fontAlgn="base">
              <a:buNone/>
            </a:pPr>
            <a:r>
              <a:rPr lang="vi-VN" sz="1800" dirty="0"/>
              <a:t>$(document).ready(function(){</a:t>
            </a:r>
          </a:p>
          <a:p>
            <a:pPr marL="0" indent="0" fontAlgn="base">
              <a:buNone/>
            </a:pPr>
            <a:r>
              <a:rPr lang="vi-VN" sz="1800" dirty="0"/>
              <a:t>  $("button").click(function(){</a:t>
            </a:r>
          </a:p>
          <a:p>
            <a:pPr marL="0" indent="0" fontAlgn="base">
              <a:buNone/>
            </a:pPr>
            <a:r>
              <a:rPr lang="vi-VN" sz="1800" dirty="0"/>
              <a:t>    $("p").hide("slow", function(){</a:t>
            </a:r>
          </a:p>
          <a:p>
            <a:pPr marL="0" indent="0" fontAlgn="base">
              <a:buNone/>
            </a:pPr>
            <a:r>
              <a:rPr lang="vi-VN" sz="1800" dirty="0"/>
              <a:t>      alert("Đoạn văn đã bị ẩn");</a:t>
            </a:r>
          </a:p>
          <a:p>
            <a:pPr marL="0" indent="0" fontAlgn="base">
              <a:buNone/>
            </a:pPr>
            <a:r>
              <a:rPr lang="vi-VN" sz="1800" dirty="0"/>
              <a:t>    });</a:t>
            </a:r>
          </a:p>
          <a:p>
            <a:pPr marL="0" indent="0" fontAlgn="base">
              <a:buNone/>
            </a:pPr>
            <a:r>
              <a:rPr lang="vi-VN" sz="1800" dirty="0"/>
              <a:t>  });</a:t>
            </a:r>
          </a:p>
          <a:p>
            <a:pPr marL="0" indent="0" fontAlgn="base">
              <a:buNone/>
            </a:pPr>
            <a:r>
              <a:rPr lang="vi-VN" sz="1800" dirty="0"/>
              <a:t>});</a:t>
            </a:r>
          </a:p>
          <a:p>
            <a:pPr marL="0" indent="0" fontAlgn="base">
              <a:buNone/>
            </a:pPr>
            <a:r>
              <a:rPr lang="vi-VN" sz="1800" dirty="0"/>
              <a:t>&lt;/script&gt;</a:t>
            </a:r>
          </a:p>
          <a:p>
            <a:endParaRPr lang="vi-VN" sz="1800" dirty="0"/>
          </a:p>
        </p:txBody>
      </p:sp>
      <p:sp>
        <p:nvSpPr>
          <p:cNvPr id="5" name="Content Placeholder 2"/>
          <p:cNvSpPr txBox="1">
            <a:spLocks/>
          </p:cNvSpPr>
          <p:nvPr/>
        </p:nvSpPr>
        <p:spPr>
          <a:xfrm>
            <a:off x="4495800" y="1600200"/>
            <a:ext cx="45720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800" b="1" dirty="0" err="1"/>
              <a:t>Kết</a:t>
            </a:r>
            <a:r>
              <a:rPr lang="en-US" sz="1800" b="1" dirty="0"/>
              <a:t> </a:t>
            </a:r>
            <a:r>
              <a:rPr lang="en-US" sz="1800" b="1" dirty="0" err="1"/>
              <a:t>hợp</a:t>
            </a:r>
            <a:r>
              <a:rPr lang="en-US" sz="1800" b="1" dirty="0"/>
              <a:t> </a:t>
            </a:r>
            <a:r>
              <a:rPr lang="en-US" sz="1800" b="1" dirty="0" err="1"/>
              <a:t>nhiều</a:t>
            </a:r>
            <a:r>
              <a:rPr lang="en-US" sz="1800" b="1" dirty="0"/>
              <a:t> </a:t>
            </a:r>
            <a:r>
              <a:rPr lang="en-US" sz="1800" b="1" dirty="0" err="1"/>
              <a:t>hiệu</a:t>
            </a:r>
            <a:r>
              <a:rPr lang="en-US" sz="1800" b="1" dirty="0"/>
              <a:t> </a:t>
            </a:r>
            <a:r>
              <a:rPr lang="en-US" sz="1800" b="1" dirty="0" err="1"/>
              <a:t>ứng</a:t>
            </a:r>
            <a:endParaRPr lang="en-US" sz="1800" b="1" dirty="0"/>
          </a:p>
          <a:p>
            <a:r>
              <a:rPr lang="en-US" sz="1800" dirty="0" err="1"/>
              <a:t>Trong</a:t>
            </a:r>
            <a:r>
              <a:rPr lang="en-US" sz="1800" dirty="0"/>
              <a:t> </a:t>
            </a:r>
            <a:r>
              <a:rPr lang="en-US" sz="1800" dirty="0" err="1"/>
              <a:t>jquery</a:t>
            </a:r>
            <a:r>
              <a:rPr lang="en-US" sz="1800" dirty="0"/>
              <a:t> </a:t>
            </a:r>
            <a:r>
              <a:rPr lang="en-US" sz="1800" dirty="0" err="1"/>
              <a:t>bạn</a:t>
            </a:r>
            <a:r>
              <a:rPr lang="en-US" sz="1800" dirty="0"/>
              <a:t> </a:t>
            </a:r>
            <a:r>
              <a:rPr lang="en-US" sz="1800" dirty="0" err="1"/>
              <a:t>có</a:t>
            </a:r>
            <a:r>
              <a:rPr lang="en-US" sz="1800" dirty="0"/>
              <a:t> </a:t>
            </a:r>
            <a:r>
              <a:rPr lang="en-US" sz="1800" dirty="0" err="1"/>
              <a:t>thể</a:t>
            </a:r>
            <a:r>
              <a:rPr lang="en-US" sz="1800" dirty="0"/>
              <a:t> </a:t>
            </a:r>
            <a:r>
              <a:rPr lang="en-US" sz="1800" dirty="0" err="1"/>
              <a:t>kết</a:t>
            </a:r>
            <a:r>
              <a:rPr lang="en-US" sz="1800" dirty="0"/>
              <a:t> </a:t>
            </a:r>
            <a:r>
              <a:rPr lang="en-US" sz="1800" dirty="0" err="1"/>
              <a:t>hợp</a:t>
            </a:r>
            <a:r>
              <a:rPr lang="en-US" sz="1800" dirty="0"/>
              <a:t> </a:t>
            </a:r>
            <a:r>
              <a:rPr lang="en-US" sz="1800" dirty="0" err="1"/>
              <a:t>nhiều</a:t>
            </a:r>
            <a:r>
              <a:rPr lang="en-US" sz="1800" dirty="0"/>
              <a:t> </a:t>
            </a:r>
            <a:r>
              <a:rPr lang="en-US" sz="1800" dirty="0" err="1"/>
              <a:t>hiệu</a:t>
            </a:r>
            <a:r>
              <a:rPr lang="en-US" sz="1800" dirty="0"/>
              <a:t> </a:t>
            </a:r>
            <a:r>
              <a:rPr lang="en-US" sz="1800" dirty="0" err="1"/>
              <a:t>ứng</a:t>
            </a:r>
            <a:r>
              <a:rPr lang="en-US" sz="1800" dirty="0"/>
              <a:t> </a:t>
            </a:r>
            <a:r>
              <a:rPr lang="en-US" sz="1800" dirty="0" err="1"/>
              <a:t>với</a:t>
            </a:r>
            <a:r>
              <a:rPr lang="en-US" sz="1800" dirty="0"/>
              <a:t> </a:t>
            </a:r>
            <a:r>
              <a:rPr lang="en-US" sz="1800" dirty="0" err="1"/>
              <a:t>nhau</a:t>
            </a:r>
            <a:r>
              <a:rPr lang="en-US" sz="1800" dirty="0"/>
              <a:t> </a:t>
            </a:r>
            <a:r>
              <a:rPr lang="en-US" sz="1800" dirty="0" err="1"/>
              <a:t>một</a:t>
            </a:r>
            <a:r>
              <a:rPr lang="en-US" sz="1800" dirty="0"/>
              <a:t> </a:t>
            </a:r>
            <a:r>
              <a:rPr lang="en-US" sz="1800" dirty="0" err="1"/>
              <a:t>cách</a:t>
            </a:r>
            <a:r>
              <a:rPr lang="en-US" sz="1800" dirty="0"/>
              <a:t> </a:t>
            </a:r>
            <a:r>
              <a:rPr lang="en-US" sz="1800" dirty="0" err="1"/>
              <a:t>dễ</a:t>
            </a:r>
            <a:r>
              <a:rPr lang="en-US" sz="1800" dirty="0"/>
              <a:t> </a:t>
            </a:r>
            <a:r>
              <a:rPr lang="en-US" sz="1800" dirty="0" err="1"/>
              <a:t>dàng</a:t>
            </a:r>
            <a:r>
              <a:rPr lang="en-US" sz="1800" dirty="0"/>
              <a:t>.</a:t>
            </a:r>
            <a:endParaRPr lang="en-US" sz="1800" dirty="0" smtClean="0"/>
          </a:p>
          <a:p>
            <a:pPr marL="0" indent="0" fontAlgn="base">
              <a:buNone/>
            </a:pPr>
            <a:r>
              <a:rPr lang="en-US" sz="1800" dirty="0"/>
              <a:t>&lt;script&gt;</a:t>
            </a:r>
          </a:p>
          <a:p>
            <a:pPr marL="0" indent="0" fontAlgn="base">
              <a:buNone/>
            </a:pPr>
            <a:r>
              <a:rPr lang="en-US" sz="1800" dirty="0"/>
              <a:t>$(document).ready(function(){</a:t>
            </a:r>
          </a:p>
          <a:p>
            <a:pPr marL="0" indent="0" fontAlgn="base">
              <a:buNone/>
            </a:pPr>
            <a:r>
              <a:rPr lang="en-US" sz="1800" dirty="0"/>
              <a:t>  $("button").click(function(){</a:t>
            </a:r>
          </a:p>
          <a:p>
            <a:pPr marL="0" indent="0" fontAlgn="base">
              <a:buNone/>
            </a:pPr>
            <a:r>
              <a:rPr lang="en-US" sz="1800" dirty="0"/>
              <a:t>    $("p").</a:t>
            </a:r>
            <a:r>
              <a:rPr lang="en-US" sz="1800" dirty="0" err="1"/>
              <a:t>css</a:t>
            </a:r>
            <a:r>
              <a:rPr lang="en-US" sz="1800" dirty="0"/>
              <a:t>("color", </a:t>
            </a:r>
            <a:r>
              <a:rPr lang="en-US" sz="1800" dirty="0" smtClean="0"/>
              <a:t>red</a:t>
            </a:r>
            <a:r>
              <a:rPr lang="en-US" sz="1800" dirty="0"/>
              <a:t>").</a:t>
            </a:r>
            <a:r>
              <a:rPr lang="en-US" sz="1800" dirty="0" err="1"/>
              <a:t>slideUp</a:t>
            </a:r>
            <a:r>
              <a:rPr lang="en-US" sz="1800" dirty="0"/>
              <a:t>(3000).</a:t>
            </a:r>
            <a:r>
              <a:rPr lang="en-US" sz="1800" dirty="0" err="1"/>
              <a:t>slideDown</a:t>
            </a:r>
            <a:r>
              <a:rPr lang="en-US" sz="1800" dirty="0"/>
              <a:t>(3000);</a:t>
            </a:r>
          </a:p>
          <a:p>
            <a:pPr marL="0" indent="0" fontAlgn="base">
              <a:buNone/>
            </a:pPr>
            <a:r>
              <a:rPr lang="en-US" sz="1800" dirty="0"/>
              <a:t>  });</a:t>
            </a:r>
          </a:p>
          <a:p>
            <a:pPr marL="0" indent="0" fontAlgn="base">
              <a:buNone/>
            </a:pPr>
            <a:r>
              <a:rPr lang="en-US" sz="1800" dirty="0"/>
              <a:t>});</a:t>
            </a:r>
          </a:p>
          <a:p>
            <a:pPr marL="0" indent="0" fontAlgn="base">
              <a:buNone/>
            </a:pPr>
            <a:r>
              <a:rPr lang="en-US" sz="1800" dirty="0"/>
              <a:t>&lt;/script&gt;</a:t>
            </a:r>
          </a:p>
          <a:p>
            <a:endParaRPr lang="vi-VN" sz="1800" dirty="0"/>
          </a:p>
        </p:txBody>
      </p:sp>
    </p:spTree>
    <p:extLst>
      <p:ext uri="{BB962C8B-B14F-4D97-AF65-F5344CB8AC3E}">
        <p14:creationId xmlns:p14="http://schemas.microsoft.com/office/powerpoint/2010/main" val="196198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a:t>
            </a:r>
            <a:r>
              <a:rPr lang="en-US" b="1" dirty="0" smtClean="0"/>
              <a:t>DOM </a:t>
            </a:r>
            <a:endParaRPr lang="en-US" dirty="0"/>
          </a:p>
        </p:txBody>
      </p:sp>
      <p:sp>
        <p:nvSpPr>
          <p:cNvPr id="3" name="Content Placeholder 2"/>
          <p:cNvSpPr>
            <a:spLocks noGrp="1"/>
          </p:cNvSpPr>
          <p:nvPr>
            <p:ph idx="1"/>
          </p:nvPr>
        </p:nvSpPr>
        <p:spPr/>
        <p:txBody>
          <a:bodyPr>
            <a:noAutofit/>
          </a:bodyPr>
          <a:lstStyle/>
          <a:p>
            <a:pPr marL="0" indent="0">
              <a:buNone/>
            </a:pPr>
            <a:r>
              <a:rPr lang="vi-VN" sz="1500" b="1" dirty="0"/>
              <a:t>DOM là từ viết tắt của Document Object Model là một chuẩn để truy xuất và thao tác đến các đối tượng HTML, XHTML, XML. </a:t>
            </a:r>
            <a:r>
              <a:rPr lang="vi-VN" sz="1500" b="1" dirty="0" smtClean="0"/>
              <a:t>Nói</a:t>
            </a:r>
            <a:r>
              <a:rPr lang="en-US" sz="1500" b="1" dirty="0" smtClean="0"/>
              <a:t> </a:t>
            </a:r>
            <a:r>
              <a:rPr lang="en-US" sz="1500" b="1" dirty="0" err="1" smtClean="0"/>
              <a:t>dễ</a:t>
            </a:r>
            <a:r>
              <a:rPr lang="en-US" sz="1500" b="1" dirty="0" smtClean="0"/>
              <a:t> </a:t>
            </a:r>
            <a:r>
              <a:rPr lang="en-US" sz="1500" b="1" dirty="0" err="1" smtClean="0"/>
              <a:t>hiểu</a:t>
            </a:r>
            <a:r>
              <a:rPr lang="en-US" sz="1500" b="1" dirty="0" smtClean="0"/>
              <a:t> </a:t>
            </a:r>
            <a:r>
              <a:rPr lang="vi-VN" sz="1500" b="1" dirty="0" smtClean="0"/>
              <a:t>là </a:t>
            </a:r>
            <a:r>
              <a:rPr lang="vi-VN" sz="1500" b="1" dirty="0"/>
              <a:t>cách thức để thay đổi HTML, CSS trên trang web</a:t>
            </a:r>
            <a:r>
              <a:rPr lang="vi-VN" sz="1500" b="1" dirty="0" smtClean="0"/>
              <a:t>.</a:t>
            </a:r>
            <a:endParaRPr lang="en-US" sz="1500" b="1" dirty="0" smtClean="0"/>
          </a:p>
          <a:p>
            <a:pPr marL="0" indent="0">
              <a:buNone/>
            </a:pPr>
            <a:r>
              <a:rPr lang="vi-VN" sz="1500" b="1" dirty="0"/>
              <a:t>Các phương thức lấy và gán nội dung</a:t>
            </a:r>
          </a:p>
          <a:p>
            <a:pPr marL="0" indent="0">
              <a:buNone/>
            </a:pPr>
            <a:r>
              <a:rPr lang="vi-VN" sz="1500" dirty="0"/>
              <a:t>Có nhiều phương thức trong jquery để lấy nội dung hoặc giá trị từ các thẻ HTML như sau:</a:t>
            </a:r>
          </a:p>
          <a:p>
            <a:pPr marL="0" indent="0">
              <a:buNone/>
            </a:pPr>
            <a:r>
              <a:rPr lang="vi-VN" sz="1500" dirty="0"/>
              <a:t>text(): Gán hoặc lấy nội dung chữ của thành phần được chọn.</a:t>
            </a:r>
          </a:p>
          <a:p>
            <a:pPr marL="0" indent="0">
              <a:buNone/>
            </a:pPr>
            <a:r>
              <a:rPr lang="vi-VN" sz="1500" dirty="0"/>
              <a:t>tal(): Gán hoặc lấy giá trị của các thành phần trong form.</a:t>
            </a:r>
          </a:p>
          <a:p>
            <a:pPr marL="0" indent="0">
              <a:buNone/>
            </a:pPr>
            <a:r>
              <a:rPr lang="vi-VN" sz="1500" dirty="0"/>
              <a:t>html(): Gắn hoặc lấy nội dung của thành phần được chọn bao gồm cả các thẻ html.</a:t>
            </a:r>
          </a:p>
          <a:p>
            <a:pPr marL="0" indent="0">
              <a:buNone/>
            </a:pPr>
            <a:r>
              <a:rPr lang="vi-VN" sz="1500" b="1" dirty="0"/>
              <a:t>Phương thức lấy và gán giá trị của thuộc tính</a:t>
            </a:r>
          </a:p>
          <a:p>
            <a:pPr marL="0" indent="0">
              <a:buNone/>
            </a:pPr>
            <a:r>
              <a:rPr lang="vi-VN" sz="1500" dirty="0"/>
              <a:t>Ngoài ra chúng ta cũng có phương thức để dễ dàng lấy được giá trị của các thuôc tính trong các thẻ HTML.</a:t>
            </a:r>
          </a:p>
          <a:p>
            <a:pPr marL="0" indent="0">
              <a:buNone/>
            </a:pPr>
            <a:r>
              <a:rPr lang="vi-VN" sz="1500" dirty="0"/>
              <a:t>attr(): Gán hoặc lấy giá trị của thuộc tính</a:t>
            </a:r>
          </a:p>
          <a:p>
            <a:pPr marL="0" indent="0">
              <a:buNone/>
            </a:pPr>
            <a:r>
              <a:rPr lang="vi-VN" sz="1500" b="1" dirty="0"/>
              <a:t>Thêm thành phần và nội dung mới</a:t>
            </a:r>
          </a:p>
          <a:p>
            <a:pPr marL="0" indent="0">
              <a:buNone/>
            </a:pPr>
            <a:r>
              <a:rPr lang="vi-VN" sz="1500" dirty="0"/>
              <a:t>Các phương thức sau sẽ thêm nội dung mới là các thành phần HTML vào thành phần được chọn:</a:t>
            </a:r>
          </a:p>
          <a:p>
            <a:pPr marL="0" indent="0">
              <a:buNone/>
            </a:pPr>
            <a:r>
              <a:rPr lang="vi-VN" sz="1500" dirty="0"/>
              <a:t>append(): Thêm nội dung vào cuối của thành phần đang được chọn.</a:t>
            </a:r>
          </a:p>
          <a:p>
            <a:pPr marL="0" indent="0">
              <a:buNone/>
            </a:pPr>
            <a:r>
              <a:rPr lang="vi-VN" sz="1500" dirty="0"/>
              <a:t>prepend(): Thêm nội dung vào đầu của thành phần đang được chọn.</a:t>
            </a:r>
          </a:p>
          <a:p>
            <a:pPr marL="0" indent="0">
              <a:buNone/>
            </a:pPr>
            <a:r>
              <a:rPr lang="vi-VN" sz="1500" dirty="0"/>
              <a:t>after(): Thêm nội dung vào phía sau thành phần đang được chọn.</a:t>
            </a:r>
          </a:p>
          <a:p>
            <a:pPr marL="0" indent="0">
              <a:buNone/>
            </a:pPr>
            <a:r>
              <a:rPr lang="vi-VN" sz="1500" dirty="0"/>
              <a:t>before(): Thêm nội dung vào phía trước thành phần đang được chọn</a:t>
            </a:r>
            <a:r>
              <a:rPr lang="vi-VN" sz="1500" dirty="0" smtClean="0"/>
              <a:t>.</a:t>
            </a:r>
            <a:endParaRPr lang="vi-VN" sz="1500" dirty="0"/>
          </a:p>
        </p:txBody>
      </p:sp>
    </p:spTree>
    <p:extLst>
      <p:ext uri="{BB962C8B-B14F-4D97-AF65-F5344CB8AC3E}">
        <p14:creationId xmlns:p14="http://schemas.microsoft.com/office/powerpoint/2010/main" val="319735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DOM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vi-VN" b="1" dirty="0" smtClean="0"/>
              <a:t>Loại </a:t>
            </a:r>
            <a:r>
              <a:rPr lang="vi-VN" b="1" dirty="0"/>
              <a:t>bỏ các thành phần HTML đã tồn tại</a:t>
            </a:r>
          </a:p>
          <a:p>
            <a:pPr marL="0" indent="0">
              <a:buNone/>
            </a:pPr>
            <a:r>
              <a:rPr lang="vi-VN" dirty="0"/>
              <a:t>Các phương thức sau sẽ loại bỏ các thành phần HTML từ thành phần được chọn:</a:t>
            </a:r>
          </a:p>
          <a:p>
            <a:pPr marL="0" indent="0">
              <a:buNone/>
            </a:pPr>
            <a:r>
              <a:rPr lang="vi-VN" dirty="0"/>
              <a:t>remove(): Loại bỏ thành phần đang được chọn là cả các thành phần con trong nó.</a:t>
            </a:r>
          </a:p>
          <a:p>
            <a:pPr marL="0" indent="0">
              <a:buNone/>
            </a:pPr>
            <a:r>
              <a:rPr lang="vi-VN" dirty="0"/>
              <a:t>empty(): Loại bỏ các thành phần con trong thành phần đang được chọn.</a:t>
            </a:r>
          </a:p>
          <a:p>
            <a:pPr marL="0" indent="0">
              <a:buNone/>
            </a:pPr>
            <a:r>
              <a:rPr lang="vi-VN" b="1" dirty="0"/>
              <a:t>Thay đổi css</a:t>
            </a:r>
          </a:p>
          <a:p>
            <a:pPr marL="0" indent="0">
              <a:buNone/>
            </a:pPr>
            <a:r>
              <a:rPr lang="vi-VN" dirty="0"/>
              <a:t>Cũng như HTML, chúng ta có thể thay đổi các thuộc tính css bằng jquery với các phương thức sau:</a:t>
            </a:r>
          </a:p>
          <a:p>
            <a:pPr marL="0" indent="0">
              <a:buNone/>
            </a:pPr>
            <a:r>
              <a:rPr lang="vi-VN" dirty="0"/>
              <a:t>addClass(): Thêm một hoặc nhiều class css vào thành phần được chọn.</a:t>
            </a:r>
          </a:p>
          <a:p>
            <a:pPr marL="0" indent="0">
              <a:buNone/>
            </a:pPr>
            <a:r>
              <a:rPr lang="vi-VN" dirty="0"/>
              <a:t>removeClass(): Loại bỏ một hoặc nhiều class css từ thành phần được chọn.</a:t>
            </a:r>
          </a:p>
          <a:p>
            <a:pPr marL="0" indent="0">
              <a:buNone/>
            </a:pPr>
            <a:r>
              <a:rPr lang="vi-VN" dirty="0"/>
              <a:t>toggleClass(): Thay đổi luân phiên giữa việc thêm hoặc loại bỏ một hoặc nhiều class css từ thành phần được chọn.</a:t>
            </a:r>
          </a:p>
          <a:p>
            <a:pPr marL="0" indent="0">
              <a:buNone/>
            </a:pPr>
            <a:r>
              <a:rPr lang="vi-VN" dirty="0"/>
              <a:t>css(): Thiết lập hoặc lấy giá trị của thuộc tính css.</a:t>
            </a:r>
          </a:p>
          <a:p>
            <a:pPr marL="0" indent="0">
              <a:buNone/>
            </a:pPr>
            <a:endParaRPr lang="en-US" dirty="0"/>
          </a:p>
        </p:txBody>
      </p:sp>
    </p:spTree>
    <p:extLst>
      <p:ext uri="{BB962C8B-B14F-4D97-AF65-F5344CB8AC3E}">
        <p14:creationId xmlns:p14="http://schemas.microsoft.com/office/powerpoint/2010/main" val="38997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Jquery</a:t>
            </a:r>
            <a:r>
              <a:rPr lang="en-US" b="1" dirty="0"/>
              <a:t> traversing</a:t>
            </a:r>
          </a:p>
        </p:txBody>
      </p:sp>
      <p:sp>
        <p:nvSpPr>
          <p:cNvPr id="3" name="Content Placeholder 2"/>
          <p:cNvSpPr>
            <a:spLocks noGrp="1"/>
          </p:cNvSpPr>
          <p:nvPr>
            <p:ph idx="1"/>
          </p:nvPr>
        </p:nvSpPr>
        <p:spPr/>
        <p:txBody>
          <a:bodyPr>
            <a:normAutofit fontScale="62500" lnSpcReduction="20000"/>
          </a:bodyPr>
          <a:lstStyle/>
          <a:p>
            <a:pPr marL="0" indent="0">
              <a:buNone/>
            </a:pPr>
            <a:r>
              <a:rPr lang="vi-VN" sz="2600" dirty="0"/>
              <a:t>Jquery traversing có nghĩa là phương thức di chuyển để tìm thấy hoặc chọn các thành phần HTML dựa trên các mối quan hệ với các thành phần khác, bắt đầu với một thành phần được chọn rồi di chuyển qua các thành phần khác đến khi </a:t>
            </a:r>
            <a:r>
              <a:rPr lang="vi-VN" sz="2600" dirty="0" smtClean="0"/>
              <a:t>tìm được thành phần mong muốn.</a:t>
            </a:r>
            <a:endParaRPr lang="en-US" sz="2600" dirty="0" smtClean="0"/>
          </a:p>
          <a:p>
            <a:pPr marL="0" indent="0">
              <a:buNone/>
            </a:pPr>
            <a:r>
              <a:rPr lang="en-US" sz="2600" b="1" dirty="0"/>
              <a:t>jQuery Traversing – Ancestors (</a:t>
            </a:r>
            <a:r>
              <a:rPr lang="en-US" sz="2600" b="1" dirty="0" err="1"/>
              <a:t>Tổ</a:t>
            </a:r>
            <a:r>
              <a:rPr lang="en-US" sz="2600" b="1" dirty="0"/>
              <a:t> </a:t>
            </a:r>
            <a:r>
              <a:rPr lang="en-US" sz="2600" b="1" dirty="0" err="1"/>
              <a:t>tiên</a:t>
            </a:r>
            <a:r>
              <a:rPr lang="en-US" sz="2600" b="1" dirty="0"/>
              <a:t>)</a:t>
            </a:r>
          </a:p>
          <a:p>
            <a:r>
              <a:rPr lang="vi-VN" sz="2600" dirty="0"/>
              <a:t>Tổ tiên bao gồm cha mẹ, ông bà,..ở đây chính là các phần tử cha, phần tử cha của cha,..của phần tử đang được chọn.</a:t>
            </a:r>
          </a:p>
          <a:p>
            <a:r>
              <a:rPr lang="vi-VN" sz="2600" dirty="0"/>
              <a:t>Các phương thức để tìm các phần tử cha là:</a:t>
            </a:r>
          </a:p>
          <a:p>
            <a:r>
              <a:rPr lang="vi-VN" sz="2600" dirty="0"/>
              <a:t>parent(): lấy trực tiếp phần tử cha của phần tử đang được chọn,  và nó chỉ lấy lên một cấp cha duy nhất.</a:t>
            </a:r>
          </a:p>
          <a:p>
            <a:r>
              <a:rPr lang="vi-VN" sz="2600" dirty="0"/>
              <a:t>parents(): Lấy tất cả các phần tử tổ tiên của phần tử đang được chọn, và nó sẽ lấy đến phần tử gốc (&lt;html&gt;).</a:t>
            </a:r>
          </a:p>
          <a:p>
            <a:r>
              <a:rPr lang="vi-VN" sz="2600" dirty="0"/>
              <a:t>parentUntil(): Lấy tất cả các phần tử tổ tiên giữa hai đối số đưa ra.</a:t>
            </a:r>
          </a:p>
          <a:p>
            <a:pPr marL="0" indent="0">
              <a:buNone/>
            </a:pPr>
            <a:r>
              <a:rPr lang="vi-VN" sz="2600" b="1" dirty="0"/>
              <a:t>jQuery Traversing – Descendants (Con cháu)</a:t>
            </a:r>
          </a:p>
          <a:p>
            <a:r>
              <a:rPr lang="vi-VN" sz="2600" dirty="0"/>
              <a:t>Con cháu bao gồm cháu, chắt,…ở đây chính là các phần tử con, phần tử con của con,…của phần tử đang được chọn.</a:t>
            </a:r>
          </a:p>
          <a:p>
            <a:r>
              <a:rPr lang="vi-VN" sz="2600" dirty="0"/>
              <a:t>Các phương thức để tìm phần tử con là:</a:t>
            </a:r>
          </a:p>
          <a:p>
            <a:r>
              <a:rPr lang="vi-VN" sz="2600" dirty="0"/>
              <a:t>children(): lấy trực tiếp phần tử con của phần tử đang được chọn, và nó chỉ lấy xống một cấp con.</a:t>
            </a:r>
          </a:p>
          <a:p>
            <a:r>
              <a:rPr lang="vi-VN" sz="2600" dirty="0"/>
              <a:t>find():  lấy tất cả các phần tử con, cháu,.. của phần tử được chọn cho đến phần tử con cuối cùng.</a:t>
            </a:r>
          </a:p>
          <a:p>
            <a:pPr marL="0" indent="0">
              <a:buNone/>
            </a:pPr>
            <a:endParaRPr lang="en-US" dirty="0"/>
          </a:p>
        </p:txBody>
      </p:sp>
    </p:spTree>
    <p:extLst>
      <p:ext uri="{BB962C8B-B14F-4D97-AF65-F5344CB8AC3E}">
        <p14:creationId xmlns:p14="http://schemas.microsoft.com/office/powerpoint/2010/main" val="99836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Jquery</a:t>
            </a:r>
            <a:r>
              <a:rPr lang="en-US" b="1" dirty="0"/>
              <a:t> traversing</a:t>
            </a:r>
            <a:endParaRPr lang="en-US" dirty="0"/>
          </a:p>
        </p:txBody>
      </p:sp>
      <p:sp>
        <p:nvSpPr>
          <p:cNvPr id="3" name="Content Placeholder 2"/>
          <p:cNvSpPr>
            <a:spLocks noGrp="1"/>
          </p:cNvSpPr>
          <p:nvPr>
            <p:ph idx="1"/>
          </p:nvPr>
        </p:nvSpPr>
        <p:spPr>
          <a:xfrm>
            <a:off x="457200" y="1371600"/>
            <a:ext cx="8229600" cy="5105400"/>
          </a:xfrm>
        </p:spPr>
        <p:txBody>
          <a:bodyPr>
            <a:noAutofit/>
          </a:bodyPr>
          <a:lstStyle/>
          <a:p>
            <a:pPr marL="0" indent="0">
              <a:buNone/>
            </a:pPr>
            <a:r>
              <a:rPr lang="vi-VN" sz="1600" b="1" dirty="0"/>
              <a:t>jQuery Traversing – Siblings (Anh em ruột)</a:t>
            </a:r>
          </a:p>
          <a:p>
            <a:r>
              <a:rPr lang="vi-VN" sz="1600" dirty="0"/>
              <a:t>Các phần tử có cùng chung phần tử cha.</a:t>
            </a:r>
          </a:p>
          <a:p>
            <a:r>
              <a:rPr lang="vi-VN" sz="1600" dirty="0"/>
              <a:t>Có nhiều phương thức để lấy các phần tử cùng cấp như sau:</a:t>
            </a:r>
          </a:p>
          <a:p>
            <a:r>
              <a:rPr lang="vi-VN" sz="1600" dirty="0"/>
              <a:t>siblings(): lấy tất cả các phần tử có cùng phần tử cha với phần tử đang được chọn.</a:t>
            </a:r>
          </a:p>
          <a:p>
            <a:r>
              <a:rPr lang="vi-VN" sz="1600" dirty="0"/>
              <a:t>next(): lấy phần tử có chung phần tử cha tiếp theo so với phần tử đang được chọn.</a:t>
            </a:r>
          </a:p>
          <a:p>
            <a:r>
              <a:rPr lang="vi-VN" sz="1600" dirty="0"/>
              <a:t>nextAll(): lấy tất cả các phần tử có chung phần tử cha tiếp theo so với phần tử đang được chọn.</a:t>
            </a:r>
          </a:p>
          <a:p>
            <a:r>
              <a:rPr lang="vi-VN" sz="1600" dirty="0"/>
              <a:t>nextUntil(): lấy tất cả các phần tử có chung phần tử cha tiếp theo so với phần tử đang được chọn cho tới đối số đưa ra.</a:t>
            </a:r>
          </a:p>
          <a:p>
            <a:r>
              <a:rPr lang="vi-VN" sz="1600" dirty="0"/>
              <a:t>prev(), prevAll(), preUntil tương tự các phương thức trên.</a:t>
            </a:r>
          </a:p>
          <a:p>
            <a:pPr marL="0" indent="0">
              <a:buNone/>
            </a:pPr>
            <a:r>
              <a:rPr lang="vi-VN" sz="1600" b="1" dirty="0"/>
              <a:t>jQuery Traversing – Filtering (Bộ lọc)</a:t>
            </a:r>
          </a:p>
          <a:p>
            <a:r>
              <a:rPr lang="vi-VN" sz="1600" dirty="0"/>
              <a:t>Các phương thức trong bộ lọc sẽ giúp tìm các phần tử một cách chi tiết và cụ thể hơn.</a:t>
            </a:r>
          </a:p>
          <a:p>
            <a:r>
              <a:rPr lang="vi-VN" sz="1600" dirty="0"/>
              <a:t>Sau đây là các phương thức trong bộ lọc:</a:t>
            </a:r>
          </a:p>
          <a:p>
            <a:r>
              <a:rPr lang="vi-VN" sz="1600" dirty="0"/>
              <a:t>first():  lấy phần tử đầu tiên của thẻ đang được chọn.</a:t>
            </a:r>
          </a:p>
          <a:p>
            <a:r>
              <a:rPr lang="vi-VN" sz="1600" dirty="0"/>
              <a:t>last(): lấy phần tử cuối cùng của thẻ đang được chọn.</a:t>
            </a:r>
          </a:p>
          <a:p>
            <a:r>
              <a:rPr lang="vi-VN" sz="1600" dirty="0"/>
              <a:t>ep(): lấy phần tử được chỉ ra vị trí của thẻ đang được chọn.</a:t>
            </a:r>
          </a:p>
          <a:p>
            <a:r>
              <a:rPr lang="vi-VN" sz="1600" dirty="0"/>
              <a:t>filter(): lấy các phần tử thỏa điều kiện đưa ra.</a:t>
            </a:r>
          </a:p>
          <a:p>
            <a:r>
              <a:rPr lang="vi-VN" sz="1600" dirty="0"/>
              <a:t>not(): lấy các phần tử không thỏa điều kiện đưa ra.</a:t>
            </a:r>
          </a:p>
          <a:p>
            <a:pPr marL="0" indent="0">
              <a:buNone/>
            </a:pPr>
            <a:endParaRPr lang="en-US" sz="1600" dirty="0"/>
          </a:p>
        </p:txBody>
      </p:sp>
    </p:spTree>
    <p:extLst>
      <p:ext uri="{BB962C8B-B14F-4D97-AF65-F5344CB8AC3E}">
        <p14:creationId xmlns:p14="http://schemas.microsoft.com/office/powerpoint/2010/main" val="337662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jQuery </a:t>
            </a:r>
            <a:r>
              <a:rPr lang="en-US" b="1" dirty="0" smtClean="0"/>
              <a:t>Ajax </a:t>
            </a:r>
            <a:endParaRPr lang="en-US" dirty="0"/>
          </a:p>
        </p:txBody>
      </p:sp>
      <p:sp>
        <p:nvSpPr>
          <p:cNvPr id="3" name="Content Placeholder 2"/>
          <p:cNvSpPr>
            <a:spLocks noGrp="1"/>
          </p:cNvSpPr>
          <p:nvPr>
            <p:ph idx="1"/>
          </p:nvPr>
        </p:nvSpPr>
        <p:spPr>
          <a:xfrm>
            <a:off x="457200" y="1371600"/>
            <a:ext cx="8229600" cy="5105400"/>
          </a:xfrm>
        </p:spPr>
        <p:txBody>
          <a:bodyPr/>
          <a:lstStyle/>
          <a:p>
            <a:pPr marL="0" indent="0">
              <a:buNone/>
            </a:pPr>
            <a:r>
              <a:rPr lang="en-US" dirty="0"/>
              <a:t>Ajax </a:t>
            </a:r>
            <a:r>
              <a:rPr lang="en-US" dirty="0" err="1"/>
              <a:t>là</a:t>
            </a:r>
            <a:r>
              <a:rPr lang="en-US" dirty="0"/>
              <a:t> </a:t>
            </a:r>
            <a:r>
              <a:rPr lang="en-US" dirty="0" err="1"/>
              <a:t>từ</a:t>
            </a:r>
            <a:r>
              <a:rPr lang="en-US" dirty="0"/>
              <a:t> </a:t>
            </a:r>
            <a:r>
              <a:rPr lang="en-US" dirty="0" err="1"/>
              <a:t>viết</a:t>
            </a:r>
            <a:r>
              <a:rPr lang="en-US" dirty="0"/>
              <a:t> </a:t>
            </a:r>
            <a:r>
              <a:rPr lang="en-US" dirty="0" err="1"/>
              <a:t>tắt</a:t>
            </a:r>
            <a:r>
              <a:rPr lang="en-US" dirty="0"/>
              <a:t> </a:t>
            </a:r>
            <a:r>
              <a:rPr lang="en-US" dirty="0" err="1"/>
              <a:t>của</a:t>
            </a:r>
            <a:r>
              <a:rPr lang="en-US" dirty="0"/>
              <a:t> Asynchronous JavaScript and XML. Ajax </a:t>
            </a:r>
            <a:r>
              <a:rPr lang="en-US" dirty="0" err="1"/>
              <a:t>là</a:t>
            </a:r>
            <a:r>
              <a:rPr lang="en-US" dirty="0"/>
              <a:t> </a:t>
            </a:r>
            <a:r>
              <a:rPr lang="en-US" dirty="0" err="1"/>
              <a:t>kỹ</a:t>
            </a:r>
            <a:r>
              <a:rPr lang="en-US" dirty="0"/>
              <a:t> </a:t>
            </a:r>
            <a:r>
              <a:rPr lang="en-US" dirty="0" err="1"/>
              <a:t>thuật</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với</a:t>
            </a:r>
            <a:r>
              <a:rPr lang="en-US" dirty="0"/>
              <a:t> server </a:t>
            </a:r>
            <a:r>
              <a:rPr lang="en-US" dirty="0" err="1"/>
              <a:t>và</a:t>
            </a:r>
            <a:r>
              <a:rPr lang="en-US" dirty="0"/>
              <a:t> </a:t>
            </a:r>
            <a:r>
              <a:rPr lang="en-US" dirty="0" err="1"/>
              <a:t>cập</a:t>
            </a:r>
            <a:r>
              <a:rPr lang="en-US" dirty="0"/>
              <a:t> </a:t>
            </a:r>
            <a:r>
              <a:rPr lang="en-US" dirty="0" err="1"/>
              <a:t>nhật</a:t>
            </a:r>
            <a:r>
              <a:rPr lang="en-US" dirty="0"/>
              <a:t> </a:t>
            </a:r>
            <a:r>
              <a:rPr lang="en-US" dirty="0" err="1"/>
              <a:t>một</a:t>
            </a:r>
            <a:r>
              <a:rPr lang="en-US" dirty="0"/>
              <a:t> </a:t>
            </a:r>
            <a:r>
              <a:rPr lang="en-US" dirty="0" err="1"/>
              <a:t>phần</a:t>
            </a:r>
            <a:r>
              <a:rPr lang="en-US" dirty="0"/>
              <a:t> </a:t>
            </a:r>
            <a:r>
              <a:rPr lang="en-US" dirty="0" err="1"/>
              <a:t>của</a:t>
            </a:r>
            <a:r>
              <a:rPr lang="en-US" dirty="0"/>
              <a:t> </a:t>
            </a:r>
            <a:r>
              <a:rPr lang="en-US" dirty="0" err="1"/>
              <a:t>trang</a:t>
            </a:r>
            <a:r>
              <a:rPr lang="en-US" dirty="0"/>
              <a:t> web </a:t>
            </a:r>
            <a:r>
              <a:rPr lang="en-US" dirty="0" err="1"/>
              <a:t>mà</a:t>
            </a:r>
            <a:r>
              <a:rPr lang="en-US" dirty="0"/>
              <a:t> </a:t>
            </a:r>
            <a:r>
              <a:rPr lang="en-US" dirty="0" err="1"/>
              <a:t>khổng</a:t>
            </a:r>
            <a:r>
              <a:rPr lang="en-US" dirty="0"/>
              <a:t> </a:t>
            </a:r>
            <a:r>
              <a:rPr lang="en-US" dirty="0" err="1"/>
              <a:t>cần</a:t>
            </a:r>
            <a:r>
              <a:rPr lang="en-US" dirty="0"/>
              <a:t> </a:t>
            </a:r>
            <a:r>
              <a:rPr lang="en-US" dirty="0" err="1"/>
              <a:t>phải</a:t>
            </a:r>
            <a:r>
              <a:rPr lang="en-US" dirty="0"/>
              <a:t> </a:t>
            </a:r>
            <a:r>
              <a:rPr lang="en-US" dirty="0" err="1"/>
              <a:t>tải</a:t>
            </a:r>
            <a:r>
              <a:rPr lang="en-US" dirty="0"/>
              <a:t> </a:t>
            </a:r>
            <a:r>
              <a:rPr lang="en-US" dirty="0" err="1"/>
              <a:t>lại</a:t>
            </a:r>
            <a:r>
              <a:rPr lang="en-US" dirty="0"/>
              <a:t> </a:t>
            </a:r>
            <a:r>
              <a:rPr lang="en-US" dirty="0" err="1"/>
              <a:t>toàn</a:t>
            </a:r>
            <a:r>
              <a:rPr lang="en-US" dirty="0"/>
              <a:t> </a:t>
            </a:r>
            <a:r>
              <a:rPr lang="en-US" dirty="0" err="1"/>
              <a:t>bộ</a:t>
            </a:r>
            <a:r>
              <a:rPr lang="en-US" dirty="0"/>
              <a:t> </a:t>
            </a:r>
            <a:r>
              <a:rPr lang="en-US" dirty="0" err="1"/>
              <a:t>trang</a:t>
            </a:r>
            <a:r>
              <a:rPr lang="en-US" dirty="0"/>
              <a:t> web</a:t>
            </a:r>
            <a:r>
              <a:rPr lang="en-US" dirty="0" smtClean="0"/>
              <a:t>.</a:t>
            </a:r>
          </a:p>
          <a:p>
            <a:pPr marL="0" indent="0">
              <a:buNone/>
            </a:pPr>
            <a:endParaRPr lang="en-US" dirty="0" smtClean="0"/>
          </a:p>
          <a:p>
            <a:pPr marL="0" indent="0">
              <a:buNone/>
            </a:pPr>
            <a:r>
              <a:rPr lang="vi-VN" dirty="0"/>
              <a:t>Jquery cung cấp một số phương thức để thực hiện các chức năng ajax. Chúng ta có thể yêu cầu các text, HTML, XML và JSON từ server sử dụng cả giao thức HTTP GET và HTTP POST, chúng ta cũng có thể lấy dữ liệu từ bên ngoài trực tiếp vào trong phần tử được chọn.</a:t>
            </a:r>
            <a:endParaRPr lang="en-US" dirty="0"/>
          </a:p>
        </p:txBody>
      </p:sp>
    </p:spTree>
    <p:extLst>
      <p:ext uri="{BB962C8B-B14F-4D97-AF65-F5344CB8AC3E}">
        <p14:creationId xmlns:p14="http://schemas.microsoft.com/office/powerpoint/2010/main" val="355766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Ajax </a:t>
            </a:r>
            <a:endParaRPr lang="en-US" dirty="0"/>
          </a:p>
        </p:txBody>
      </p:sp>
      <p:sp>
        <p:nvSpPr>
          <p:cNvPr id="3" name="Content Placeholder 2"/>
          <p:cNvSpPr>
            <a:spLocks noGrp="1"/>
          </p:cNvSpPr>
          <p:nvPr>
            <p:ph idx="1"/>
          </p:nvPr>
        </p:nvSpPr>
        <p:spPr>
          <a:xfrm>
            <a:off x="457200" y="1371600"/>
            <a:ext cx="8229600" cy="5105400"/>
          </a:xfrm>
        </p:spPr>
        <p:txBody>
          <a:bodyPr/>
          <a:lstStyle/>
          <a:p>
            <a:r>
              <a:rPr lang="vi-VN" b="1" dirty="0"/>
              <a:t>Phương thức jquery load()</a:t>
            </a:r>
          </a:p>
          <a:p>
            <a:pPr marL="0" indent="0">
              <a:buNone/>
            </a:pPr>
            <a:r>
              <a:rPr lang="vi-VN" dirty="0"/>
              <a:t>Phương thức load() lấy dữ liệu từ server và trả dữ liệu cho phần tử được chọn.</a:t>
            </a:r>
          </a:p>
          <a:p>
            <a:pPr marL="0" indent="0">
              <a:buNone/>
            </a:pPr>
            <a:r>
              <a:rPr lang="vi-VN" dirty="0"/>
              <a:t>Cú pháp:</a:t>
            </a:r>
          </a:p>
          <a:p>
            <a:pPr marL="0" indent="0">
              <a:buNone/>
            </a:pPr>
            <a:r>
              <a:rPr lang="vi-VN" dirty="0"/>
              <a:t>$(</a:t>
            </a:r>
            <a:r>
              <a:rPr lang="vi-VN" i="1" dirty="0"/>
              <a:t>selector</a:t>
            </a:r>
            <a:r>
              <a:rPr lang="vi-VN" dirty="0"/>
              <a:t>).load(</a:t>
            </a:r>
            <a:r>
              <a:rPr lang="vi-VN" i="1" dirty="0"/>
              <a:t>URL,data,callback</a:t>
            </a:r>
            <a:r>
              <a:rPr lang="vi-VN" dirty="0"/>
              <a:t>);</a:t>
            </a:r>
          </a:p>
          <a:p>
            <a:pPr marL="0" indent="0">
              <a:buNone/>
            </a:pPr>
            <a:r>
              <a:rPr lang="vi-VN" dirty="0"/>
              <a:t>URL: mà bạn muốn lấy dữ liệu.</a:t>
            </a:r>
          </a:p>
          <a:p>
            <a:pPr marL="0" indent="0">
              <a:buNone/>
            </a:pPr>
            <a:r>
              <a:rPr lang="vi-VN" dirty="0"/>
              <a:t>Data: cặp key/value gửi đi cùng với yêu cầu.</a:t>
            </a:r>
          </a:p>
          <a:p>
            <a:pPr marL="0" indent="0">
              <a:buNone/>
            </a:pPr>
            <a:r>
              <a:rPr lang="vi-VN" dirty="0"/>
              <a:t>Callback: tên của hàm sẽ được thực thi sau khi phương thức load hoàn thành.</a:t>
            </a:r>
          </a:p>
          <a:p>
            <a:r>
              <a:rPr lang="vi-VN" b="1" dirty="0"/>
              <a:t>Phương thức jquery get() và post()</a:t>
            </a:r>
          </a:p>
          <a:p>
            <a:pPr marL="0" indent="0">
              <a:buNone/>
            </a:pPr>
            <a:r>
              <a:rPr lang="vi-VN" dirty="0"/>
              <a:t>Những phương thức này gửi yêu cầu dữ liệu đến server với giao thức HTTP GET và HTTP POST.</a:t>
            </a:r>
          </a:p>
          <a:p>
            <a:pPr marL="0" indent="0">
              <a:buNone/>
            </a:pPr>
            <a:endParaRPr lang="en-US" dirty="0"/>
          </a:p>
        </p:txBody>
      </p:sp>
    </p:spTree>
    <p:extLst>
      <p:ext uri="{BB962C8B-B14F-4D97-AF65-F5344CB8AC3E}">
        <p14:creationId xmlns:p14="http://schemas.microsoft.com/office/powerpoint/2010/main" val="2250040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Ajax </a:t>
            </a:r>
            <a:endParaRPr lang="en-US" dirty="0"/>
          </a:p>
        </p:txBody>
      </p:sp>
      <p:sp>
        <p:nvSpPr>
          <p:cNvPr id="3" name="Content Placeholder 2"/>
          <p:cNvSpPr>
            <a:spLocks noGrp="1"/>
          </p:cNvSpPr>
          <p:nvPr>
            <p:ph idx="1"/>
          </p:nvPr>
        </p:nvSpPr>
        <p:spPr>
          <a:xfrm>
            <a:off x="457200" y="1371600"/>
            <a:ext cx="8229600" cy="5105400"/>
          </a:xfrm>
        </p:spPr>
        <p:txBody>
          <a:bodyPr>
            <a:normAutofit fontScale="92500"/>
          </a:bodyPr>
          <a:lstStyle/>
          <a:p>
            <a:r>
              <a:rPr lang="vi-VN" b="1" dirty="0"/>
              <a:t>Phương thức jquery $.get()</a:t>
            </a:r>
          </a:p>
          <a:p>
            <a:pPr marL="0" indent="0">
              <a:buNone/>
            </a:pPr>
            <a:r>
              <a:rPr lang="vi-VN" dirty="0"/>
              <a:t>Gửi yêu cầu dữ liệu đến server với giao thức HTTP GET.</a:t>
            </a:r>
          </a:p>
          <a:p>
            <a:pPr marL="0" indent="0">
              <a:buNone/>
            </a:pPr>
            <a:r>
              <a:rPr lang="vi-VN" dirty="0"/>
              <a:t>Cú pháp:</a:t>
            </a:r>
          </a:p>
          <a:p>
            <a:pPr marL="0" indent="0">
              <a:buNone/>
            </a:pPr>
            <a:r>
              <a:rPr lang="vi-VN" dirty="0"/>
              <a:t>$.get(</a:t>
            </a:r>
            <a:r>
              <a:rPr lang="vi-VN" i="1" dirty="0"/>
              <a:t>URL,callback</a:t>
            </a:r>
            <a:r>
              <a:rPr lang="vi-VN" dirty="0"/>
              <a:t>);</a:t>
            </a:r>
          </a:p>
          <a:p>
            <a:pPr marL="0" indent="0">
              <a:buNone/>
            </a:pPr>
            <a:r>
              <a:rPr lang="vi-VN" dirty="0"/>
              <a:t>URL: mà bạn muốn lấy dữ liệu.</a:t>
            </a:r>
          </a:p>
          <a:p>
            <a:pPr marL="0" indent="0">
              <a:buNone/>
            </a:pPr>
            <a:r>
              <a:rPr lang="vi-VN" dirty="0"/>
              <a:t>Callback: tên của hàm sẽ thực thi sau khi yêu cầu thành công</a:t>
            </a:r>
          </a:p>
          <a:p>
            <a:r>
              <a:rPr lang="vi-VN" b="1" dirty="0"/>
              <a:t> Phương thức jquery $.post()</a:t>
            </a:r>
          </a:p>
          <a:p>
            <a:pPr marL="0" indent="0">
              <a:buNone/>
            </a:pPr>
            <a:r>
              <a:rPr lang="vi-VN" dirty="0"/>
              <a:t>Gửi yêu cầu dữ liệu đến server với giao thức HTTP POST.</a:t>
            </a:r>
          </a:p>
          <a:p>
            <a:pPr marL="0" indent="0">
              <a:buNone/>
            </a:pPr>
            <a:r>
              <a:rPr lang="vi-VN" dirty="0"/>
              <a:t>Cú pháp:</a:t>
            </a:r>
          </a:p>
          <a:p>
            <a:pPr marL="0" indent="0">
              <a:buNone/>
            </a:pPr>
            <a:r>
              <a:rPr lang="vi-VN" dirty="0"/>
              <a:t>$.post(</a:t>
            </a:r>
            <a:r>
              <a:rPr lang="vi-VN" i="1" dirty="0"/>
              <a:t>URL,data,callback</a:t>
            </a:r>
            <a:r>
              <a:rPr lang="vi-VN" dirty="0"/>
              <a:t>);</a:t>
            </a:r>
          </a:p>
          <a:p>
            <a:pPr marL="0" indent="0">
              <a:buNone/>
            </a:pPr>
            <a:r>
              <a:rPr lang="vi-VN" dirty="0"/>
              <a:t>URL: mà bạn muốn lấy dữ liệu.</a:t>
            </a:r>
          </a:p>
          <a:p>
            <a:pPr marL="0" indent="0">
              <a:buNone/>
            </a:pPr>
            <a:r>
              <a:rPr lang="vi-VN" dirty="0"/>
              <a:t>Callback: tên của hàm sẽ thực thi sau khi yêu cầu thành công</a:t>
            </a:r>
          </a:p>
          <a:p>
            <a:pPr marL="0" indent="0">
              <a:buNone/>
            </a:pPr>
            <a:endParaRPr lang="en-US" dirty="0"/>
          </a:p>
        </p:txBody>
      </p:sp>
    </p:spTree>
    <p:extLst>
      <p:ext uri="{BB962C8B-B14F-4D97-AF65-F5344CB8AC3E}">
        <p14:creationId xmlns:p14="http://schemas.microsoft.com/office/powerpoint/2010/main" val="192053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Syntax</a:t>
            </a:r>
            <a:endParaRPr lang="en-US" dirty="0"/>
          </a:p>
        </p:txBody>
      </p:sp>
      <p:sp>
        <p:nvSpPr>
          <p:cNvPr id="3" name="Content Placeholder 2"/>
          <p:cNvSpPr>
            <a:spLocks noGrp="1"/>
          </p:cNvSpPr>
          <p:nvPr>
            <p:ph idx="1"/>
          </p:nvPr>
        </p:nvSpPr>
        <p:spPr/>
        <p:txBody>
          <a:bodyPr>
            <a:normAutofit/>
          </a:bodyPr>
          <a:lstStyle/>
          <a:p>
            <a:r>
              <a:rPr lang="vi-VN" sz="2000" dirty="0"/>
              <a:t>Có 2 cách thực thi jquery code:</a:t>
            </a:r>
          </a:p>
          <a:p>
            <a:r>
              <a:rPr lang="vi-VN" sz="2000" dirty="0"/>
              <a:t>Khi load trang: Cách này khi trang chưa load xong thì người dùng có thể nhìn thấy hiệu ứng từ jquery nhưng bất lợi là có thể xảy ra lỗi khi những thành phần làm việc với jquery chưa load xong. Khi bạn sử dụng cách này phải đảm bảo thành phần làm việc với jquery load trước khi jquery được load bằng cách đặt jquery code ngay sau các HTML code.</a:t>
            </a:r>
          </a:p>
          <a:p>
            <a:pPr marL="0" indent="0" fontAlgn="base">
              <a:buNone/>
            </a:pPr>
            <a:r>
              <a:rPr lang="vi-VN" sz="2000" dirty="0"/>
              <a:t/>
            </a:r>
            <a:br>
              <a:rPr lang="vi-VN" sz="2000" dirty="0"/>
            </a:br>
            <a:r>
              <a:rPr lang="en-US" sz="2000" b="1" dirty="0"/>
              <a:t>&lt;script language="</a:t>
            </a:r>
            <a:r>
              <a:rPr lang="en-US" sz="2000" b="1" dirty="0" err="1"/>
              <a:t>javascript</a:t>
            </a:r>
            <a:r>
              <a:rPr lang="en-US" sz="2000" b="1" dirty="0"/>
              <a:t>" type="text/</a:t>
            </a:r>
            <a:r>
              <a:rPr lang="en-US" sz="2000" b="1" dirty="0" err="1"/>
              <a:t>javascript</a:t>
            </a:r>
            <a:r>
              <a:rPr lang="en-US" sz="2000" b="1" dirty="0"/>
              <a:t>"&gt;</a:t>
            </a:r>
          </a:p>
          <a:p>
            <a:pPr marL="0" indent="0" fontAlgn="base">
              <a:buNone/>
            </a:pPr>
            <a:r>
              <a:rPr lang="en-US" sz="2000" b="1" dirty="0"/>
              <a:t>   $(function(){</a:t>
            </a:r>
          </a:p>
          <a:p>
            <a:pPr marL="0" indent="0" fontAlgn="base">
              <a:buNone/>
            </a:pPr>
            <a:r>
              <a:rPr lang="en-US" sz="2000" b="1" dirty="0"/>
              <a:t>     $("#div1").</a:t>
            </a:r>
            <a:r>
              <a:rPr lang="en-US" sz="2000" b="1" dirty="0" err="1"/>
              <a:t>css</a:t>
            </a:r>
            <a:r>
              <a:rPr lang="en-US" sz="2000" b="1" dirty="0"/>
              <a:t>("border", "2px solid green");</a:t>
            </a:r>
          </a:p>
          <a:p>
            <a:pPr marL="0" indent="0" fontAlgn="base">
              <a:buNone/>
            </a:pPr>
            <a:r>
              <a:rPr lang="en-US" sz="2000" b="1" dirty="0"/>
              <a:t>   });</a:t>
            </a:r>
          </a:p>
          <a:p>
            <a:pPr marL="0" indent="0" fontAlgn="base">
              <a:buNone/>
            </a:pPr>
            <a:r>
              <a:rPr lang="en-US" sz="2000" b="1" dirty="0"/>
              <a:t>&lt;/script&gt;</a:t>
            </a:r>
          </a:p>
          <a:p>
            <a:endParaRPr lang="en-US" sz="2000" dirty="0"/>
          </a:p>
        </p:txBody>
      </p:sp>
    </p:spTree>
    <p:extLst>
      <p:ext uri="{BB962C8B-B14F-4D97-AF65-F5344CB8AC3E}">
        <p14:creationId xmlns:p14="http://schemas.microsoft.com/office/powerpoint/2010/main" val="921564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Syntax</a:t>
            </a:r>
            <a:endParaRPr lang="en-US" dirty="0"/>
          </a:p>
        </p:txBody>
      </p:sp>
      <p:sp>
        <p:nvSpPr>
          <p:cNvPr id="3" name="Content Placeholder 2"/>
          <p:cNvSpPr>
            <a:spLocks noGrp="1"/>
          </p:cNvSpPr>
          <p:nvPr>
            <p:ph idx="1"/>
          </p:nvPr>
        </p:nvSpPr>
        <p:spPr>
          <a:xfrm>
            <a:off x="457200" y="1600200"/>
            <a:ext cx="8610600" cy="4876800"/>
          </a:xfrm>
        </p:spPr>
        <p:txBody>
          <a:bodyPr>
            <a:normAutofit/>
          </a:bodyPr>
          <a:lstStyle/>
          <a:p>
            <a:pPr marL="0" indent="0">
              <a:buNone/>
            </a:pPr>
            <a:r>
              <a:rPr lang="vi-VN" sz="2000" dirty="0"/>
              <a:t>Thực thi khi trang đã load xong: bạn phải đặt code trong hàm ready. Đây là cách an toàn và tốt hơn để thực thi code jquery. Việc đảm bảo code jquery chỉ thực thi khi trang đã load xong sẽ giúp tránh người dùng nhìn thấy những hành xử không mong muốn trên trang web của chúng ta. Là một lập trình </a:t>
            </a:r>
            <a:r>
              <a:rPr lang="vi-VN" sz="2000" dirty="0" smtClean="0"/>
              <a:t>viên </a:t>
            </a:r>
            <a:r>
              <a:rPr lang="vi-VN" sz="2000" dirty="0"/>
              <a:t>thì mình khuyến khích các bạn nên sử dụng cách thứ 2 này</a:t>
            </a:r>
            <a:r>
              <a:rPr lang="vi-VN" sz="2000" dirty="0" smtClean="0"/>
              <a:t>.</a:t>
            </a:r>
            <a:endParaRPr lang="en-US" sz="2000" dirty="0" smtClean="0"/>
          </a:p>
          <a:p>
            <a:pPr marL="0" indent="0">
              <a:buNone/>
            </a:pPr>
            <a:endParaRPr lang="en-US" sz="2000" dirty="0" smtClean="0"/>
          </a:p>
          <a:p>
            <a:pPr marL="0" indent="0" fontAlgn="base">
              <a:buNone/>
            </a:pPr>
            <a:r>
              <a:rPr lang="en-US" sz="2000" b="1" dirty="0"/>
              <a:t>&lt;script language="</a:t>
            </a:r>
            <a:r>
              <a:rPr lang="en-US" sz="2000" b="1" dirty="0" err="1"/>
              <a:t>javascript</a:t>
            </a:r>
            <a:r>
              <a:rPr lang="en-US" sz="2000" b="1" dirty="0"/>
              <a:t>" type="text/</a:t>
            </a:r>
            <a:r>
              <a:rPr lang="en-US" sz="2000" b="1" dirty="0" err="1"/>
              <a:t>javascript</a:t>
            </a:r>
            <a:r>
              <a:rPr lang="en-US" sz="2000" b="1" dirty="0" smtClean="0"/>
              <a:t>"&gt;</a:t>
            </a:r>
            <a:r>
              <a:rPr lang="en-US" sz="2000" b="1" dirty="0"/>
              <a:t> </a:t>
            </a:r>
          </a:p>
          <a:p>
            <a:pPr marL="0" indent="0" fontAlgn="base">
              <a:buNone/>
            </a:pPr>
            <a:r>
              <a:rPr lang="en-US" sz="2000" b="1" dirty="0" smtClean="0"/>
              <a:t>	$(</a:t>
            </a:r>
            <a:r>
              <a:rPr lang="en-US" sz="2000" b="1" dirty="0"/>
              <a:t>document).ready(function</a:t>
            </a:r>
            <a:r>
              <a:rPr lang="en-US" sz="2000" b="1" dirty="0" smtClean="0"/>
              <a:t>(){</a:t>
            </a:r>
            <a:endParaRPr lang="en-US" sz="2000" b="1" dirty="0"/>
          </a:p>
          <a:p>
            <a:pPr marL="0" indent="0" fontAlgn="base">
              <a:buNone/>
            </a:pPr>
            <a:r>
              <a:rPr lang="en-US" sz="2000" b="1" dirty="0" smtClean="0"/>
              <a:t>	$("#</a:t>
            </a:r>
            <a:r>
              <a:rPr lang="en-US" sz="2000" b="1" dirty="0"/>
              <a:t>div1").</a:t>
            </a:r>
            <a:r>
              <a:rPr lang="en-US" sz="2000" b="1" dirty="0" err="1"/>
              <a:t>css</a:t>
            </a:r>
            <a:r>
              <a:rPr lang="en-US" sz="2000" b="1" dirty="0"/>
              <a:t>("border", "2px solid green</a:t>
            </a:r>
            <a:r>
              <a:rPr lang="en-US" sz="2000" b="1" dirty="0" smtClean="0"/>
              <a:t>");</a:t>
            </a:r>
            <a:r>
              <a:rPr lang="en-US" sz="2000" b="1" dirty="0"/>
              <a:t> </a:t>
            </a:r>
          </a:p>
          <a:p>
            <a:pPr marL="0" indent="0" fontAlgn="base">
              <a:buNone/>
            </a:pPr>
            <a:r>
              <a:rPr lang="en-US" sz="2000" b="1" dirty="0" smtClean="0"/>
              <a:t>	});</a:t>
            </a:r>
            <a:endParaRPr lang="en-US" sz="2000" b="1" dirty="0"/>
          </a:p>
          <a:p>
            <a:pPr marL="0" indent="0" fontAlgn="base">
              <a:buNone/>
            </a:pPr>
            <a:r>
              <a:rPr lang="en-US" sz="2000" b="1" dirty="0" smtClean="0"/>
              <a:t>&lt;/</a:t>
            </a:r>
            <a:r>
              <a:rPr lang="en-US" sz="2000" b="1" dirty="0"/>
              <a:t>script&gt;</a:t>
            </a:r>
          </a:p>
          <a:p>
            <a:pPr marL="0" indent="0">
              <a:buNone/>
            </a:pPr>
            <a:endParaRPr lang="en-US" dirty="0"/>
          </a:p>
        </p:txBody>
      </p:sp>
    </p:spTree>
    <p:extLst>
      <p:ext uri="{BB962C8B-B14F-4D97-AF65-F5344CB8AC3E}">
        <p14:creationId xmlns:p14="http://schemas.microsoft.com/office/powerpoint/2010/main" val="40615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jQuery Selector</a:t>
            </a:r>
            <a:endParaRPr lang="en-US" dirty="0"/>
          </a:p>
        </p:txBody>
      </p:sp>
      <p:sp>
        <p:nvSpPr>
          <p:cNvPr id="3" name="Content Placeholder 2"/>
          <p:cNvSpPr>
            <a:spLocks noGrp="1"/>
          </p:cNvSpPr>
          <p:nvPr>
            <p:ph idx="1"/>
          </p:nvPr>
        </p:nvSpPr>
        <p:spPr>
          <a:xfrm>
            <a:off x="457200" y="1600200"/>
            <a:ext cx="8534400" cy="4876800"/>
          </a:xfrm>
        </p:spPr>
        <p:txBody>
          <a:bodyPr>
            <a:normAutofit/>
          </a:bodyPr>
          <a:lstStyle/>
          <a:p>
            <a:pPr>
              <a:buFontTx/>
              <a:buChar char="-"/>
            </a:pPr>
            <a:r>
              <a:rPr lang="en-US" sz="1800" dirty="0" err="1" smtClean="0"/>
              <a:t>Dựa</a:t>
            </a:r>
            <a:r>
              <a:rPr lang="en-US" sz="1800" dirty="0" smtClean="0"/>
              <a:t> </a:t>
            </a:r>
            <a:r>
              <a:rPr lang="en-US" sz="1800" dirty="0" err="1" smtClean="0"/>
              <a:t>theo</a:t>
            </a:r>
            <a:r>
              <a:rPr lang="en-US" sz="1800" dirty="0" smtClean="0"/>
              <a:t> </a:t>
            </a:r>
            <a:r>
              <a:rPr lang="en-US" sz="1800" dirty="0" err="1" smtClean="0"/>
              <a:t>tên</a:t>
            </a:r>
            <a:r>
              <a:rPr lang="en-US" sz="1800" dirty="0" smtClean="0"/>
              <a:t> </a:t>
            </a:r>
            <a:r>
              <a:rPr lang="en-US" sz="1800" dirty="0" err="1" smtClean="0"/>
              <a:t>thẻ</a:t>
            </a:r>
            <a:r>
              <a:rPr lang="en-US" sz="1800" dirty="0" smtClean="0"/>
              <a:t> HTML, id </a:t>
            </a:r>
            <a:r>
              <a:rPr lang="en-US" sz="1800" dirty="0" err="1" smtClean="0"/>
              <a:t>và</a:t>
            </a:r>
            <a:r>
              <a:rPr lang="en-US" sz="1800" dirty="0" smtClean="0"/>
              <a:t> class</a:t>
            </a:r>
          </a:p>
          <a:p>
            <a:pPr marL="0" indent="0">
              <a:buNone/>
            </a:pPr>
            <a:r>
              <a:rPr lang="en-US" sz="1800" b="1" dirty="0" smtClean="0"/>
              <a:t>   </a:t>
            </a:r>
            <a:r>
              <a:rPr lang="vi-VN" sz="1800" b="1" dirty="0" smtClean="0"/>
              <a:t>Một </a:t>
            </a:r>
            <a:r>
              <a:rPr lang="vi-VN" sz="1800" b="1" dirty="0"/>
              <a:t>số lựa chọn khác:</a:t>
            </a:r>
            <a:endParaRPr lang="vi-VN" sz="1800" dirty="0"/>
          </a:p>
          <a:p>
            <a:r>
              <a:rPr lang="vi-VN" sz="1800" dirty="0"/>
              <a:t>$(“*”): Chọn tất cả</a:t>
            </a:r>
          </a:p>
          <a:p>
            <a:r>
              <a:rPr lang="vi-VN" sz="1800" dirty="0"/>
              <a:t>$(this): Chọn thẻ HTML hiện tại</a:t>
            </a:r>
          </a:p>
          <a:p>
            <a:r>
              <a:rPr lang="vi-VN" sz="1800" dirty="0"/>
              <a:t>$(“p#myid”): Chọn tất cả thẻ p có id = myid</a:t>
            </a:r>
          </a:p>
          <a:p>
            <a:r>
              <a:rPr lang="vi-VN" sz="1800" dirty="0"/>
              <a:t>$(“p.myclass”): Chọn tất cả thẻ p có class = myclass</a:t>
            </a:r>
          </a:p>
          <a:p>
            <a:r>
              <a:rPr lang="vi-VN" sz="1800" dirty="0"/>
              <a:t>$(“[href]”): Chọn tất cả các thẻ có thuộc tính href</a:t>
            </a:r>
          </a:p>
          <a:p>
            <a:r>
              <a:rPr lang="vi-VN" sz="1800" dirty="0"/>
              <a:t>$(“ul li:first”): Chọn thẻ li đầu tiên trong thẻ ul</a:t>
            </a:r>
          </a:p>
          <a:p>
            <a:r>
              <a:rPr lang="vi-VN" sz="1800" dirty="0"/>
              <a:t>$(“ul li:first-child”): Chọn thẻ li đầu tiên của mỗi thẻ ul</a:t>
            </a:r>
          </a:p>
          <a:p>
            <a:r>
              <a:rPr lang="vi-VN" sz="1800" dirty="0"/>
              <a:t>$(“ul li:last-child”): Chọn thẻ li cuối cùng của mỗi thẻ ul</a:t>
            </a:r>
          </a:p>
          <a:p>
            <a:r>
              <a:rPr lang="vi-VN" sz="1800" dirty="0"/>
              <a:t>$(“ul li:nth-child(2) “): Chọn thẻ li thứ 2 của mỗi thẻ ul</a:t>
            </a:r>
          </a:p>
          <a:p>
            <a:r>
              <a:rPr lang="vi-VN" sz="1800" dirty="0"/>
              <a:t>$(“:button”): Chọn tất cả thẻ button và thẻ input có type = button</a:t>
            </a:r>
          </a:p>
          <a:p>
            <a:r>
              <a:rPr lang="vi-VN" sz="1800" dirty="0"/>
              <a:t>$(“tr:even”): Chọn tất cả thẻ tr ở vị trí chẵn</a:t>
            </a:r>
          </a:p>
          <a:p>
            <a:r>
              <a:rPr lang="vi-VN" sz="1800" dirty="0"/>
              <a:t>$(“tr:odd”): Chọn tất cả thẻ tr ở vị trí lẻ</a:t>
            </a:r>
            <a:r>
              <a:rPr lang="vi-VN" sz="1800" dirty="0" smtClean="0"/>
              <a:t>.</a:t>
            </a:r>
            <a:endParaRPr lang="vi-VN" sz="1800" dirty="0"/>
          </a:p>
        </p:txBody>
      </p:sp>
    </p:spTree>
    <p:extLst>
      <p:ext uri="{BB962C8B-B14F-4D97-AF65-F5344CB8AC3E}">
        <p14:creationId xmlns:p14="http://schemas.microsoft.com/office/powerpoint/2010/main" val="77757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a:t>
            </a:r>
            <a:r>
              <a:rPr lang="en-US" b="1" dirty="0" smtClean="0"/>
              <a:t>Events</a:t>
            </a:r>
            <a:endParaRPr lang="en-US" dirty="0"/>
          </a:p>
        </p:txBody>
      </p:sp>
      <p:sp>
        <p:nvSpPr>
          <p:cNvPr id="3" name="Content Placeholder 2"/>
          <p:cNvSpPr>
            <a:spLocks noGrp="1"/>
          </p:cNvSpPr>
          <p:nvPr>
            <p:ph idx="1"/>
          </p:nvPr>
        </p:nvSpPr>
        <p:spPr>
          <a:xfrm>
            <a:off x="4800600" y="1600200"/>
            <a:ext cx="4038600" cy="4876800"/>
          </a:xfrm>
        </p:spPr>
        <p:txBody>
          <a:bodyPr>
            <a:normAutofit fontScale="70000" lnSpcReduction="20000"/>
          </a:bodyPr>
          <a:lstStyle/>
          <a:p>
            <a:pPr marL="0" indent="0" fontAlgn="base">
              <a:buNone/>
            </a:pPr>
            <a:r>
              <a:rPr lang="en-US" dirty="0" smtClean="0">
                <a:solidFill>
                  <a:srgbClr val="FF0000"/>
                </a:solidFill>
              </a:rPr>
              <a:t>3. </a:t>
            </a:r>
            <a:r>
              <a:rPr lang="en-US" dirty="0" smtClean="0"/>
              <a:t>&lt;script</a:t>
            </a:r>
            <a:r>
              <a:rPr lang="en-US" dirty="0"/>
              <a:t>&gt;</a:t>
            </a:r>
          </a:p>
          <a:p>
            <a:pPr fontAlgn="base"/>
            <a:r>
              <a:rPr lang="en-US" dirty="0"/>
              <a:t>$("p").</a:t>
            </a:r>
            <a:r>
              <a:rPr lang="en-US" dirty="0" err="1"/>
              <a:t>dblclick</a:t>
            </a:r>
            <a:r>
              <a:rPr lang="en-US" dirty="0"/>
              <a:t>(function(){</a:t>
            </a:r>
          </a:p>
          <a:p>
            <a:pPr fontAlgn="base"/>
            <a:r>
              <a:rPr lang="en-US" dirty="0"/>
              <a:t>  $(this).hide();</a:t>
            </a:r>
          </a:p>
          <a:p>
            <a:pPr fontAlgn="base"/>
            <a:r>
              <a:rPr lang="en-US" dirty="0"/>
              <a:t>});</a:t>
            </a:r>
          </a:p>
          <a:p>
            <a:pPr fontAlgn="base"/>
            <a:r>
              <a:rPr lang="en-US" dirty="0"/>
              <a:t>&lt;/script&gt;</a:t>
            </a:r>
          </a:p>
          <a:p>
            <a:pPr fontAlgn="base"/>
            <a:r>
              <a:rPr lang="vi-VN" dirty="0"/>
              <a:t>&lt;script&gt;</a:t>
            </a:r>
          </a:p>
          <a:p>
            <a:pPr fontAlgn="base"/>
            <a:r>
              <a:rPr lang="vi-VN" dirty="0"/>
              <a:t>$("#demo").hover(function(){</a:t>
            </a:r>
          </a:p>
          <a:p>
            <a:pPr fontAlgn="base"/>
            <a:r>
              <a:rPr lang="vi-VN" dirty="0"/>
              <a:t>  alert("Bạn đã hover lên thẻ p thứ 3");</a:t>
            </a:r>
          </a:p>
          <a:p>
            <a:pPr fontAlgn="base"/>
            <a:r>
              <a:rPr lang="vi-VN" dirty="0"/>
              <a:t>},</a:t>
            </a:r>
          </a:p>
          <a:p>
            <a:pPr fontAlgn="base"/>
            <a:r>
              <a:rPr lang="vi-VN" dirty="0"/>
              <a:t>&lt;/script&gt;</a:t>
            </a:r>
          </a:p>
          <a:p>
            <a:pPr marL="0" indent="0" fontAlgn="base">
              <a:buNone/>
            </a:pPr>
            <a:r>
              <a:rPr lang="en-US" dirty="0" smtClean="0">
                <a:solidFill>
                  <a:srgbClr val="FF0000"/>
                </a:solidFill>
              </a:rPr>
              <a:t>4. </a:t>
            </a:r>
            <a:r>
              <a:rPr lang="en-US" dirty="0" smtClean="0"/>
              <a:t>&lt;script</a:t>
            </a:r>
            <a:r>
              <a:rPr lang="en-US" dirty="0"/>
              <a:t>&gt;</a:t>
            </a:r>
          </a:p>
          <a:p>
            <a:pPr marL="0" indent="0" fontAlgn="base">
              <a:buNone/>
            </a:pPr>
            <a:r>
              <a:rPr lang="en-US" dirty="0" smtClean="0"/>
              <a:t>    $(</a:t>
            </a:r>
            <a:r>
              <a:rPr lang="en-US" dirty="0"/>
              <a:t>document).ready(function</a:t>
            </a:r>
            <a:r>
              <a:rPr lang="en-US" dirty="0" smtClean="0"/>
              <a:t>(){</a:t>
            </a:r>
          </a:p>
          <a:p>
            <a:pPr marL="0" indent="0" fontAlgn="base">
              <a:buNone/>
            </a:pPr>
            <a:r>
              <a:rPr lang="en-US" dirty="0"/>
              <a:t> </a:t>
            </a:r>
            <a:r>
              <a:rPr lang="en-US" dirty="0" smtClean="0"/>
              <a:t>   $("</a:t>
            </a:r>
            <a:r>
              <a:rPr lang="en-US" dirty="0"/>
              <a:t>input").focus(function(){</a:t>
            </a:r>
          </a:p>
          <a:p>
            <a:pPr marL="0" indent="0" fontAlgn="base">
              <a:buNone/>
            </a:pPr>
            <a:r>
              <a:rPr lang="en-US" dirty="0"/>
              <a:t>    $(this).</a:t>
            </a:r>
            <a:r>
              <a:rPr lang="en-US" dirty="0" err="1"/>
              <a:t>css</a:t>
            </a:r>
            <a:r>
              <a:rPr lang="en-US" dirty="0"/>
              <a:t>("background-color", </a:t>
            </a:r>
            <a:r>
              <a:rPr lang="en-US" dirty="0" smtClean="0"/>
              <a:t>  "#</a:t>
            </a:r>
            <a:r>
              <a:rPr lang="en-US" dirty="0" err="1"/>
              <a:t>cccccc</a:t>
            </a:r>
            <a:r>
              <a:rPr lang="en-US" dirty="0"/>
              <a:t>");</a:t>
            </a:r>
          </a:p>
          <a:p>
            <a:pPr marL="0" indent="0" fontAlgn="base">
              <a:buNone/>
            </a:pPr>
            <a:r>
              <a:rPr lang="en-US" dirty="0"/>
              <a:t> </a:t>
            </a:r>
            <a:r>
              <a:rPr lang="en-US" dirty="0" smtClean="0"/>
              <a:t> </a:t>
            </a:r>
            <a:r>
              <a:rPr lang="en-US" dirty="0"/>
              <a:t> });</a:t>
            </a:r>
          </a:p>
          <a:p>
            <a:pPr marL="0" indent="0" fontAlgn="base">
              <a:buNone/>
            </a:pPr>
            <a:r>
              <a:rPr lang="en-US" dirty="0" smtClean="0"/>
              <a:t>   });</a:t>
            </a:r>
            <a:endParaRPr lang="en-US" dirty="0"/>
          </a:p>
          <a:p>
            <a:pPr marL="0" indent="0" fontAlgn="base">
              <a:buNone/>
            </a:pPr>
            <a:r>
              <a:rPr lang="en-US" dirty="0"/>
              <a:t>&lt;/script&gt;</a:t>
            </a:r>
          </a:p>
          <a:p>
            <a:pPr marL="0" indent="0">
              <a:buNone/>
            </a:pPr>
            <a:endParaRPr lang="en-US" dirty="0"/>
          </a:p>
        </p:txBody>
      </p:sp>
      <p:sp>
        <p:nvSpPr>
          <p:cNvPr id="4" name="Content Placeholder 2"/>
          <p:cNvSpPr txBox="1">
            <a:spLocks/>
          </p:cNvSpPr>
          <p:nvPr/>
        </p:nvSpPr>
        <p:spPr>
          <a:xfrm>
            <a:off x="762000" y="1600200"/>
            <a:ext cx="3810000" cy="4876800"/>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vi-VN" dirty="0" smtClean="0"/>
              <a:t>Tất cả các hành động của người truy cập mà trang web có thể trả lời được gọi là sự k</a:t>
            </a:r>
            <a:r>
              <a:rPr lang="en-US" dirty="0" err="1" smtClean="0"/>
              <a:t>iệ</a:t>
            </a:r>
            <a:r>
              <a:rPr lang="vi-VN" dirty="0" smtClean="0"/>
              <a:t>n.</a:t>
            </a:r>
            <a:endParaRPr lang="en-US" dirty="0" smtClean="0"/>
          </a:p>
          <a:p>
            <a:pPr marL="0" indent="0" fontAlgn="base">
              <a:buNone/>
            </a:pPr>
            <a:r>
              <a:rPr lang="en-US" dirty="0" smtClean="0">
                <a:solidFill>
                  <a:srgbClr val="FF0000"/>
                </a:solidFill>
              </a:rPr>
              <a:t>1. </a:t>
            </a:r>
            <a:r>
              <a:rPr lang="en-US" dirty="0" smtClean="0"/>
              <a:t>&lt;script&gt; </a:t>
            </a:r>
          </a:p>
          <a:p>
            <a:pPr marL="0" indent="0" fontAlgn="base">
              <a:buNone/>
            </a:pPr>
            <a:r>
              <a:rPr lang="en-US" dirty="0" smtClean="0"/>
              <a:t>  $(document).ready(function(){ </a:t>
            </a:r>
          </a:p>
          <a:p>
            <a:pPr marL="0" indent="0" fontAlgn="base">
              <a:buNone/>
            </a:pPr>
            <a:r>
              <a:rPr lang="en-US" dirty="0" smtClean="0"/>
              <a:t>  $("button").click(function(){</a:t>
            </a:r>
          </a:p>
          <a:p>
            <a:pPr marL="0" indent="0" fontAlgn="base">
              <a:buNone/>
            </a:pPr>
            <a:r>
              <a:rPr lang="en-US" dirty="0" smtClean="0"/>
              <a:t>  $("p").hide();</a:t>
            </a:r>
          </a:p>
          <a:p>
            <a:pPr marL="0" indent="0" fontAlgn="base">
              <a:buNone/>
            </a:pPr>
            <a:r>
              <a:rPr lang="en-US" dirty="0" smtClean="0"/>
              <a:t>  }); </a:t>
            </a:r>
          </a:p>
          <a:p>
            <a:pPr marL="0" indent="0" fontAlgn="base">
              <a:buNone/>
            </a:pPr>
            <a:r>
              <a:rPr lang="en-US" dirty="0" smtClean="0"/>
              <a:t>  });</a:t>
            </a:r>
          </a:p>
          <a:p>
            <a:pPr marL="0" indent="0" fontAlgn="base">
              <a:buNone/>
            </a:pPr>
            <a:r>
              <a:rPr lang="en-US" dirty="0" smtClean="0"/>
              <a:t>&lt;/script&gt;</a:t>
            </a:r>
          </a:p>
          <a:p>
            <a:pPr marL="0" indent="0" fontAlgn="base">
              <a:buNone/>
            </a:pPr>
            <a:r>
              <a:rPr lang="en-US" dirty="0" smtClean="0">
                <a:solidFill>
                  <a:srgbClr val="FF0000"/>
                </a:solidFill>
              </a:rPr>
              <a:t>2. </a:t>
            </a:r>
            <a:r>
              <a:rPr lang="en-US" dirty="0" smtClean="0"/>
              <a:t>&lt;script&gt; </a:t>
            </a:r>
          </a:p>
          <a:p>
            <a:pPr marL="0" indent="0" fontAlgn="base">
              <a:buNone/>
            </a:pPr>
            <a:r>
              <a:rPr lang="en-US" dirty="0" smtClean="0"/>
              <a:t>   $("p").click(function(){</a:t>
            </a:r>
          </a:p>
          <a:p>
            <a:pPr marL="0" indent="0" fontAlgn="base">
              <a:buNone/>
            </a:pPr>
            <a:r>
              <a:rPr lang="en-US" dirty="0" smtClean="0"/>
              <a:t>   $(this).hide();</a:t>
            </a:r>
          </a:p>
          <a:p>
            <a:pPr marL="0" indent="0" fontAlgn="base">
              <a:buNone/>
            </a:pPr>
            <a:r>
              <a:rPr lang="en-US" dirty="0" smtClean="0"/>
              <a:t>   });</a:t>
            </a:r>
          </a:p>
          <a:p>
            <a:pPr marL="0" indent="0" fontAlgn="base">
              <a:buNone/>
            </a:pPr>
            <a:r>
              <a:rPr lang="en-US" dirty="0" smtClean="0"/>
              <a:t>&lt;/script&gt;</a:t>
            </a:r>
          </a:p>
          <a:p>
            <a:pPr marL="0" indent="0">
              <a:buFont typeface="Arial" pitchFamily="34" charset="0"/>
              <a:buNone/>
            </a:pPr>
            <a:endParaRPr lang="en-US" dirty="0"/>
          </a:p>
        </p:txBody>
      </p:sp>
    </p:spTree>
    <p:extLst>
      <p:ext uri="{BB962C8B-B14F-4D97-AF65-F5344CB8AC3E}">
        <p14:creationId xmlns:p14="http://schemas.microsoft.com/office/powerpoint/2010/main" val="162787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Effects </a:t>
            </a:r>
            <a:endParaRPr lang="en-US" dirty="0"/>
          </a:p>
        </p:txBody>
      </p:sp>
      <p:sp>
        <p:nvSpPr>
          <p:cNvPr id="3" name="Content Placeholder 2"/>
          <p:cNvSpPr>
            <a:spLocks noGrp="1"/>
          </p:cNvSpPr>
          <p:nvPr>
            <p:ph idx="1"/>
          </p:nvPr>
        </p:nvSpPr>
        <p:spPr>
          <a:xfrm>
            <a:off x="457200" y="1600200"/>
            <a:ext cx="4038600" cy="3581400"/>
          </a:xfrm>
        </p:spPr>
        <p:txBody>
          <a:bodyPr>
            <a:noAutofit/>
          </a:bodyPr>
          <a:lstStyle/>
          <a:p>
            <a:r>
              <a:rPr lang="en-US" sz="1800" b="1" dirty="0" smtClean="0"/>
              <a:t>The hide(), show()</a:t>
            </a:r>
            <a:r>
              <a:rPr lang="en-US" sz="1800" b="1" dirty="0"/>
              <a:t> and </a:t>
            </a:r>
            <a:r>
              <a:rPr lang="en-US" sz="1800" b="1" dirty="0" smtClean="0"/>
              <a:t> toggle()</a:t>
            </a:r>
          </a:p>
          <a:p>
            <a:pPr marL="0" indent="0" fontAlgn="base">
              <a:buNone/>
            </a:pPr>
            <a:r>
              <a:rPr lang="en-US" sz="1800" dirty="0"/>
              <a:t>&lt;script&gt;</a:t>
            </a:r>
          </a:p>
          <a:p>
            <a:pPr marL="0" indent="0" fontAlgn="base">
              <a:buNone/>
            </a:pPr>
            <a:r>
              <a:rPr lang="en-US" sz="1800" dirty="0"/>
              <a:t>$(document).ready(function(){</a:t>
            </a:r>
          </a:p>
          <a:p>
            <a:pPr marL="0" indent="0" fontAlgn="base">
              <a:buNone/>
            </a:pPr>
            <a:r>
              <a:rPr lang="en-US" sz="1800" dirty="0"/>
              <a:t>  $("#hide").click(function(){</a:t>
            </a:r>
          </a:p>
          <a:p>
            <a:pPr marL="0" indent="0" fontAlgn="base">
              <a:buNone/>
            </a:pPr>
            <a:r>
              <a:rPr lang="en-US" sz="1800" dirty="0"/>
              <a:t>    $("p").hide();</a:t>
            </a:r>
          </a:p>
          <a:p>
            <a:pPr marL="0" indent="0" fontAlgn="base">
              <a:buNone/>
            </a:pPr>
            <a:r>
              <a:rPr lang="en-US" sz="1800" dirty="0"/>
              <a:t>  });</a:t>
            </a:r>
          </a:p>
          <a:p>
            <a:pPr marL="0" indent="0" fontAlgn="base">
              <a:buNone/>
            </a:pPr>
            <a:r>
              <a:rPr lang="en-US" sz="1800" dirty="0"/>
              <a:t>  $("#show").click(function(){</a:t>
            </a:r>
          </a:p>
          <a:p>
            <a:pPr marL="0" indent="0" fontAlgn="base">
              <a:buNone/>
            </a:pPr>
            <a:r>
              <a:rPr lang="en-US" sz="1800" dirty="0"/>
              <a:t>    $("p").show();</a:t>
            </a:r>
          </a:p>
          <a:p>
            <a:pPr marL="0" indent="0" fontAlgn="base">
              <a:buNone/>
            </a:pPr>
            <a:r>
              <a:rPr lang="en-US" sz="1800" dirty="0"/>
              <a:t>  });</a:t>
            </a:r>
          </a:p>
          <a:p>
            <a:pPr marL="0" indent="0" fontAlgn="base">
              <a:buNone/>
            </a:pPr>
            <a:r>
              <a:rPr lang="en-US" sz="1800" dirty="0"/>
              <a:t>});</a:t>
            </a:r>
          </a:p>
          <a:p>
            <a:pPr marL="0" indent="0" fontAlgn="base">
              <a:buNone/>
            </a:pPr>
            <a:r>
              <a:rPr lang="en-US" sz="1800" dirty="0"/>
              <a:t>&lt;/script</a:t>
            </a:r>
            <a:r>
              <a:rPr lang="en-US" sz="1800" dirty="0" smtClean="0"/>
              <a:t>&gt;</a:t>
            </a:r>
            <a:endParaRPr lang="en-US" sz="1800" dirty="0"/>
          </a:p>
        </p:txBody>
      </p:sp>
      <p:sp>
        <p:nvSpPr>
          <p:cNvPr id="4" name="Content Placeholder 2"/>
          <p:cNvSpPr txBox="1">
            <a:spLocks/>
          </p:cNvSpPr>
          <p:nvPr/>
        </p:nvSpPr>
        <p:spPr>
          <a:xfrm>
            <a:off x="4572000" y="1600200"/>
            <a:ext cx="4267200" cy="36576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vi-VN" sz="1800" dirty="0" smtClean="0"/>
              <a:t>$(</a:t>
            </a:r>
            <a:r>
              <a:rPr lang="vi-VN" sz="1800" i="1" dirty="0" smtClean="0"/>
              <a:t>selector</a:t>
            </a:r>
            <a:r>
              <a:rPr lang="vi-VN" sz="1800" dirty="0" smtClean="0"/>
              <a:t>).show(</a:t>
            </a:r>
            <a:r>
              <a:rPr lang="vi-VN" sz="1800" i="1" dirty="0" smtClean="0"/>
              <a:t>speed,callback</a:t>
            </a:r>
            <a:r>
              <a:rPr lang="vi-VN" sz="1800" dirty="0" smtClean="0"/>
              <a:t>);</a:t>
            </a:r>
          </a:p>
          <a:p>
            <a:r>
              <a:rPr lang="vi-VN" sz="1800" dirty="0" smtClean="0"/>
              <a:t>Có 2 thông số để tùy chỉnh là speed và callback trong việc sử dụng hiệu ứng jquery. Speed là tốc độ của hiệu ứng thường có giá trị là: slow, fast hoặc thông số mili giây (1000 = 1 giây). Callback là hàm sẽ thực thi sau khi hiệu ứng đã hoàn thành.</a:t>
            </a:r>
          </a:p>
          <a:p>
            <a:pPr marL="0" indent="0" fontAlgn="base">
              <a:buFont typeface="Arial" pitchFamily="34" charset="0"/>
              <a:buNone/>
            </a:pPr>
            <a:r>
              <a:rPr lang="en-US" sz="1800" dirty="0" smtClean="0"/>
              <a:t>&lt;script&gt;</a:t>
            </a:r>
          </a:p>
          <a:p>
            <a:pPr marL="0" indent="0" fontAlgn="base">
              <a:buFont typeface="Arial" pitchFamily="34" charset="0"/>
              <a:buNone/>
            </a:pPr>
            <a:r>
              <a:rPr lang="en-US" sz="1800" dirty="0" smtClean="0"/>
              <a:t>$(document).ready(function(){</a:t>
            </a:r>
          </a:p>
          <a:p>
            <a:pPr marL="0" indent="0" fontAlgn="base">
              <a:buFont typeface="Arial" pitchFamily="34" charset="0"/>
              <a:buNone/>
            </a:pPr>
            <a:r>
              <a:rPr lang="en-US" sz="1800" dirty="0" smtClean="0"/>
              <a:t>  $("button").click(function(){</a:t>
            </a:r>
          </a:p>
          <a:p>
            <a:pPr marL="0" indent="0" fontAlgn="base">
              <a:buFont typeface="Arial" pitchFamily="34" charset="0"/>
              <a:buNone/>
            </a:pPr>
            <a:r>
              <a:rPr lang="en-US" sz="1800" dirty="0" smtClean="0"/>
              <a:t>    $("p").toggle();</a:t>
            </a:r>
          </a:p>
          <a:p>
            <a:pPr marL="0" indent="0" fontAlgn="base">
              <a:buFont typeface="Arial" pitchFamily="34" charset="0"/>
              <a:buNone/>
            </a:pPr>
            <a:r>
              <a:rPr lang="en-US" sz="1800" dirty="0" smtClean="0"/>
              <a:t>  });</a:t>
            </a:r>
          </a:p>
          <a:p>
            <a:pPr marL="0" indent="0" fontAlgn="base">
              <a:buFont typeface="Arial" pitchFamily="34" charset="0"/>
              <a:buNone/>
            </a:pPr>
            <a:r>
              <a:rPr lang="en-US" sz="1800" dirty="0" smtClean="0"/>
              <a:t>});</a:t>
            </a:r>
          </a:p>
          <a:p>
            <a:pPr marL="0" indent="0" fontAlgn="base">
              <a:buFont typeface="Arial" pitchFamily="34" charset="0"/>
              <a:buNone/>
            </a:pPr>
            <a:r>
              <a:rPr lang="en-US" sz="1800" dirty="0" smtClean="0"/>
              <a:t>&lt;/script&gt;</a:t>
            </a:r>
          </a:p>
          <a:p>
            <a:endParaRPr lang="en-US" sz="1800" dirty="0"/>
          </a:p>
        </p:txBody>
      </p:sp>
    </p:spTree>
    <p:extLst>
      <p:ext uri="{BB962C8B-B14F-4D97-AF65-F5344CB8AC3E}">
        <p14:creationId xmlns:p14="http://schemas.microsoft.com/office/powerpoint/2010/main" val="50649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Effects </a:t>
            </a:r>
            <a:endParaRPr lang="en-US" dirty="0"/>
          </a:p>
        </p:txBody>
      </p:sp>
      <p:sp>
        <p:nvSpPr>
          <p:cNvPr id="3" name="Content Placeholder 2"/>
          <p:cNvSpPr>
            <a:spLocks noGrp="1"/>
          </p:cNvSpPr>
          <p:nvPr>
            <p:ph idx="1"/>
          </p:nvPr>
        </p:nvSpPr>
        <p:spPr>
          <a:xfrm>
            <a:off x="457200" y="1600200"/>
            <a:ext cx="3733800" cy="4876800"/>
          </a:xfrm>
        </p:spPr>
        <p:txBody>
          <a:bodyPr>
            <a:normAutofit fontScale="85000" lnSpcReduction="20000"/>
          </a:bodyPr>
          <a:lstStyle/>
          <a:p>
            <a:pPr marL="0" indent="0">
              <a:buNone/>
            </a:pPr>
            <a:r>
              <a:rPr lang="sv-SE" b="1" dirty="0"/>
              <a:t>Hiệu ứng fadeIn(), fadeOut</a:t>
            </a:r>
            <a:r>
              <a:rPr lang="sv-SE" b="1" dirty="0" smtClean="0"/>
              <a:t>() </a:t>
            </a:r>
            <a:r>
              <a:rPr lang="en-US" dirty="0" smtClean="0"/>
              <a:t>&lt;</a:t>
            </a:r>
            <a:r>
              <a:rPr lang="en-US" dirty="0"/>
              <a:t>script&gt;</a:t>
            </a:r>
          </a:p>
          <a:p>
            <a:pPr marL="0" indent="0" fontAlgn="base">
              <a:buNone/>
            </a:pPr>
            <a:r>
              <a:rPr lang="en-US" dirty="0"/>
              <a:t>$(document).ready(function(){</a:t>
            </a:r>
          </a:p>
          <a:p>
            <a:pPr marL="0" indent="0" fontAlgn="base">
              <a:buNone/>
            </a:pPr>
            <a:r>
              <a:rPr lang="en-US" dirty="0"/>
              <a:t>  $("#button1").click(function(){</a:t>
            </a:r>
          </a:p>
          <a:p>
            <a:pPr marL="0" indent="0" fontAlgn="base">
              <a:buNone/>
            </a:pPr>
            <a:r>
              <a:rPr lang="en-US" dirty="0"/>
              <a:t>    $("#div1").</a:t>
            </a:r>
            <a:r>
              <a:rPr lang="en-US" dirty="0" err="1"/>
              <a:t>fadeIn</a:t>
            </a:r>
            <a:r>
              <a:rPr lang="en-US" dirty="0"/>
              <a:t>();</a:t>
            </a:r>
          </a:p>
          <a:p>
            <a:pPr marL="0" indent="0" fontAlgn="base">
              <a:buNone/>
            </a:pPr>
            <a:r>
              <a:rPr lang="en-US" dirty="0"/>
              <a:t>    $("#div2").</a:t>
            </a:r>
            <a:r>
              <a:rPr lang="en-US" dirty="0" err="1"/>
              <a:t>fadeIn</a:t>
            </a:r>
            <a:r>
              <a:rPr lang="en-US" dirty="0"/>
              <a:t>("slow");</a:t>
            </a:r>
          </a:p>
          <a:p>
            <a:pPr marL="0" indent="0" fontAlgn="base">
              <a:buNone/>
            </a:pPr>
            <a:r>
              <a:rPr lang="en-US" dirty="0"/>
              <a:t>    $("#div3").</a:t>
            </a:r>
            <a:r>
              <a:rPr lang="en-US" dirty="0" err="1"/>
              <a:t>fadeIn</a:t>
            </a:r>
            <a:r>
              <a:rPr lang="en-US" dirty="0"/>
              <a:t>(2000);</a:t>
            </a:r>
          </a:p>
          <a:p>
            <a:pPr marL="0" indent="0" fontAlgn="base">
              <a:buNone/>
            </a:pPr>
            <a:r>
              <a:rPr lang="en-US" dirty="0"/>
              <a:t>  });</a:t>
            </a:r>
          </a:p>
          <a:p>
            <a:pPr marL="0" indent="0" fontAlgn="base">
              <a:buNone/>
            </a:pPr>
            <a:r>
              <a:rPr lang="en-US" dirty="0"/>
              <a:t> </a:t>
            </a:r>
          </a:p>
          <a:p>
            <a:pPr marL="0" indent="0" fontAlgn="base">
              <a:buNone/>
            </a:pPr>
            <a:r>
              <a:rPr lang="en-US" dirty="0"/>
              <a:t>  $("#button2").click(function(){</a:t>
            </a:r>
          </a:p>
          <a:p>
            <a:pPr marL="0" indent="0" fontAlgn="base">
              <a:buNone/>
            </a:pPr>
            <a:r>
              <a:rPr lang="en-US" dirty="0"/>
              <a:t>    $("#div1").</a:t>
            </a:r>
            <a:r>
              <a:rPr lang="en-US" dirty="0" err="1"/>
              <a:t>fadeOut</a:t>
            </a:r>
            <a:r>
              <a:rPr lang="en-US" dirty="0"/>
              <a:t>();</a:t>
            </a:r>
          </a:p>
          <a:p>
            <a:pPr marL="0" indent="0" fontAlgn="base">
              <a:buNone/>
            </a:pPr>
            <a:r>
              <a:rPr lang="en-US" dirty="0"/>
              <a:t>    $("#div2").</a:t>
            </a:r>
            <a:r>
              <a:rPr lang="en-US" dirty="0" err="1"/>
              <a:t>fadeOut</a:t>
            </a:r>
            <a:r>
              <a:rPr lang="en-US" dirty="0"/>
              <a:t>("slow");</a:t>
            </a:r>
          </a:p>
          <a:p>
            <a:pPr marL="0" indent="0" fontAlgn="base">
              <a:buNone/>
            </a:pPr>
            <a:r>
              <a:rPr lang="en-US" dirty="0"/>
              <a:t>    $("#div3").</a:t>
            </a:r>
            <a:r>
              <a:rPr lang="en-US" dirty="0" err="1"/>
              <a:t>fadeOut</a:t>
            </a:r>
            <a:r>
              <a:rPr lang="en-US" dirty="0"/>
              <a:t>(2000);</a:t>
            </a:r>
          </a:p>
          <a:p>
            <a:pPr marL="0" indent="0" fontAlgn="base">
              <a:buNone/>
            </a:pPr>
            <a:r>
              <a:rPr lang="en-US" dirty="0"/>
              <a:t>  </a:t>
            </a:r>
            <a:r>
              <a:rPr lang="en-US" dirty="0" smtClean="0"/>
              <a:t>});</a:t>
            </a:r>
            <a:endParaRPr lang="en-US" dirty="0"/>
          </a:p>
          <a:p>
            <a:pPr marL="0" indent="0" fontAlgn="base">
              <a:buNone/>
            </a:pPr>
            <a:r>
              <a:rPr lang="en-US" dirty="0"/>
              <a:t>  </a:t>
            </a:r>
            <a:r>
              <a:rPr lang="en-US" dirty="0" smtClean="0"/>
              <a:t>&lt;/</a:t>
            </a:r>
            <a:r>
              <a:rPr lang="en-US" dirty="0"/>
              <a:t>script&gt;</a:t>
            </a:r>
          </a:p>
          <a:p>
            <a:pPr marL="0" indent="0">
              <a:buNone/>
            </a:pPr>
            <a:endParaRPr lang="en-US" dirty="0"/>
          </a:p>
        </p:txBody>
      </p:sp>
      <p:sp>
        <p:nvSpPr>
          <p:cNvPr id="5" name="Content Placeholder 2"/>
          <p:cNvSpPr txBox="1">
            <a:spLocks/>
          </p:cNvSpPr>
          <p:nvPr/>
        </p:nvSpPr>
        <p:spPr>
          <a:xfrm>
            <a:off x="4495800" y="1600200"/>
            <a:ext cx="4114800" cy="4876800"/>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sv-SE" sz="2900" b="1" dirty="0" smtClean="0"/>
              <a:t>Hiệu ứng fadeToggle(), fadeTo()</a:t>
            </a:r>
          </a:p>
          <a:p>
            <a:pPr marL="0" indent="0" fontAlgn="base">
              <a:buFont typeface="Arial" pitchFamily="34" charset="0"/>
              <a:buNone/>
            </a:pPr>
            <a:r>
              <a:rPr lang="en-US" dirty="0" smtClean="0"/>
              <a:t>&lt;script&gt;</a:t>
            </a:r>
          </a:p>
          <a:p>
            <a:pPr marL="0" indent="0" fontAlgn="base">
              <a:buFont typeface="Arial" pitchFamily="34" charset="0"/>
              <a:buNone/>
            </a:pPr>
            <a:r>
              <a:rPr lang="en-US" dirty="0" smtClean="0"/>
              <a:t>$(document).ready(function(){ </a:t>
            </a:r>
          </a:p>
          <a:p>
            <a:pPr marL="0" indent="0" fontAlgn="base">
              <a:buFont typeface="Arial" pitchFamily="34" charset="0"/>
              <a:buNone/>
            </a:pPr>
            <a:r>
              <a:rPr lang="en-US" dirty="0" smtClean="0"/>
              <a:t>  $("#button3").click(function(){</a:t>
            </a:r>
          </a:p>
          <a:p>
            <a:pPr marL="0" indent="0" fontAlgn="base">
              <a:buFont typeface="Arial" pitchFamily="34" charset="0"/>
              <a:buNone/>
            </a:pPr>
            <a:r>
              <a:rPr lang="en-US" dirty="0" smtClean="0"/>
              <a:t>    $("#div1").</a:t>
            </a:r>
            <a:r>
              <a:rPr lang="en-US" dirty="0" err="1" smtClean="0"/>
              <a:t>fadeToggle</a:t>
            </a:r>
            <a:r>
              <a:rPr lang="en-US" dirty="0" smtClean="0"/>
              <a:t>();</a:t>
            </a:r>
          </a:p>
          <a:p>
            <a:pPr marL="0" indent="0" fontAlgn="base">
              <a:buFont typeface="Arial" pitchFamily="34" charset="0"/>
              <a:buNone/>
            </a:pPr>
            <a:r>
              <a:rPr lang="en-US" dirty="0" smtClean="0"/>
              <a:t>    $("#div2").</a:t>
            </a:r>
            <a:r>
              <a:rPr lang="en-US" dirty="0" err="1" smtClean="0"/>
              <a:t>fadeToggle</a:t>
            </a:r>
            <a:r>
              <a:rPr lang="en-US" dirty="0" smtClean="0"/>
              <a:t>("slow");</a:t>
            </a:r>
          </a:p>
          <a:p>
            <a:pPr marL="0" indent="0" fontAlgn="base">
              <a:buFont typeface="Arial" pitchFamily="34" charset="0"/>
              <a:buNone/>
            </a:pPr>
            <a:r>
              <a:rPr lang="en-US" dirty="0" smtClean="0"/>
              <a:t>    $("#div3").</a:t>
            </a:r>
            <a:r>
              <a:rPr lang="en-US" dirty="0" err="1" smtClean="0"/>
              <a:t>fadeToggle</a:t>
            </a:r>
            <a:r>
              <a:rPr lang="en-US" dirty="0" smtClean="0"/>
              <a:t>(2000);</a:t>
            </a:r>
          </a:p>
          <a:p>
            <a:pPr marL="0" indent="0" fontAlgn="base">
              <a:buFont typeface="Arial" pitchFamily="34" charset="0"/>
              <a:buNone/>
            </a:pPr>
            <a:r>
              <a:rPr lang="en-US" dirty="0" smtClean="0"/>
              <a:t>  });</a:t>
            </a:r>
          </a:p>
          <a:p>
            <a:pPr marL="0" indent="0" fontAlgn="base">
              <a:buFont typeface="Arial" pitchFamily="34" charset="0"/>
              <a:buNone/>
            </a:pPr>
            <a:r>
              <a:rPr lang="en-US" dirty="0" smtClean="0"/>
              <a:t> </a:t>
            </a:r>
          </a:p>
          <a:p>
            <a:pPr marL="0" indent="0" fontAlgn="base">
              <a:buFont typeface="Arial" pitchFamily="34" charset="0"/>
              <a:buNone/>
            </a:pPr>
            <a:r>
              <a:rPr lang="en-US" dirty="0" smtClean="0"/>
              <a:t>  $("#button4").click(function(){</a:t>
            </a:r>
          </a:p>
          <a:p>
            <a:pPr marL="0" indent="0" fontAlgn="base">
              <a:buFont typeface="Arial" pitchFamily="34" charset="0"/>
              <a:buNone/>
            </a:pPr>
            <a:r>
              <a:rPr lang="en-US" dirty="0" smtClean="0"/>
              <a:t>    $("#div1").</a:t>
            </a:r>
            <a:r>
              <a:rPr lang="en-US" dirty="0" err="1" smtClean="0"/>
              <a:t>fadeTo</a:t>
            </a:r>
            <a:r>
              <a:rPr lang="en-US" dirty="0" smtClean="0"/>
              <a:t>("slow", 0.1);</a:t>
            </a:r>
          </a:p>
          <a:p>
            <a:pPr marL="0" indent="0" fontAlgn="base">
              <a:buFont typeface="Arial" pitchFamily="34" charset="0"/>
              <a:buNone/>
            </a:pPr>
            <a:r>
              <a:rPr lang="en-US" dirty="0" smtClean="0"/>
              <a:t>    $("#div2").</a:t>
            </a:r>
            <a:r>
              <a:rPr lang="en-US" dirty="0" err="1" smtClean="0"/>
              <a:t>fadeTo</a:t>
            </a:r>
            <a:r>
              <a:rPr lang="en-US" dirty="0" smtClean="0"/>
              <a:t>("slow", 0.5);</a:t>
            </a:r>
          </a:p>
          <a:p>
            <a:pPr marL="0" indent="0" fontAlgn="base">
              <a:buFont typeface="Arial" pitchFamily="34" charset="0"/>
              <a:buNone/>
            </a:pPr>
            <a:r>
              <a:rPr lang="en-US" dirty="0" smtClean="0"/>
              <a:t>    $("#div3").</a:t>
            </a:r>
            <a:r>
              <a:rPr lang="en-US" dirty="0" err="1" smtClean="0"/>
              <a:t>fadeTo</a:t>
            </a:r>
            <a:r>
              <a:rPr lang="en-US" dirty="0" smtClean="0"/>
              <a:t>("slow", 0.8);</a:t>
            </a:r>
          </a:p>
          <a:p>
            <a:pPr marL="0" indent="0" fontAlgn="base">
              <a:buFont typeface="Arial" pitchFamily="34" charset="0"/>
              <a:buNone/>
            </a:pPr>
            <a:r>
              <a:rPr lang="en-US" dirty="0" smtClean="0"/>
              <a:t>  });</a:t>
            </a:r>
          </a:p>
          <a:p>
            <a:pPr marL="0" indent="0" fontAlgn="base">
              <a:buFont typeface="Arial" pitchFamily="34" charset="0"/>
              <a:buNone/>
            </a:pPr>
            <a:r>
              <a:rPr lang="en-US" dirty="0" smtClean="0"/>
              <a:t>});</a:t>
            </a:r>
          </a:p>
          <a:p>
            <a:pPr marL="0" indent="0" fontAlgn="base">
              <a:buFont typeface="Arial" pitchFamily="34" charset="0"/>
              <a:buNone/>
            </a:pPr>
            <a:r>
              <a:rPr lang="en-US" dirty="0" smtClean="0"/>
              <a:t>&lt;/script&gt;</a:t>
            </a:r>
          </a:p>
          <a:p>
            <a:pPr marL="0" indent="0">
              <a:buFont typeface="Arial" pitchFamily="34" charset="0"/>
              <a:buNone/>
            </a:pPr>
            <a:endParaRPr lang="en-US" dirty="0"/>
          </a:p>
        </p:txBody>
      </p:sp>
    </p:spTree>
    <p:extLst>
      <p:ext uri="{BB962C8B-B14F-4D97-AF65-F5344CB8AC3E}">
        <p14:creationId xmlns:p14="http://schemas.microsoft.com/office/powerpoint/2010/main" val="158052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Effects </a:t>
            </a:r>
            <a:endParaRPr lang="en-US" dirty="0"/>
          </a:p>
        </p:txBody>
      </p:sp>
      <p:sp>
        <p:nvSpPr>
          <p:cNvPr id="3" name="Content Placeholder 2"/>
          <p:cNvSpPr>
            <a:spLocks noGrp="1"/>
          </p:cNvSpPr>
          <p:nvPr>
            <p:ph idx="1"/>
          </p:nvPr>
        </p:nvSpPr>
        <p:spPr>
          <a:xfrm>
            <a:off x="457200" y="1600200"/>
            <a:ext cx="3962400" cy="2971800"/>
          </a:xfrm>
        </p:spPr>
        <p:txBody>
          <a:bodyPr>
            <a:noAutofit/>
          </a:bodyPr>
          <a:lstStyle/>
          <a:p>
            <a:pPr marL="0" indent="0">
              <a:buNone/>
            </a:pPr>
            <a:r>
              <a:rPr lang="en-US" sz="2000" b="1" dirty="0" err="1"/>
              <a:t>Hiệu</a:t>
            </a:r>
            <a:r>
              <a:rPr lang="en-US" sz="2000" b="1" dirty="0"/>
              <a:t> </a:t>
            </a:r>
            <a:r>
              <a:rPr lang="en-US" sz="2000" b="1" dirty="0" err="1"/>
              <a:t>ứng</a:t>
            </a:r>
            <a:r>
              <a:rPr lang="en-US" sz="2000" b="1" dirty="0"/>
              <a:t> </a:t>
            </a:r>
            <a:r>
              <a:rPr lang="en-US" sz="2000" b="1" dirty="0" err="1"/>
              <a:t>slideDown</a:t>
            </a:r>
            <a:r>
              <a:rPr lang="en-US" sz="2000" b="1" dirty="0"/>
              <a:t>(), </a:t>
            </a:r>
            <a:r>
              <a:rPr lang="en-US" sz="2000" b="1" dirty="0" err="1"/>
              <a:t>slideUp</a:t>
            </a:r>
            <a:r>
              <a:rPr lang="en-US" sz="2000" b="1" dirty="0"/>
              <a:t>(), </a:t>
            </a:r>
            <a:r>
              <a:rPr lang="en-US" sz="2000" b="1" dirty="0" err="1"/>
              <a:t>slideToggle</a:t>
            </a:r>
            <a:r>
              <a:rPr lang="en-US" sz="2000" b="1" dirty="0"/>
              <a:t>()</a:t>
            </a:r>
          </a:p>
          <a:p>
            <a:pPr marL="0" indent="0" fontAlgn="base">
              <a:buNone/>
            </a:pPr>
            <a:r>
              <a:rPr lang="en-US" sz="2000" dirty="0"/>
              <a:t>&lt;script&gt;</a:t>
            </a:r>
          </a:p>
          <a:p>
            <a:pPr marL="0" indent="0" fontAlgn="base">
              <a:buNone/>
            </a:pPr>
            <a:r>
              <a:rPr lang="en-US" sz="2000" dirty="0"/>
              <a:t>$(document).ready(function(){</a:t>
            </a:r>
          </a:p>
          <a:p>
            <a:pPr marL="0" indent="0" fontAlgn="base">
              <a:buNone/>
            </a:pPr>
            <a:r>
              <a:rPr lang="en-US" sz="2000" dirty="0"/>
              <a:t>  $("#button1").click(function(){</a:t>
            </a:r>
          </a:p>
          <a:p>
            <a:pPr marL="0" indent="0" fontAlgn="base">
              <a:buNone/>
            </a:pPr>
            <a:r>
              <a:rPr lang="en-US" sz="2000" dirty="0"/>
              <a:t>    $("#div1"). </a:t>
            </a:r>
            <a:r>
              <a:rPr lang="en-US" sz="2000" dirty="0" err="1"/>
              <a:t>slideDown</a:t>
            </a:r>
            <a:r>
              <a:rPr lang="en-US" sz="2000" dirty="0"/>
              <a:t> ();</a:t>
            </a:r>
          </a:p>
          <a:p>
            <a:pPr marL="0" indent="0" fontAlgn="base">
              <a:buNone/>
            </a:pPr>
            <a:r>
              <a:rPr lang="en-US" sz="2000" dirty="0"/>
              <a:t>    $("#div2"). </a:t>
            </a:r>
            <a:r>
              <a:rPr lang="en-US" sz="2000" dirty="0" err="1"/>
              <a:t>slideDown</a:t>
            </a:r>
            <a:r>
              <a:rPr lang="en-US" sz="2000" dirty="0"/>
              <a:t>("slow");</a:t>
            </a:r>
          </a:p>
          <a:p>
            <a:pPr marL="0" indent="0" fontAlgn="base">
              <a:buNone/>
            </a:pPr>
            <a:r>
              <a:rPr lang="en-US" sz="2000" dirty="0"/>
              <a:t>    $("#div3"). </a:t>
            </a:r>
            <a:r>
              <a:rPr lang="en-US" sz="2000" dirty="0" err="1"/>
              <a:t>slideDown</a:t>
            </a:r>
            <a:r>
              <a:rPr lang="en-US" sz="2000" dirty="0"/>
              <a:t> (2000);</a:t>
            </a:r>
          </a:p>
          <a:p>
            <a:pPr marL="0" indent="0" fontAlgn="base">
              <a:buNone/>
            </a:pPr>
            <a:r>
              <a:rPr lang="en-US" sz="2000" dirty="0"/>
              <a:t>  </a:t>
            </a:r>
            <a:r>
              <a:rPr lang="en-US" sz="2000" dirty="0" smtClean="0"/>
              <a:t>});</a:t>
            </a:r>
          </a:p>
          <a:p>
            <a:pPr marL="0" indent="0" fontAlgn="base">
              <a:buNone/>
            </a:pPr>
            <a:r>
              <a:rPr lang="en-US" sz="2000" dirty="0" smtClean="0"/>
              <a:t> </a:t>
            </a:r>
          </a:p>
        </p:txBody>
      </p:sp>
      <p:sp>
        <p:nvSpPr>
          <p:cNvPr id="4" name="Content Placeholder 2"/>
          <p:cNvSpPr txBox="1">
            <a:spLocks/>
          </p:cNvSpPr>
          <p:nvPr/>
        </p:nvSpPr>
        <p:spPr>
          <a:xfrm>
            <a:off x="4495800" y="1600200"/>
            <a:ext cx="41148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base">
              <a:buFont typeface="Arial" pitchFamily="34" charset="0"/>
              <a:buNone/>
            </a:pPr>
            <a:r>
              <a:rPr lang="en-US" sz="2000" dirty="0" smtClean="0"/>
              <a:t>  $("#button2").click(function(){</a:t>
            </a:r>
          </a:p>
          <a:p>
            <a:pPr marL="0" indent="0" fontAlgn="base">
              <a:buFont typeface="Arial" pitchFamily="34" charset="0"/>
              <a:buNone/>
            </a:pPr>
            <a:r>
              <a:rPr lang="en-US" sz="2000" dirty="0" smtClean="0"/>
              <a:t>    $("#div1"). </a:t>
            </a:r>
            <a:r>
              <a:rPr lang="en-US" sz="2000" dirty="0" err="1" smtClean="0"/>
              <a:t>slideUp</a:t>
            </a:r>
            <a:r>
              <a:rPr lang="en-US" sz="2000" dirty="0" smtClean="0"/>
              <a:t>();</a:t>
            </a:r>
          </a:p>
          <a:p>
            <a:pPr marL="0" indent="0" fontAlgn="base">
              <a:buFont typeface="Arial" pitchFamily="34" charset="0"/>
              <a:buNone/>
            </a:pPr>
            <a:r>
              <a:rPr lang="en-US" sz="2000" dirty="0" smtClean="0"/>
              <a:t>    $("#div2"). </a:t>
            </a:r>
            <a:r>
              <a:rPr lang="en-US" sz="2000" dirty="0" err="1" smtClean="0"/>
              <a:t>slideUp</a:t>
            </a:r>
            <a:r>
              <a:rPr lang="en-US" sz="2000" dirty="0" smtClean="0"/>
              <a:t>("slow");</a:t>
            </a:r>
          </a:p>
          <a:p>
            <a:pPr marL="0" indent="0" fontAlgn="base">
              <a:buFont typeface="Arial" pitchFamily="34" charset="0"/>
              <a:buNone/>
            </a:pPr>
            <a:r>
              <a:rPr lang="en-US" sz="2000" dirty="0" smtClean="0"/>
              <a:t>    $("#div3"). </a:t>
            </a:r>
            <a:r>
              <a:rPr lang="en-US" sz="2000" dirty="0" err="1" smtClean="0"/>
              <a:t>slideUp</a:t>
            </a:r>
            <a:r>
              <a:rPr lang="en-US" sz="2000" dirty="0" smtClean="0"/>
              <a:t>(2000);</a:t>
            </a:r>
          </a:p>
          <a:p>
            <a:pPr marL="0" indent="0" fontAlgn="base">
              <a:buFont typeface="Arial" pitchFamily="34" charset="0"/>
              <a:buNone/>
            </a:pPr>
            <a:r>
              <a:rPr lang="en-US" sz="2000" dirty="0" smtClean="0"/>
              <a:t>  });</a:t>
            </a:r>
          </a:p>
          <a:p>
            <a:pPr marL="0" indent="0" fontAlgn="base">
              <a:buFont typeface="Arial" pitchFamily="34" charset="0"/>
              <a:buNone/>
            </a:pPr>
            <a:r>
              <a:rPr lang="en-US" sz="2000" dirty="0" smtClean="0"/>
              <a:t> </a:t>
            </a:r>
          </a:p>
          <a:p>
            <a:pPr marL="0" indent="0" fontAlgn="base">
              <a:buFont typeface="Arial" pitchFamily="34" charset="0"/>
              <a:buNone/>
            </a:pPr>
            <a:r>
              <a:rPr lang="en-US" sz="2000" dirty="0" smtClean="0"/>
              <a:t>  $("#button3").click(function(){</a:t>
            </a:r>
          </a:p>
          <a:p>
            <a:pPr marL="0" indent="0" fontAlgn="base">
              <a:buFont typeface="Arial" pitchFamily="34" charset="0"/>
              <a:buNone/>
            </a:pPr>
            <a:r>
              <a:rPr lang="en-US" sz="2000" dirty="0" smtClean="0"/>
              <a:t>    $("#div1"). </a:t>
            </a:r>
            <a:r>
              <a:rPr lang="en-US" sz="2000" dirty="0" err="1" smtClean="0"/>
              <a:t>slideToggle</a:t>
            </a:r>
            <a:r>
              <a:rPr lang="en-US" sz="2000" dirty="0" smtClean="0"/>
              <a:t> ();</a:t>
            </a:r>
          </a:p>
          <a:p>
            <a:pPr marL="0" indent="0" fontAlgn="base">
              <a:buFont typeface="Arial" pitchFamily="34" charset="0"/>
              <a:buNone/>
            </a:pPr>
            <a:r>
              <a:rPr lang="en-US" sz="2000" dirty="0" smtClean="0"/>
              <a:t>    $("#div2"). </a:t>
            </a:r>
            <a:r>
              <a:rPr lang="en-US" sz="2000" dirty="0" err="1" smtClean="0"/>
              <a:t>slideToggle</a:t>
            </a:r>
            <a:r>
              <a:rPr lang="en-US" sz="2000" dirty="0" smtClean="0"/>
              <a:t> ("slow");</a:t>
            </a:r>
          </a:p>
          <a:p>
            <a:pPr marL="0" indent="0" fontAlgn="base">
              <a:buFont typeface="Arial" pitchFamily="34" charset="0"/>
              <a:buNone/>
            </a:pPr>
            <a:r>
              <a:rPr lang="en-US" sz="2000" dirty="0" smtClean="0"/>
              <a:t>    $("#div3"). </a:t>
            </a:r>
            <a:r>
              <a:rPr lang="en-US" sz="2000" dirty="0" err="1" smtClean="0"/>
              <a:t>slideToggle</a:t>
            </a:r>
            <a:r>
              <a:rPr lang="en-US" sz="2000" dirty="0" smtClean="0"/>
              <a:t> (2000);</a:t>
            </a:r>
          </a:p>
          <a:p>
            <a:pPr marL="0" indent="0" fontAlgn="base">
              <a:buFont typeface="Arial" pitchFamily="34" charset="0"/>
              <a:buNone/>
            </a:pPr>
            <a:r>
              <a:rPr lang="en-US" sz="2000" dirty="0" smtClean="0"/>
              <a:t>  });</a:t>
            </a:r>
          </a:p>
          <a:p>
            <a:pPr marL="0" indent="0" fontAlgn="base">
              <a:buFont typeface="Arial" pitchFamily="34" charset="0"/>
              <a:buNone/>
            </a:pPr>
            <a:r>
              <a:rPr lang="en-US" sz="2000" dirty="0" smtClean="0"/>
              <a:t>});</a:t>
            </a:r>
          </a:p>
          <a:p>
            <a:pPr marL="0" indent="0" fontAlgn="base">
              <a:buFont typeface="Arial" pitchFamily="34" charset="0"/>
              <a:buNone/>
            </a:pPr>
            <a:r>
              <a:rPr lang="en-US" sz="2000" dirty="0" smtClean="0"/>
              <a:t>&lt;/script&gt;</a:t>
            </a:r>
            <a:endParaRPr lang="en-US" sz="2000" dirty="0"/>
          </a:p>
        </p:txBody>
      </p:sp>
    </p:spTree>
    <p:extLst>
      <p:ext uri="{BB962C8B-B14F-4D97-AF65-F5344CB8AC3E}">
        <p14:creationId xmlns:p14="http://schemas.microsoft.com/office/powerpoint/2010/main" val="262555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jQuery Effects </a:t>
            </a:r>
            <a:endParaRPr lang="en-US" dirty="0"/>
          </a:p>
        </p:txBody>
      </p:sp>
      <p:sp>
        <p:nvSpPr>
          <p:cNvPr id="3" name="Content Placeholder 2"/>
          <p:cNvSpPr>
            <a:spLocks noGrp="1"/>
          </p:cNvSpPr>
          <p:nvPr>
            <p:ph idx="1"/>
          </p:nvPr>
        </p:nvSpPr>
        <p:spPr>
          <a:xfrm>
            <a:off x="457200" y="1447800"/>
            <a:ext cx="4572000" cy="4876800"/>
          </a:xfrm>
        </p:spPr>
        <p:txBody>
          <a:bodyPr>
            <a:noAutofit/>
          </a:bodyPr>
          <a:lstStyle/>
          <a:p>
            <a:r>
              <a:rPr lang="en-US" sz="1800" b="1" dirty="0" err="1"/>
              <a:t>Hiệu</a:t>
            </a:r>
            <a:r>
              <a:rPr lang="en-US" sz="1800" b="1" dirty="0"/>
              <a:t> </a:t>
            </a:r>
            <a:r>
              <a:rPr lang="en-US" sz="1800" b="1" dirty="0" err="1"/>
              <a:t>ứng</a:t>
            </a:r>
            <a:r>
              <a:rPr lang="en-US" sz="1800" b="1" dirty="0"/>
              <a:t> </a:t>
            </a:r>
            <a:r>
              <a:rPr lang="en-US" sz="1800" b="1" dirty="0" err="1"/>
              <a:t>chuyển</a:t>
            </a:r>
            <a:r>
              <a:rPr lang="en-US" sz="1800" b="1" dirty="0"/>
              <a:t> </a:t>
            </a:r>
            <a:r>
              <a:rPr lang="en-US" sz="1800" b="1" dirty="0" err="1"/>
              <a:t>động</a:t>
            </a:r>
            <a:r>
              <a:rPr lang="en-US" sz="1800" b="1" dirty="0"/>
              <a:t> animation</a:t>
            </a:r>
            <a:r>
              <a:rPr lang="en-US" sz="1800" b="1" dirty="0" smtClean="0"/>
              <a:t>()</a:t>
            </a:r>
          </a:p>
          <a:p>
            <a:r>
              <a:rPr lang="en-US" sz="1800" dirty="0" err="1"/>
              <a:t>Cú</a:t>
            </a:r>
            <a:r>
              <a:rPr lang="en-US" sz="1800" dirty="0"/>
              <a:t> </a:t>
            </a:r>
            <a:r>
              <a:rPr lang="en-US" sz="1800" dirty="0" err="1"/>
              <a:t>pháp</a:t>
            </a:r>
            <a:r>
              <a:rPr lang="en-US" sz="1800" dirty="0"/>
              <a:t>:</a:t>
            </a:r>
          </a:p>
          <a:p>
            <a:pPr marL="0" indent="0">
              <a:buNone/>
            </a:pPr>
            <a:r>
              <a:rPr lang="en-US" sz="1800" dirty="0" smtClean="0"/>
              <a:t>$(</a:t>
            </a:r>
            <a:r>
              <a:rPr lang="en-US" sz="1800" i="1" dirty="0"/>
              <a:t>selector</a:t>
            </a:r>
            <a:r>
              <a:rPr lang="en-US" sz="1800" dirty="0"/>
              <a:t>).animate({</a:t>
            </a:r>
            <a:r>
              <a:rPr lang="en-US" sz="1800" i="1" dirty="0" err="1"/>
              <a:t>params</a:t>
            </a:r>
            <a:r>
              <a:rPr lang="en-US" sz="1800" dirty="0"/>
              <a:t>}</a:t>
            </a:r>
            <a:r>
              <a:rPr lang="en-US" sz="1800" i="1" dirty="0"/>
              <a:t>,</a:t>
            </a:r>
            <a:r>
              <a:rPr lang="en-US" sz="1800" i="1" dirty="0" err="1"/>
              <a:t>speed,callback</a:t>
            </a:r>
            <a:r>
              <a:rPr lang="en-US" sz="1800" dirty="0"/>
              <a:t>);</a:t>
            </a:r>
          </a:p>
          <a:p>
            <a:pPr marL="0" indent="0" fontAlgn="base">
              <a:buNone/>
            </a:pPr>
            <a:r>
              <a:rPr lang="en-US" sz="1800" dirty="0"/>
              <a:t>&lt;script&gt;</a:t>
            </a:r>
          </a:p>
          <a:p>
            <a:pPr marL="0" indent="0" fontAlgn="base">
              <a:buNone/>
            </a:pPr>
            <a:r>
              <a:rPr lang="en-US" sz="1800" dirty="0"/>
              <a:t>$(document).ready(function(){</a:t>
            </a:r>
          </a:p>
          <a:p>
            <a:pPr marL="0" indent="0" fontAlgn="base">
              <a:buNone/>
            </a:pPr>
            <a:r>
              <a:rPr lang="en-US" sz="1800" dirty="0"/>
              <a:t>  $("button").click(function(){</a:t>
            </a:r>
          </a:p>
          <a:p>
            <a:pPr marL="0" indent="0" fontAlgn="base">
              <a:buNone/>
            </a:pPr>
            <a:r>
              <a:rPr lang="en-US" sz="1800" dirty="0"/>
              <a:t>    $("div").animate({</a:t>
            </a:r>
          </a:p>
          <a:p>
            <a:pPr marL="0" indent="0" fontAlgn="base">
              <a:buNone/>
            </a:pPr>
            <a:r>
              <a:rPr lang="en-US" sz="1800" dirty="0"/>
              <a:t>      left: '250px',</a:t>
            </a:r>
          </a:p>
          <a:p>
            <a:pPr marL="0" indent="0" fontAlgn="base">
              <a:buNone/>
            </a:pPr>
            <a:r>
              <a:rPr lang="en-US" sz="1800" dirty="0"/>
              <a:t>      opacity: '0.5',</a:t>
            </a:r>
          </a:p>
          <a:p>
            <a:pPr marL="0" indent="0" fontAlgn="base">
              <a:buNone/>
            </a:pPr>
            <a:r>
              <a:rPr lang="en-US" sz="1800" dirty="0"/>
              <a:t>      height: '150px',</a:t>
            </a:r>
          </a:p>
          <a:p>
            <a:pPr marL="0" indent="0" fontAlgn="base">
              <a:buNone/>
            </a:pPr>
            <a:r>
              <a:rPr lang="en-US" sz="1800" dirty="0"/>
              <a:t>      width: '150px'</a:t>
            </a:r>
          </a:p>
          <a:p>
            <a:pPr marL="0" indent="0" fontAlgn="base">
              <a:buNone/>
            </a:pPr>
            <a:r>
              <a:rPr lang="en-US" sz="1800" dirty="0"/>
              <a:t>    });</a:t>
            </a:r>
          </a:p>
          <a:p>
            <a:pPr marL="0" indent="0" fontAlgn="base">
              <a:buNone/>
            </a:pPr>
            <a:r>
              <a:rPr lang="en-US" sz="1800" dirty="0"/>
              <a:t>  });</a:t>
            </a:r>
          </a:p>
          <a:p>
            <a:pPr marL="0" indent="0" fontAlgn="base">
              <a:buNone/>
            </a:pPr>
            <a:r>
              <a:rPr lang="en-US" sz="1800" dirty="0"/>
              <a:t>});</a:t>
            </a:r>
          </a:p>
          <a:p>
            <a:pPr marL="0" indent="0" fontAlgn="base">
              <a:buNone/>
            </a:pPr>
            <a:r>
              <a:rPr lang="en-US" sz="1800" dirty="0"/>
              <a:t>&lt;/script&gt;</a:t>
            </a:r>
          </a:p>
          <a:p>
            <a:endParaRPr lang="en-US" sz="1800" b="1" dirty="0"/>
          </a:p>
        </p:txBody>
      </p:sp>
      <p:sp>
        <p:nvSpPr>
          <p:cNvPr id="4" name="Content Placeholder 2"/>
          <p:cNvSpPr txBox="1">
            <a:spLocks/>
          </p:cNvSpPr>
          <p:nvPr/>
        </p:nvSpPr>
        <p:spPr>
          <a:xfrm>
            <a:off x="5105400" y="1447800"/>
            <a:ext cx="38862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vi-VN" sz="1800" b="1" dirty="0"/>
              <a:t>Sử dụng phương thức stop()</a:t>
            </a:r>
          </a:p>
          <a:p>
            <a:pPr marL="0" indent="0">
              <a:buNone/>
            </a:pPr>
            <a:r>
              <a:rPr lang="en-US" sz="1800" dirty="0" smtClean="0"/>
              <a:t>- </a:t>
            </a:r>
            <a:r>
              <a:rPr lang="vi-VN" sz="1800" dirty="0" smtClean="0"/>
              <a:t>Dùng </a:t>
            </a:r>
            <a:r>
              <a:rPr lang="vi-VN" sz="1800" dirty="0"/>
              <a:t>để ngưng một chuyển động hay hiệu ứng trước khi chúng hoàn tất.</a:t>
            </a:r>
          </a:p>
          <a:p>
            <a:pPr marL="0" indent="0">
              <a:buNone/>
            </a:pPr>
            <a:r>
              <a:rPr lang="en-US" sz="1800" dirty="0" smtClean="0"/>
              <a:t>- </a:t>
            </a:r>
            <a:r>
              <a:rPr lang="vi-VN" sz="1800" dirty="0" smtClean="0"/>
              <a:t>Cú </a:t>
            </a:r>
            <a:r>
              <a:rPr lang="vi-VN" sz="1800" dirty="0"/>
              <a:t>pháp:</a:t>
            </a:r>
          </a:p>
          <a:p>
            <a:pPr marL="0" indent="0">
              <a:buNone/>
            </a:pPr>
            <a:r>
              <a:rPr lang="vi-VN" sz="1800" dirty="0"/>
              <a:t>$(</a:t>
            </a:r>
            <a:r>
              <a:rPr lang="vi-VN" sz="1800" i="1" dirty="0"/>
              <a:t>selector</a:t>
            </a:r>
            <a:r>
              <a:rPr lang="vi-VN" sz="1800" dirty="0"/>
              <a:t>).stop(</a:t>
            </a:r>
            <a:r>
              <a:rPr lang="vi-VN" sz="1800" i="1" dirty="0"/>
              <a:t>stopAll,goToEnd</a:t>
            </a:r>
            <a:r>
              <a:rPr lang="vi-VN" sz="1800" dirty="0" smtClean="0"/>
              <a:t>);</a:t>
            </a:r>
            <a:endParaRPr lang="en-US" sz="1800" dirty="0" smtClean="0"/>
          </a:p>
          <a:p>
            <a:pPr marL="0" indent="0" fontAlgn="base">
              <a:buNone/>
            </a:pPr>
            <a:r>
              <a:rPr lang="en-US" sz="1800" dirty="0"/>
              <a:t>&lt;script&gt;</a:t>
            </a:r>
          </a:p>
          <a:p>
            <a:pPr marL="0" indent="0" fontAlgn="base">
              <a:buNone/>
            </a:pPr>
            <a:r>
              <a:rPr lang="en-US" sz="1800" dirty="0"/>
              <a:t>$(document).ready(function(){</a:t>
            </a:r>
          </a:p>
          <a:p>
            <a:pPr marL="0" indent="0" fontAlgn="base">
              <a:buNone/>
            </a:pPr>
            <a:r>
              <a:rPr lang="en-US" sz="1800" dirty="0"/>
              <a:t>  $("#slide").click(function(){</a:t>
            </a:r>
          </a:p>
          <a:p>
            <a:pPr marL="0" indent="0" fontAlgn="base">
              <a:buNone/>
            </a:pPr>
            <a:r>
              <a:rPr lang="en-US" sz="1800" dirty="0"/>
              <a:t>    $("#demo").</a:t>
            </a:r>
            <a:r>
              <a:rPr lang="en-US" sz="1800" dirty="0" err="1"/>
              <a:t>slideDown</a:t>
            </a:r>
            <a:r>
              <a:rPr lang="en-US" sz="1800" dirty="0"/>
              <a:t>(5000);</a:t>
            </a:r>
          </a:p>
          <a:p>
            <a:pPr marL="0" indent="0" fontAlgn="base">
              <a:buNone/>
            </a:pPr>
            <a:r>
              <a:rPr lang="en-US" sz="1800" dirty="0"/>
              <a:t>  </a:t>
            </a:r>
            <a:r>
              <a:rPr lang="en-US" sz="1800" dirty="0" smtClean="0"/>
              <a:t>});</a:t>
            </a:r>
            <a:endParaRPr lang="en-US" sz="1800" dirty="0"/>
          </a:p>
          <a:p>
            <a:pPr marL="0" indent="0" fontAlgn="base">
              <a:buNone/>
            </a:pPr>
            <a:r>
              <a:rPr lang="en-US" sz="1800" dirty="0"/>
              <a:t>  $("#stop").click(function(){</a:t>
            </a:r>
          </a:p>
          <a:p>
            <a:pPr marL="0" indent="0" fontAlgn="base">
              <a:buNone/>
            </a:pPr>
            <a:r>
              <a:rPr lang="en-US" sz="1800" dirty="0"/>
              <a:t>    $("#demo").stop();</a:t>
            </a:r>
          </a:p>
          <a:p>
            <a:pPr marL="0" indent="0" fontAlgn="base">
              <a:buNone/>
            </a:pPr>
            <a:r>
              <a:rPr lang="en-US" sz="1800" dirty="0"/>
              <a:t>  });</a:t>
            </a:r>
          </a:p>
          <a:p>
            <a:pPr marL="0" indent="0" fontAlgn="base">
              <a:buNone/>
            </a:pPr>
            <a:r>
              <a:rPr lang="en-US" sz="1800" dirty="0"/>
              <a:t>});</a:t>
            </a:r>
          </a:p>
          <a:p>
            <a:pPr marL="0" indent="0" fontAlgn="base">
              <a:buNone/>
            </a:pPr>
            <a:r>
              <a:rPr lang="en-US" sz="1800" dirty="0"/>
              <a:t>&lt;/script&gt;</a:t>
            </a:r>
          </a:p>
          <a:p>
            <a:pPr marL="0" indent="0">
              <a:buNone/>
            </a:pPr>
            <a:endParaRPr lang="vi-VN" sz="1800" dirty="0"/>
          </a:p>
        </p:txBody>
      </p:sp>
    </p:spTree>
    <p:extLst>
      <p:ext uri="{BB962C8B-B14F-4D97-AF65-F5344CB8AC3E}">
        <p14:creationId xmlns:p14="http://schemas.microsoft.com/office/powerpoint/2010/main" val="1499202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590</TotalTime>
  <Words>1538</Words>
  <Application>Microsoft Office PowerPoint</Application>
  <PresentationFormat>On-screen Show (4:3)</PresentationFormat>
  <Paragraphs>274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jQuery</vt:lpstr>
      <vt:lpstr>jQuery Syntax</vt:lpstr>
      <vt:lpstr>jQuery Syntax</vt:lpstr>
      <vt:lpstr>jQuery Selector</vt:lpstr>
      <vt:lpstr>jQuery Events</vt:lpstr>
      <vt:lpstr>jQuery Effects </vt:lpstr>
      <vt:lpstr>jQuery Effects </vt:lpstr>
      <vt:lpstr>jQuery Effects </vt:lpstr>
      <vt:lpstr>jQuery Effects </vt:lpstr>
      <vt:lpstr>jQuery Effects</vt:lpstr>
      <vt:lpstr>jQuery DOM </vt:lpstr>
      <vt:lpstr>jQuery DOM </vt:lpstr>
      <vt:lpstr>Jquery traversing</vt:lpstr>
      <vt:lpstr>Jquery traversing</vt:lpstr>
      <vt:lpstr>jQuery Ajax </vt:lpstr>
      <vt:lpstr>jQuery Ajax </vt:lpstr>
      <vt:lpstr>jQuery Ajax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Nguyenvanhai</dc:creator>
  <cp:lastModifiedBy>Administrator</cp:lastModifiedBy>
  <cp:revision>49</cp:revision>
  <dcterms:created xsi:type="dcterms:W3CDTF">2016-12-06T03:10:48Z</dcterms:created>
  <dcterms:modified xsi:type="dcterms:W3CDTF">2017-06-08T09:50:52Z</dcterms:modified>
</cp:coreProperties>
</file>